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5" r:id="rId5"/>
    <p:sldId id="259" r:id="rId6"/>
    <p:sldId id="256" r:id="rId7"/>
    <p:sldId id="276" r:id="rId8"/>
    <p:sldId id="264" r:id="rId9"/>
    <p:sldId id="272" r:id="rId10"/>
    <p:sldId id="266" r:id="rId11"/>
    <p:sldId id="273" r:id="rId12"/>
    <p:sldId id="268" r:id="rId13"/>
    <p:sldId id="278" r:id="rId14"/>
    <p:sldId id="277" r:id="rId15"/>
    <p:sldId id="279" r:id="rId16"/>
    <p:sldId id="280" r:id="rId1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75625" autoAdjust="0"/>
  </p:normalViewPr>
  <p:slideViewPr>
    <p:cSldViewPr>
      <p:cViewPr varScale="1">
        <p:scale>
          <a:sx n="78" d="100"/>
          <a:sy n="78" d="100"/>
        </p:scale>
        <p:origin x="-13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443228C-D0A0-4FFB-B553-64A9C7D4E441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9EC8720A-6BA8-43DB-8FDF-8FD2A2F0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3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3CB55-C542-4307-B781-84B660E253D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2540-A109-4A84-BE87-3B2CC1D1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4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bullet: An</a:t>
            </a:r>
            <a:r>
              <a:rPr lang="en-US" baseline="0" dirty="0" smtClean="0"/>
              <a:t> RIA is, at some level, a creative process of puzzle-solving, but agencies must follow official guidance in RIA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2540-A109-4A84-BE87-3B2CC1D193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2540-A109-4A84-BE87-3B2CC1D193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4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9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4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2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E966B-27A0-41C4-B0C6-78952A11F2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20BF-7586-4E9B-93B1-BBC4A3A6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dirty="0" smtClean="0"/>
              <a:t>Regulatory Evaluation and the Need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Brian Dahlin</a:t>
            </a:r>
          </a:p>
          <a:p>
            <a:pPr marL="0" indent="0" algn="ctr">
              <a:buNone/>
            </a:pPr>
            <a:r>
              <a:rPr lang="en-US" dirty="0" smtClean="0"/>
              <a:t>Chief, Regulatory Evaluation Division</a:t>
            </a:r>
          </a:p>
          <a:p>
            <a:pPr marL="0" indent="0" algn="ctr">
              <a:buNone/>
            </a:pPr>
            <a:r>
              <a:rPr lang="en-US" dirty="0" smtClean="0"/>
              <a:t>FMCSA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February 27, 2015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31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12838"/>
          </a:xfrm>
        </p:spPr>
        <p:txBody>
          <a:bodyPr>
            <a:normAutofit/>
          </a:bodyPr>
          <a:lstStyle/>
          <a:p>
            <a:r>
              <a:rPr lang="en-US" dirty="0" smtClean="0"/>
              <a:t>Impacted Population and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population of drivers that must comply with the rule?</a:t>
            </a:r>
          </a:p>
          <a:p>
            <a:r>
              <a:rPr lang="en-US" dirty="0" smtClean="0"/>
              <a:t>What is the average tuition burden for pre-CDL training (training that would meet the regulatory proposal’s requirement)?</a:t>
            </a:r>
          </a:p>
          <a:p>
            <a:r>
              <a:rPr lang="en-US" dirty="0" smtClean="0"/>
              <a:t>What fraction of training programs offer curriculums needing little to no modification resulting from this rule?</a:t>
            </a:r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27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Safety benefits likely comprise the largest benefit of this rulemaking, yet are difficult to </a:t>
            </a:r>
            <a:r>
              <a:rPr lang="en-US" dirty="0" smtClean="0"/>
              <a:t>quantify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 smtClean="0"/>
              <a:t>types of crashes are most likely attributable to a lack of pre-CDL </a:t>
            </a:r>
            <a:r>
              <a:rPr lang="en-US" dirty="0" smtClean="0"/>
              <a:t>training?</a:t>
            </a:r>
            <a:endParaRPr lang="en-US" dirty="0"/>
          </a:p>
          <a:p>
            <a:r>
              <a:rPr lang="en-US" dirty="0" smtClean="0"/>
              <a:t>Do </a:t>
            </a:r>
            <a:r>
              <a:rPr lang="en-US" dirty="0" smtClean="0"/>
              <a:t>existing pre-CDL training programs include safety-specific </a:t>
            </a:r>
            <a:r>
              <a:rPr lang="en-US" dirty="0" smtClean="0"/>
              <a:t>training?</a:t>
            </a:r>
          </a:p>
          <a:p>
            <a:r>
              <a:rPr lang="en-US" dirty="0" smtClean="0"/>
              <a:t>Do </a:t>
            </a:r>
            <a:r>
              <a:rPr lang="en-US" dirty="0" smtClean="0"/>
              <a:t>carriers’ “finishing programs” include safety-specific training?</a:t>
            </a:r>
          </a:p>
          <a:p>
            <a:pPr lvl="2"/>
            <a:r>
              <a:rPr lang="en-US" dirty="0" smtClean="0"/>
              <a:t>If so, carriers presumably can identify benefits that justify the cost of the training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36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12838"/>
          </a:xfrm>
        </p:spPr>
        <p:txBody>
          <a:bodyPr/>
          <a:lstStyle/>
          <a:p>
            <a:r>
              <a:rPr lang="en-US" dirty="0" smtClean="0"/>
              <a:t>Safety Benefits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Safety benefits attributed to this rulemaking must not constitute a double-counting of benefits that result from other rulemakings or industry trends such as:</a:t>
            </a:r>
          </a:p>
          <a:p>
            <a:pPr lvl="1"/>
            <a:r>
              <a:rPr lang="en-US" dirty="0" smtClean="0"/>
              <a:t>NHTSA final rule requiring Electronic Stability Control</a:t>
            </a:r>
          </a:p>
          <a:p>
            <a:pPr lvl="1"/>
            <a:r>
              <a:rPr lang="en-US" dirty="0" smtClean="0"/>
              <a:t>Industry adoption of speed limiters</a:t>
            </a:r>
          </a:p>
          <a:p>
            <a:pPr lvl="1"/>
            <a:r>
              <a:rPr lang="en-US" dirty="0" smtClean="0"/>
              <a:t>Increased utilization of active warning systems, sensors, and other driver awareness devices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99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1283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is a high level overview of the regulatory evaluation process and </a:t>
            </a:r>
            <a:r>
              <a:rPr lang="en-US" dirty="0" smtClean="0"/>
              <a:t>key components for which </a:t>
            </a:r>
            <a:r>
              <a:rPr lang="en-US" dirty="0" smtClean="0"/>
              <a:t>FMCSA needs data </a:t>
            </a:r>
            <a:r>
              <a:rPr lang="en-US" dirty="0" smtClean="0"/>
              <a:t>to accurately and defensibly analyze the rule’s impacts</a:t>
            </a:r>
            <a:endParaRPr lang="en-US" dirty="0" smtClean="0"/>
          </a:p>
          <a:p>
            <a:r>
              <a:rPr lang="en-US" dirty="0" smtClean="0"/>
              <a:t>Stakeholder support toward identifying and providing data is critical to the rule’s </a:t>
            </a:r>
            <a:r>
              <a:rPr lang="en-US" dirty="0" smtClean="0"/>
              <a:t>success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39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924800" cy="1112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Regulatory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Impact </a:t>
            </a:r>
            <a:r>
              <a:rPr lang="en-US" dirty="0" smtClean="0"/>
              <a:t>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Regulatory Impact Analysis (RIA): A cost </a:t>
            </a:r>
            <a:r>
              <a:rPr lang="en-US" dirty="0"/>
              <a:t>b</a:t>
            </a:r>
            <a:r>
              <a:rPr lang="en-US" dirty="0" smtClean="0"/>
              <a:t>enefit </a:t>
            </a:r>
            <a:r>
              <a:rPr lang="en-US" dirty="0"/>
              <a:t>a</a:t>
            </a:r>
            <a:r>
              <a:rPr lang="en-US" dirty="0" smtClean="0"/>
              <a:t>nalysis that supports agency </a:t>
            </a:r>
            <a:r>
              <a:rPr lang="en-US" dirty="0"/>
              <a:t>p</a:t>
            </a:r>
            <a:r>
              <a:rPr lang="en-US" dirty="0" smtClean="0"/>
              <a:t>roposals or final </a:t>
            </a:r>
            <a:r>
              <a:rPr lang="en-US" dirty="0"/>
              <a:t>r</a:t>
            </a:r>
            <a:r>
              <a:rPr lang="en-US" dirty="0" smtClean="0"/>
              <a:t>ules</a:t>
            </a:r>
          </a:p>
          <a:p>
            <a:r>
              <a:rPr lang="en-US" dirty="0" smtClean="0"/>
              <a:t>It is a document that helps the agency make a decision</a:t>
            </a:r>
          </a:p>
          <a:p>
            <a:r>
              <a:rPr lang="en-US" dirty="0" smtClean="0"/>
              <a:t>Agencies must follow official guidance in developing RIAs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4" imgW="1130159" imgH="9549206" progId="Photoshop.Image.6">
                  <p:embed/>
                </p:oleObj>
              </mc:Choice>
              <mc:Fallback>
                <p:oleObj name="Image" r:id="rId4" imgW="1130159" imgH="9549206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88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12838"/>
          </a:xfrm>
        </p:spPr>
        <p:txBody>
          <a:bodyPr/>
          <a:lstStyle/>
          <a:p>
            <a:r>
              <a:rPr lang="en-US" dirty="0" smtClean="0"/>
              <a:t>RIA-Specific Guidance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449763"/>
          </a:xfrm>
        </p:spPr>
        <p:txBody>
          <a:bodyPr>
            <a:normAutofit/>
          </a:bodyPr>
          <a:lstStyle/>
          <a:p>
            <a:r>
              <a:rPr lang="en-US" dirty="0"/>
              <a:t>OMB Guidance Circular A-4, Circular </a:t>
            </a:r>
            <a:r>
              <a:rPr lang="en-US" dirty="0" smtClean="0"/>
              <a:t>A-94</a:t>
            </a:r>
          </a:p>
          <a:p>
            <a:r>
              <a:rPr lang="en-US" dirty="0" smtClean="0"/>
              <a:t>Executive Orders 12866 and 13563</a:t>
            </a:r>
          </a:p>
          <a:p>
            <a:r>
              <a:rPr lang="en-US" dirty="0" smtClean="0"/>
              <a:t>Regulatory Flexibility Act</a:t>
            </a:r>
          </a:p>
          <a:p>
            <a:endParaRPr lang="en-US" dirty="0"/>
          </a:p>
          <a:p>
            <a:r>
              <a:rPr lang="en-US" dirty="0" smtClean="0"/>
              <a:t>DOT/OST Guidance</a:t>
            </a:r>
          </a:p>
          <a:p>
            <a:pPr lvl="1"/>
            <a:r>
              <a:rPr lang="en-US" dirty="0" smtClean="0"/>
              <a:t>Value of a Statistical Life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4" imgW="1130159" imgH="9549206" progId="Photoshop.Image.6">
                  <p:embed/>
                </p:oleObj>
              </mc:Choice>
              <mc:Fallback>
                <p:oleObj name="Image" r:id="rId4" imgW="1130159" imgH="954920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96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Components of a 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Explain the </a:t>
            </a:r>
            <a:r>
              <a:rPr lang="en-US" dirty="0"/>
              <a:t>need for regulation</a:t>
            </a:r>
          </a:p>
          <a:p>
            <a:r>
              <a:rPr lang="en-US" dirty="0" smtClean="0"/>
              <a:t>Profile </a:t>
            </a:r>
            <a:r>
              <a:rPr lang="en-US" dirty="0"/>
              <a:t>and count of population affected by regulation</a:t>
            </a:r>
          </a:p>
          <a:p>
            <a:r>
              <a:rPr lang="en-US" dirty="0" smtClean="0"/>
              <a:t>Review pertinent research and data</a:t>
            </a:r>
          </a:p>
          <a:p>
            <a:r>
              <a:rPr lang="en-US" dirty="0" smtClean="0"/>
              <a:t>Define regulatory alternatives</a:t>
            </a:r>
          </a:p>
          <a:p>
            <a:r>
              <a:rPr lang="en-US" dirty="0" smtClean="0"/>
              <a:t>Estimate costs and benefits (e.g., lives saved, crashes avoided)</a:t>
            </a:r>
          </a:p>
          <a:p>
            <a:r>
              <a:rPr lang="en-US" dirty="0" smtClean="0"/>
              <a:t>Assess cost-effectiveness of regulatory alternatives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16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9248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Provide best analysis possible</a:t>
            </a:r>
          </a:p>
          <a:p>
            <a:r>
              <a:rPr lang="en-US" dirty="0" smtClean="0"/>
              <a:t>Do not divulge any confidential data</a:t>
            </a:r>
          </a:p>
          <a:p>
            <a:r>
              <a:rPr lang="en-US" dirty="0" smtClean="0"/>
              <a:t>Present summary so anyone can read and understand what is being proposed, why, and what are the associated costs and benefits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00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-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Costs and benefits must be measured against a “baseline”</a:t>
            </a:r>
          </a:p>
          <a:p>
            <a:r>
              <a:rPr lang="en-US" dirty="0" smtClean="0"/>
              <a:t>The baseline represents the </a:t>
            </a:r>
            <a:r>
              <a:rPr lang="en-US" dirty="0"/>
              <a:t>way the world </a:t>
            </a:r>
            <a:r>
              <a:rPr lang="en-US" dirty="0" smtClean="0"/>
              <a:t>is/would </a:t>
            </a:r>
            <a:r>
              <a:rPr lang="en-US" dirty="0"/>
              <a:t>be without </a:t>
            </a:r>
            <a:r>
              <a:rPr lang="en-US" dirty="0" smtClean="0"/>
              <a:t>regulation</a:t>
            </a:r>
            <a:r>
              <a:rPr lang="en-US" dirty="0"/>
              <a:t> </a:t>
            </a:r>
            <a:r>
              <a:rPr lang="en-US" dirty="0" smtClean="0"/>
              <a:t>– consider the evolution of the market</a:t>
            </a:r>
          </a:p>
          <a:p>
            <a:r>
              <a:rPr lang="en-US" dirty="0" smtClean="0"/>
              <a:t>Example considerations:</a:t>
            </a:r>
          </a:p>
          <a:p>
            <a:pPr lvl="1"/>
            <a:r>
              <a:rPr lang="en-US" dirty="0" smtClean="0"/>
              <a:t>What fraction of drivers already receive pre-CDL training?</a:t>
            </a:r>
          </a:p>
          <a:p>
            <a:pPr lvl="1"/>
            <a:r>
              <a:rPr lang="en-US" dirty="0" smtClean="0"/>
              <a:t>Is that training safety-focused?</a:t>
            </a:r>
          </a:p>
          <a:p>
            <a:pPr lvl="1"/>
            <a:r>
              <a:rPr lang="en-US" dirty="0" smtClean="0"/>
              <a:t>How much does it cost, and who pays for it?</a:t>
            </a:r>
          </a:p>
          <a:p>
            <a:pPr lvl="1"/>
            <a:r>
              <a:rPr lang="en-US" dirty="0" smtClean="0"/>
              <a:t>What benefits are currently being realized from training?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93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12838"/>
          </a:xfrm>
        </p:spPr>
        <p:txBody>
          <a:bodyPr/>
          <a:lstStyle/>
          <a:p>
            <a:r>
              <a:rPr lang="en-US" dirty="0" smtClean="0"/>
              <a:t>Concepts </a:t>
            </a:r>
            <a:r>
              <a:rPr lang="en-US" dirty="0" smtClean="0"/>
              <a:t>- </a:t>
            </a:r>
            <a:r>
              <a:rPr lang="en-US" dirty="0" smtClean="0"/>
              <a:t>Marginal Cost/Benefit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9248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Costs and benefits are compared to the baseline assumptions</a:t>
            </a:r>
          </a:p>
          <a:p>
            <a:r>
              <a:rPr lang="en-US" dirty="0" smtClean="0"/>
              <a:t>It is important to quantify and monetize a proposed rule’s costs and benefits in order to determine the best regulatory alternative</a:t>
            </a:r>
          </a:p>
          <a:p>
            <a:r>
              <a:rPr lang="en-US" dirty="0" smtClean="0"/>
              <a:t>Best alternative is generally the one with the highest net monetary benefits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59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12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Concepts </a:t>
            </a:r>
            <a:r>
              <a:rPr lang="en-US" dirty="0" smtClean="0"/>
              <a:t>- </a:t>
            </a:r>
            <a:r>
              <a:rPr lang="en-US" dirty="0" smtClean="0"/>
              <a:t>Transparency and Reproducibility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Data-backed analysis is essential</a:t>
            </a:r>
          </a:p>
          <a:p>
            <a:pPr lvl="1"/>
            <a:r>
              <a:rPr lang="en-US" dirty="0" smtClean="0"/>
              <a:t>Many intuitive reasons to believe that pre-CDL training promotes safety and other benefits, but need to present </a:t>
            </a:r>
            <a:r>
              <a:rPr lang="en-US" u="sng" dirty="0" smtClean="0"/>
              <a:t>evidence</a:t>
            </a:r>
            <a:endParaRPr lang="en-US" dirty="0" smtClean="0"/>
          </a:p>
          <a:p>
            <a:r>
              <a:rPr lang="en-US" dirty="0" smtClean="0"/>
              <a:t>Make both data and analysis of data transparent to public</a:t>
            </a:r>
          </a:p>
          <a:p>
            <a:r>
              <a:rPr lang="en-US" dirty="0" smtClean="0"/>
              <a:t>Results of our analyses must be reproducible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19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12838"/>
          </a:xfrm>
        </p:spPr>
        <p:txBody>
          <a:bodyPr/>
          <a:lstStyle/>
          <a:p>
            <a:r>
              <a:rPr lang="en-US" dirty="0" smtClean="0"/>
              <a:t>Stakeholder Support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MAP-21 requirement for a pre-CDL training standard is not sufficient on its own for a negotiated rulemaking to receive OMB approval</a:t>
            </a:r>
          </a:p>
          <a:p>
            <a:r>
              <a:rPr lang="en-US" dirty="0" smtClean="0"/>
              <a:t>A defensible analysis that presents safety benefits to offset costs is critical</a:t>
            </a:r>
          </a:p>
          <a:p>
            <a:r>
              <a:rPr lang="en-US" dirty="0" smtClean="0"/>
              <a:t>The next few slides highlight important questions on which FMCSA needs stakeholder input to help quantify this rule’s impacts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7858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Image" r:id="rId3" imgW="1130159" imgH="9549206" progId="Photoshop.Image.6">
                  <p:embed/>
                </p:oleObj>
              </mc:Choice>
              <mc:Fallback>
                <p:oleObj name="Image" r:id="rId3" imgW="1130159" imgH="954920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58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81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CBD1A03EC2E4D828ACD31F06E491D" ma:contentTypeVersion="1" ma:contentTypeDescription="Create a new document." ma:contentTypeScope="" ma:versionID="7f5fe074bb19f69105e638d96f1ae2b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ea8801cca127cc6b2a663842d228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8BC32-50FC-4CDA-AA65-6C5E53A52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056B7-487D-4668-9906-95489B1E64D5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F7CF81B-2DCF-4735-9078-1E7547A79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624</Words>
  <Application>Microsoft Office PowerPoint</Application>
  <PresentationFormat>On-screen Show (4:3)</PresentationFormat>
  <Paragraphs>74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Adobe Photoshop Image</vt:lpstr>
      <vt:lpstr>Regulatory Evaluation and the Need for Data</vt:lpstr>
      <vt:lpstr>What is a Regulatory  Impact Analysis?</vt:lpstr>
      <vt:lpstr>RIA-Specific Guidance</vt:lpstr>
      <vt:lpstr>Some Components of a RIA</vt:lpstr>
      <vt:lpstr>Objectives</vt:lpstr>
      <vt:lpstr>Concepts - Baseline</vt:lpstr>
      <vt:lpstr>Concepts - Marginal Cost/Benefit</vt:lpstr>
      <vt:lpstr>Concepts - Transparency and Reproducibility</vt:lpstr>
      <vt:lpstr>Stakeholder Support Needed</vt:lpstr>
      <vt:lpstr>Impacted Population and Costs</vt:lpstr>
      <vt:lpstr>Safety Benefits</vt:lpstr>
      <vt:lpstr>Safety Benefits (continued)</vt:lpstr>
      <vt:lpstr>Summary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Dahlin</dc:creator>
  <cp:lastModifiedBy>Brian Dahlin</cp:lastModifiedBy>
  <cp:revision>94</cp:revision>
  <cp:lastPrinted>2013-04-09T18:03:07Z</cp:lastPrinted>
  <dcterms:created xsi:type="dcterms:W3CDTF">2013-03-23T10:57:09Z</dcterms:created>
  <dcterms:modified xsi:type="dcterms:W3CDTF">2015-02-25T15:58:01Z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0x01010019FCBD1A03EC2E4D828ACD31F06E491D</vt:lpwstr>
  </property>
</Properties>
</file>