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17"/>
  </p:notesMasterIdLst>
  <p:handoutMasterIdLst>
    <p:handoutMasterId r:id="rId18"/>
  </p:handoutMasterIdLst>
  <p:sldIdLst>
    <p:sldId id="256" r:id="rId2"/>
    <p:sldId id="408" r:id="rId3"/>
    <p:sldId id="409" r:id="rId4"/>
    <p:sldId id="410" r:id="rId5"/>
    <p:sldId id="362" r:id="rId6"/>
    <p:sldId id="390" r:id="rId7"/>
    <p:sldId id="391" r:id="rId8"/>
    <p:sldId id="411" r:id="rId9"/>
    <p:sldId id="386" r:id="rId10"/>
    <p:sldId id="412" r:id="rId11"/>
    <p:sldId id="387" r:id="rId12"/>
    <p:sldId id="393" r:id="rId13"/>
    <p:sldId id="414" r:id="rId14"/>
    <p:sldId id="413" r:id="rId15"/>
    <p:sldId id="394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20000"/>
      </a:spcAft>
      <a:buChar char="•"/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20000"/>
      </a:spcAft>
      <a:buChar char="•"/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20000"/>
      </a:spcAft>
      <a:buChar char="•"/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20000"/>
      </a:spcAft>
      <a:buChar char="•"/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20000"/>
      </a:spcAft>
      <a:buChar char="•"/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0000"/>
    <a:srgbClr val="FFFF66"/>
    <a:srgbClr val="0033CC"/>
    <a:srgbClr val="33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7" autoAdjust="0"/>
    <p:restoredTop sz="94671" autoAdjust="0"/>
  </p:normalViewPr>
  <p:slideViewPr>
    <p:cSldViewPr>
      <p:cViewPr>
        <p:scale>
          <a:sx n="80" d="100"/>
          <a:sy n="80" d="100"/>
        </p:scale>
        <p:origin x="-246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78" y="-90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6888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7" tIns="46553" rIns="93107" bIns="46553" numCol="1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7" y="0"/>
            <a:ext cx="3036888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7" tIns="46553" rIns="93107" bIns="46553" numCol="1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6888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7" tIns="46553" rIns="93107" bIns="46553" numCol="1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523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6888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7" tIns="46553" rIns="93107" bIns="46553" numCol="1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7" y="0"/>
            <a:ext cx="3036888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7" tIns="46553" rIns="93107" bIns="46553" numCol="1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512"/>
            <a:ext cx="5607050" cy="4181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7" tIns="46553" rIns="93107" bIns="465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31421"/>
            <a:ext cx="3036888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7" tIns="46553" rIns="93107" bIns="46553" numCol="1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7" y="8831421"/>
            <a:ext cx="3036888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7" tIns="46553" rIns="93107" bIns="46553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6D6ADB58-F1AA-4000-83F2-BD1EC02F9A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5435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60B7FF2-B042-40A4-B7DD-114813517A2A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ospost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95" b="5263"/>
          <a:stretch>
            <a:fillRect/>
          </a:stretch>
        </p:blipFill>
        <p:spPr bwMode="auto">
          <a:xfrm>
            <a:off x="0" y="6261100"/>
            <a:ext cx="42672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header_bg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December 17, 2010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2743200" cy="47625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96200" y="6245225"/>
            <a:ext cx="990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A5A95-F841-4F03-B9A2-759A7863FA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99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December 17,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7D501-5505-459F-9E74-CC87EB84BB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87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December 17,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C274C-0018-43D4-B7CC-195A0CA97B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952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December 17,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127EA-320D-4B07-AB16-A4FDBA9889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020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December 17,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1C70E-FCFF-4ECC-A514-E2D8E4C52A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308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December 17,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5144A-E727-4ABE-AE15-D25FF70F3A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901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December 17,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24D7D-9A71-46FA-BB9D-CE2F5662D3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056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December 17,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3AE5C-C404-4053-9162-88749AC3EF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344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December 17, 2010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4D7F4-10B2-452D-9EF8-62EBEB6C8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946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December 17, 2010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31896-15E2-4CAE-948E-12F9A80B1C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457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December 17, 2010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ECC13-841F-4E00-8C28-EB13D2C295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45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December 17,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F7B68-54CD-4E8B-B99B-A063AECFF5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922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December 17,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40CFC-A427-40CA-9E82-C7D0B9086C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46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dirty="0"/>
              <a:t>December 17, 2010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324600"/>
            <a:ext cx="182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324600"/>
            <a:ext cx="99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38331D5-D92F-4AAF-A55B-DCA512CB02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7" descr="hosposter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95" b="5263"/>
          <a:stretch>
            <a:fillRect/>
          </a:stretch>
        </p:blipFill>
        <p:spPr bwMode="auto">
          <a:xfrm>
            <a:off x="0" y="6261100"/>
            <a:ext cx="42672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header_bg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  <p:sldLayoutId id="2147483950" r:id="rId12"/>
    <p:sldLayoutId id="214748395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1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1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1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6"/>
          <p:cNvSpPr>
            <a:spLocks noGrp="1"/>
          </p:cNvSpPr>
          <p:nvPr>
            <p:ph type="ctrTitle"/>
          </p:nvPr>
        </p:nvSpPr>
        <p:spPr>
          <a:xfrm>
            <a:off x="228600" y="1295400"/>
            <a:ext cx="8686800" cy="4191000"/>
          </a:xfrm>
        </p:spPr>
        <p:txBody>
          <a:bodyPr/>
          <a:lstStyle/>
          <a:p>
            <a:pPr eaLnBrk="1" hangingPunct="1"/>
            <a:r>
              <a:rPr lang="en-US" altLang="en-US" sz="3200" b="1" dirty="0" smtClean="0">
                <a:solidFill>
                  <a:schemeClr val="tx1"/>
                </a:solidFill>
                <a:latin typeface="Cambria" pitchFamily="18" charset="0"/>
                <a:ea typeface="ＭＳ Ｐゴシック" pitchFamily="34" charset="-128"/>
              </a:rPr>
              <a:t>ENTRY-LEVEL </a:t>
            </a:r>
            <a:r>
              <a:rPr lang="en-US" altLang="en-US" sz="3200" b="1" dirty="0" smtClean="0">
                <a:solidFill>
                  <a:schemeClr val="tx1"/>
                </a:solidFill>
                <a:latin typeface="Cambria" pitchFamily="18" charset="0"/>
                <a:ea typeface="ＭＳ Ｐゴシック" pitchFamily="34" charset="-128"/>
              </a:rPr>
              <a:t>DRIVER TRAINING (ELDT</a:t>
            </a:r>
            <a:r>
              <a:rPr lang="en-US" altLang="en-US" sz="3200" b="1" dirty="0" smtClean="0">
                <a:solidFill>
                  <a:schemeClr val="tx1"/>
                </a:solidFill>
                <a:latin typeface="Cambria" pitchFamily="18" charset="0"/>
                <a:ea typeface="ＭＳ Ｐゴシック" pitchFamily="34" charset="-128"/>
              </a:rPr>
              <a:t>) – A HISTORICAL PERSPECTIVE</a:t>
            </a:r>
            <a:r>
              <a:rPr lang="en-US" altLang="en-US" sz="3200" b="1" dirty="0">
                <a:solidFill>
                  <a:schemeClr val="tx1"/>
                </a:solidFill>
                <a:latin typeface="Cambria" pitchFamily="18" charset="0"/>
                <a:ea typeface="ＭＳ Ｐゴシック" pitchFamily="34" charset="-128"/>
              </a:rPr>
              <a:t/>
            </a:r>
            <a:br>
              <a:rPr lang="en-US" altLang="en-US" sz="3200" b="1" dirty="0">
                <a:solidFill>
                  <a:schemeClr val="tx1"/>
                </a:solidFill>
                <a:latin typeface="Cambria" pitchFamily="18" charset="0"/>
                <a:ea typeface="ＭＳ Ｐゴシック" pitchFamily="34" charset="-128"/>
              </a:rPr>
            </a:br>
            <a:r>
              <a:rPr lang="en-US" altLang="en-US" sz="3200" b="1" dirty="0" smtClean="0">
                <a:solidFill>
                  <a:schemeClr val="tx1"/>
                </a:solidFill>
                <a:latin typeface="Cambria" pitchFamily="18" charset="0"/>
                <a:ea typeface="ＭＳ Ｐゴシック" pitchFamily="34" charset="-128"/>
              </a:rPr>
              <a:t/>
            </a:r>
            <a:br>
              <a:rPr lang="en-US" altLang="en-US" sz="3200" b="1" dirty="0" smtClean="0">
                <a:solidFill>
                  <a:schemeClr val="tx1"/>
                </a:solidFill>
                <a:latin typeface="Cambria" pitchFamily="18" charset="0"/>
                <a:ea typeface="ＭＳ Ｐゴシック" pitchFamily="34" charset="-128"/>
              </a:rPr>
            </a:br>
            <a:r>
              <a:rPr lang="en-US" altLang="en-US" sz="2800" b="1" dirty="0" smtClean="0">
                <a:solidFill>
                  <a:schemeClr val="tx1"/>
                </a:solidFill>
                <a:latin typeface="Cambria" pitchFamily="18" charset="0"/>
                <a:ea typeface="ＭＳ Ｐゴシック" pitchFamily="34" charset="-128"/>
              </a:rPr>
              <a:t>Briefing for Entry </a:t>
            </a:r>
            <a:r>
              <a:rPr lang="en-US" altLang="en-US" sz="2800" b="1" dirty="0" smtClean="0">
                <a:solidFill>
                  <a:schemeClr val="tx1"/>
                </a:solidFill>
                <a:latin typeface="Cambria" pitchFamily="18" charset="0"/>
                <a:ea typeface="ＭＳ Ｐゴシック" pitchFamily="34" charset="-128"/>
              </a:rPr>
              <a:t>Level Driver Training Advisory Committee (ELDTAC</a:t>
            </a:r>
            <a:r>
              <a:rPr lang="en-US" altLang="en-US" sz="2800" b="1" dirty="0" smtClean="0">
                <a:solidFill>
                  <a:schemeClr val="tx1"/>
                </a:solidFill>
                <a:latin typeface="Cambria" pitchFamily="18" charset="0"/>
                <a:ea typeface="ＭＳ Ｐゴシック" pitchFamily="34" charset="-128"/>
              </a:rPr>
              <a:t>)  </a:t>
            </a:r>
            <a:r>
              <a:rPr lang="en-US" altLang="en-US" sz="2800" b="1" dirty="0" smtClean="0">
                <a:solidFill>
                  <a:schemeClr val="tx1"/>
                </a:solidFill>
                <a:latin typeface="Cambria" pitchFamily="18" charset="0"/>
                <a:ea typeface="ＭＳ Ｐゴシック" pitchFamily="34" charset="-128"/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  <a:latin typeface="Cambria" pitchFamily="18" charset="0"/>
                <a:ea typeface="ＭＳ Ｐゴシック" pitchFamily="34" charset="-128"/>
              </a:rPr>
            </a:br>
            <a:r>
              <a:rPr lang="en-US" altLang="en-US" sz="2800" b="1" dirty="0" smtClean="0">
                <a:solidFill>
                  <a:schemeClr val="tx1"/>
                </a:solidFill>
                <a:latin typeface="Cambria" pitchFamily="18" charset="0"/>
                <a:ea typeface="ＭＳ Ｐゴシック" pitchFamily="34" charset="-128"/>
              </a:rPr>
              <a:t/>
            </a:r>
            <a:br>
              <a:rPr lang="en-US" altLang="en-US" sz="2800" b="1" dirty="0" smtClean="0">
                <a:solidFill>
                  <a:schemeClr val="tx1"/>
                </a:solidFill>
                <a:latin typeface="Cambria" pitchFamily="18" charset="0"/>
                <a:ea typeface="ＭＳ Ｐゴシック" pitchFamily="34" charset="-128"/>
              </a:rPr>
            </a:br>
            <a:r>
              <a:rPr lang="en-US" altLang="en-US" sz="2800" b="1" dirty="0" smtClean="0">
                <a:solidFill>
                  <a:schemeClr val="tx1"/>
                </a:solidFill>
                <a:latin typeface="Cambria" pitchFamily="18" charset="0"/>
                <a:ea typeface="ＭＳ Ｐゴシック" pitchFamily="34" charset="-128"/>
              </a:rPr>
              <a:t>February 26, 2015</a:t>
            </a:r>
            <a:endParaRPr lang="en-US" altLang="en-US" sz="2800" dirty="0" smtClean="0">
              <a:solidFill>
                <a:schemeClr val="tx1"/>
              </a:solidFill>
              <a:latin typeface="Cambria" pitchFamily="18" charset="0"/>
              <a:ea typeface="ＭＳ Ｐゴシック" pitchFamily="34" charset="-128"/>
            </a:endParaRP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7772400" y="6172200"/>
            <a:ext cx="8382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800" dirty="0">
                <a:latin typeface="Verdana" pitchFamily="34" charset="0"/>
              </a:rPr>
              <a:t>v2b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ＭＳ Ｐゴシック" pitchFamily="34" charset="-128"/>
              </a:rPr>
              <a:t>Reaction to the 2007 NPRM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en-US" altLang="en-US" b="1" dirty="0" smtClean="0">
                <a:latin typeface="Cambria" pitchFamily="18" charset="0"/>
                <a:ea typeface="ＭＳ Ｐゴシック" pitchFamily="34" charset="-128"/>
                <a:cs typeface="Times New Roman" pitchFamily="18" charset="0"/>
              </a:rPr>
              <a:t>Other commenter </a:t>
            </a:r>
            <a:r>
              <a:rPr lang="en-US" altLang="en-US" b="1" dirty="0">
                <a:latin typeface="Cambria" pitchFamily="18" charset="0"/>
                <a:ea typeface="ＭＳ Ｐゴシック" pitchFamily="34" charset="-128"/>
                <a:cs typeface="Times New Roman" pitchFamily="18" charset="0"/>
              </a:rPr>
              <a:t>concerns: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Cambria" panose="02040503050406030204" pitchFamily="18" charset="0"/>
              </a:rPr>
              <a:t>Rule </a:t>
            </a:r>
            <a:r>
              <a:rPr lang="en-US" sz="2800" b="1" dirty="0">
                <a:latin typeface="Cambria" panose="02040503050406030204" pitchFamily="18" charset="0"/>
              </a:rPr>
              <a:t>costs;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>
                <a:latin typeface="Cambria" panose="02040503050406030204" pitchFamily="18" charset="0"/>
              </a:rPr>
              <a:t>Lack of quantitative safety benefit data from training;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 smtClean="0">
                <a:latin typeface="Cambria" panose="02040503050406030204" pitchFamily="18" charset="0"/>
              </a:rPr>
              <a:t>Implementation </a:t>
            </a:r>
            <a:r>
              <a:rPr lang="en-US" sz="2800" b="1" dirty="0">
                <a:latin typeface="Cambria" panose="02040503050406030204" pitchFamily="18" charset="0"/>
              </a:rPr>
              <a:t>period length;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>
                <a:latin typeface="Cambria" panose="02040503050406030204" pitchFamily="18" charset="0"/>
              </a:rPr>
              <a:t>Length and details of curriculum;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>
                <a:latin typeface="Cambria" panose="02040503050406030204" pitchFamily="18" charset="0"/>
              </a:rPr>
              <a:t>Separate motor coach curriculum necessary;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>
                <a:latin typeface="Cambria" panose="02040503050406030204" pitchFamily="18" charset="0"/>
              </a:rPr>
              <a:t>Availability of training in geographic areas;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>
                <a:latin typeface="Cambria" panose="02040503050406030204" pitchFamily="18" charset="0"/>
              </a:rPr>
              <a:t>Effect on supply of new drivers;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>
                <a:latin typeface="Cambria" panose="02040503050406030204" pitchFamily="18" charset="0"/>
              </a:rPr>
              <a:t>Intrastate </a:t>
            </a:r>
            <a:r>
              <a:rPr lang="en-US" sz="2800" b="1" dirty="0" smtClean="0">
                <a:latin typeface="Cambria" panose="02040503050406030204" pitchFamily="18" charset="0"/>
              </a:rPr>
              <a:t>exclusion </a:t>
            </a:r>
            <a:endParaRPr lang="en-US" sz="2800" b="1" dirty="0">
              <a:latin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C5144A-E727-4ABE-AE15-D25FF70F3A6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36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6962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ＭＳ Ｐゴシック" pitchFamily="34" charset="-128"/>
              </a:rPr>
              <a:t>MAP-21 Requirements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610600" cy="5029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600" b="1" i="1" dirty="0" smtClean="0">
                <a:latin typeface="Cambria" panose="02040503050406030204" pitchFamily="18" charset="0"/>
              </a:rPr>
              <a:t>Section 32304 – CMV operator </a:t>
            </a:r>
            <a:r>
              <a:rPr lang="en-US" sz="2600" b="1" i="1" dirty="0">
                <a:latin typeface="Cambria" panose="02040503050406030204" pitchFamily="18" charset="0"/>
              </a:rPr>
              <a:t>training.</a:t>
            </a:r>
            <a:endParaRPr lang="en-US" sz="2600" dirty="0">
              <a:latin typeface="Cambria" panose="02040503050406030204" pitchFamily="18" charset="0"/>
            </a:endParaRPr>
          </a:p>
          <a:p>
            <a:pPr>
              <a:defRPr/>
            </a:pPr>
            <a:r>
              <a:rPr lang="en-US" sz="2600" b="1" dirty="0" smtClean="0">
                <a:latin typeface="Cambria" panose="02040503050406030204" pitchFamily="18" charset="0"/>
              </a:rPr>
              <a:t>By </a:t>
            </a:r>
            <a:r>
              <a:rPr lang="en-US" sz="2600" b="1" smtClean="0">
                <a:latin typeface="Cambria" panose="02040503050406030204" pitchFamily="18" charset="0"/>
              </a:rPr>
              <a:t>October 1, </a:t>
            </a:r>
            <a:r>
              <a:rPr lang="en-US" sz="2600" b="1" dirty="0" smtClean="0">
                <a:latin typeface="Cambria" panose="02040503050406030204" pitchFamily="18" charset="0"/>
              </a:rPr>
              <a:t>2013, the Secretary must issue final regulations </a:t>
            </a:r>
            <a:r>
              <a:rPr lang="en-US" sz="2600" b="1" dirty="0">
                <a:latin typeface="Cambria" panose="02040503050406030204" pitchFamily="18" charset="0"/>
              </a:rPr>
              <a:t>to establish minimum entry-level training requirements for </a:t>
            </a:r>
            <a:r>
              <a:rPr lang="en-US" sz="2600" b="1" u="sng" dirty="0">
                <a:latin typeface="Cambria" panose="02040503050406030204" pitchFamily="18" charset="0"/>
              </a:rPr>
              <a:t>all</a:t>
            </a:r>
            <a:r>
              <a:rPr lang="en-US" sz="2600" b="1" dirty="0">
                <a:latin typeface="Cambria" panose="02040503050406030204" pitchFamily="18" charset="0"/>
              </a:rPr>
              <a:t> </a:t>
            </a:r>
            <a:r>
              <a:rPr lang="en-US" sz="2600" b="1" dirty="0" smtClean="0">
                <a:latin typeface="Cambria" panose="02040503050406030204" pitchFamily="18" charset="0"/>
              </a:rPr>
              <a:t>(new interstate and intrastate CDL applicants) operators and license upgrades</a:t>
            </a:r>
          </a:p>
          <a:p>
            <a:pPr>
              <a:defRPr/>
            </a:pPr>
            <a:r>
              <a:rPr lang="en-US" sz="2600" b="1" dirty="0" smtClean="0">
                <a:latin typeface="Cambria" panose="02040503050406030204" pitchFamily="18" charset="0"/>
              </a:rPr>
              <a:t>The regulations must address </a:t>
            </a:r>
            <a:r>
              <a:rPr lang="en-US" sz="2600" b="1" dirty="0">
                <a:latin typeface="Cambria" panose="02040503050406030204" pitchFamily="18" charset="0"/>
              </a:rPr>
              <a:t>knowledge and skills for </a:t>
            </a:r>
            <a:r>
              <a:rPr lang="en-US" sz="2600" b="1" dirty="0" smtClean="0">
                <a:latin typeface="Cambria" panose="02040503050406030204" pitchFamily="18" charset="0"/>
              </a:rPr>
              <a:t>drivers, with specific </a:t>
            </a:r>
            <a:r>
              <a:rPr lang="en-US" sz="2600" b="1" dirty="0">
                <a:latin typeface="Cambria" panose="02040503050406030204" pitchFamily="18" charset="0"/>
              </a:rPr>
              <a:t>requirements </a:t>
            </a:r>
            <a:r>
              <a:rPr lang="en-US" sz="2600" b="1" dirty="0" smtClean="0">
                <a:latin typeface="Cambria" panose="02040503050406030204" pitchFamily="18" charset="0"/>
              </a:rPr>
              <a:t>for drivers seeking a passenger or hazmat endorsement</a:t>
            </a:r>
          </a:p>
          <a:p>
            <a:pPr>
              <a:defRPr/>
            </a:pPr>
            <a:r>
              <a:rPr lang="en-US" sz="2600" b="1" dirty="0" smtClean="0">
                <a:latin typeface="Cambria" panose="02040503050406030204" pitchFamily="18" charset="0"/>
              </a:rPr>
              <a:t>The rules must require that training </a:t>
            </a:r>
            <a:r>
              <a:rPr lang="en-US" sz="2600" b="1" dirty="0">
                <a:latin typeface="Cambria" panose="02040503050406030204" pitchFamily="18" charset="0"/>
              </a:rPr>
              <a:t>providers </a:t>
            </a:r>
            <a:r>
              <a:rPr lang="en-US" sz="2600" b="1" dirty="0" smtClean="0">
                <a:latin typeface="Cambria" panose="02040503050406030204" pitchFamily="18" charset="0"/>
              </a:rPr>
              <a:t>demonstrate </a:t>
            </a:r>
            <a:r>
              <a:rPr lang="en-US" sz="2600" b="1" dirty="0">
                <a:latin typeface="Cambria" panose="02040503050406030204" pitchFamily="18" charset="0"/>
              </a:rPr>
              <a:t>that their training meets </a:t>
            </a:r>
            <a:r>
              <a:rPr lang="en-US" sz="2600" b="1" dirty="0" smtClean="0">
                <a:latin typeface="Cambria" panose="02040503050406030204" pitchFamily="18" charset="0"/>
              </a:rPr>
              <a:t>the Federal standards</a:t>
            </a:r>
            <a:endParaRPr lang="en-US" sz="2600" b="1" dirty="0">
              <a:latin typeface="Cambria" panose="02040503050406030204" pitchFamily="18" charset="0"/>
            </a:endParaRPr>
          </a:p>
          <a:p>
            <a:pPr eaLnBrk="1" hangingPunct="1">
              <a:spcBef>
                <a:spcPct val="25000"/>
              </a:spcBef>
              <a:spcAft>
                <a:spcPct val="25000"/>
              </a:spcAft>
              <a:buFontTx/>
              <a:buNone/>
              <a:defRPr/>
            </a:pPr>
            <a:endParaRPr lang="en-US" sz="2400" dirty="0" smtClean="0">
              <a:ea typeface="ＭＳ Ｐゴシック" pitchFamily="34" charset="-128"/>
            </a:endParaRPr>
          </a:p>
          <a:p>
            <a:pPr eaLnBrk="1" hangingPunct="1">
              <a:spcBef>
                <a:spcPct val="25000"/>
              </a:spcBef>
              <a:spcAft>
                <a:spcPct val="25000"/>
              </a:spcAft>
              <a:buFontTx/>
              <a:buNone/>
              <a:defRPr/>
            </a:pPr>
            <a:r>
              <a:rPr lang="en-US" sz="2400" dirty="0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Aft>
                <a:spcPct val="20000"/>
              </a:spcAft>
            </a:pPr>
            <a:fld id="{BADAC4B4-0653-4616-B432-DD9064E047E0}" type="slidenum">
              <a:rPr lang="en-US" altLang="en-US" sz="1400" smtClean="0"/>
              <a:pPr eaLnBrk="1" hangingPunct="1">
                <a:spcAft>
                  <a:spcPct val="20000"/>
                </a:spcAft>
              </a:pPr>
              <a:t>11</a:t>
            </a:fld>
            <a:endParaRPr lang="en-US" alt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FMCSA Actions Since MAP-21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105400"/>
          </a:xfrm>
        </p:spPr>
        <p:txBody>
          <a:bodyPr/>
          <a:lstStyle/>
          <a:p>
            <a:r>
              <a:rPr lang="en-US" altLang="en-US" sz="2800" b="1" dirty="0" smtClean="0">
                <a:latin typeface="Cambria" pitchFamily="18" charset="0"/>
                <a:ea typeface="ＭＳ Ｐゴシック" pitchFamily="34" charset="-128"/>
              </a:rPr>
              <a:t>Two 2013 public listening sessions (American Bus Association and Mid-America </a:t>
            </a:r>
            <a:r>
              <a:rPr lang="en-US" altLang="en-US" sz="2800" b="1" dirty="0" smtClean="0">
                <a:latin typeface="Cambria" pitchFamily="18" charset="0"/>
                <a:ea typeface="ＭＳ Ｐゴシック" pitchFamily="34" charset="-128"/>
              </a:rPr>
              <a:t>Trucking </a:t>
            </a:r>
            <a:r>
              <a:rPr lang="en-US" altLang="en-US" sz="2800" b="1" dirty="0" smtClean="0">
                <a:latin typeface="Cambria" pitchFamily="18" charset="0"/>
                <a:ea typeface="ＭＳ Ｐゴシック" pitchFamily="34" charset="-128"/>
              </a:rPr>
              <a:t>Show)</a:t>
            </a:r>
          </a:p>
          <a:p>
            <a:r>
              <a:rPr lang="en-US" altLang="en-US" sz="2800" b="1" dirty="0" smtClean="0">
                <a:latin typeface="Cambria" pitchFamily="18" charset="0"/>
                <a:ea typeface="ＭＳ Ｐゴシック" pitchFamily="34" charset="-128"/>
              </a:rPr>
              <a:t>Motor Carrier Safety Advisory Committee (MCSAC) June 2013 letter report on ELDT</a:t>
            </a:r>
          </a:p>
          <a:p>
            <a:r>
              <a:rPr lang="en-US" altLang="en-US" sz="2800" b="1" dirty="0" smtClean="0">
                <a:latin typeface="Cambria" pitchFamily="18" charset="0"/>
                <a:ea typeface="ＭＳ Ｐゴシック" pitchFamily="34" charset="-128"/>
              </a:rPr>
              <a:t>In September 9, 2013, FMCSA published a notice withdrawing the 2007 NPRM citing:</a:t>
            </a:r>
            <a:endParaRPr lang="en-US" altLang="en-US" sz="2400" b="1" dirty="0" smtClean="0">
              <a:latin typeface="Cambria" pitchFamily="18" charset="0"/>
              <a:ea typeface="ＭＳ Ｐゴシック" pitchFamily="34" charset="-128"/>
            </a:endParaRPr>
          </a:p>
          <a:p>
            <a:pPr lvl="1"/>
            <a:r>
              <a:rPr lang="en-US" altLang="en-US" sz="2400" b="1" dirty="0" smtClean="0">
                <a:latin typeface="Cambria" pitchFamily="18" charset="0"/>
                <a:ea typeface="ＭＳ Ｐゴシック" pitchFamily="34" charset="-128"/>
              </a:rPr>
              <a:t>Substantive issues raised by docket commenters;</a:t>
            </a:r>
          </a:p>
          <a:p>
            <a:pPr lvl="1"/>
            <a:r>
              <a:rPr lang="en-US" altLang="en-US" sz="2400" b="1" dirty="0" smtClean="0">
                <a:latin typeface="Cambria" pitchFamily="18" charset="0"/>
                <a:ea typeface="ＭＳ Ｐゴシック" pitchFamily="34" charset="-128"/>
              </a:rPr>
              <a:t>Listening session participants’ remarks;</a:t>
            </a:r>
          </a:p>
          <a:p>
            <a:pPr lvl="1"/>
            <a:r>
              <a:rPr lang="en-US" altLang="en-US" sz="2400" b="1" dirty="0" smtClean="0">
                <a:latin typeface="Cambria" pitchFamily="18" charset="0"/>
                <a:ea typeface="ＭＳ Ｐゴシック" pitchFamily="34" charset="-128"/>
              </a:rPr>
              <a:t>MCSAC letter report; </a:t>
            </a:r>
            <a:r>
              <a:rPr lang="en-US" altLang="en-US" sz="2400" b="1" dirty="0" smtClean="0">
                <a:latin typeface="Cambria" pitchFamily="18" charset="0"/>
                <a:ea typeface="ＭＳ Ｐゴシック" pitchFamily="34" charset="-128"/>
              </a:rPr>
              <a:t>and</a:t>
            </a:r>
            <a:endParaRPr lang="en-US" altLang="en-US" sz="2400" b="1" dirty="0" smtClean="0">
              <a:latin typeface="Cambria" pitchFamily="18" charset="0"/>
              <a:ea typeface="ＭＳ Ｐゴシック" pitchFamily="34" charset="-128"/>
            </a:endParaRPr>
          </a:p>
          <a:p>
            <a:pPr lvl="1"/>
            <a:r>
              <a:rPr lang="en-US" altLang="en-US" sz="2400" b="1" dirty="0" smtClean="0">
                <a:latin typeface="Cambria" pitchFamily="18" charset="0"/>
                <a:ea typeface="ＭＳ Ｐゴシック" pitchFamily="34" charset="-128"/>
              </a:rPr>
              <a:t>MAP-21 requirements beyond the scope of 2007 </a:t>
            </a:r>
            <a:r>
              <a:rPr lang="en-US" altLang="en-US" sz="2400" b="1" dirty="0" smtClean="0">
                <a:latin typeface="Cambria" pitchFamily="18" charset="0"/>
                <a:ea typeface="ＭＳ Ｐゴシック" pitchFamily="34" charset="-128"/>
              </a:rPr>
              <a:t>NPRM</a:t>
            </a:r>
            <a:endParaRPr lang="en-US" altLang="en-US" sz="2400" b="1" dirty="0" smtClean="0">
              <a:latin typeface="Cambria" pitchFamily="18" charset="0"/>
              <a:ea typeface="ＭＳ Ｐゴシック" pitchFamily="34" charset="-128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Aft>
                <a:spcPct val="20000"/>
              </a:spcAft>
            </a:pPr>
            <a:fld id="{ECA7766A-B602-4300-A951-6E6D86713BF4}" type="slidenum">
              <a:rPr lang="en-US" altLang="en-US" sz="1400" smtClean="0">
                <a:latin typeface="Verdana" pitchFamily="34" charset="0"/>
              </a:rPr>
              <a:pPr eaLnBrk="1" hangingPunct="1">
                <a:spcAft>
                  <a:spcPct val="20000"/>
                </a:spcAft>
              </a:pPr>
              <a:t>12</a:t>
            </a:fld>
            <a:endParaRPr lang="en-US" altLang="en-US" sz="14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MCSAC Report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800" b="1" dirty="0" smtClean="0">
                <a:latin typeface="Cambria" panose="02040503050406030204" pitchFamily="18" charset="0"/>
                <a:ea typeface="Calibri"/>
                <a:cs typeface="Times New Roman"/>
              </a:rPr>
              <a:t>Late 2012 -- MCSAC presented with long ELDT history, primary concerns from 2007 NPRM, and new MAP-21 mandates; </a:t>
            </a:r>
            <a:endParaRPr lang="en-US" sz="2800" b="1" dirty="0">
              <a:latin typeface="Cambria" panose="02040503050406030204" pitchFamily="18" charset="0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800" b="1" dirty="0" smtClean="0">
                <a:latin typeface="Cambria" panose="02040503050406030204" pitchFamily="18" charset="0"/>
                <a:ea typeface="Calibri"/>
                <a:cs typeface="Times New Roman"/>
              </a:rPr>
              <a:t>June 2013 -- MCSAC submitted final report to FMCSA in 3 sections: 1) issues related to the scope/applicability of ELDT requirements; 2) 2007 NPRM “key” comments/concerns; 3) continued or on-going driver training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800" b="1" dirty="0" smtClean="0">
                <a:latin typeface="Cambria" panose="02040503050406030204" pitchFamily="18" charset="0"/>
                <a:ea typeface="Calibri"/>
                <a:cs typeface="Times New Roman"/>
              </a:rPr>
              <a:t>Report available at www.mcsac.fmcsa.dot.gov</a:t>
            </a:r>
            <a:endParaRPr lang="en-US" sz="2800" b="1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C5144A-E727-4ABE-AE15-D25FF70F3A6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73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Overview of  REG-NEG</a:t>
            </a:r>
            <a:endParaRPr lang="en-US" altLang="en-US" sz="4000" dirty="0" smtClean="0">
              <a:solidFill>
                <a:srgbClr val="FFFF00"/>
              </a:solidFill>
              <a:ea typeface="ＭＳ Ｐゴシック" pitchFamily="34" charset="-128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181600"/>
          </a:xfrm>
        </p:spPr>
        <p:txBody>
          <a:bodyPr/>
          <a:lstStyle/>
          <a:p>
            <a:pPr lvl="1" eaLnBrk="1" hangingPunct="1">
              <a:spcBef>
                <a:spcPts val="0"/>
              </a:spcBef>
              <a:buFont typeface="Arial" charset="0"/>
              <a:buChar char="•"/>
            </a:pPr>
            <a:r>
              <a:rPr lang="en-US" altLang="en-US" sz="2400" b="1" u="sng" dirty="0" smtClean="0">
                <a:latin typeface="Cambria" panose="02040503050406030204" pitchFamily="18" charset="0"/>
                <a:ea typeface="ＭＳ Ｐゴシック" pitchFamily="34" charset="-128"/>
              </a:rPr>
              <a:t>July 21, 2014</a:t>
            </a:r>
            <a:r>
              <a:rPr lang="en-US" altLang="en-US" sz="2400" b="1" dirty="0" smtClean="0">
                <a:latin typeface="Cambria" panose="02040503050406030204" pitchFamily="18" charset="0"/>
                <a:ea typeface="ＭＳ Ｐゴシック" pitchFamily="34" charset="-128"/>
              </a:rPr>
              <a:t>: Agency hired Convener to speak with interested parties about the feasibility of conducting an ELDT Negotiated Rulemaking (“</a:t>
            </a:r>
            <a:r>
              <a:rPr lang="en-US" altLang="en-US" sz="2400" b="1" dirty="0" err="1" smtClean="0">
                <a:latin typeface="Cambria" panose="02040503050406030204" pitchFamily="18" charset="0"/>
                <a:ea typeface="ＭＳ Ｐゴシック" pitchFamily="34" charset="-128"/>
              </a:rPr>
              <a:t>Reg-Neg</a:t>
            </a:r>
            <a:r>
              <a:rPr lang="en-US" altLang="en-US" sz="2400" b="1" dirty="0" smtClean="0">
                <a:latin typeface="Cambria" panose="02040503050406030204" pitchFamily="18" charset="0"/>
                <a:ea typeface="ＭＳ Ｐゴシック" pitchFamily="34" charset="-128"/>
              </a:rPr>
              <a:t>”)</a:t>
            </a:r>
          </a:p>
          <a:p>
            <a:pPr lvl="1" eaLnBrk="1" hangingPunct="1">
              <a:spcBef>
                <a:spcPts val="0"/>
              </a:spcBef>
              <a:buFont typeface="Arial" charset="0"/>
              <a:buChar char="•"/>
            </a:pPr>
            <a:endParaRPr lang="en-US" altLang="en-US" sz="2400" b="1" u="sng" dirty="0" smtClean="0">
              <a:latin typeface="Cambria" panose="02040503050406030204" pitchFamily="18" charset="0"/>
              <a:ea typeface="ＭＳ Ｐゴシック" pitchFamily="34" charset="-128"/>
            </a:endParaRPr>
          </a:p>
          <a:p>
            <a:pPr lvl="1" eaLnBrk="1" hangingPunct="1">
              <a:spcBef>
                <a:spcPts val="0"/>
              </a:spcBef>
              <a:buFont typeface="Arial" charset="0"/>
              <a:buChar char="•"/>
            </a:pPr>
            <a:r>
              <a:rPr lang="en-US" altLang="en-US" sz="2400" b="1" u="sng" dirty="0" smtClean="0">
                <a:latin typeface="Cambria" panose="02040503050406030204" pitchFamily="18" charset="0"/>
                <a:ea typeface="ＭＳ Ｐゴシック" pitchFamily="34" charset="-128"/>
              </a:rPr>
              <a:t>August 19, 2014</a:t>
            </a:r>
            <a:r>
              <a:rPr lang="en-US" altLang="en-US" sz="2400" b="1" dirty="0" smtClean="0">
                <a:latin typeface="Cambria" panose="02040503050406030204" pitchFamily="18" charset="0"/>
                <a:ea typeface="ＭＳ Ｐゴシック" pitchFamily="34" charset="-128"/>
              </a:rPr>
              <a:t>: Agency published Federal Register Notice of Intent; Consideration of Negotiated Rulemaking Processes </a:t>
            </a:r>
          </a:p>
          <a:p>
            <a:pPr lvl="1" eaLnBrk="1" hangingPunct="1">
              <a:spcBef>
                <a:spcPts val="0"/>
              </a:spcBef>
              <a:buFont typeface="Arial" charset="0"/>
              <a:buChar char="•"/>
            </a:pPr>
            <a:endParaRPr lang="en-US" altLang="en-US" sz="2400" b="1" u="sng" dirty="0" smtClean="0">
              <a:latin typeface="Cambria" panose="02040503050406030204" pitchFamily="18" charset="0"/>
              <a:ea typeface="ＭＳ Ｐゴシック" pitchFamily="34" charset="-128"/>
            </a:endParaRPr>
          </a:p>
          <a:p>
            <a:pPr lvl="1" eaLnBrk="1" hangingPunct="1">
              <a:spcBef>
                <a:spcPts val="0"/>
              </a:spcBef>
              <a:buFont typeface="Arial" charset="0"/>
              <a:buChar char="•"/>
            </a:pPr>
            <a:r>
              <a:rPr lang="en-US" altLang="en-US" sz="2400" b="1" u="sng" dirty="0" smtClean="0">
                <a:latin typeface="Cambria" panose="02040503050406030204" pitchFamily="18" charset="0"/>
                <a:ea typeface="ＭＳ Ｐゴシック" pitchFamily="34" charset="-128"/>
              </a:rPr>
              <a:t>November 2014</a:t>
            </a:r>
            <a:r>
              <a:rPr lang="en-US" altLang="en-US" sz="2400" b="1" dirty="0" smtClean="0">
                <a:latin typeface="Cambria" panose="02040503050406030204" pitchFamily="18" charset="0"/>
                <a:ea typeface="ＭＳ Ｐゴシック" pitchFamily="34" charset="-128"/>
              </a:rPr>
              <a:t>: Convener submitted written “convening” report of findings and recommendations to the Agency; and</a:t>
            </a:r>
          </a:p>
          <a:p>
            <a:pPr lvl="1" eaLnBrk="1" hangingPunct="1">
              <a:spcBef>
                <a:spcPts val="0"/>
              </a:spcBef>
              <a:buFont typeface="Arial" charset="0"/>
              <a:buChar char="•"/>
            </a:pPr>
            <a:endParaRPr lang="en-US" altLang="en-US" sz="2400" b="1" u="sng" dirty="0" smtClean="0">
              <a:latin typeface="Cambria" panose="02040503050406030204" pitchFamily="18" charset="0"/>
              <a:ea typeface="ＭＳ Ｐゴシック" pitchFamily="34" charset="-128"/>
            </a:endParaRPr>
          </a:p>
          <a:p>
            <a:pPr lvl="1" eaLnBrk="1" hangingPunct="1">
              <a:spcBef>
                <a:spcPts val="0"/>
              </a:spcBef>
              <a:buFont typeface="Arial" charset="0"/>
              <a:buChar char="•"/>
            </a:pPr>
            <a:r>
              <a:rPr lang="en-US" altLang="en-US" sz="2400" b="1" u="sng" dirty="0" smtClean="0">
                <a:latin typeface="Cambria" panose="02040503050406030204" pitchFamily="18" charset="0"/>
                <a:ea typeface="ＭＳ Ｐゴシック" pitchFamily="34" charset="-128"/>
              </a:rPr>
              <a:t>December </a:t>
            </a:r>
            <a:r>
              <a:rPr lang="en-US" altLang="en-US" sz="2400" b="1" u="sng" dirty="0" smtClean="0">
                <a:latin typeface="Cambria" panose="02040503050406030204" pitchFamily="18" charset="0"/>
                <a:ea typeface="ＭＳ Ｐゴシック" pitchFamily="34" charset="-128"/>
              </a:rPr>
              <a:t>10, 2014</a:t>
            </a:r>
            <a:r>
              <a:rPr lang="en-US" altLang="en-US" sz="2400" b="1" dirty="0" smtClean="0">
                <a:latin typeface="Cambria" panose="02040503050406030204" pitchFamily="18" charset="0"/>
                <a:ea typeface="ＭＳ Ｐゴシック" pitchFamily="34" charset="-128"/>
              </a:rPr>
              <a:t>:  Agency published notice of intent to establish ELDTAC </a:t>
            </a:r>
          </a:p>
          <a:p>
            <a:pPr marL="0" indent="0">
              <a:buFontTx/>
              <a:buNone/>
            </a:pPr>
            <a:r>
              <a:rPr lang="en-US" altLang="en-US" dirty="0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22FA526-67BE-455A-B312-2FAEF4430718}" type="slidenum">
              <a:rPr lang="en-US" altLang="en-US" smtClean="0"/>
              <a:pPr eaLnBrk="1" hangingPunct="1"/>
              <a:t>14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132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15400" cy="1066800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Why is FMCSA Conducting </a:t>
            </a:r>
            <a:b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a Negotiated Rulemaking?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458200" cy="4876800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800" b="1" dirty="0" smtClean="0">
                <a:latin typeface="Cambria" panose="02040503050406030204" pitchFamily="18" charset="0"/>
                <a:ea typeface="Calibri"/>
                <a:cs typeface="Times New Roman"/>
              </a:rPr>
              <a:t>MAP-21 mandated numerous changes from the 2007 NPRM, therefore, the Agency could not move forward with a robust final rule; 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800" b="1" dirty="0" smtClean="0">
                <a:latin typeface="Cambria" panose="02040503050406030204" pitchFamily="18" charset="0"/>
                <a:ea typeface="Calibri"/>
                <a:cs typeface="Times New Roman"/>
              </a:rPr>
              <a:t>A “</a:t>
            </a:r>
            <a:r>
              <a:rPr lang="en-US" sz="2800" b="1" dirty="0" err="1" smtClean="0">
                <a:latin typeface="Cambria" panose="02040503050406030204" pitchFamily="18" charset="0"/>
                <a:ea typeface="Calibri"/>
                <a:cs typeface="Times New Roman"/>
              </a:rPr>
              <a:t>Reg-Neg</a:t>
            </a:r>
            <a:r>
              <a:rPr lang="en-US" sz="2800" b="1" dirty="0" smtClean="0">
                <a:latin typeface="Cambria" panose="02040503050406030204" pitchFamily="18" charset="0"/>
                <a:ea typeface="Calibri"/>
                <a:cs typeface="Times New Roman"/>
              </a:rPr>
              <a:t>” provides an opportunity to get the committee members to help the Agency gather information and data to help quantify the costs and benefits of the rulemaking; and </a:t>
            </a:r>
            <a:endParaRPr lang="en-US" sz="2800" b="1" dirty="0">
              <a:latin typeface="Cambria" panose="02040503050406030204" pitchFamily="18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800" b="1" dirty="0">
                <a:latin typeface="Cambria" panose="02040503050406030204" pitchFamily="18" charset="0"/>
                <a:ea typeface="Calibri"/>
                <a:cs typeface="Times New Roman"/>
              </a:rPr>
              <a:t>Stakeholders </a:t>
            </a:r>
            <a:r>
              <a:rPr lang="en-US" sz="2800" b="1" dirty="0" smtClean="0">
                <a:latin typeface="Cambria" panose="02040503050406030204" pitchFamily="18" charset="0"/>
                <a:ea typeface="Calibri"/>
                <a:cs typeface="Times New Roman"/>
              </a:rPr>
              <a:t>can help </a:t>
            </a:r>
            <a:r>
              <a:rPr lang="en-US" sz="2800" b="1" dirty="0">
                <a:latin typeface="Cambria" panose="02040503050406030204" pitchFamily="18" charset="0"/>
                <a:ea typeface="Calibri"/>
                <a:cs typeface="Times New Roman"/>
              </a:rPr>
              <a:t>the Agency </a:t>
            </a:r>
            <a:r>
              <a:rPr lang="en-US" sz="2800" b="1" dirty="0" smtClean="0">
                <a:latin typeface="Cambria" panose="02040503050406030204" pitchFamily="18" charset="0"/>
                <a:ea typeface="Calibri"/>
                <a:cs typeface="Times New Roman"/>
              </a:rPr>
              <a:t>draft the basic framework for a rule that is </a:t>
            </a:r>
            <a:r>
              <a:rPr lang="en-US" sz="2800" b="1" dirty="0" smtClean="0">
                <a:latin typeface="Cambria" panose="02040503050406030204" pitchFamily="18" charset="0"/>
                <a:ea typeface="Calibri"/>
                <a:cs typeface="Times New Roman"/>
              </a:rPr>
              <a:t>practicable, enforceable, and </a:t>
            </a:r>
            <a:r>
              <a:rPr lang="en-US" sz="2800" b="1" dirty="0" smtClean="0">
                <a:latin typeface="Cambria" panose="02040503050406030204" pitchFamily="18" charset="0"/>
                <a:ea typeface="Calibri"/>
                <a:cs typeface="Times New Roman"/>
              </a:rPr>
              <a:t>cost </a:t>
            </a:r>
            <a:r>
              <a:rPr lang="en-US" sz="2800" b="1" dirty="0" smtClean="0">
                <a:latin typeface="Cambria" panose="02040503050406030204" pitchFamily="18" charset="0"/>
                <a:ea typeface="Calibri"/>
                <a:cs typeface="Times New Roman"/>
              </a:rPr>
              <a:t>effective</a:t>
            </a:r>
            <a:endParaRPr lang="en-US" sz="2800" b="1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Aft>
                <a:spcPct val="20000"/>
              </a:spcAft>
            </a:pPr>
            <a:fld id="{FF97489D-0DD5-43E3-BC79-1F50BFF9672A}" type="slidenum">
              <a:rPr lang="en-US" altLang="en-US" sz="1400" smtClean="0">
                <a:latin typeface="Verdana" pitchFamily="34" charset="0"/>
              </a:rPr>
              <a:pPr eaLnBrk="1" hangingPunct="1">
                <a:spcAft>
                  <a:spcPct val="20000"/>
                </a:spcAft>
              </a:pPr>
              <a:t>15</a:t>
            </a:fld>
            <a:endParaRPr lang="en-US" altLang="en-US" sz="14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5834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History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  <a:tabLst>
                <a:tab pos="52388" algn="l"/>
              </a:tabLst>
              <a:defRPr/>
            </a:pPr>
            <a:r>
              <a:rPr lang="en-US" sz="2400" b="1" u="sng" dirty="0">
                <a:latin typeface="Cambria" panose="02040503050406030204" pitchFamily="18" charset="0"/>
              </a:rPr>
              <a:t>1985</a:t>
            </a:r>
            <a:r>
              <a:rPr lang="en-US" sz="2400" b="1" dirty="0">
                <a:latin typeface="Cambria" panose="02040503050406030204" pitchFamily="18" charset="0"/>
              </a:rPr>
              <a:t> – Federal Highway Administration (FHWA) issued “Model Curriculum for Training Tractor-Trailer Drivers” for voluntary adoption.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tabLst>
                <a:tab pos="52388" algn="l"/>
              </a:tabLst>
              <a:defRPr/>
            </a:pPr>
            <a:endParaRPr lang="en-US" sz="2400" b="1" u="sng" dirty="0" smtClean="0">
              <a:latin typeface="Cambria" panose="02040503050406030204" pitchFamily="18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tabLst>
                <a:tab pos="52388" algn="l"/>
              </a:tabLst>
              <a:defRPr/>
            </a:pPr>
            <a:r>
              <a:rPr lang="en-US" sz="2400" b="1" u="sng" dirty="0" smtClean="0">
                <a:latin typeface="Cambria" panose="02040503050406030204" pitchFamily="18" charset="0"/>
              </a:rPr>
              <a:t>1986</a:t>
            </a:r>
            <a:r>
              <a:rPr lang="en-US" sz="2400" b="1" dirty="0" smtClean="0">
                <a:latin typeface="Cambria" panose="02040503050406030204" pitchFamily="18" charset="0"/>
              </a:rPr>
              <a:t> </a:t>
            </a:r>
            <a:r>
              <a:rPr lang="en-US" sz="2400" b="1" dirty="0">
                <a:latin typeface="Cambria" panose="02040503050406030204" pitchFamily="18" charset="0"/>
              </a:rPr>
              <a:t>- Commercial Motor Vehicle Safety Act of 1986: Established Commercial Driver’s License (CDL) program with tests for knowledge/skills, but required no specific </a:t>
            </a:r>
            <a:r>
              <a:rPr lang="en-US" sz="2400" b="1" i="1" dirty="0">
                <a:latin typeface="Cambria" panose="02040503050406030204" pitchFamily="18" charset="0"/>
              </a:rPr>
              <a:t>training</a:t>
            </a:r>
            <a:r>
              <a:rPr lang="en-US" sz="2400" b="1" dirty="0">
                <a:latin typeface="Cambria" panose="02040503050406030204" pitchFamily="18" charset="0"/>
              </a:rPr>
              <a:t>.  </a:t>
            </a:r>
            <a:r>
              <a:rPr lang="en-US" sz="2400" b="1" dirty="0" smtClean="0">
                <a:latin typeface="Cambria" panose="02040503050406030204" pitchFamily="18" charset="0"/>
              </a:rPr>
              <a:t>National Transportation Safety Board further </a:t>
            </a:r>
            <a:r>
              <a:rPr lang="en-US" sz="2400" b="1" dirty="0">
                <a:latin typeface="Cambria" panose="02040503050406030204" pitchFamily="18" charset="0"/>
              </a:rPr>
              <a:t>recommended, as part of new “national driver license program for commercial drivers” that “a </a:t>
            </a:r>
            <a:r>
              <a:rPr lang="en-US" sz="2400" b="1" u="sng" dirty="0">
                <a:latin typeface="Cambria" panose="02040503050406030204" pitchFamily="18" charset="0"/>
              </a:rPr>
              <a:t>requirement for formal training should be included in the prerequisites for obtaining a national license</a:t>
            </a:r>
            <a:r>
              <a:rPr lang="en-US" sz="2400" b="1" dirty="0">
                <a:latin typeface="Cambria" panose="02040503050406030204" pitchFamily="18" charset="0"/>
              </a:rPr>
              <a:t>.”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C5144A-E727-4ABE-AE15-D25FF70F3A6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04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92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eaLnBrk="1" hangingPunct="1">
              <a:spcAft>
                <a:spcPct val="30000"/>
              </a:spcAft>
              <a:buFontTx/>
              <a:buNone/>
            </a:pPr>
            <a:r>
              <a:rPr lang="en-US" altLang="en-US" b="1" u="sng" dirty="0">
                <a:latin typeface="Cambria" panose="02040503050406030204" pitchFamily="18" charset="0"/>
                <a:ea typeface="ＭＳ Ｐゴシック" pitchFamily="34" charset="-128"/>
              </a:rPr>
              <a:t>1991</a:t>
            </a:r>
            <a:r>
              <a:rPr lang="en-US" altLang="en-US" b="1" dirty="0">
                <a:latin typeface="Cambria" panose="02040503050406030204" pitchFamily="18" charset="0"/>
                <a:ea typeface="ＭＳ Ｐゴシック" pitchFamily="34" charset="-128"/>
              </a:rPr>
              <a:t> – Motor Carrier Act of 1991 – ISTEA Section 4007(a) – DOT “shall commence a rulemaking proceeding on the need to require training of all entry level drivers of commercial motor vehicles (CMVs</a:t>
            </a:r>
            <a:r>
              <a:rPr lang="en-US" altLang="en-US" b="1" dirty="0" smtClean="0">
                <a:latin typeface="Cambria" panose="02040503050406030204" pitchFamily="18" charset="0"/>
                <a:ea typeface="ＭＳ Ｐゴシック" pitchFamily="34" charset="-128"/>
              </a:rPr>
              <a:t>)        </a:t>
            </a:r>
            <a:endParaRPr lang="en-US" altLang="en-US" b="1" dirty="0">
              <a:latin typeface="Cambria" panose="02040503050406030204" pitchFamily="18" charset="0"/>
              <a:ea typeface="ＭＳ Ｐゴシック" pitchFamily="34" charset="-128"/>
            </a:endParaRPr>
          </a:p>
          <a:p>
            <a:pPr marL="457200" lvl="1" indent="0" eaLnBrk="1" hangingPunct="1">
              <a:spcAft>
                <a:spcPct val="30000"/>
              </a:spcAft>
              <a:buFontTx/>
              <a:buNone/>
            </a:pPr>
            <a:r>
              <a:rPr lang="en-US" altLang="en-US" b="1" u="sng" dirty="0">
                <a:latin typeface="Cambria" panose="02040503050406030204" pitchFamily="18" charset="0"/>
                <a:ea typeface="ＭＳ Ｐゴシック" pitchFamily="34" charset="-128"/>
              </a:rPr>
              <a:t>1993 </a:t>
            </a:r>
            <a:r>
              <a:rPr lang="en-US" altLang="en-US" b="1" dirty="0">
                <a:latin typeface="Cambria" panose="02040503050406030204" pitchFamily="18" charset="0"/>
                <a:ea typeface="ＭＳ Ｐゴシック" pitchFamily="34" charset="-128"/>
              </a:rPr>
              <a:t>– Advance Notice of Proposed Rulemaking (ANPRM) </a:t>
            </a:r>
          </a:p>
          <a:p>
            <a:pPr marL="457200" lvl="1" indent="0" eaLnBrk="1" hangingPunct="1">
              <a:spcAft>
                <a:spcPct val="30000"/>
              </a:spcAft>
              <a:buFontTx/>
              <a:buNone/>
            </a:pPr>
            <a:r>
              <a:rPr lang="en-US" altLang="en-US" b="1" u="sng" dirty="0">
                <a:latin typeface="Cambria" panose="02040503050406030204" pitchFamily="18" charset="0"/>
                <a:ea typeface="ＭＳ Ｐゴシック" pitchFamily="34" charset="-128"/>
              </a:rPr>
              <a:t>1996</a:t>
            </a:r>
            <a:r>
              <a:rPr lang="en-US" altLang="en-US" b="1" dirty="0">
                <a:latin typeface="Cambria" panose="02040503050406030204" pitchFamily="18" charset="0"/>
                <a:ea typeface="ＭＳ Ｐゴシック" pitchFamily="34" charset="-128"/>
              </a:rPr>
              <a:t> – FHWA Study: “Assessing the Adequacy of CMV Driver Training”… “Adequacy </a:t>
            </a:r>
            <a:r>
              <a:rPr lang="en-US" altLang="en-US" b="1" dirty="0" smtClean="0">
                <a:latin typeface="Cambria" panose="02040503050406030204" pitchFamily="18" charset="0"/>
                <a:ea typeface="ＭＳ Ｐゴシック" pitchFamily="34" charset="-128"/>
              </a:rPr>
              <a:t>Report” </a:t>
            </a:r>
            <a:endParaRPr lang="en-US" altLang="en-US" b="1" dirty="0">
              <a:latin typeface="Cambria" panose="02040503050406030204" pitchFamily="18" charset="0"/>
              <a:ea typeface="ＭＳ Ｐゴシック" pitchFamily="34" charset="-128"/>
            </a:endParaRPr>
          </a:p>
          <a:p>
            <a:pPr marL="457200" lvl="1" indent="0" eaLnBrk="1" hangingPunct="1">
              <a:lnSpc>
                <a:spcPct val="90000"/>
              </a:lnSpc>
              <a:spcAft>
                <a:spcPct val="30000"/>
              </a:spcAft>
              <a:buFontTx/>
              <a:buNone/>
            </a:pPr>
            <a:endParaRPr lang="en-US" altLang="en-US" b="1" dirty="0">
              <a:ea typeface="ＭＳ Ｐゴシック" pitchFamily="34" charset="-12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C5144A-E727-4ABE-AE15-D25FF70F3A6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2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92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eaLnBrk="1" hangingPunct="1">
              <a:lnSpc>
                <a:spcPct val="90000"/>
              </a:lnSpc>
              <a:spcAft>
                <a:spcPct val="30000"/>
              </a:spcAft>
              <a:buFontTx/>
              <a:buNone/>
            </a:pPr>
            <a:endParaRPr lang="en-US" altLang="en-US" b="1" dirty="0" smtClean="0">
              <a:latin typeface="Cambria" panose="02040503050406030204" pitchFamily="18" charset="0"/>
              <a:ea typeface="ＭＳ Ｐゴシック" pitchFamily="34" charset="-128"/>
            </a:endParaRPr>
          </a:p>
          <a:p>
            <a:pPr marL="457200" lvl="1" indent="0" eaLnBrk="1" hangingPunct="1">
              <a:lnSpc>
                <a:spcPct val="90000"/>
              </a:lnSpc>
              <a:spcAft>
                <a:spcPct val="30000"/>
              </a:spcAft>
              <a:buFontTx/>
              <a:buNone/>
            </a:pPr>
            <a:r>
              <a:rPr lang="en-US" altLang="en-US" b="1" dirty="0" smtClean="0">
                <a:latin typeface="Cambria" panose="02040503050406030204" pitchFamily="18" charset="0"/>
                <a:ea typeface="ＭＳ Ｐゴシック" pitchFamily="34" charset="-128"/>
              </a:rPr>
              <a:t>“</a:t>
            </a:r>
            <a:r>
              <a:rPr lang="en-US" altLang="en-US" b="1" dirty="0">
                <a:latin typeface="Cambria" panose="02040503050406030204" pitchFamily="18" charset="0"/>
                <a:ea typeface="ＭＳ Ｐゴシック" pitchFamily="34" charset="-128"/>
              </a:rPr>
              <a:t>Adequacy Report” – Two major conclusions:</a:t>
            </a:r>
          </a:p>
          <a:p>
            <a:pPr lvl="2"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altLang="en-US" sz="2800" b="1" dirty="0" smtClean="0">
                <a:latin typeface="Cambria" panose="02040503050406030204" pitchFamily="18" charset="0"/>
                <a:ea typeface="ＭＳ Ｐゴシック" pitchFamily="34" charset="-128"/>
              </a:rPr>
              <a:t>Of </a:t>
            </a:r>
            <a:r>
              <a:rPr lang="en-US" altLang="en-US" sz="2800" b="1" dirty="0">
                <a:latin typeface="Cambria" panose="02040503050406030204" pitchFamily="18" charset="0"/>
                <a:ea typeface="ＭＳ Ｐゴシック" pitchFamily="34" charset="-128"/>
              </a:rPr>
              <a:t>the </a:t>
            </a:r>
            <a:r>
              <a:rPr lang="en-US" altLang="en-US" sz="2800" b="1" dirty="0" smtClean="0">
                <a:latin typeface="Cambria" panose="02040503050406030204" pitchFamily="18" charset="0"/>
                <a:ea typeface="ＭＳ Ｐゴシック" pitchFamily="34" charset="-128"/>
              </a:rPr>
              <a:t>three private </a:t>
            </a:r>
            <a:r>
              <a:rPr lang="en-US" altLang="en-US" sz="2800" b="1" dirty="0">
                <a:latin typeface="Cambria" panose="02040503050406030204" pitchFamily="18" charset="0"/>
                <a:ea typeface="ＭＳ Ｐゴシック" pitchFamily="34" charset="-128"/>
              </a:rPr>
              <a:t>sectors (heavy </a:t>
            </a:r>
            <a:r>
              <a:rPr lang="en-US" altLang="en-US" sz="2800" b="1" dirty="0" smtClean="0">
                <a:latin typeface="Cambria" panose="02040503050406030204" pitchFamily="18" charset="0"/>
                <a:ea typeface="ＭＳ Ｐゴシック" pitchFamily="34" charset="-128"/>
              </a:rPr>
              <a:t>trucks,  </a:t>
            </a:r>
            <a:r>
              <a:rPr lang="en-US" altLang="en-US" sz="2800" b="1" dirty="0">
                <a:latin typeface="Cambria" panose="02040503050406030204" pitchFamily="18" charset="0"/>
                <a:ea typeface="ＭＳ Ｐゴシック" pitchFamily="34" charset="-128"/>
              </a:rPr>
              <a:t>motor coaches, and school buses), none is “effectively providing adequate </a:t>
            </a:r>
            <a:r>
              <a:rPr lang="en-US" altLang="en-US" sz="2800" b="1" dirty="0" smtClean="0">
                <a:latin typeface="Cambria" panose="02040503050406030204" pitchFamily="18" charset="0"/>
                <a:ea typeface="ＭＳ Ｐゴシック" pitchFamily="34" charset="-128"/>
              </a:rPr>
              <a:t>training” </a:t>
            </a:r>
            <a:endParaRPr lang="en-US" altLang="en-US" sz="2800" b="1" dirty="0">
              <a:latin typeface="Cambria" panose="02040503050406030204" pitchFamily="18" charset="0"/>
              <a:ea typeface="ＭＳ Ｐゴシック" pitchFamily="34" charset="-128"/>
            </a:endParaRPr>
          </a:p>
          <a:p>
            <a:pPr lvl="2"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altLang="en-US" sz="2800" b="1" dirty="0" smtClean="0">
                <a:latin typeface="Cambria" panose="02040503050406030204" pitchFamily="18" charset="0"/>
                <a:ea typeface="ＭＳ Ｐゴシック" pitchFamily="34" charset="-128"/>
              </a:rPr>
              <a:t>Study </a:t>
            </a:r>
            <a:r>
              <a:rPr lang="en-US" altLang="en-US" sz="2800" b="1" dirty="0">
                <a:latin typeface="Cambria" panose="02040503050406030204" pitchFamily="18" charset="0"/>
                <a:ea typeface="ＭＳ Ｐゴシック" pitchFamily="34" charset="-128"/>
              </a:rPr>
              <a:t>found no evidence of a relationship between adequacy of the training the driver reported receiving and his/her frequency of </a:t>
            </a:r>
            <a:r>
              <a:rPr lang="en-US" altLang="en-US" sz="2800" b="1" dirty="0" smtClean="0">
                <a:latin typeface="Cambria" panose="02040503050406030204" pitchFamily="18" charset="0"/>
                <a:ea typeface="ＭＳ Ｐゴシック" pitchFamily="34" charset="-128"/>
              </a:rPr>
              <a:t>accidents </a:t>
            </a:r>
            <a:endParaRPr lang="en-US" altLang="en-US" sz="2800" b="1" dirty="0">
              <a:latin typeface="Cambria" panose="02040503050406030204" pitchFamily="18" charset="0"/>
              <a:ea typeface="ＭＳ Ｐゴシック" pitchFamily="34" charset="-12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C5144A-E727-4ABE-AE15-D25FF70F3A6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30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AutoShap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696200" cy="6858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2004 ELDT Final Rule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029200"/>
          </a:xfrm>
        </p:spPr>
        <p:txBody>
          <a:bodyPr/>
          <a:lstStyle/>
          <a:p>
            <a:pPr marL="457200" lvl="1" indent="0" eaLnBrk="1" hangingPunct="1">
              <a:lnSpc>
                <a:spcPct val="90000"/>
              </a:lnSpc>
              <a:spcAft>
                <a:spcPct val="10000"/>
              </a:spcAft>
              <a:buNone/>
              <a:defRPr/>
            </a:pPr>
            <a:r>
              <a:rPr lang="en-US" sz="2400" dirty="0">
                <a:latin typeface="Cambria" panose="02040503050406030204" pitchFamily="18" charset="0"/>
              </a:rPr>
              <a:t>        </a:t>
            </a:r>
            <a:endParaRPr lang="en-US" sz="2400" dirty="0" smtClean="0">
              <a:latin typeface="Cambria" panose="02040503050406030204" pitchFamily="18" charset="0"/>
            </a:endParaRPr>
          </a:p>
          <a:p>
            <a:pPr lvl="1" eaLnBrk="1" hangingPunct="1">
              <a:lnSpc>
                <a:spcPct val="90000"/>
              </a:lnSpc>
              <a:spcAft>
                <a:spcPct val="10000"/>
              </a:spcAft>
              <a:buFont typeface="Arial" charset="0"/>
              <a:buChar char="•"/>
              <a:defRPr/>
            </a:pPr>
            <a:r>
              <a:rPr lang="en-US" altLang="en-US" sz="2400" b="1" dirty="0" smtClean="0">
                <a:latin typeface="Cambria" pitchFamily="18" charset="0"/>
                <a:ea typeface="ＭＳ Ｐゴシック" pitchFamily="34" charset="-128"/>
              </a:rPr>
              <a:t>Writ </a:t>
            </a:r>
            <a:r>
              <a:rPr lang="en-US" altLang="en-US" sz="2400" b="1" dirty="0">
                <a:latin typeface="Cambria" pitchFamily="18" charset="0"/>
                <a:ea typeface="ＭＳ Ｐゴシック" pitchFamily="34" charset="-128"/>
              </a:rPr>
              <a:t>of mandamus (2003) </a:t>
            </a:r>
            <a:r>
              <a:rPr lang="en-US" altLang="en-US" sz="2400" b="1" i="1" u="sng" dirty="0">
                <a:latin typeface="Cambria" pitchFamily="18" charset="0"/>
                <a:ea typeface="ＭＳ Ｐゴシック" pitchFamily="34" charset="-128"/>
              </a:rPr>
              <a:t>Public Citizen v. FMCSA </a:t>
            </a:r>
            <a:r>
              <a:rPr lang="en-US" altLang="en-US" sz="2400" b="1" dirty="0">
                <a:latin typeface="Cambria" pitchFamily="18" charset="0"/>
                <a:ea typeface="ＭＳ Ｐゴシック" pitchFamily="34" charset="-128"/>
              </a:rPr>
              <a:t>for Agency to issue long overdue rulemakings – one </a:t>
            </a:r>
            <a:r>
              <a:rPr lang="en-US" altLang="en-US" sz="2400" b="1" dirty="0" smtClean="0">
                <a:latin typeface="Cambria" pitchFamily="18" charset="0"/>
                <a:ea typeface="ＭＳ Ｐゴシック" pitchFamily="34" charset="-128"/>
              </a:rPr>
              <a:t>on these was </a:t>
            </a:r>
            <a:r>
              <a:rPr lang="en-US" altLang="en-US" sz="2400" b="1" dirty="0" smtClean="0">
                <a:latin typeface="Cambria" pitchFamily="18" charset="0"/>
                <a:ea typeface="ＭＳ Ｐゴシック" pitchFamily="34" charset="-128"/>
              </a:rPr>
              <a:t>entry-level driver training (ELDT)</a:t>
            </a:r>
          </a:p>
          <a:p>
            <a:pPr lvl="1" eaLnBrk="1" hangingPunct="1">
              <a:lnSpc>
                <a:spcPct val="90000"/>
              </a:lnSpc>
              <a:spcAft>
                <a:spcPct val="10000"/>
              </a:spcAft>
              <a:buFont typeface="Arial" charset="0"/>
              <a:buChar char="•"/>
              <a:defRPr/>
            </a:pPr>
            <a:endParaRPr lang="en-US" altLang="en-US" sz="2400" b="1" dirty="0" smtClean="0">
              <a:latin typeface="Cambria" pitchFamily="18" charset="0"/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  <a:spcAft>
                <a:spcPct val="10000"/>
              </a:spcAft>
              <a:buFont typeface="Arial" charset="0"/>
              <a:buChar char="•"/>
              <a:defRPr/>
            </a:pPr>
            <a:r>
              <a:rPr lang="en-US" altLang="en-US" sz="2400" b="1" dirty="0" smtClean="0">
                <a:latin typeface="Cambria" pitchFamily="18" charset="0"/>
                <a:ea typeface="ＭＳ Ｐゴシック" pitchFamily="34" charset="-128"/>
              </a:rPr>
              <a:t>FMCSA issued 2004 final rule that was employer-based requiring carriers to train new interstate CDL holders in four “key” areas:</a:t>
            </a:r>
          </a:p>
          <a:p>
            <a:pPr lvl="2" eaLnBrk="1" hangingPunct="1">
              <a:lnSpc>
                <a:spcPct val="90000"/>
              </a:lnSpc>
              <a:spcAft>
                <a:spcPct val="10000"/>
              </a:spcAft>
              <a:buFont typeface="Arial" charset="0"/>
              <a:buChar char="•"/>
              <a:defRPr/>
            </a:pPr>
            <a:r>
              <a:rPr lang="en-US" altLang="en-US" b="1" dirty="0" smtClean="0">
                <a:latin typeface="Cambria" pitchFamily="18" charset="0"/>
                <a:ea typeface="ＭＳ Ｐゴシック" pitchFamily="34" charset="-128"/>
              </a:rPr>
              <a:t>Driver qualifications (including medical);</a:t>
            </a:r>
          </a:p>
          <a:p>
            <a:pPr lvl="2" eaLnBrk="1" hangingPunct="1">
              <a:lnSpc>
                <a:spcPct val="90000"/>
              </a:lnSpc>
              <a:spcAft>
                <a:spcPct val="10000"/>
              </a:spcAft>
              <a:buFont typeface="Arial" charset="0"/>
              <a:buChar char="•"/>
              <a:defRPr/>
            </a:pPr>
            <a:r>
              <a:rPr lang="en-US" altLang="en-US" b="1" dirty="0" smtClean="0">
                <a:latin typeface="Cambria" pitchFamily="18" charset="0"/>
                <a:ea typeface="ＭＳ Ｐゴシック" pitchFamily="34" charset="-128"/>
              </a:rPr>
              <a:t>Hours of service;</a:t>
            </a:r>
          </a:p>
          <a:p>
            <a:pPr lvl="2" eaLnBrk="1" hangingPunct="1">
              <a:lnSpc>
                <a:spcPct val="90000"/>
              </a:lnSpc>
              <a:spcAft>
                <a:spcPct val="10000"/>
              </a:spcAft>
              <a:buFont typeface="Arial" charset="0"/>
              <a:buChar char="•"/>
              <a:defRPr/>
            </a:pPr>
            <a:r>
              <a:rPr lang="en-US" altLang="en-US" b="1" dirty="0" smtClean="0">
                <a:latin typeface="Cambria" pitchFamily="18" charset="0"/>
                <a:ea typeface="ＭＳ Ｐゴシック" pitchFamily="34" charset="-128"/>
              </a:rPr>
              <a:t>Driver wellness; </a:t>
            </a:r>
            <a:r>
              <a:rPr lang="en-US" altLang="en-US" b="1" dirty="0" smtClean="0">
                <a:latin typeface="Cambria" pitchFamily="18" charset="0"/>
                <a:ea typeface="ＭＳ Ｐゴシック" pitchFamily="34" charset="-128"/>
              </a:rPr>
              <a:t>and </a:t>
            </a:r>
            <a:endParaRPr lang="en-US" altLang="en-US" b="1" dirty="0" smtClean="0">
              <a:latin typeface="Cambria" pitchFamily="18" charset="0"/>
              <a:ea typeface="ＭＳ Ｐゴシック" pitchFamily="34" charset="-128"/>
            </a:endParaRPr>
          </a:p>
          <a:p>
            <a:pPr lvl="2" eaLnBrk="1" hangingPunct="1">
              <a:lnSpc>
                <a:spcPct val="90000"/>
              </a:lnSpc>
              <a:spcAft>
                <a:spcPct val="10000"/>
              </a:spcAft>
              <a:buFont typeface="Arial" charset="0"/>
              <a:buChar char="•"/>
              <a:defRPr/>
            </a:pPr>
            <a:r>
              <a:rPr lang="en-US" altLang="en-US" b="1" dirty="0" smtClean="0">
                <a:latin typeface="Cambria" pitchFamily="18" charset="0"/>
                <a:ea typeface="ＭＳ Ｐゴシック" pitchFamily="34" charset="-128"/>
              </a:rPr>
              <a:t>Whistleblower </a:t>
            </a:r>
            <a:r>
              <a:rPr lang="en-US" altLang="en-US" b="1" dirty="0" smtClean="0">
                <a:latin typeface="Cambria" pitchFamily="18" charset="0"/>
                <a:ea typeface="ＭＳ Ｐゴシック" pitchFamily="34" charset="-128"/>
              </a:rPr>
              <a:t>protection</a:t>
            </a:r>
            <a:endParaRPr lang="en-US" altLang="en-US" b="1" dirty="0" smtClean="0">
              <a:latin typeface="Cambria" pitchFamily="18" charset="0"/>
              <a:ea typeface="ＭＳ Ｐゴシック" pitchFamily="34" charset="-128"/>
            </a:endParaRPr>
          </a:p>
          <a:p>
            <a:pPr marL="457200" lvl="1" indent="0" eaLnBrk="1" hangingPunct="1">
              <a:lnSpc>
                <a:spcPct val="90000"/>
              </a:lnSpc>
              <a:spcAft>
                <a:spcPct val="10000"/>
              </a:spcAft>
              <a:buFontTx/>
              <a:buNone/>
              <a:defRPr/>
            </a:pPr>
            <a:r>
              <a:rPr lang="en-US" altLang="en-US" sz="2600" dirty="0" smtClean="0">
                <a:latin typeface="Cambria" pitchFamily="18" charset="0"/>
                <a:ea typeface="ＭＳ Ｐゴシック" pitchFamily="34" charset="-128"/>
              </a:rPr>
              <a:t>  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Aft>
                <a:spcPct val="20000"/>
              </a:spcAft>
            </a:pPr>
            <a:fld id="{B2C83ECD-E743-4124-AC28-E4905D8BB22C}" type="slidenum">
              <a:rPr lang="en-US" altLang="en-US" sz="1400" smtClean="0"/>
              <a:pPr eaLnBrk="1" hangingPunct="1">
                <a:spcAft>
                  <a:spcPct val="20000"/>
                </a:spcAft>
              </a:pPr>
              <a:t>5</a:t>
            </a:fld>
            <a:endParaRPr lang="en-US" alt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11430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Legal Challenge to the 2004 Rule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4983163"/>
          </a:xfrm>
        </p:spPr>
        <p:txBody>
          <a:bodyPr/>
          <a:lstStyle/>
          <a:p>
            <a:r>
              <a:rPr lang="en-US" altLang="en-US" b="1" dirty="0" smtClean="0">
                <a:latin typeface="Cambria" pitchFamily="18" charset="0"/>
                <a:ea typeface="ＭＳ Ｐゴシック" pitchFamily="34" charset="-128"/>
              </a:rPr>
              <a:t>In 2005, the Court stated that FMCSA </a:t>
            </a:r>
            <a:r>
              <a:rPr lang="en-US" altLang="en-US" b="1" dirty="0">
                <a:latin typeface="Cambria" pitchFamily="18" charset="0"/>
                <a:ea typeface="ＭＳ Ｐゴシック" pitchFamily="34" charset="-128"/>
              </a:rPr>
              <a:t>“inexplicably ignores the Adequacy Report and the regulatory prescriptions contained in that report… adequate must include ‘on street hours’ of </a:t>
            </a:r>
            <a:r>
              <a:rPr lang="en-US" altLang="en-US" b="1" dirty="0" smtClean="0">
                <a:latin typeface="Cambria" pitchFamily="18" charset="0"/>
                <a:ea typeface="ＭＳ Ｐゴシック" pitchFamily="34" charset="-128"/>
              </a:rPr>
              <a:t>training”</a:t>
            </a:r>
          </a:p>
          <a:p>
            <a:r>
              <a:rPr lang="en-US" altLang="en-US" b="1" dirty="0" smtClean="0">
                <a:latin typeface="Cambria" pitchFamily="18" charset="0"/>
                <a:ea typeface="ＭＳ Ｐゴシック" pitchFamily="34" charset="-128"/>
              </a:rPr>
              <a:t>Court remanded the rule for reconsideration, and there was no deadline set for reconsideration of the 2004 final rule  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Aft>
                <a:spcPct val="20000"/>
              </a:spcAft>
            </a:pPr>
            <a:fld id="{11603523-F5D3-4E3D-B349-BA234C57CE41}" type="slidenum">
              <a:rPr lang="en-US" altLang="en-US" sz="1400" smtClean="0">
                <a:latin typeface="Verdana" pitchFamily="34" charset="0"/>
              </a:rPr>
              <a:pPr eaLnBrk="1" hangingPunct="1">
                <a:spcAft>
                  <a:spcPct val="20000"/>
                </a:spcAft>
              </a:pPr>
              <a:t>6</a:t>
            </a:fld>
            <a:endParaRPr lang="en-US" altLang="en-US" sz="14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2007 NPRM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025" y="1143000"/>
            <a:ext cx="8763000" cy="49831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b="1" dirty="0" smtClean="0">
                <a:latin typeface="Cambria" pitchFamily="18" charset="0"/>
              </a:rPr>
              <a:t>FMCSA proposed a new rule (12/26/07) that would: </a:t>
            </a:r>
          </a:p>
          <a:p>
            <a:pPr>
              <a:defRPr/>
            </a:pPr>
            <a:r>
              <a:rPr lang="en-US" sz="2800" b="1" dirty="0" smtClean="0">
                <a:latin typeface="Cambria" pitchFamily="18" charset="0"/>
              </a:rPr>
              <a:t>Apply to new </a:t>
            </a:r>
            <a:r>
              <a:rPr lang="en-US" sz="2800" b="1" u="sng" dirty="0" smtClean="0">
                <a:latin typeface="Cambria" pitchFamily="18" charset="0"/>
              </a:rPr>
              <a:t>interstate</a:t>
            </a:r>
            <a:r>
              <a:rPr lang="en-US" sz="2800" b="1" dirty="0" smtClean="0">
                <a:latin typeface="Cambria" pitchFamily="18" charset="0"/>
              </a:rPr>
              <a:t> CDL applicants before taking the skills test at the State Driver Licensing Agency;</a:t>
            </a:r>
          </a:p>
          <a:p>
            <a:pPr>
              <a:defRPr/>
            </a:pPr>
            <a:r>
              <a:rPr lang="en-US" sz="2800" b="1" dirty="0" smtClean="0">
                <a:latin typeface="Cambria" pitchFamily="18" charset="0"/>
              </a:rPr>
              <a:t>Include mandatory curriculum with minimum classroom and behind-the-wheel (BTW) hours; </a:t>
            </a:r>
          </a:p>
          <a:p>
            <a:pPr>
              <a:defRPr/>
            </a:pPr>
            <a:r>
              <a:rPr lang="en-US" sz="2800" b="1" dirty="0" smtClean="0">
                <a:latin typeface="Cambria" pitchFamily="18" charset="0"/>
              </a:rPr>
              <a:t>Require schools to be accredited by an agency recognized by the Council on Higher Education Accreditation (CHEA) or the Department of Education (ED); and</a:t>
            </a:r>
          </a:p>
          <a:p>
            <a:pPr>
              <a:defRPr/>
            </a:pPr>
            <a:r>
              <a:rPr lang="en-US" sz="2800" b="1" dirty="0" smtClean="0">
                <a:latin typeface="Cambria" pitchFamily="18" charset="0"/>
              </a:rPr>
              <a:t>3-year implementation from Rule publication.</a:t>
            </a:r>
          </a:p>
          <a:p>
            <a:pPr marL="0" indent="0">
              <a:buFontTx/>
              <a:buNone/>
              <a:defRPr/>
            </a:pPr>
            <a:endParaRPr lang="en-US" sz="3600" dirty="0" smtClean="0">
              <a:latin typeface="Cambria" pitchFamily="18" charset="0"/>
            </a:endParaRPr>
          </a:p>
          <a:p>
            <a:pPr marL="0" indent="0">
              <a:buFontTx/>
              <a:buNone/>
              <a:defRPr/>
            </a:pPr>
            <a:endParaRPr lang="en-US" sz="3600" dirty="0" smtClean="0">
              <a:latin typeface="Cambria" pitchFamily="18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Aft>
                <a:spcPct val="20000"/>
              </a:spcAft>
            </a:pPr>
            <a:fld id="{A598D6AC-7051-4BC8-A5DC-B9C647512566}" type="slidenum">
              <a:rPr lang="en-US" altLang="en-US" sz="1400" smtClean="0">
                <a:latin typeface="Verdana" pitchFamily="34" charset="0"/>
              </a:rPr>
              <a:pPr eaLnBrk="1" hangingPunct="1">
                <a:spcAft>
                  <a:spcPct val="20000"/>
                </a:spcAft>
              </a:pPr>
              <a:t>7</a:t>
            </a:fld>
            <a:endParaRPr lang="en-US" altLang="en-US" sz="14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2007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NPRM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altLang="en-US" sz="3200" b="1" dirty="0" smtClean="0">
                <a:latin typeface="Cambria" panose="02040503050406030204" pitchFamily="18" charset="0"/>
                <a:ea typeface="ＭＳ Ｐゴシック" pitchFamily="34" charset="-128"/>
                <a:cs typeface="Times New Roman" pitchFamily="18" charset="0"/>
              </a:rPr>
              <a:t>Over </a:t>
            </a:r>
            <a:r>
              <a:rPr lang="en-US" altLang="en-US" sz="3200" b="1" dirty="0">
                <a:latin typeface="Cambria" panose="02040503050406030204" pitchFamily="18" charset="0"/>
                <a:ea typeface="ＭＳ Ｐゴシック" pitchFamily="34" charset="-128"/>
                <a:cs typeface="Times New Roman" pitchFamily="18" charset="0"/>
              </a:rPr>
              <a:t>700 sets of </a:t>
            </a:r>
            <a:r>
              <a:rPr lang="en-US" altLang="en-US" sz="3200" b="1" dirty="0" smtClean="0">
                <a:latin typeface="Cambria" panose="02040503050406030204" pitchFamily="18" charset="0"/>
                <a:ea typeface="ＭＳ Ｐゴシック" pitchFamily="34" charset="-128"/>
                <a:cs typeface="Times New Roman" pitchFamily="18" charset="0"/>
              </a:rPr>
              <a:t>NPRM comments filed</a:t>
            </a:r>
            <a:endParaRPr lang="en-US" altLang="en-US" sz="3200" b="1" dirty="0">
              <a:latin typeface="Cambria" panose="02040503050406030204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altLang="en-US" sz="3200" b="1" dirty="0">
                <a:latin typeface="Cambria" panose="02040503050406030204" pitchFamily="18" charset="0"/>
                <a:ea typeface="ＭＳ Ｐゴシック" pitchFamily="34" charset="-128"/>
                <a:cs typeface="Times New Roman" pitchFamily="18" charset="0"/>
              </a:rPr>
              <a:t>Around 175 substantive comments – </a:t>
            </a:r>
            <a:r>
              <a:rPr lang="en-US" altLang="en-US" sz="3200" b="1" dirty="0" smtClean="0">
                <a:latin typeface="Cambria" panose="02040503050406030204" pitchFamily="18" charset="0"/>
                <a:ea typeface="ＭＳ Ｐゴシック" pitchFamily="34" charset="-128"/>
                <a:cs typeface="Times New Roman" pitchFamily="18" charset="0"/>
              </a:rPr>
              <a:t>nearly all </a:t>
            </a:r>
            <a:r>
              <a:rPr lang="en-US" altLang="en-US" sz="3200" b="1" dirty="0">
                <a:latin typeface="Cambria" panose="02040503050406030204" pitchFamily="18" charset="0"/>
                <a:ea typeface="ＭＳ Ｐゴシック" pitchFamily="34" charset="-128"/>
                <a:cs typeface="Times New Roman" pitchFamily="18" charset="0"/>
              </a:rPr>
              <a:t>industry </a:t>
            </a:r>
            <a:r>
              <a:rPr lang="en-US" altLang="en-US" sz="3200" b="1" dirty="0" smtClean="0">
                <a:latin typeface="Cambria" panose="02040503050406030204" pitchFamily="18" charset="0"/>
                <a:ea typeface="ＭＳ Ｐゴシック" pitchFamily="34" charset="-128"/>
                <a:cs typeface="Times New Roman" pitchFamily="18" charset="0"/>
              </a:rPr>
              <a:t>stakeholders filed  </a:t>
            </a:r>
            <a:endParaRPr lang="en-US" altLang="en-US" sz="3200" b="1" dirty="0">
              <a:latin typeface="Cambria" panose="02040503050406030204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altLang="en-US" sz="3200" b="1" dirty="0">
                <a:latin typeface="Cambria" panose="02040503050406030204" pitchFamily="18" charset="0"/>
                <a:ea typeface="ＭＳ Ｐゴシック" pitchFamily="34" charset="-128"/>
                <a:cs typeface="Times New Roman" pitchFamily="18" charset="0"/>
              </a:rPr>
              <a:t>Most </a:t>
            </a:r>
            <a:r>
              <a:rPr lang="en-US" altLang="en-US" sz="3200" b="1" dirty="0" smtClean="0">
                <a:latin typeface="Cambria" panose="02040503050406030204" pitchFamily="18" charset="0"/>
                <a:ea typeface="ＭＳ Ｐゴシック" pitchFamily="34" charset="-128"/>
                <a:cs typeface="Times New Roman" pitchFamily="18" charset="0"/>
              </a:rPr>
              <a:t>commenters </a:t>
            </a:r>
            <a:r>
              <a:rPr lang="en-US" altLang="en-US" sz="3200" b="1" dirty="0" smtClean="0">
                <a:latin typeface="Cambria" panose="02040503050406030204" pitchFamily="18" charset="0"/>
                <a:ea typeface="ＭＳ Ｐゴシック" pitchFamily="34" charset="-128"/>
                <a:cs typeface="Times New Roman" pitchFamily="18" charset="0"/>
              </a:rPr>
              <a:t>support the general concept of driver </a:t>
            </a:r>
            <a:r>
              <a:rPr lang="en-US" altLang="en-US" sz="3200" b="1" dirty="0">
                <a:latin typeface="Cambria" panose="02040503050406030204" pitchFamily="18" charset="0"/>
                <a:ea typeface="ＭＳ Ｐゴシック" pitchFamily="34" charset="-128"/>
                <a:cs typeface="Times New Roman" pitchFamily="18" charset="0"/>
              </a:rPr>
              <a:t>training; </a:t>
            </a:r>
            <a:r>
              <a:rPr lang="en-US" altLang="en-US" sz="3200" b="1" u="sng" dirty="0">
                <a:latin typeface="Cambria" panose="02040503050406030204" pitchFamily="18" charset="0"/>
                <a:ea typeface="ＭＳ Ｐゴシック" pitchFamily="34" charset="-128"/>
                <a:cs typeface="Times New Roman" pitchFamily="18" charset="0"/>
              </a:rPr>
              <a:t>HOW</a:t>
            </a:r>
            <a:r>
              <a:rPr lang="en-US" altLang="en-US" sz="3200" b="1" dirty="0">
                <a:latin typeface="Cambria" panose="02040503050406030204" pitchFamily="18" charset="0"/>
                <a:ea typeface="ＭＳ Ｐゴシック" pitchFamily="34" charset="-128"/>
                <a:cs typeface="Times New Roman" pitchFamily="18" charset="0"/>
              </a:rPr>
              <a:t> the NPRM would be implemented </a:t>
            </a:r>
            <a:r>
              <a:rPr lang="en-US" altLang="en-US" sz="3200" b="1" dirty="0" smtClean="0">
                <a:latin typeface="Cambria" panose="02040503050406030204" pitchFamily="18" charset="0"/>
                <a:ea typeface="ＭＳ Ｐゴシック" pitchFamily="34" charset="-128"/>
                <a:cs typeface="Times New Roman" pitchFamily="18" charset="0"/>
              </a:rPr>
              <a:t>was the </a:t>
            </a:r>
            <a:r>
              <a:rPr lang="en-US" altLang="en-US" sz="3200" b="1" dirty="0">
                <a:latin typeface="Cambria" panose="02040503050406030204" pitchFamily="18" charset="0"/>
                <a:ea typeface="ＭＳ Ｐゴシック" pitchFamily="34" charset="-128"/>
                <a:cs typeface="Times New Roman" pitchFamily="18" charset="0"/>
              </a:rPr>
              <a:t>contentious </a:t>
            </a:r>
            <a:r>
              <a:rPr lang="en-US" altLang="en-US" sz="3200" b="1" dirty="0" smtClean="0">
                <a:latin typeface="Cambria" panose="02040503050406030204" pitchFamily="18" charset="0"/>
                <a:ea typeface="ＭＳ Ｐゴシック" pitchFamily="34" charset="-128"/>
                <a:cs typeface="Times New Roman" pitchFamily="18" charset="0"/>
              </a:rPr>
              <a:t>issue  </a:t>
            </a:r>
            <a:endParaRPr lang="en-US" altLang="en-US" sz="3200" b="1" dirty="0">
              <a:latin typeface="Cambria" panose="02040503050406030204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/>
            <a:endParaRPr lang="en-US" altLang="en-US" sz="32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C5144A-E727-4ABE-AE15-D25FF70F3A6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62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alt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ＭＳ Ｐゴシック" pitchFamily="34" charset="-128"/>
              </a:rPr>
              <a:t>Reaction to the 2007 NPRM 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marL="0" lvl="1" indent="0" eaLnBrk="1" hangingPunct="1">
              <a:lnSpc>
                <a:spcPct val="80000"/>
              </a:lnSpc>
              <a:spcAft>
                <a:spcPct val="30000"/>
              </a:spcAft>
              <a:buNone/>
            </a:pPr>
            <a:r>
              <a:rPr lang="en-US" altLang="en-US" b="1" dirty="0" smtClean="0">
                <a:latin typeface="Cambria" pitchFamily="18" charset="0"/>
                <a:ea typeface="ＭＳ Ｐゴシック" pitchFamily="34" charset="-128"/>
                <a:cs typeface="Times New Roman" pitchFamily="18" charset="0"/>
              </a:rPr>
              <a:t>Primary commenter concerns:</a:t>
            </a:r>
          </a:p>
          <a:p>
            <a:pPr marL="742950" lvl="2" indent="-342900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2800" b="1" u="sng" dirty="0" smtClean="0">
                <a:latin typeface="Cambria" pitchFamily="18" charset="0"/>
                <a:ea typeface="ＭＳ Ｐゴシック" pitchFamily="34" charset="-128"/>
                <a:cs typeface="Times New Roman" pitchFamily="18" charset="0"/>
              </a:rPr>
              <a:t>Hours–based training</a:t>
            </a:r>
            <a:r>
              <a:rPr lang="en-US" altLang="en-US" sz="2800" b="1" dirty="0" smtClean="0">
                <a:latin typeface="Cambria" pitchFamily="18" charset="0"/>
                <a:ea typeface="ＭＳ Ｐゴシック" pitchFamily="34" charset="-128"/>
                <a:cs typeface="Times New Roman" pitchFamily="18" charset="0"/>
              </a:rPr>
              <a:t>: Commenters preferred performance–based with the option to test out of specific portions of the training;</a:t>
            </a:r>
          </a:p>
          <a:p>
            <a:pPr marL="742950" lvl="2" indent="-342900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2800" b="1" u="sng" dirty="0" smtClean="0">
                <a:latin typeface="Cambria" pitchFamily="18" charset="0"/>
                <a:ea typeface="ＭＳ Ｐゴシック" pitchFamily="34" charset="-128"/>
                <a:cs typeface="Times New Roman" pitchFamily="18" charset="0"/>
              </a:rPr>
              <a:t>Accreditation</a:t>
            </a:r>
            <a:r>
              <a:rPr lang="en-US" altLang="en-US" sz="2800" b="1" dirty="0" smtClean="0">
                <a:latin typeface="Cambria" pitchFamily="18" charset="0"/>
                <a:ea typeface="ＭＳ Ｐゴシック" pitchFamily="34" charset="-128"/>
                <a:cs typeface="Times New Roman" pitchFamily="18" charset="0"/>
              </a:rPr>
              <a:t>: They believe accreditation adds significant costs and the process would preclude new training schools from entering into the industry; </a:t>
            </a:r>
          </a:p>
          <a:p>
            <a:pPr marL="742950" lvl="2" indent="-342900" eaLnBrk="1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2800" b="1" u="sng" dirty="0" smtClean="0">
                <a:latin typeface="Cambria" pitchFamily="18" charset="0"/>
                <a:ea typeface="ＭＳ Ｐゴシック" pitchFamily="34" charset="-128"/>
                <a:cs typeface="Times New Roman" pitchFamily="18" charset="0"/>
              </a:rPr>
              <a:t>Impact of rule on Federal financial aid</a:t>
            </a:r>
            <a:r>
              <a:rPr lang="en-US" altLang="en-US" sz="2800" b="1" dirty="0" smtClean="0">
                <a:latin typeface="Cambria" pitchFamily="18" charset="0"/>
                <a:ea typeface="ＭＳ Ｐゴシック" pitchFamily="34" charset="-128"/>
                <a:cs typeface="Times New Roman" pitchFamily="18" charset="0"/>
              </a:rPr>
              <a:t>:  Establishing minimum hours for entering into a profession would potentially reduce financial aid availability for programs exceeding the minimum hours required.</a:t>
            </a:r>
          </a:p>
          <a:p>
            <a:pPr marL="0" indent="0" eaLnBrk="1" hangingPunct="1">
              <a:lnSpc>
                <a:spcPct val="80000"/>
              </a:lnSpc>
              <a:spcAft>
                <a:spcPct val="30000"/>
              </a:spcAft>
              <a:buFontTx/>
              <a:buNone/>
            </a:pPr>
            <a:endParaRPr lang="en-US" altLang="en-US" sz="2800" b="1" dirty="0" smtClean="0">
              <a:ea typeface="ＭＳ Ｐゴシック" pitchFamily="34" charset="-128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Aft>
                <a:spcPct val="20000"/>
              </a:spcAft>
            </a:pPr>
            <a:fld id="{E58DB330-F048-4BCD-BC67-F86B138FEC3A}" type="slidenum">
              <a:rPr lang="en-US" altLang="en-US" sz="1400" smtClean="0">
                <a:latin typeface="Verdana" pitchFamily="34" charset="0"/>
              </a:rPr>
              <a:pPr eaLnBrk="1" hangingPunct="1">
                <a:spcAft>
                  <a:spcPct val="20000"/>
                </a:spcAft>
              </a:pPr>
              <a:t>9</a:t>
            </a:fld>
            <a:endParaRPr lang="en-US" altLang="en-US" sz="14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 MC">
  <a:themeElements>
    <a:clrScheme name="1_UCR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99CC00"/>
      </a:folHlink>
    </a:clrScheme>
    <a:fontScheme name="1_UC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UC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C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C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C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C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UC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C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C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C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C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C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C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UCR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MC</Template>
  <TotalTime>7617</TotalTime>
  <Words>931</Words>
  <Application>Microsoft Office PowerPoint</Application>
  <PresentationFormat>On-screen Show (4:3)</PresentationFormat>
  <Paragraphs>101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Theme MC</vt:lpstr>
      <vt:lpstr>ENTRY-LEVEL DRIVER TRAINING (ELDT) – A HISTORICAL PERSPECTIVE  Briefing for Entry Level Driver Training Advisory Committee (ELDTAC)    February 26, 2015</vt:lpstr>
      <vt:lpstr>History  </vt:lpstr>
      <vt:lpstr>History</vt:lpstr>
      <vt:lpstr>History</vt:lpstr>
      <vt:lpstr>2004 ELDT Final Rule  </vt:lpstr>
      <vt:lpstr>Legal Challenge to the 2004 Rule </vt:lpstr>
      <vt:lpstr>2007 NPRM</vt:lpstr>
      <vt:lpstr>2007 NPRM Comments</vt:lpstr>
      <vt:lpstr>Reaction to the 2007 NPRM  </vt:lpstr>
      <vt:lpstr>Reaction to the 2007 NPRM</vt:lpstr>
      <vt:lpstr>MAP-21 Requirements</vt:lpstr>
      <vt:lpstr>FMCSA Actions Since MAP-21</vt:lpstr>
      <vt:lpstr>MCSAC Report </vt:lpstr>
      <vt:lpstr>Overview of  REG-NEG</vt:lpstr>
      <vt:lpstr>Why is FMCSA Conducting  a Negotiated Rulemaking?</vt:lpstr>
    </vt:vector>
  </TitlesOfParts>
  <Company>FMCSA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 Yager</dc:creator>
  <cp:lastModifiedBy>USDOT_User</cp:lastModifiedBy>
  <cp:revision>453</cp:revision>
  <cp:lastPrinted>2015-02-20T14:43:56Z</cp:lastPrinted>
  <dcterms:created xsi:type="dcterms:W3CDTF">2006-12-01T13:38:24Z</dcterms:created>
  <dcterms:modified xsi:type="dcterms:W3CDTF">2015-02-20T14:46:17Z</dcterms:modified>
</cp:coreProperties>
</file>