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20"/>
  </p:notesMasterIdLst>
  <p:handoutMasterIdLst>
    <p:handoutMasterId r:id="rId21"/>
  </p:handoutMasterIdLst>
  <p:sldIdLst>
    <p:sldId id="278" r:id="rId2"/>
    <p:sldId id="287" r:id="rId3"/>
    <p:sldId id="302" r:id="rId4"/>
    <p:sldId id="297" r:id="rId5"/>
    <p:sldId id="300" r:id="rId6"/>
    <p:sldId id="298" r:id="rId7"/>
    <p:sldId id="299" r:id="rId8"/>
    <p:sldId id="301" r:id="rId9"/>
    <p:sldId id="288" r:id="rId10"/>
    <p:sldId id="289" r:id="rId11"/>
    <p:sldId id="308" r:id="rId12"/>
    <p:sldId id="293" r:id="rId13"/>
    <p:sldId id="305" r:id="rId14"/>
    <p:sldId id="303" r:id="rId15"/>
    <p:sldId id="304" r:id="rId16"/>
    <p:sldId id="306" r:id="rId17"/>
    <p:sldId id="307" r:id="rId18"/>
    <p:sldId id="296" r:id="rId19"/>
  </p:sldIdLst>
  <p:sldSz cx="9144000" cy="6858000" type="screen4x3"/>
  <p:notesSz cx="7010400" cy="9296400"/>
  <p:custDataLst>
    <p:tags r:id="rId22"/>
  </p:custDataLst>
  <p:defaultTextStyle>
    <a:defPPr>
      <a:defRPr lang="en-US"/>
    </a:defPPr>
    <a:lvl1pPr algn="l" rtl="0" fontAlgn="base">
      <a:spcBef>
        <a:spcPct val="0"/>
      </a:spcBef>
      <a:spcAft>
        <a:spcPct val="0"/>
      </a:spcAft>
      <a:defRPr sz="1600" kern="1200">
        <a:solidFill>
          <a:srgbClr val="006699"/>
        </a:solidFill>
        <a:latin typeface="Arial" charset="0"/>
        <a:ea typeface="+mn-ea"/>
        <a:cs typeface="+mn-cs"/>
      </a:defRPr>
    </a:lvl1pPr>
    <a:lvl2pPr marL="457200" algn="l" rtl="0" fontAlgn="base">
      <a:spcBef>
        <a:spcPct val="0"/>
      </a:spcBef>
      <a:spcAft>
        <a:spcPct val="0"/>
      </a:spcAft>
      <a:defRPr sz="1600" kern="1200">
        <a:solidFill>
          <a:srgbClr val="006699"/>
        </a:solidFill>
        <a:latin typeface="Arial" charset="0"/>
        <a:ea typeface="+mn-ea"/>
        <a:cs typeface="+mn-cs"/>
      </a:defRPr>
    </a:lvl2pPr>
    <a:lvl3pPr marL="914400" algn="l" rtl="0" fontAlgn="base">
      <a:spcBef>
        <a:spcPct val="0"/>
      </a:spcBef>
      <a:spcAft>
        <a:spcPct val="0"/>
      </a:spcAft>
      <a:defRPr sz="1600" kern="1200">
        <a:solidFill>
          <a:srgbClr val="006699"/>
        </a:solidFill>
        <a:latin typeface="Arial" charset="0"/>
        <a:ea typeface="+mn-ea"/>
        <a:cs typeface="+mn-cs"/>
      </a:defRPr>
    </a:lvl3pPr>
    <a:lvl4pPr marL="1371600" algn="l" rtl="0" fontAlgn="base">
      <a:spcBef>
        <a:spcPct val="0"/>
      </a:spcBef>
      <a:spcAft>
        <a:spcPct val="0"/>
      </a:spcAft>
      <a:defRPr sz="1600" kern="1200">
        <a:solidFill>
          <a:srgbClr val="006699"/>
        </a:solidFill>
        <a:latin typeface="Arial" charset="0"/>
        <a:ea typeface="+mn-ea"/>
        <a:cs typeface="+mn-cs"/>
      </a:defRPr>
    </a:lvl4pPr>
    <a:lvl5pPr marL="1828800" algn="l" rtl="0" fontAlgn="base">
      <a:spcBef>
        <a:spcPct val="0"/>
      </a:spcBef>
      <a:spcAft>
        <a:spcPct val="0"/>
      </a:spcAft>
      <a:defRPr sz="1600" kern="1200">
        <a:solidFill>
          <a:srgbClr val="006699"/>
        </a:solidFill>
        <a:latin typeface="Arial" charset="0"/>
        <a:ea typeface="+mn-ea"/>
        <a:cs typeface="+mn-cs"/>
      </a:defRPr>
    </a:lvl5pPr>
    <a:lvl6pPr marL="2286000" algn="l" defTabSz="914400" rtl="0" eaLnBrk="1" latinLnBrk="0" hangingPunct="1">
      <a:defRPr sz="1600" kern="1200">
        <a:solidFill>
          <a:srgbClr val="006699"/>
        </a:solidFill>
        <a:latin typeface="Arial" charset="0"/>
        <a:ea typeface="+mn-ea"/>
        <a:cs typeface="+mn-cs"/>
      </a:defRPr>
    </a:lvl6pPr>
    <a:lvl7pPr marL="2743200" algn="l" defTabSz="914400" rtl="0" eaLnBrk="1" latinLnBrk="0" hangingPunct="1">
      <a:defRPr sz="1600" kern="1200">
        <a:solidFill>
          <a:srgbClr val="006699"/>
        </a:solidFill>
        <a:latin typeface="Arial" charset="0"/>
        <a:ea typeface="+mn-ea"/>
        <a:cs typeface="+mn-cs"/>
      </a:defRPr>
    </a:lvl7pPr>
    <a:lvl8pPr marL="3200400" algn="l" defTabSz="914400" rtl="0" eaLnBrk="1" latinLnBrk="0" hangingPunct="1">
      <a:defRPr sz="1600" kern="1200">
        <a:solidFill>
          <a:srgbClr val="006699"/>
        </a:solidFill>
        <a:latin typeface="Arial" charset="0"/>
        <a:ea typeface="+mn-ea"/>
        <a:cs typeface="+mn-cs"/>
      </a:defRPr>
    </a:lvl8pPr>
    <a:lvl9pPr marL="3657600" algn="l" defTabSz="914400" rtl="0" eaLnBrk="1" latinLnBrk="0" hangingPunct="1">
      <a:defRPr sz="1600" kern="1200">
        <a:solidFill>
          <a:srgbClr val="0066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F87A3"/>
    <a:srgbClr val="E3DFCF"/>
    <a:srgbClr val="8E0000"/>
    <a:srgbClr val="5090C4"/>
    <a:srgbClr val="AC0000"/>
    <a:srgbClr val="61B0FF"/>
    <a:srgbClr val="003366"/>
    <a:srgbClr val="EAEAEA"/>
    <a:srgbClr val="A48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2" autoAdjust="0"/>
    <p:restoredTop sz="92605" autoAdjust="0"/>
  </p:normalViewPr>
  <p:slideViewPr>
    <p:cSldViewPr>
      <p:cViewPr>
        <p:scale>
          <a:sx n="66" d="100"/>
          <a:sy n="66" d="100"/>
        </p:scale>
        <p:origin x="-1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6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6387" name="Rectangle 3"/>
          <p:cNvSpPr>
            <a:spLocks noGrp="1" noChangeArrowheads="1"/>
          </p:cNvSpPr>
          <p:nvPr>
            <p:ph type="dt" sz="quarter" idx="1"/>
          </p:nvPr>
        </p:nvSpPr>
        <p:spPr bwMode="auto">
          <a:xfrm>
            <a:off x="397034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6388"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6389" name="Rectangle 5"/>
          <p:cNvSpPr>
            <a:spLocks noGrp="1" noChangeArrowheads="1"/>
          </p:cNvSpPr>
          <p:nvPr>
            <p:ph type="sldNum" sz="quarter" idx="3"/>
          </p:nvPr>
        </p:nvSpPr>
        <p:spPr bwMode="auto">
          <a:xfrm>
            <a:off x="397034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903311D-27BC-4865-9EE7-2C4B423F2D2D}" type="slidenum">
              <a:rPr lang="en-US"/>
              <a:pPr/>
              <a:t>‹#›</a:t>
            </a:fld>
            <a:endParaRPr lang="en-US"/>
          </a:p>
        </p:txBody>
      </p:sp>
    </p:spTree>
    <p:extLst>
      <p:ext uri="{BB962C8B-B14F-4D97-AF65-F5344CB8AC3E}">
        <p14:creationId xmlns:p14="http://schemas.microsoft.com/office/powerpoint/2010/main" val="249149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0243" name="Rectangle 3"/>
          <p:cNvSpPr>
            <a:spLocks noGrp="1" noChangeArrowheads="1"/>
          </p:cNvSpPr>
          <p:nvPr>
            <p:ph type="dt" idx="1"/>
          </p:nvPr>
        </p:nvSpPr>
        <p:spPr bwMode="auto">
          <a:xfrm>
            <a:off x="397034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0247" name="Rectangle 7"/>
          <p:cNvSpPr>
            <a:spLocks noGrp="1" noChangeArrowheads="1"/>
          </p:cNvSpPr>
          <p:nvPr>
            <p:ph type="sldNum" sz="quarter" idx="5"/>
          </p:nvPr>
        </p:nvSpPr>
        <p:spPr bwMode="auto">
          <a:xfrm>
            <a:off x="397034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3BE68EF-4247-4431-BF4F-E8FB7F933AA7}" type="slidenum">
              <a:rPr lang="en-US"/>
              <a:pPr/>
              <a:t>‹#›</a:t>
            </a:fld>
            <a:endParaRPr lang="en-US"/>
          </a:p>
        </p:txBody>
      </p:sp>
    </p:spTree>
    <p:extLst>
      <p:ext uri="{BB962C8B-B14F-4D97-AF65-F5344CB8AC3E}">
        <p14:creationId xmlns:p14="http://schemas.microsoft.com/office/powerpoint/2010/main" val="10327759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BE68EF-4247-4431-BF4F-E8FB7F933AA7}" type="slidenum">
              <a:rPr lang="en-US" smtClean="0"/>
              <a:pPr/>
              <a:t>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complements the above study by providing much broader coverage of drivers, but less details about accuracy of curricula completed.</a:t>
            </a:r>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8</a:t>
            </a:fld>
            <a:endParaRPr lang="en-US"/>
          </a:p>
        </p:txBody>
      </p:sp>
    </p:spTree>
    <p:extLst>
      <p:ext uri="{BB962C8B-B14F-4D97-AF65-F5344CB8AC3E}">
        <p14:creationId xmlns:p14="http://schemas.microsoft.com/office/powerpoint/2010/main" val="28178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being</a:t>
            </a:r>
            <a:r>
              <a:rPr lang="en-US" baseline="0" dirty="0" smtClean="0"/>
              <a:t> administered by the North American Borders Division, on behalf of Research</a:t>
            </a:r>
            <a:endParaRPr lang="en-US" dirty="0"/>
          </a:p>
        </p:txBody>
      </p:sp>
      <p:sp>
        <p:nvSpPr>
          <p:cNvPr id="4" name="Slide Number Placeholder 3"/>
          <p:cNvSpPr>
            <a:spLocks noGrp="1"/>
          </p:cNvSpPr>
          <p:nvPr>
            <p:ph type="sldNum" sz="quarter" idx="10"/>
          </p:nvPr>
        </p:nvSpPr>
        <p:spPr/>
        <p:txBody>
          <a:bodyPr/>
          <a:lstStyle/>
          <a:p>
            <a:fld id="{9071105B-AC15-4217-82AC-E5EB9D1E8455}" type="slidenum">
              <a:rPr lang="en-US" smtClean="0"/>
              <a:t>14</a:t>
            </a:fld>
            <a:endParaRPr lang="en-US"/>
          </a:p>
        </p:txBody>
      </p:sp>
    </p:spTree>
    <p:extLst>
      <p:ext uri="{BB962C8B-B14F-4D97-AF65-F5344CB8AC3E}">
        <p14:creationId xmlns:p14="http://schemas.microsoft.com/office/powerpoint/2010/main" val="213034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being</a:t>
            </a:r>
            <a:r>
              <a:rPr lang="en-US" baseline="0" dirty="0" smtClean="0"/>
              <a:t> administered by the North American Borders Division, on behalf of Research</a:t>
            </a:r>
            <a:endParaRPr lang="en-US" dirty="0"/>
          </a:p>
        </p:txBody>
      </p:sp>
      <p:sp>
        <p:nvSpPr>
          <p:cNvPr id="4" name="Slide Number Placeholder 3"/>
          <p:cNvSpPr>
            <a:spLocks noGrp="1"/>
          </p:cNvSpPr>
          <p:nvPr>
            <p:ph type="sldNum" sz="quarter" idx="10"/>
          </p:nvPr>
        </p:nvSpPr>
        <p:spPr/>
        <p:txBody>
          <a:bodyPr/>
          <a:lstStyle/>
          <a:p>
            <a:fld id="{9071105B-AC15-4217-82AC-E5EB9D1E8455}" type="slidenum">
              <a:rPr lang="en-US" smtClean="0"/>
              <a:t>16</a:t>
            </a:fld>
            <a:endParaRPr lang="en-US"/>
          </a:p>
        </p:txBody>
      </p:sp>
    </p:spTree>
    <p:extLst>
      <p:ext uri="{BB962C8B-B14F-4D97-AF65-F5344CB8AC3E}">
        <p14:creationId xmlns:p14="http://schemas.microsoft.com/office/powerpoint/2010/main" val="2130349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userDrawn="1"/>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1267968"/>
            <a:ext cx="9156700" cy="27432"/>
          </a:xfrm>
          <a:prstGeom prst="rect">
            <a:avLst/>
          </a:prstGeom>
          <a:solidFill>
            <a:srgbClr val="8E0000"/>
          </a:solidFill>
          <a:ln w="9525">
            <a:noFill/>
            <a:miter lim="800000"/>
            <a:headEnd/>
            <a:tailEnd/>
          </a:ln>
          <a:effectLst/>
        </p:spPr>
        <p:txBody>
          <a:bodyPr wrap="none" anchor="ctr"/>
          <a:lstStyle/>
          <a:p>
            <a:endParaRPr lang="en-US"/>
          </a:p>
        </p:txBody>
      </p:sp>
      <p:sp>
        <p:nvSpPr>
          <p:cNvPr id="14351" name="Rectangle 15"/>
          <p:cNvSpPr>
            <a:spLocks noChangeArrowheads="1"/>
          </p:cNvSpPr>
          <p:nvPr/>
        </p:nvSpPr>
        <p:spPr bwMode="white">
          <a:xfrm>
            <a:off x="4114800" y="5791200"/>
            <a:ext cx="5029200" cy="338554"/>
          </a:xfrm>
          <a:prstGeom prst="rect">
            <a:avLst/>
          </a:prstGeom>
          <a:noFill/>
          <a:ln w="9525" algn="ctr">
            <a:noFill/>
            <a:miter lim="800000"/>
            <a:headEnd/>
            <a:tailEnd/>
          </a:ln>
          <a:effectLst/>
        </p:spPr>
        <p:txBody>
          <a:bodyPr wrap="square" anchor="ctr">
            <a:spAutoFit/>
          </a:bodyPr>
          <a:lstStyle/>
          <a:p>
            <a:pPr algn="ctr"/>
            <a:r>
              <a:rPr lang="en-US" sz="1600" b="1" dirty="0" smtClean="0">
                <a:solidFill>
                  <a:schemeClr val="bg1"/>
                </a:solidFill>
                <a:latin typeface="+mn-lt"/>
              </a:rPr>
              <a:t>Office of Research</a:t>
            </a:r>
            <a:r>
              <a:rPr lang="en-US" sz="1600" b="1" baseline="0" dirty="0" smtClean="0">
                <a:solidFill>
                  <a:schemeClr val="bg1"/>
                </a:solidFill>
                <a:latin typeface="+mn-lt"/>
              </a:rPr>
              <a:t> and Information Technology</a:t>
            </a:r>
            <a:endParaRPr lang="en-US" sz="1600" b="1" dirty="0">
              <a:solidFill>
                <a:schemeClr val="bg1"/>
              </a:solidFill>
              <a:latin typeface="+mn-lt"/>
            </a:endParaRPr>
          </a:p>
        </p:txBody>
      </p:sp>
      <p:pic>
        <p:nvPicPr>
          <p:cNvPr id="13" name="Picture 12" descr="j0227669.JPG"/>
          <p:cNvPicPr>
            <a:picLocks noChangeAspect="1"/>
          </p:cNvPicPr>
          <p:nvPr userDrawn="1"/>
        </p:nvPicPr>
        <p:blipFill>
          <a:blip r:embed="rId3"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userDrawn="1"/>
        </p:nvPicPr>
        <p:blipFill>
          <a:blip r:embed="rId4"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userDrawn="1"/>
        </p:nvPicPr>
        <p:blipFill>
          <a:blip r:embed="rId5" cstate="print"/>
          <a:srcRect l="19376" t="21681" r="36928" b="442"/>
          <a:stretch>
            <a:fillRect/>
          </a:stretch>
        </p:blipFill>
        <p:spPr>
          <a:xfrm>
            <a:off x="2804160" y="5181600"/>
            <a:ext cx="1310640" cy="1554480"/>
          </a:xfrm>
          <a:prstGeom prst="rect">
            <a:avLst/>
          </a:prstGeom>
        </p:spPr>
      </p:pic>
      <p:pic>
        <p:nvPicPr>
          <p:cNvPr id="1026" name="Picture 2"/>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20082"/>
          <a:stretch/>
        </p:blipFill>
        <p:spPr bwMode="auto">
          <a:xfrm>
            <a:off x="46945" y="185057"/>
            <a:ext cx="2957513" cy="88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17"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8"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8"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6" name="Picture 5"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Rectangle 13"/>
          <p:cNvSpPr>
            <a:spLocks noChangeArrowheads="1"/>
          </p:cNvSpPr>
          <p:nvPr userDrawn="1"/>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Rectangle 13"/>
          <p:cNvSpPr>
            <a:spLocks noChangeArrowheads="1"/>
          </p:cNvSpPr>
          <p:nvPr userDrawn="1"/>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dirty="0" smtClean="0"/>
              <a:t>Click to edit Master title style</a:t>
            </a:r>
            <a:endParaRPr lang="en-US" dirty="0"/>
          </a:p>
        </p:txBody>
      </p:sp>
      <p:sp>
        <p:nvSpPr>
          <p:cNvPr id="7"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8153400" y="6336657"/>
            <a:ext cx="762000" cy="215444"/>
          </a:xfrm>
          <a:prstGeom prst="rect">
            <a:avLst/>
          </a:prstGeom>
          <a:noFill/>
          <a:ln w="9525" algn="ctr">
            <a:noFill/>
            <a:miter lim="800000"/>
            <a:headEnd/>
            <a:tailEnd/>
          </a:ln>
          <a:effectLst/>
        </p:spPr>
        <p:txBody>
          <a:bodyPr>
            <a:spAutoFit/>
          </a:bodyPr>
          <a:lstStyle/>
          <a:p>
            <a:pPr algn="ctr">
              <a:spcBef>
                <a:spcPct val="50000"/>
              </a:spcBef>
            </a:pPr>
            <a:fld id="{2E98D50F-872C-493D-8F75-D721A5545290}" type="slidenum">
              <a:rPr lang="en-US" sz="800" b="0">
                <a:solidFill>
                  <a:schemeClr val="tx1"/>
                </a:solidFill>
                <a:latin typeface="Arial Black" pitchFamily="34" charset="0"/>
              </a:rPr>
              <a:pPr algn="ctr">
                <a:spcBef>
                  <a:spcPct val="50000"/>
                </a:spcBef>
              </a:pPr>
              <a:t>‹#›</a:t>
            </a:fld>
            <a:endParaRPr lang="en-US" sz="800" b="0" dirty="0">
              <a:solidFill>
                <a:schemeClr val="tx1"/>
              </a:solidFill>
              <a:latin typeface="Arial Black" pitchFamily="34" charset="0"/>
            </a:endParaRPr>
          </a:p>
        </p:txBody>
      </p:sp>
      <p:sp>
        <p:nvSpPr>
          <p:cNvPr id="13317" name="Rectangle 5"/>
          <p:cNvSpPr>
            <a:spLocks noGrp="1" noChangeArrowheads="1"/>
          </p:cNvSpPr>
          <p:nvPr>
            <p:ph type="body" idx="1"/>
          </p:nvPr>
        </p:nvSpPr>
        <p:spPr bwMode="gray">
          <a:xfrm>
            <a:off x="322263" y="914400"/>
            <a:ext cx="8575675" cy="51816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318" name="Rectangle 6"/>
          <p:cNvSpPr>
            <a:spLocks noGrp="1" noChangeArrowheads="1"/>
          </p:cNvSpPr>
          <p:nvPr>
            <p:ph type="title"/>
          </p:nvPr>
        </p:nvSpPr>
        <p:spPr bwMode="gray">
          <a:xfrm>
            <a:off x="381000" y="291941"/>
            <a:ext cx="8610600" cy="492443"/>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6" name="Rectangle 15"/>
          <p:cNvSpPr>
            <a:spLocks noChangeArrowheads="1"/>
          </p:cNvSpPr>
          <p:nvPr userDrawn="1"/>
        </p:nvSpPr>
        <p:spPr bwMode="white">
          <a:xfrm>
            <a:off x="304800" y="6337756"/>
            <a:ext cx="5029200" cy="215444"/>
          </a:xfrm>
          <a:prstGeom prst="rect">
            <a:avLst/>
          </a:prstGeom>
          <a:noFill/>
          <a:ln w="9525" algn="ctr">
            <a:noFill/>
            <a:miter lim="800000"/>
            <a:headEnd/>
            <a:tailEnd/>
          </a:ln>
          <a:effectLst/>
        </p:spPr>
        <p:txBody>
          <a:bodyPr wrap="square" anchor="ctr">
            <a:spAutoFit/>
          </a:bodyPr>
          <a:lstStyle/>
          <a:p>
            <a:pPr algn="l"/>
            <a:r>
              <a:rPr lang="en-US" sz="800" b="0" dirty="0" smtClean="0">
                <a:solidFill>
                  <a:schemeClr val="tx1"/>
                </a:solidFill>
                <a:latin typeface="Arial Black" pitchFamily="34" charset="0"/>
              </a:rPr>
              <a:t>Office of Research</a:t>
            </a:r>
            <a:r>
              <a:rPr lang="en-US" sz="800" b="0" baseline="0" dirty="0" smtClean="0">
                <a:solidFill>
                  <a:schemeClr val="tx1"/>
                </a:solidFill>
                <a:latin typeface="Arial Black" pitchFamily="34" charset="0"/>
              </a:rPr>
              <a:t> and Information Technology</a:t>
            </a:r>
            <a:endParaRPr lang="en-US" sz="800" b="0" dirty="0">
              <a:solidFill>
                <a:schemeClr val="tx1"/>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61" r:id="rId9"/>
  </p:sldLayoutIdLst>
  <p:txStyles>
    <p:title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p:titleStyle>
    <p:bodyStyle>
      <a:lvl1pPr marL="342900" indent="-342900" algn="l" rtl="0" fontAlgn="base">
        <a:spcBef>
          <a:spcPct val="50000"/>
        </a:spcBef>
        <a:spcAft>
          <a:spcPct val="0"/>
        </a:spcAft>
        <a:buFont typeface="Wingdings" pitchFamily="2" charset="2"/>
        <a:buChar char="§"/>
        <a:defRPr sz="2400" baseline="0">
          <a:solidFill>
            <a:schemeClr val="tx1"/>
          </a:solidFill>
          <a:latin typeface="+mn-lt"/>
          <a:ea typeface="+mn-ea"/>
          <a:cs typeface="+mn-cs"/>
        </a:defRPr>
      </a:lvl1pPr>
      <a:lvl2pPr marL="742950" indent="-285750" algn="l" rtl="0" fontAlgn="base">
        <a:spcBef>
          <a:spcPct val="40000"/>
        </a:spcBef>
        <a:spcAft>
          <a:spcPct val="0"/>
        </a:spcAft>
        <a:buFont typeface="Wingdings" pitchFamily="2" charset="2"/>
        <a:buChar char="§"/>
        <a:defRPr sz="2000" baseline="0">
          <a:solidFill>
            <a:schemeClr val="tx1"/>
          </a:solidFill>
          <a:latin typeface="+mn-lt"/>
        </a:defRPr>
      </a:lvl2pPr>
      <a:lvl3pPr marL="1143000" indent="-228600" algn="l" rtl="0" fontAlgn="base">
        <a:spcBef>
          <a:spcPct val="20000"/>
        </a:spcBef>
        <a:spcAft>
          <a:spcPct val="0"/>
        </a:spcAft>
        <a:buFont typeface="Wingdings" pitchFamily="2" charset="2"/>
        <a:defRPr sz="1600" baseline="0">
          <a:solidFill>
            <a:schemeClr val="tx1"/>
          </a:solidFill>
          <a:latin typeface="+mn-lt"/>
        </a:defRPr>
      </a:lvl3pPr>
      <a:lvl4pPr marL="1600200" indent="-228600" algn="l" rtl="0" fontAlgn="base">
        <a:spcBef>
          <a:spcPct val="20000"/>
        </a:spcBef>
        <a:spcAft>
          <a:spcPct val="0"/>
        </a:spcAft>
        <a:buChar char="–"/>
        <a:defRPr>
          <a:solidFill>
            <a:srgbClr val="5F5F5F"/>
          </a:solidFill>
          <a:latin typeface="+mn-lt"/>
        </a:defRPr>
      </a:lvl4pPr>
      <a:lvl5pPr marL="2057400" indent="-228600" algn="l" rtl="0" fontAlgn="base">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teven.k.smith@dot.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507159"/>
            <a:ext cx="7848600" cy="1569660"/>
          </a:xfrm>
          <a:prstGeom prst="rect">
            <a:avLst/>
          </a:prstGeom>
          <a:noFill/>
        </p:spPr>
        <p:txBody>
          <a:bodyPr wrap="square" rtlCol="0">
            <a:spAutoFit/>
          </a:bodyPr>
          <a:lstStyle/>
          <a:p>
            <a:r>
              <a:rPr lang="en-US" sz="3200" b="1" dirty="0" smtClean="0">
                <a:solidFill>
                  <a:srgbClr val="0070C0"/>
                </a:solidFill>
              </a:rPr>
              <a:t>Entry-Level Driver Training (ELDT):</a:t>
            </a:r>
          </a:p>
          <a:p>
            <a:r>
              <a:rPr lang="en-US" sz="3200" b="1" dirty="0" smtClean="0">
                <a:solidFill>
                  <a:srgbClr val="0070C0"/>
                </a:solidFill>
              </a:rPr>
              <a:t>FMCSA Research Projects</a:t>
            </a:r>
          </a:p>
          <a:p>
            <a:endParaRPr lang="en-US" sz="3200" b="1" dirty="0">
              <a:solidFill>
                <a:srgbClr val="0070C0"/>
              </a:solidFill>
            </a:endParaRPr>
          </a:p>
        </p:txBody>
      </p:sp>
      <p:sp>
        <p:nvSpPr>
          <p:cNvPr id="11" name="TextBox 10"/>
          <p:cNvSpPr txBox="1"/>
          <p:nvPr/>
        </p:nvSpPr>
        <p:spPr>
          <a:xfrm>
            <a:off x="381000" y="3828871"/>
            <a:ext cx="7848600" cy="1200329"/>
          </a:xfrm>
          <a:prstGeom prst="rect">
            <a:avLst/>
          </a:prstGeom>
          <a:noFill/>
        </p:spPr>
        <p:txBody>
          <a:bodyPr wrap="square" rtlCol="0">
            <a:spAutoFit/>
          </a:bodyPr>
          <a:lstStyle/>
          <a:p>
            <a:r>
              <a:rPr lang="en-US" sz="1800" dirty="0" smtClean="0">
                <a:solidFill>
                  <a:schemeClr val="tx1"/>
                </a:solidFill>
              </a:rPr>
              <a:t>Dr. Steven K. Smith, Director</a:t>
            </a:r>
          </a:p>
          <a:p>
            <a:r>
              <a:rPr lang="en-US" sz="1800" dirty="0" smtClean="0">
                <a:solidFill>
                  <a:schemeClr val="tx1"/>
                </a:solidFill>
              </a:rPr>
              <a:t>Office of Analysis, Research, and Technology</a:t>
            </a:r>
          </a:p>
          <a:p>
            <a:r>
              <a:rPr lang="en-US" sz="1800" dirty="0" smtClean="0">
                <a:solidFill>
                  <a:schemeClr val="tx1"/>
                </a:solidFill>
              </a:rPr>
              <a:t>Federal Motor Carrier Safety </a:t>
            </a:r>
            <a:r>
              <a:rPr lang="en-US" sz="1800" dirty="0" smtClean="0">
                <a:solidFill>
                  <a:schemeClr val="tx1"/>
                </a:solidFill>
              </a:rPr>
              <a:t>Administration  [2-26-15]</a:t>
            </a:r>
            <a:endParaRPr lang="en-US" sz="1800" dirty="0" smtClean="0">
              <a:solidFill>
                <a:schemeClr val="tx1"/>
              </a:solidFill>
            </a:endParaRPr>
          </a:p>
          <a:p>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28075" cy="5105400"/>
          </a:xfrm>
        </p:spPr>
        <p:txBody>
          <a:bodyPr/>
          <a:lstStyle/>
          <a:p>
            <a:pPr lvl="0">
              <a:spcBef>
                <a:spcPts val="0"/>
              </a:spcBef>
            </a:pPr>
            <a:r>
              <a:rPr lang="en-US" b="1" dirty="0"/>
              <a:t>Use an </a:t>
            </a:r>
            <a:r>
              <a:rPr lang="en-US" b="1" dirty="0" smtClean="0"/>
              <a:t>online </a:t>
            </a:r>
            <a:r>
              <a:rPr lang="en-US" b="1" dirty="0"/>
              <a:t>survey to collect information from </a:t>
            </a:r>
            <a:r>
              <a:rPr lang="en-US" b="1" dirty="0" smtClean="0"/>
              <a:t>representative sample of drivers </a:t>
            </a:r>
            <a:r>
              <a:rPr lang="en-US" b="1" dirty="0"/>
              <a:t>on the amount, type, and details of training </a:t>
            </a:r>
            <a:r>
              <a:rPr lang="en-US" b="1" dirty="0" smtClean="0"/>
              <a:t> received.</a:t>
            </a:r>
          </a:p>
          <a:p>
            <a:pPr lvl="1">
              <a:spcBef>
                <a:spcPts val="700"/>
              </a:spcBef>
              <a:buFont typeface="Arial" panose="020B0604020202020204" pitchFamily="34" charset="0"/>
              <a:buChar char="−"/>
            </a:pPr>
            <a:r>
              <a:rPr lang="en-US" sz="2200" b="1" dirty="0" smtClean="0"/>
              <a:t>Conducted outreach with subject matter experts, stakeholder organizations including comments to docket. </a:t>
            </a:r>
          </a:p>
          <a:p>
            <a:pPr lvl="1">
              <a:spcBef>
                <a:spcPts val="700"/>
              </a:spcBef>
              <a:buFont typeface="Arial" panose="020B0604020202020204" pitchFamily="34" charset="0"/>
              <a:buChar char="−"/>
            </a:pPr>
            <a:r>
              <a:rPr lang="en-US" sz="2200" b="1" dirty="0" smtClean="0"/>
              <a:t>Conducted a variety of field tests on the survey, including 60-day notice for comment. (Received helpful comments)</a:t>
            </a:r>
          </a:p>
          <a:p>
            <a:pPr lvl="1">
              <a:spcBef>
                <a:spcPts val="700"/>
              </a:spcBef>
              <a:buFont typeface="Arial" panose="020B0604020202020204" pitchFamily="34" charset="0"/>
              <a:buChar char="−"/>
            </a:pPr>
            <a:r>
              <a:rPr lang="en-US" sz="2200" b="1" dirty="0" smtClean="0"/>
              <a:t>Launch survey. </a:t>
            </a:r>
            <a:endParaRPr lang="en-US" sz="2200" b="1" dirty="0"/>
          </a:p>
          <a:p>
            <a:pPr lvl="0">
              <a:spcBef>
                <a:spcPts val="700"/>
              </a:spcBef>
            </a:pPr>
            <a:r>
              <a:rPr lang="en-US" b="1" dirty="0"/>
              <a:t>Obtain safety performance metrics from </a:t>
            </a:r>
            <a:r>
              <a:rPr lang="en-US" b="1" dirty="0" smtClean="0"/>
              <a:t>MCMIS </a:t>
            </a:r>
            <a:r>
              <a:rPr lang="en-US" b="1" dirty="0"/>
              <a:t>and </a:t>
            </a:r>
            <a:r>
              <a:rPr lang="en-US" b="1" dirty="0" smtClean="0"/>
              <a:t>CDLIS to </a:t>
            </a:r>
            <a:r>
              <a:rPr lang="en-US" b="1" dirty="0"/>
              <a:t>match </a:t>
            </a:r>
            <a:r>
              <a:rPr lang="en-US" b="1" dirty="0" smtClean="0"/>
              <a:t>to training </a:t>
            </a:r>
            <a:r>
              <a:rPr lang="en-US" b="1" dirty="0"/>
              <a:t>data for each freight, hazmat, hazmat/tanker, </a:t>
            </a:r>
            <a:r>
              <a:rPr lang="en-US" b="1" dirty="0" err="1"/>
              <a:t>motorcoach</a:t>
            </a:r>
            <a:r>
              <a:rPr lang="en-US" b="1" dirty="0"/>
              <a:t>, and bus </a:t>
            </a:r>
            <a:r>
              <a:rPr lang="en-US" b="1" dirty="0" smtClean="0"/>
              <a:t>driver.</a:t>
            </a:r>
          </a:p>
          <a:p>
            <a:pPr lvl="1">
              <a:spcBef>
                <a:spcPts val="700"/>
              </a:spcBef>
            </a:pPr>
            <a:r>
              <a:rPr lang="en-US" sz="2200" b="1" dirty="0" smtClean="0"/>
              <a:t>Safety metrics include </a:t>
            </a:r>
            <a:r>
              <a:rPr lang="en-US" sz="2200" b="1" dirty="0" smtClean="0">
                <a:solidFill>
                  <a:srgbClr val="000000"/>
                </a:solidFill>
              </a:rPr>
              <a:t>crash reports, violations, inspections, driver out-of-service orders, State convictions, and license suspensions/revocations. </a:t>
            </a:r>
            <a:endParaRPr lang="en-US" sz="2200" b="1" dirty="0">
              <a:solidFill>
                <a:srgbClr val="000000"/>
              </a:solidFill>
            </a:endParaRPr>
          </a:p>
          <a:p>
            <a:endParaRPr lang="en-US" dirty="0"/>
          </a:p>
        </p:txBody>
      </p:sp>
      <p:sp>
        <p:nvSpPr>
          <p:cNvPr id="3" name="Title 2"/>
          <p:cNvSpPr>
            <a:spLocks noGrp="1"/>
          </p:cNvSpPr>
          <p:nvPr>
            <p:ph type="title"/>
          </p:nvPr>
        </p:nvSpPr>
        <p:spPr/>
        <p:txBody>
          <a:bodyPr/>
          <a:lstStyle/>
          <a:p>
            <a:r>
              <a:rPr lang="en-US" dirty="0" smtClean="0"/>
              <a:t>CMV Driver Online </a:t>
            </a:r>
            <a:r>
              <a:rPr lang="en-US" dirty="0"/>
              <a:t>Survey—Approach</a:t>
            </a:r>
          </a:p>
        </p:txBody>
      </p:sp>
    </p:spTree>
    <p:extLst>
      <p:ext uri="{BB962C8B-B14F-4D97-AF65-F5344CB8AC3E}">
        <p14:creationId xmlns:p14="http://schemas.microsoft.com/office/powerpoint/2010/main" val="103566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92608"/>
            <a:ext cx="9144000" cy="492443"/>
          </a:xfrm>
        </p:spPr>
        <p:txBody>
          <a:bodyPr/>
          <a:lstStyle/>
          <a:p>
            <a:r>
              <a:rPr lang="en-US" dirty="0" smtClean="0"/>
              <a:t>CMV Driver Online Survey—3 Target Pools</a:t>
            </a:r>
            <a:endParaRPr lang="en-US" dirty="0"/>
          </a:p>
        </p:txBody>
      </p:sp>
      <p:sp>
        <p:nvSpPr>
          <p:cNvPr id="3" name="Content Placeholder 2"/>
          <p:cNvSpPr>
            <a:spLocks noGrp="1"/>
          </p:cNvSpPr>
          <p:nvPr>
            <p:ph sz="half" idx="1"/>
          </p:nvPr>
        </p:nvSpPr>
        <p:spPr>
          <a:xfrm>
            <a:off x="384048" y="2209800"/>
            <a:ext cx="4211637" cy="3733800"/>
          </a:xfrm>
        </p:spPr>
        <p:txBody>
          <a:bodyPr/>
          <a:lstStyle/>
          <a:p>
            <a:pPr marL="0" indent="0">
              <a:buNone/>
            </a:pPr>
            <a:r>
              <a:rPr lang="en-US" sz="2200" b="1" dirty="0" smtClean="0"/>
              <a:t>General Freight Drivers:</a:t>
            </a:r>
          </a:p>
          <a:p>
            <a:pPr>
              <a:buFont typeface="Wingdings" pitchFamily="2" charset="2"/>
              <a:buChar char="§"/>
            </a:pPr>
            <a:r>
              <a:rPr lang="en-US" sz="2200" dirty="0" smtClean="0"/>
              <a:t>Obtained </a:t>
            </a:r>
            <a:r>
              <a:rPr lang="en-US" sz="2200" dirty="0"/>
              <a:t>their CDL in the last 3 </a:t>
            </a:r>
            <a:r>
              <a:rPr lang="en-US" sz="2200" dirty="0" smtClean="0"/>
              <a:t>years.</a:t>
            </a:r>
          </a:p>
          <a:p>
            <a:pPr>
              <a:buFont typeface="Wingdings" pitchFamily="2" charset="2"/>
              <a:buChar char="§"/>
            </a:pPr>
            <a:r>
              <a:rPr lang="en-US" sz="2200" dirty="0" smtClean="0"/>
              <a:t>Have a MCMIS </a:t>
            </a:r>
            <a:r>
              <a:rPr lang="en-US" sz="2200" dirty="0"/>
              <a:t>inspection on record in the last </a:t>
            </a:r>
            <a:r>
              <a:rPr lang="en-US" sz="2200" dirty="0" smtClean="0"/>
              <a:t>year.</a:t>
            </a:r>
            <a:endParaRPr lang="en-US" sz="2200" dirty="0"/>
          </a:p>
          <a:p>
            <a:pPr>
              <a:buFont typeface="Wingdings" pitchFamily="2" charset="2"/>
              <a:buChar char="§"/>
            </a:pPr>
            <a:endParaRPr lang="en-US" dirty="0"/>
          </a:p>
        </p:txBody>
      </p:sp>
      <p:sp>
        <p:nvSpPr>
          <p:cNvPr id="4" name="Content Placeholder 3"/>
          <p:cNvSpPr>
            <a:spLocks noGrp="1"/>
          </p:cNvSpPr>
          <p:nvPr>
            <p:ph sz="half" idx="2"/>
          </p:nvPr>
        </p:nvSpPr>
        <p:spPr>
          <a:xfrm>
            <a:off x="4686300" y="2133600"/>
            <a:ext cx="4211638" cy="3810000"/>
          </a:xfrm>
        </p:spPr>
        <p:txBody>
          <a:bodyPr/>
          <a:lstStyle/>
          <a:p>
            <a:pPr marL="0" lvl="0" indent="0">
              <a:buNone/>
            </a:pPr>
            <a:r>
              <a:rPr lang="en-US" sz="2200" b="1" dirty="0" smtClean="0">
                <a:solidFill>
                  <a:srgbClr val="000000"/>
                </a:solidFill>
              </a:rPr>
              <a:t>Hazmat</a:t>
            </a:r>
            <a:r>
              <a:rPr lang="en-US" sz="2200" b="1" dirty="0">
                <a:solidFill>
                  <a:srgbClr val="000000"/>
                </a:solidFill>
              </a:rPr>
              <a:t>, </a:t>
            </a:r>
            <a:r>
              <a:rPr lang="en-US" sz="2200" b="1" dirty="0" smtClean="0">
                <a:solidFill>
                  <a:srgbClr val="000000"/>
                </a:solidFill>
              </a:rPr>
              <a:t>Hazmat/Tanker Drivers:</a:t>
            </a:r>
            <a:endParaRPr lang="en-US" sz="2200" b="1" dirty="0"/>
          </a:p>
          <a:p>
            <a:r>
              <a:rPr lang="en-US" sz="2200" dirty="0" smtClean="0"/>
              <a:t>Same as general Freight drivers but also,</a:t>
            </a:r>
          </a:p>
          <a:p>
            <a:r>
              <a:rPr lang="en-US" sz="2200" dirty="0" smtClean="0"/>
              <a:t>Have </a:t>
            </a:r>
            <a:r>
              <a:rPr lang="en-US" sz="2200" dirty="0"/>
              <a:t>an H or X </a:t>
            </a:r>
            <a:r>
              <a:rPr lang="en-US" sz="2200" dirty="0" smtClean="0"/>
              <a:t>endorsement. </a:t>
            </a:r>
          </a:p>
          <a:p>
            <a:pPr marL="0" indent="0">
              <a:buNone/>
            </a:pPr>
            <a:r>
              <a:rPr lang="en-US" sz="2200" b="1" dirty="0" err="1" smtClean="0"/>
              <a:t>Motorcoach</a:t>
            </a:r>
            <a:r>
              <a:rPr lang="en-US" sz="2200" b="1" dirty="0" smtClean="0"/>
              <a:t>/Bus Drivers:</a:t>
            </a:r>
          </a:p>
          <a:p>
            <a:r>
              <a:rPr lang="en-US" sz="2200" dirty="0" smtClean="0"/>
              <a:t>Observed</a:t>
            </a:r>
            <a:r>
              <a:rPr lang="en-US" sz="2200" dirty="0"/>
              <a:t> within last three </a:t>
            </a:r>
            <a:r>
              <a:rPr lang="en-US" sz="2200" dirty="0" smtClean="0"/>
              <a:t>years using P endorsement.</a:t>
            </a:r>
            <a:endParaRPr lang="en-US" sz="2200" dirty="0"/>
          </a:p>
          <a:p>
            <a:endParaRPr lang="en-US" b="1" dirty="0" smtClean="0"/>
          </a:p>
          <a:p>
            <a:endParaRPr lang="en-US" dirty="0"/>
          </a:p>
        </p:txBody>
      </p:sp>
      <p:grpSp>
        <p:nvGrpSpPr>
          <p:cNvPr id="6" name="Group 5"/>
          <p:cNvGrpSpPr/>
          <p:nvPr/>
        </p:nvGrpSpPr>
        <p:grpSpPr>
          <a:xfrm>
            <a:off x="457200" y="5029200"/>
            <a:ext cx="4049396" cy="990600"/>
            <a:chOff x="4648155" y="3048000"/>
            <a:chExt cx="3047955" cy="761951"/>
          </a:xfrm>
        </p:grpSpPr>
        <p:sp>
          <p:nvSpPr>
            <p:cNvPr id="7" name="Oval 6"/>
            <p:cNvSpPr/>
            <p:nvPr/>
          </p:nvSpPr>
          <p:spPr>
            <a:xfrm>
              <a:off x="4648155" y="3048049"/>
              <a:ext cx="762090" cy="761902"/>
            </a:xfrm>
            <a:prstGeom prst="ellipse">
              <a:avLst/>
            </a:prstGeom>
            <a:blipFill>
              <a:blip r:embed="rId2">
                <a:extLst>
                  <a:ext uri="{28A0092B-C50C-407E-A947-70E740481C1C}">
                    <a14:useLocalDpi xmlns:a14="http://schemas.microsoft.com/office/drawing/2010/main" val="0"/>
                  </a:ext>
                </a:extLst>
              </a:blip>
              <a:srcRect/>
              <a:stretch>
                <a:fillRect l="-45000" r="-45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Oval 7"/>
            <p:cNvSpPr/>
            <p:nvPr/>
          </p:nvSpPr>
          <p:spPr>
            <a:xfrm>
              <a:off x="5410200" y="3048000"/>
              <a:ext cx="761917" cy="761888"/>
            </a:xfrm>
            <a:prstGeom prst="ellipse">
              <a:avLst/>
            </a:prstGeom>
            <a:blipFill>
              <a:blip r:embed="rId3">
                <a:extLst>
                  <a:ext uri="{28A0092B-C50C-407E-A947-70E740481C1C}">
                    <a14:useLocalDpi xmlns:a14="http://schemas.microsoft.com/office/drawing/2010/main" val="0"/>
                  </a:ext>
                </a:extLst>
              </a:blip>
              <a:srcRect/>
              <a:stretch>
                <a:fillRect l="-24000" r="-24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9" name="Oval 8"/>
            <p:cNvSpPr/>
            <p:nvPr/>
          </p:nvSpPr>
          <p:spPr>
            <a:xfrm>
              <a:off x="6172200" y="3048000"/>
              <a:ext cx="762090" cy="761902"/>
            </a:xfrm>
            <a:prstGeom prst="ellipse">
              <a:avLst/>
            </a:prstGeom>
            <a:blipFill>
              <a:blip r:embed="rId4">
                <a:extLst>
                  <a:ext uri="{28A0092B-C50C-407E-A947-70E740481C1C}">
                    <a14:useLocalDpi xmlns:a14="http://schemas.microsoft.com/office/drawing/2010/main" val="0"/>
                  </a:ext>
                </a:extLst>
              </a:blip>
              <a:srcRect/>
              <a:stretch>
                <a:fillRect l="-34000" r="-3400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0" name="Oval 9"/>
            <p:cNvSpPr/>
            <p:nvPr/>
          </p:nvSpPr>
          <p:spPr>
            <a:xfrm>
              <a:off x="6934200" y="3048049"/>
              <a:ext cx="761910" cy="761854"/>
            </a:xfrm>
            <a:prstGeom prst="ellipse">
              <a:avLst/>
            </a:prstGeom>
            <a:blipFill rotWithShape="1">
              <a:blip r:embed="rId5"/>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5" name="TextBox 4"/>
          <p:cNvSpPr txBox="1"/>
          <p:nvPr/>
        </p:nvSpPr>
        <p:spPr>
          <a:xfrm>
            <a:off x="457200" y="838200"/>
            <a:ext cx="8534400" cy="1107996"/>
          </a:xfrm>
          <a:prstGeom prst="rect">
            <a:avLst/>
          </a:prstGeom>
          <a:noFill/>
        </p:spPr>
        <p:txBody>
          <a:bodyPr wrap="square" rtlCol="0">
            <a:spAutoFit/>
          </a:bodyPr>
          <a:lstStyle/>
          <a:p>
            <a:pPr lvl="0">
              <a:spcBef>
                <a:spcPct val="50000"/>
              </a:spcBef>
            </a:pPr>
            <a:r>
              <a:rPr lang="en-US" sz="2200" b="1" kern="0" dirty="0">
                <a:solidFill>
                  <a:srgbClr val="000000"/>
                </a:solidFill>
                <a:latin typeface="Arial"/>
              </a:rPr>
              <a:t>All Drivers:</a:t>
            </a:r>
          </a:p>
          <a:p>
            <a:pPr marL="342900" lvl="0" indent="-342900">
              <a:spcBef>
                <a:spcPts val="0"/>
              </a:spcBef>
              <a:buFont typeface="Wingdings" pitchFamily="2" charset="2"/>
              <a:buChar char="§"/>
            </a:pPr>
            <a:r>
              <a:rPr lang="en-US" sz="2200" kern="0" dirty="0">
                <a:solidFill>
                  <a:srgbClr val="000000"/>
                </a:solidFill>
                <a:latin typeface="Arial"/>
              </a:rPr>
              <a:t>Driving for authorized U.S. interstate carrier.</a:t>
            </a:r>
            <a:endParaRPr lang="en-US" sz="2200" b="1" kern="0" dirty="0">
              <a:solidFill>
                <a:srgbClr val="000000"/>
              </a:solidFill>
              <a:latin typeface="Arial"/>
            </a:endParaRPr>
          </a:p>
          <a:p>
            <a:pPr marL="342900" indent="-342900">
              <a:buFont typeface="Wingdings" panose="05000000000000000000" pitchFamily="2" charset="2"/>
              <a:buChar char="§"/>
            </a:pPr>
            <a:r>
              <a:rPr lang="en-US" sz="2200" dirty="0" smtClean="0">
                <a:solidFill>
                  <a:schemeClr val="tx1"/>
                </a:solidFill>
              </a:rPr>
              <a:t>Type of driving will </a:t>
            </a:r>
            <a:r>
              <a:rPr lang="en-US" sz="2200" dirty="0">
                <a:solidFill>
                  <a:schemeClr val="tx1"/>
                </a:solidFill>
              </a:rPr>
              <a:t>determine </a:t>
            </a:r>
            <a:r>
              <a:rPr lang="en-US" sz="2200" dirty="0" smtClean="0">
                <a:solidFill>
                  <a:schemeClr val="tx1"/>
                </a:solidFill>
              </a:rPr>
              <a:t>tailored survey </a:t>
            </a:r>
            <a:r>
              <a:rPr lang="en-US" sz="2200" dirty="0">
                <a:solidFill>
                  <a:schemeClr val="tx1"/>
                </a:solidFill>
              </a:rPr>
              <a:t>questions.</a:t>
            </a:r>
          </a:p>
        </p:txBody>
      </p:sp>
    </p:spTree>
    <p:extLst>
      <p:ext uri="{BB962C8B-B14F-4D97-AF65-F5344CB8AC3E}">
        <p14:creationId xmlns:p14="http://schemas.microsoft.com/office/powerpoint/2010/main" val="368496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4048" y="914400"/>
            <a:ext cx="8575675" cy="5181600"/>
          </a:xfrm>
        </p:spPr>
        <p:txBody>
          <a:bodyPr/>
          <a:lstStyle/>
          <a:p>
            <a:pPr marL="0" indent="0">
              <a:spcBef>
                <a:spcPts val="1200"/>
              </a:spcBef>
              <a:spcAft>
                <a:spcPts val="0"/>
              </a:spcAft>
              <a:buNone/>
            </a:pPr>
            <a:r>
              <a:rPr lang="en-US" sz="1900" b="1" u="sng" dirty="0" smtClean="0"/>
              <a:t>All Driving Types</a:t>
            </a:r>
            <a:r>
              <a:rPr lang="en-US" sz="1900" b="1" dirty="0" smtClean="0"/>
              <a:t>: Description of current state of training.</a:t>
            </a:r>
          </a:p>
          <a:p>
            <a:pPr marL="0" indent="0">
              <a:spcBef>
                <a:spcPts val="1200"/>
              </a:spcBef>
              <a:spcAft>
                <a:spcPts val="0"/>
              </a:spcAft>
              <a:buNone/>
            </a:pPr>
            <a:r>
              <a:rPr lang="en-US" sz="1900" b="1" u="sng" dirty="0" smtClean="0"/>
              <a:t>Freight</a:t>
            </a:r>
            <a:r>
              <a:rPr lang="en-US" sz="1900" b="1" dirty="0" smtClean="0"/>
              <a:t>:</a:t>
            </a:r>
          </a:p>
          <a:p>
            <a:pPr defTabSz="800100">
              <a:lnSpc>
                <a:spcPct val="90000"/>
              </a:lnSpc>
              <a:spcBef>
                <a:spcPts val="1200"/>
              </a:spcBef>
              <a:spcAft>
                <a:spcPts val="0"/>
              </a:spcAft>
            </a:pPr>
            <a:r>
              <a:rPr lang="en-US" sz="1900" b="1" dirty="0" smtClean="0"/>
              <a:t>The </a:t>
            </a:r>
            <a:r>
              <a:rPr lang="en-US" sz="1900" b="1" dirty="0"/>
              <a:t>relationship between hours of training and driver safety.</a:t>
            </a:r>
          </a:p>
          <a:p>
            <a:pPr defTabSz="800100">
              <a:lnSpc>
                <a:spcPct val="90000"/>
              </a:lnSpc>
              <a:spcBef>
                <a:spcPts val="1200"/>
              </a:spcBef>
              <a:spcAft>
                <a:spcPts val="0"/>
              </a:spcAft>
            </a:pPr>
            <a:r>
              <a:rPr lang="en-US" sz="1900" b="1" dirty="0" smtClean="0"/>
              <a:t>The </a:t>
            </a:r>
            <a:r>
              <a:rPr lang="en-US" sz="1900" b="1" dirty="0"/>
              <a:t>relationship between types of </a:t>
            </a:r>
            <a:r>
              <a:rPr lang="en-US" sz="1900" b="1" dirty="0" smtClean="0"/>
              <a:t>pre- </a:t>
            </a:r>
            <a:r>
              <a:rPr lang="en-US" sz="1900" b="1" dirty="0"/>
              <a:t>and </a:t>
            </a:r>
            <a:r>
              <a:rPr lang="en-US" sz="1900" b="1" dirty="0" smtClean="0"/>
              <a:t>post-training </a:t>
            </a:r>
            <a:r>
              <a:rPr lang="en-US" sz="1900" b="1" dirty="0"/>
              <a:t>(e.g., classroom, </a:t>
            </a:r>
            <a:r>
              <a:rPr lang="en-US" sz="1900" b="1" dirty="0" smtClean="0"/>
              <a:t>behind-the-wheel) </a:t>
            </a:r>
            <a:r>
              <a:rPr lang="en-US" sz="1900" b="1" dirty="0"/>
              <a:t>and driver safety.</a:t>
            </a:r>
          </a:p>
          <a:p>
            <a:pPr defTabSz="800100">
              <a:lnSpc>
                <a:spcPct val="90000"/>
              </a:lnSpc>
              <a:spcBef>
                <a:spcPts val="1200"/>
              </a:spcBef>
              <a:spcAft>
                <a:spcPts val="0"/>
              </a:spcAft>
            </a:pPr>
            <a:r>
              <a:rPr lang="en-US" sz="1900" b="1" dirty="0" smtClean="0"/>
              <a:t>The relationship between the </a:t>
            </a:r>
            <a:r>
              <a:rPr lang="en-US" sz="1900" b="1" dirty="0"/>
              <a:t>number of </a:t>
            </a:r>
            <a:r>
              <a:rPr lang="en-US" sz="1900" b="1" dirty="0" smtClean="0"/>
              <a:t>behind-the-wheel </a:t>
            </a:r>
            <a:r>
              <a:rPr lang="en-US" sz="1900" b="1" dirty="0"/>
              <a:t>hours and driver safety</a:t>
            </a:r>
            <a:r>
              <a:rPr lang="en-US" sz="1900" b="1" dirty="0" smtClean="0"/>
              <a:t>.</a:t>
            </a:r>
          </a:p>
          <a:p>
            <a:pPr marL="0" indent="0" defTabSz="800100">
              <a:lnSpc>
                <a:spcPct val="90000"/>
              </a:lnSpc>
              <a:spcBef>
                <a:spcPts val="1200"/>
              </a:spcBef>
              <a:spcAft>
                <a:spcPts val="0"/>
              </a:spcAft>
              <a:buNone/>
            </a:pPr>
            <a:r>
              <a:rPr lang="en-US" sz="1900" b="1" u="sng" dirty="0" smtClean="0"/>
              <a:t>Hazmat</a:t>
            </a:r>
            <a:r>
              <a:rPr lang="en-US" sz="1900" b="1" dirty="0" smtClean="0"/>
              <a:t>:</a:t>
            </a:r>
          </a:p>
          <a:p>
            <a:pPr lvl="0" defTabSz="800100">
              <a:lnSpc>
                <a:spcPct val="90000"/>
              </a:lnSpc>
              <a:spcBef>
                <a:spcPts val="1200"/>
              </a:spcBef>
              <a:spcAft>
                <a:spcPts val="0"/>
              </a:spcAft>
            </a:pPr>
            <a:r>
              <a:rPr lang="en-US" sz="1900" b="1" dirty="0" smtClean="0"/>
              <a:t>Analysis of how characteristics of hazmat/tanker training are related to the number of hazmat/tanker-specific violations.</a:t>
            </a:r>
            <a:endParaRPr lang="en-US" sz="1900" b="1" dirty="0"/>
          </a:p>
          <a:p>
            <a:pPr marL="0" lvl="0" indent="0">
              <a:buNone/>
            </a:pPr>
            <a:r>
              <a:rPr lang="en-US" sz="1900" b="1" u="sng" dirty="0" err="1"/>
              <a:t>Motorcoach</a:t>
            </a:r>
            <a:r>
              <a:rPr lang="en-US" sz="1900" b="1" u="sng" dirty="0"/>
              <a:t>/Bus</a:t>
            </a:r>
            <a:r>
              <a:rPr lang="en-US" sz="1900" b="1" dirty="0"/>
              <a:t>: </a:t>
            </a:r>
          </a:p>
          <a:p>
            <a:pPr lvl="0"/>
            <a:r>
              <a:rPr lang="en-US" sz="1900" b="1" dirty="0" smtClean="0"/>
              <a:t>Analyze relationship </a:t>
            </a:r>
            <a:r>
              <a:rPr lang="en-US" sz="1900" b="1" dirty="0"/>
              <a:t>between hours of training and driver safety.   </a:t>
            </a:r>
          </a:p>
          <a:p>
            <a:pPr lvl="0"/>
            <a:r>
              <a:rPr lang="en-US" sz="1900" b="1" dirty="0" smtClean="0"/>
              <a:t>Analyze </a:t>
            </a:r>
            <a:r>
              <a:rPr lang="en-US" sz="1900" b="1" dirty="0"/>
              <a:t>how topics covered during </a:t>
            </a:r>
            <a:r>
              <a:rPr lang="en-US" sz="1900" b="1" dirty="0" err="1"/>
              <a:t>motorcoach</a:t>
            </a:r>
            <a:r>
              <a:rPr lang="en-US" sz="1900" b="1" dirty="0"/>
              <a:t>/bus training are related to driver safety.</a:t>
            </a:r>
          </a:p>
          <a:p>
            <a:pPr lvl="0" defTabSz="800100">
              <a:lnSpc>
                <a:spcPct val="90000"/>
              </a:lnSpc>
              <a:spcBef>
                <a:spcPts val="1200"/>
              </a:spcBef>
              <a:spcAft>
                <a:spcPts val="0"/>
              </a:spcAft>
            </a:pPr>
            <a:endParaRPr lang="en-US" sz="2000" dirty="0" smtClean="0"/>
          </a:p>
          <a:p>
            <a:pPr defTabSz="800100">
              <a:lnSpc>
                <a:spcPct val="90000"/>
              </a:lnSpc>
              <a:spcBef>
                <a:spcPts val="800"/>
              </a:spcBef>
              <a:spcAft>
                <a:spcPts val="1200"/>
              </a:spcAft>
            </a:pPr>
            <a:endParaRPr lang="en-US" dirty="0"/>
          </a:p>
          <a:p>
            <a:endParaRPr lang="en-US" dirty="0" smtClean="0"/>
          </a:p>
          <a:p>
            <a:endParaRPr lang="en-US" dirty="0"/>
          </a:p>
        </p:txBody>
      </p:sp>
      <p:sp>
        <p:nvSpPr>
          <p:cNvPr id="4" name="Title 3"/>
          <p:cNvSpPr>
            <a:spLocks noGrp="1"/>
          </p:cNvSpPr>
          <p:nvPr>
            <p:ph type="title"/>
          </p:nvPr>
        </p:nvSpPr>
        <p:spPr/>
        <p:txBody>
          <a:bodyPr/>
          <a:lstStyle/>
          <a:p>
            <a:r>
              <a:rPr lang="en-US" dirty="0" smtClean="0"/>
              <a:t>CMV Driver Online </a:t>
            </a:r>
            <a:r>
              <a:rPr lang="en-US" dirty="0"/>
              <a:t>Survey—Analyses</a:t>
            </a:r>
          </a:p>
        </p:txBody>
      </p:sp>
    </p:spTree>
    <p:extLst>
      <p:ext uri="{BB962C8B-B14F-4D97-AF65-F5344CB8AC3E}">
        <p14:creationId xmlns:p14="http://schemas.microsoft.com/office/powerpoint/2010/main" val="988434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p>
          <a:p>
            <a:r>
              <a:rPr lang="en-US" b="1" dirty="0" smtClean="0"/>
              <a:t>Draft </a:t>
            </a:r>
            <a:r>
              <a:rPr lang="en-US" b="1" dirty="0"/>
              <a:t>survey questions were </a:t>
            </a:r>
            <a:r>
              <a:rPr lang="en-US" b="1" dirty="0" smtClean="0"/>
              <a:t>posted in a 60-day </a:t>
            </a:r>
            <a:r>
              <a:rPr lang="en-US" b="1" dirty="0"/>
              <a:t>Notice and comments </a:t>
            </a:r>
            <a:r>
              <a:rPr lang="en-US" b="1" dirty="0" smtClean="0"/>
              <a:t>were received</a:t>
            </a:r>
            <a:r>
              <a:rPr lang="en-US" b="1" dirty="0"/>
              <a:t>.  </a:t>
            </a:r>
            <a:r>
              <a:rPr lang="en-US" b="1" dirty="0" smtClean="0"/>
              <a:t>Some were very detailed and very helpful.  Revised </a:t>
            </a:r>
            <a:r>
              <a:rPr lang="en-US" b="1" dirty="0"/>
              <a:t>survey instruments and ICR package </a:t>
            </a:r>
            <a:r>
              <a:rPr lang="en-US" b="1" dirty="0" smtClean="0"/>
              <a:t>are under </a:t>
            </a:r>
            <a:r>
              <a:rPr lang="en-US" b="1" dirty="0"/>
              <a:t>development </a:t>
            </a:r>
            <a:r>
              <a:rPr lang="en-US" b="1" dirty="0" smtClean="0"/>
              <a:t>for the required 30-day Notice. </a:t>
            </a:r>
          </a:p>
          <a:p>
            <a:r>
              <a:rPr lang="en-US" b="1" dirty="0" smtClean="0"/>
              <a:t>Planned completion date, 2016</a:t>
            </a:r>
            <a:endParaRPr lang="en-US" b="1" dirty="0"/>
          </a:p>
          <a:p>
            <a:endParaRPr lang="en-US" dirty="0"/>
          </a:p>
        </p:txBody>
      </p:sp>
      <p:sp>
        <p:nvSpPr>
          <p:cNvPr id="3" name="Title 2"/>
          <p:cNvSpPr>
            <a:spLocks noGrp="1"/>
          </p:cNvSpPr>
          <p:nvPr>
            <p:ph type="title"/>
          </p:nvPr>
        </p:nvSpPr>
        <p:spPr/>
        <p:txBody>
          <a:bodyPr/>
          <a:lstStyle/>
          <a:p>
            <a:r>
              <a:rPr lang="en-US" dirty="0" smtClean="0"/>
              <a:t>CMV Driver Online Survey—Current Status</a:t>
            </a:r>
            <a:endParaRPr lang="en-US" dirty="0"/>
          </a:p>
        </p:txBody>
      </p:sp>
    </p:spTree>
    <p:extLst>
      <p:ext uri="{BB962C8B-B14F-4D97-AF65-F5344CB8AC3E}">
        <p14:creationId xmlns:p14="http://schemas.microsoft.com/office/powerpoint/2010/main" val="397278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858161"/>
            <a:ext cx="7772400" cy="1323439"/>
          </a:xfrm>
        </p:spPr>
        <p:txBody>
          <a:bodyPr/>
          <a:lstStyle/>
          <a:p>
            <a:r>
              <a:rPr lang="en-US" dirty="0" smtClean="0"/>
              <a:t>3. COMPARATIVE STUDY:  Mexico’s </a:t>
            </a:r>
            <a:r>
              <a:rPr lang="en-US" dirty="0" err="1" smtClean="0"/>
              <a:t>ExPERIENCE</a:t>
            </a:r>
            <a:endParaRPr lang="en-US" dirty="0"/>
          </a:p>
        </p:txBody>
      </p:sp>
    </p:spTree>
    <p:extLst>
      <p:ext uri="{BB962C8B-B14F-4D97-AF65-F5344CB8AC3E}">
        <p14:creationId xmlns:p14="http://schemas.microsoft.com/office/powerpoint/2010/main" val="392218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Study: Driver Training in Mexico</a:t>
            </a:r>
            <a:endParaRPr lang="en-US" dirty="0"/>
          </a:p>
        </p:txBody>
      </p:sp>
      <p:sp>
        <p:nvSpPr>
          <p:cNvPr id="3" name="Content Placeholder 2"/>
          <p:cNvSpPr>
            <a:spLocks noGrp="1"/>
          </p:cNvSpPr>
          <p:nvPr>
            <p:ph idx="1"/>
          </p:nvPr>
        </p:nvSpPr>
        <p:spPr/>
        <p:txBody>
          <a:bodyPr>
            <a:noAutofit/>
          </a:bodyPr>
          <a:lstStyle/>
          <a:p>
            <a:r>
              <a:rPr lang="en-US" sz="2300" b="1" dirty="0" smtClean="0"/>
              <a:t>Update literature review to address Mexico experience.</a:t>
            </a:r>
          </a:p>
          <a:p>
            <a:r>
              <a:rPr lang="en-US" sz="2300" b="1" dirty="0" smtClean="0"/>
              <a:t>Mexico implemented a mandatory third-party administered driver training program for obtaining a Mexican </a:t>
            </a:r>
            <a:r>
              <a:rPr lang="en-US" sz="2300" b="1" dirty="0" err="1" smtClean="0"/>
              <a:t>licencia</a:t>
            </a:r>
            <a:r>
              <a:rPr lang="en-US" sz="2300" b="1" dirty="0" smtClean="0"/>
              <a:t> federal (comparable to CDL).</a:t>
            </a:r>
          </a:p>
          <a:p>
            <a:r>
              <a:rPr lang="en-US" sz="2300" b="1" dirty="0" smtClean="0"/>
              <a:t>Study goals:</a:t>
            </a:r>
          </a:p>
          <a:p>
            <a:pPr lvl="1"/>
            <a:r>
              <a:rPr lang="en-US" sz="2300" b="1" dirty="0" smtClean="0"/>
              <a:t>Identify lessons learned from Mexico administering a school-based training program.</a:t>
            </a:r>
          </a:p>
          <a:p>
            <a:pPr lvl="1"/>
            <a:r>
              <a:rPr lang="en-US" sz="2300" b="1" dirty="0" smtClean="0"/>
              <a:t>Possible data analysis for assessing impact of their new training program.</a:t>
            </a:r>
          </a:p>
          <a:p>
            <a:r>
              <a:rPr lang="en-US" sz="2300" b="1" dirty="0" smtClean="0"/>
              <a:t>Working with Mexican government and industry representatives</a:t>
            </a:r>
          </a:p>
          <a:p>
            <a:r>
              <a:rPr lang="en-US" sz="2300" b="1" dirty="0" smtClean="0"/>
              <a:t>Planned completion date, December 2015. </a:t>
            </a:r>
          </a:p>
        </p:txBody>
      </p:sp>
    </p:spTree>
    <p:extLst>
      <p:ext uri="{BB962C8B-B14F-4D97-AF65-F5344CB8AC3E}">
        <p14:creationId xmlns:p14="http://schemas.microsoft.com/office/powerpoint/2010/main" val="300161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705761"/>
            <a:ext cx="7772400" cy="1323439"/>
          </a:xfrm>
        </p:spPr>
        <p:txBody>
          <a:bodyPr/>
          <a:lstStyle/>
          <a:p>
            <a:r>
              <a:rPr lang="en-US" dirty="0" smtClean="0"/>
              <a:t>4. Model </a:t>
            </a:r>
            <a:r>
              <a:rPr lang="en-US" dirty="0" err="1" smtClean="0"/>
              <a:t>Motorcoach</a:t>
            </a:r>
            <a:r>
              <a:rPr lang="en-US" dirty="0" smtClean="0"/>
              <a:t> Curriculum</a:t>
            </a:r>
            <a:endParaRPr lang="en-US" dirty="0"/>
          </a:p>
        </p:txBody>
      </p:sp>
    </p:spTree>
    <p:extLst>
      <p:ext uri="{BB962C8B-B14F-4D97-AF65-F5344CB8AC3E}">
        <p14:creationId xmlns:p14="http://schemas.microsoft.com/office/powerpoint/2010/main" val="221336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t>
            </a:r>
            <a:r>
              <a:rPr lang="en-US" dirty="0" err="1" smtClean="0"/>
              <a:t>Motorcoach</a:t>
            </a:r>
            <a:r>
              <a:rPr lang="en-US" dirty="0" smtClean="0"/>
              <a:t> Curriculum</a:t>
            </a:r>
            <a:endParaRPr lang="en-US" dirty="0"/>
          </a:p>
        </p:txBody>
      </p:sp>
      <p:sp>
        <p:nvSpPr>
          <p:cNvPr id="3" name="Content Placeholder 2"/>
          <p:cNvSpPr>
            <a:spLocks noGrp="1"/>
          </p:cNvSpPr>
          <p:nvPr>
            <p:ph idx="1"/>
          </p:nvPr>
        </p:nvSpPr>
        <p:spPr/>
        <p:txBody>
          <a:bodyPr>
            <a:noAutofit/>
          </a:bodyPr>
          <a:lstStyle/>
          <a:p>
            <a:endParaRPr lang="en-US" sz="2300" b="1" dirty="0" smtClean="0"/>
          </a:p>
          <a:p>
            <a:r>
              <a:rPr lang="en-US" sz="2300" b="1" dirty="0" smtClean="0"/>
              <a:t>In 1994 FHWA published a model </a:t>
            </a:r>
            <a:r>
              <a:rPr lang="en-US" sz="2300" b="1" dirty="0" err="1" smtClean="0"/>
              <a:t>motorcoach</a:t>
            </a:r>
            <a:r>
              <a:rPr lang="en-US" sz="2300" b="1" dirty="0" smtClean="0"/>
              <a:t> curriculum</a:t>
            </a:r>
          </a:p>
          <a:p>
            <a:r>
              <a:rPr lang="en-US" sz="2300" b="1" dirty="0" smtClean="0"/>
              <a:t>In 2013 FMCSA initiated an update of the model </a:t>
            </a:r>
            <a:r>
              <a:rPr lang="en-US" sz="2300" b="1" dirty="0" err="1" smtClean="0"/>
              <a:t>motorcoach</a:t>
            </a:r>
            <a:r>
              <a:rPr lang="en-US" sz="2300" b="1" dirty="0" smtClean="0"/>
              <a:t> curriculum</a:t>
            </a:r>
          </a:p>
          <a:p>
            <a:r>
              <a:rPr lang="en-US" sz="2300" b="1" dirty="0" smtClean="0"/>
              <a:t>Draft final materials received</a:t>
            </a:r>
          </a:p>
          <a:p>
            <a:r>
              <a:rPr lang="en-US" sz="2300" b="1" dirty="0" smtClean="0"/>
              <a:t>Looking to Beta test the curriculum to refine it before publication.</a:t>
            </a:r>
          </a:p>
        </p:txBody>
      </p:sp>
    </p:spTree>
    <p:extLst>
      <p:ext uri="{BB962C8B-B14F-4D97-AF65-F5344CB8AC3E}">
        <p14:creationId xmlns:p14="http://schemas.microsoft.com/office/powerpoint/2010/main" val="227056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spcBef>
                <a:spcPts val="600"/>
              </a:spcBef>
              <a:buNone/>
            </a:pPr>
            <a:endParaRPr lang="en-US" dirty="0" smtClean="0"/>
          </a:p>
          <a:p>
            <a:pPr marL="0" indent="0">
              <a:spcBef>
                <a:spcPts val="600"/>
              </a:spcBef>
              <a:buNone/>
            </a:pPr>
            <a:r>
              <a:rPr lang="en-US" b="1" dirty="0" smtClean="0"/>
              <a:t>Dr. Steven K. Smith</a:t>
            </a:r>
          </a:p>
          <a:p>
            <a:pPr marL="0" indent="0">
              <a:spcBef>
                <a:spcPts val="600"/>
              </a:spcBef>
              <a:buNone/>
            </a:pPr>
            <a:r>
              <a:rPr lang="en-US" b="1" dirty="0" smtClean="0"/>
              <a:t>Director, Office of Analysis, Research, and Technology</a:t>
            </a:r>
          </a:p>
          <a:p>
            <a:pPr marL="0" indent="0">
              <a:spcBef>
                <a:spcPts val="600"/>
              </a:spcBef>
              <a:buNone/>
            </a:pPr>
            <a:r>
              <a:rPr lang="en-US" b="1" dirty="0" smtClean="0"/>
              <a:t>Federal Motor Carrier Safety Administration</a:t>
            </a:r>
          </a:p>
          <a:p>
            <a:pPr marL="0" indent="0">
              <a:spcBef>
                <a:spcPts val="600"/>
              </a:spcBef>
              <a:buNone/>
            </a:pPr>
            <a:r>
              <a:rPr lang="en-US" b="1" dirty="0">
                <a:hlinkClick r:id="rId2"/>
              </a:rPr>
              <a:t>s</a:t>
            </a:r>
            <a:r>
              <a:rPr lang="en-US" b="1" dirty="0" smtClean="0">
                <a:hlinkClick r:id="rId2"/>
              </a:rPr>
              <a:t>teven.k.smith@dot.gov</a:t>
            </a:r>
            <a:endParaRPr lang="en-US" b="1" dirty="0" smtClean="0"/>
          </a:p>
          <a:p>
            <a:pPr marL="0" indent="0">
              <a:spcBef>
                <a:spcPts val="600"/>
              </a:spcBef>
              <a:buNone/>
            </a:pPr>
            <a:r>
              <a:rPr lang="en-US" b="1" dirty="0"/>
              <a:t>(202) 493-0145</a:t>
            </a:r>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52314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9" y="914400"/>
            <a:ext cx="3959351" cy="5181600"/>
          </a:xfrm>
        </p:spPr>
        <p:txBody>
          <a:bodyPr/>
          <a:lstStyle/>
          <a:p>
            <a:pPr marL="457200" indent="-457200">
              <a:buFont typeface="+mj-lt"/>
              <a:buAutoNum type="arabicPeriod"/>
            </a:pPr>
            <a:endParaRPr lang="en-US" sz="2200" b="1" dirty="0" smtClean="0"/>
          </a:p>
          <a:p>
            <a:pPr marL="457200" indent="-457200">
              <a:buFont typeface="+mj-lt"/>
              <a:buAutoNum type="arabicPeriod"/>
            </a:pPr>
            <a:r>
              <a:rPr lang="en-US" sz="2200" b="1" dirty="0" smtClean="0"/>
              <a:t>Commercial </a:t>
            </a:r>
            <a:r>
              <a:rPr lang="en-US" sz="2200" b="1" dirty="0" smtClean="0"/>
              <a:t>Driver’s License (CDL) School Curricula and Driver Safety </a:t>
            </a:r>
            <a:r>
              <a:rPr lang="en-US" sz="2200" b="1" dirty="0" smtClean="0"/>
              <a:t>Performance</a:t>
            </a:r>
            <a:endParaRPr lang="en-US" sz="2200" b="1" dirty="0" smtClean="0"/>
          </a:p>
          <a:p>
            <a:pPr marL="457200" indent="-457200">
              <a:buFont typeface="+mj-lt"/>
              <a:buAutoNum type="arabicPeriod"/>
            </a:pPr>
            <a:r>
              <a:rPr lang="en-US" sz="2200" b="1" dirty="0" smtClean="0"/>
              <a:t>Online Survey of Entry-Level CDL </a:t>
            </a:r>
            <a:r>
              <a:rPr lang="en-US" sz="2200" b="1" dirty="0" smtClean="0"/>
              <a:t>Drivers</a:t>
            </a:r>
            <a:endParaRPr lang="en-US" sz="2200" b="1" dirty="0" smtClean="0"/>
          </a:p>
          <a:p>
            <a:pPr marL="457200" indent="-457200">
              <a:buFont typeface="+mj-lt"/>
              <a:buAutoNum type="arabicPeriod"/>
            </a:pPr>
            <a:r>
              <a:rPr lang="en-US" sz="2200" b="1" dirty="0" smtClean="0"/>
              <a:t>Mexico’s </a:t>
            </a:r>
            <a:r>
              <a:rPr lang="en-US" sz="2200" b="1" dirty="0" smtClean="0"/>
              <a:t>Experience       </a:t>
            </a:r>
            <a:endParaRPr lang="en-US" sz="2200" b="1" dirty="0" smtClean="0"/>
          </a:p>
          <a:p>
            <a:pPr marL="457200" indent="-457200">
              <a:buFont typeface="+mj-lt"/>
              <a:buAutoNum type="arabicPeriod"/>
            </a:pPr>
            <a:r>
              <a:rPr lang="en-US" sz="2200" b="1" dirty="0" smtClean="0"/>
              <a:t>Model </a:t>
            </a:r>
            <a:r>
              <a:rPr lang="en-US" sz="2200" b="1" dirty="0" err="1" smtClean="0"/>
              <a:t>Motorcoach</a:t>
            </a:r>
            <a:r>
              <a:rPr lang="en-US" sz="2200" b="1" dirty="0" smtClean="0"/>
              <a:t> Curriculum</a:t>
            </a:r>
          </a:p>
        </p:txBody>
      </p:sp>
      <p:sp>
        <p:nvSpPr>
          <p:cNvPr id="5" name="Title 4"/>
          <p:cNvSpPr>
            <a:spLocks noGrp="1"/>
          </p:cNvSpPr>
          <p:nvPr>
            <p:ph type="title"/>
          </p:nvPr>
        </p:nvSpPr>
        <p:spPr>
          <a:xfrm>
            <a:off x="377372" y="304800"/>
            <a:ext cx="8610600" cy="492443"/>
          </a:xfrm>
        </p:spPr>
        <p:txBody>
          <a:bodyPr/>
          <a:lstStyle/>
          <a:p>
            <a:r>
              <a:rPr lang="en-US" dirty="0" smtClean="0"/>
              <a:t>Agenda</a:t>
            </a:r>
            <a:endParaRPr lang="en-US" dirty="0"/>
          </a:p>
        </p:txBody>
      </p:sp>
      <p:pic>
        <p:nvPicPr>
          <p:cNvPr id="11" name="Picture 10" descr="FMCSA3.jpg"/>
          <p:cNvPicPr>
            <a:picLocks noChangeAspect="1"/>
          </p:cNvPicPr>
          <p:nvPr/>
        </p:nvPicPr>
        <p:blipFill rotWithShape="1">
          <a:blip r:embed="rId2">
            <a:extLst>
              <a:ext uri="{28A0092B-C50C-407E-A947-70E740481C1C}">
                <a14:useLocalDpi xmlns:a14="http://schemas.microsoft.com/office/drawing/2010/main" val="0"/>
              </a:ext>
            </a:extLst>
          </a:blip>
          <a:srcRect r="43301"/>
          <a:stretch/>
        </p:blipFill>
        <p:spPr>
          <a:xfrm>
            <a:off x="4419600" y="990600"/>
            <a:ext cx="4542972" cy="5334000"/>
          </a:xfrm>
          <a:prstGeom prst="rect">
            <a:avLst/>
          </a:prstGeom>
        </p:spPr>
      </p:pic>
    </p:spTree>
    <p:extLst>
      <p:ext uri="{BB962C8B-B14F-4D97-AF65-F5344CB8AC3E}">
        <p14:creationId xmlns:p14="http://schemas.microsoft.com/office/powerpoint/2010/main" val="131401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200400"/>
            <a:ext cx="7772400" cy="2554545"/>
          </a:xfrm>
        </p:spPr>
        <p:txBody>
          <a:bodyPr/>
          <a:lstStyle/>
          <a:p>
            <a:r>
              <a:rPr lang="en-US" dirty="0" smtClean="0"/>
              <a:t>1. Commercial driver Training </a:t>
            </a:r>
            <a:r>
              <a:rPr lang="en-US" dirty="0" err="1" smtClean="0"/>
              <a:t>CuRRICULum</a:t>
            </a:r>
            <a:r>
              <a:rPr lang="en-US" dirty="0" smtClean="0"/>
              <a:t> and Driver Safety Performance</a:t>
            </a:r>
            <a:endParaRPr lang="en-US" dirty="0"/>
          </a:p>
        </p:txBody>
      </p:sp>
    </p:spTree>
    <p:extLst>
      <p:ext uri="{BB962C8B-B14F-4D97-AF65-F5344CB8AC3E}">
        <p14:creationId xmlns:p14="http://schemas.microsoft.com/office/powerpoint/2010/main" val="3649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1944"/>
            <a:ext cx="8610600" cy="492443"/>
          </a:xfrm>
        </p:spPr>
        <p:txBody>
          <a:bodyPr/>
          <a:lstStyle/>
          <a:p>
            <a:r>
              <a:rPr lang="en-US" dirty="0" smtClean="0"/>
              <a:t>CDL Training Curricula and Driver Performance </a:t>
            </a:r>
            <a:endParaRPr lang="en-US" dirty="0"/>
          </a:p>
        </p:txBody>
      </p:sp>
      <p:sp>
        <p:nvSpPr>
          <p:cNvPr id="3" name="Content Placeholder 2"/>
          <p:cNvSpPr>
            <a:spLocks noGrp="1"/>
          </p:cNvSpPr>
          <p:nvPr>
            <p:ph idx="1"/>
          </p:nvPr>
        </p:nvSpPr>
        <p:spPr/>
        <p:txBody>
          <a:bodyPr>
            <a:normAutofit lnSpcReduction="10000"/>
          </a:bodyPr>
          <a:lstStyle/>
          <a:p>
            <a:r>
              <a:rPr lang="en-US" sz="2300" b="1" dirty="0" smtClean="0"/>
              <a:t>Literature review</a:t>
            </a:r>
          </a:p>
          <a:p>
            <a:r>
              <a:rPr lang="en-US" sz="2300" b="1" dirty="0" smtClean="0"/>
              <a:t>Obtained information from a sample of CDL schools: </a:t>
            </a:r>
          </a:p>
          <a:p>
            <a:pPr lvl="1"/>
            <a:r>
              <a:rPr lang="en-US" sz="2100" b="1" dirty="0"/>
              <a:t>In order to obtain data, </a:t>
            </a:r>
            <a:r>
              <a:rPr lang="en-US" sz="2100" b="1" dirty="0" smtClean="0"/>
              <a:t>FMCSA </a:t>
            </a:r>
            <a:r>
              <a:rPr lang="en-US" sz="2100" b="1" dirty="0"/>
              <a:t>approached the Department of Education for  assistance in dealing with the Family Educational Rights and Privacy Act (to enable schools to provide driver </a:t>
            </a:r>
            <a:r>
              <a:rPr lang="en-US" sz="2100" b="1" dirty="0" smtClean="0"/>
              <a:t>identifying data</a:t>
            </a:r>
            <a:r>
              <a:rPr lang="en-US" sz="2100" b="1" dirty="0"/>
              <a:t>).</a:t>
            </a:r>
          </a:p>
          <a:p>
            <a:pPr lvl="1"/>
            <a:r>
              <a:rPr lang="en-US" sz="2100" b="1" dirty="0" smtClean="0"/>
              <a:t>Identified different sample of driver curricula. </a:t>
            </a:r>
          </a:p>
          <a:p>
            <a:pPr lvl="1"/>
            <a:r>
              <a:rPr lang="en-US" sz="2100" b="1" dirty="0" smtClean="0"/>
              <a:t>Obtained data identifying drivers by curricula.</a:t>
            </a:r>
          </a:p>
          <a:p>
            <a:r>
              <a:rPr lang="en-US" sz="2300" b="1" dirty="0" smtClean="0"/>
              <a:t>Obtain safety information from the Motor Carrier Management Information System (MCMIS) and the Commercial Driver’s License Information System (CDLIS) to match driver safety performance with amount and type of training received. </a:t>
            </a:r>
            <a:endParaRPr lang="en-US" sz="2300" b="1" dirty="0"/>
          </a:p>
        </p:txBody>
      </p:sp>
    </p:spTree>
    <p:extLst>
      <p:ext uri="{BB962C8B-B14F-4D97-AF65-F5344CB8AC3E}">
        <p14:creationId xmlns:p14="http://schemas.microsoft.com/office/powerpoint/2010/main" val="153302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CDL Training Curricula and Driver Safety (cont.)</a:t>
            </a:r>
            <a:endParaRPr lang="en-US" dirty="0"/>
          </a:p>
        </p:txBody>
      </p:sp>
      <p:sp>
        <p:nvSpPr>
          <p:cNvPr id="3" name="Content Placeholder 2"/>
          <p:cNvSpPr>
            <a:spLocks noGrp="1"/>
          </p:cNvSpPr>
          <p:nvPr>
            <p:ph idx="1"/>
          </p:nvPr>
        </p:nvSpPr>
        <p:spPr/>
        <p:txBody>
          <a:bodyPr>
            <a:normAutofit/>
          </a:bodyPr>
          <a:lstStyle/>
          <a:p>
            <a:r>
              <a:rPr lang="en-US" b="1" dirty="0" smtClean="0"/>
              <a:t>Collect qualitative information from fleet safety managers for perspective on quality of new driver training.</a:t>
            </a:r>
          </a:p>
          <a:p>
            <a:r>
              <a:rPr lang="en-US" b="1" dirty="0" smtClean="0"/>
              <a:t>Collect qualitative information from insurance providers for whether and how they measure the effectiveness of training received by drivers of insured carriers.</a:t>
            </a:r>
          </a:p>
          <a:p>
            <a:r>
              <a:rPr lang="en-US" b="1" dirty="0" smtClean="0"/>
              <a:t>Planned completion, August 2015. </a:t>
            </a:r>
          </a:p>
          <a:p>
            <a:endParaRPr lang="en-US" dirty="0"/>
          </a:p>
        </p:txBody>
      </p:sp>
    </p:spTree>
    <p:extLst>
      <p:ext uri="{BB962C8B-B14F-4D97-AF65-F5344CB8AC3E}">
        <p14:creationId xmlns:p14="http://schemas.microsoft.com/office/powerpoint/2010/main" val="216249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1943"/>
            <a:ext cx="8610600" cy="492443"/>
          </a:xfrm>
        </p:spPr>
        <p:txBody>
          <a:bodyPr/>
          <a:lstStyle/>
          <a:p>
            <a:r>
              <a:rPr lang="en-US" dirty="0" smtClean="0"/>
              <a:t>Comparing State Differences  </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The State of Illinois requires CDL schools to use a minimum standardized curriculum.  </a:t>
            </a:r>
          </a:p>
          <a:p>
            <a:r>
              <a:rPr lang="en-US" b="1" dirty="0" smtClean="0"/>
              <a:t>Select a sample of drivers from Illinois and examine the safety performance records from MCMIS and CDLIS. </a:t>
            </a:r>
          </a:p>
          <a:p>
            <a:r>
              <a:rPr lang="en-US" b="1" dirty="0" smtClean="0"/>
              <a:t>Select a sample of drivers from Indiana and examine </a:t>
            </a:r>
            <a:r>
              <a:rPr lang="en-US" b="1" dirty="0"/>
              <a:t>the safety performance records from MCMIS and </a:t>
            </a:r>
            <a:r>
              <a:rPr lang="en-US" b="1" dirty="0" smtClean="0"/>
              <a:t>CDLIS. </a:t>
            </a:r>
          </a:p>
          <a:p>
            <a:r>
              <a:rPr lang="en-US" b="1" dirty="0" smtClean="0"/>
              <a:t>Compare and contrast the results.</a:t>
            </a:r>
            <a:endParaRPr lang="en-US" dirty="0"/>
          </a:p>
        </p:txBody>
      </p:sp>
    </p:spTree>
    <p:extLst>
      <p:ext uri="{BB962C8B-B14F-4D97-AF65-F5344CB8AC3E}">
        <p14:creationId xmlns:p14="http://schemas.microsoft.com/office/powerpoint/2010/main" val="288783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CDL Training —Washington State</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The State of Washington requires minimum training for ELDT but allows an employer certification exemption.</a:t>
            </a:r>
          </a:p>
          <a:p>
            <a:r>
              <a:rPr lang="en-US" b="1" dirty="0" smtClean="0"/>
              <a:t>Select samples of drivers who: </a:t>
            </a:r>
          </a:p>
          <a:p>
            <a:pPr marL="914400" lvl="1" indent="-457200">
              <a:buFont typeface="+mj-lt"/>
              <a:buAutoNum type="arabicPeriod"/>
            </a:pPr>
            <a:r>
              <a:rPr lang="en-US" sz="2400" b="1" dirty="0"/>
              <a:t>T</a:t>
            </a:r>
            <a:r>
              <a:rPr lang="en-US" sz="2400" b="1" dirty="0" smtClean="0"/>
              <a:t>ook the minimum training.</a:t>
            </a:r>
            <a:r>
              <a:rPr lang="en-US" sz="2400" b="1" strike="sngStrike" dirty="0" smtClean="0"/>
              <a:t> </a:t>
            </a:r>
          </a:p>
          <a:p>
            <a:pPr marL="914400" lvl="1" indent="-457200">
              <a:buFont typeface="+mj-lt"/>
              <a:buAutoNum type="arabicPeriod"/>
            </a:pPr>
            <a:r>
              <a:rPr lang="en-US" sz="2400" b="1" dirty="0" smtClean="0"/>
              <a:t>Were exempted from the minimum training.</a:t>
            </a:r>
          </a:p>
          <a:p>
            <a:r>
              <a:rPr lang="en-US" b="1" dirty="0" smtClean="0"/>
              <a:t>Compare the safety performance data from MCMIS and CDLIS.</a:t>
            </a:r>
            <a:endParaRPr lang="en-US" b="1" dirty="0"/>
          </a:p>
        </p:txBody>
      </p:sp>
    </p:spTree>
    <p:extLst>
      <p:ext uri="{BB962C8B-B14F-4D97-AF65-F5344CB8AC3E}">
        <p14:creationId xmlns:p14="http://schemas.microsoft.com/office/powerpoint/2010/main" val="73228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323439"/>
          </a:xfrm>
        </p:spPr>
        <p:txBody>
          <a:bodyPr/>
          <a:lstStyle/>
          <a:p>
            <a:r>
              <a:rPr lang="en-US" dirty="0" smtClean="0"/>
              <a:t>2. ENTRY-LEVEL CMV DRIVER  ONLINE SURVEY</a:t>
            </a:r>
            <a:endParaRPr lang="en-US" dirty="0"/>
          </a:p>
        </p:txBody>
      </p:sp>
    </p:spTree>
    <p:extLst>
      <p:ext uri="{BB962C8B-B14F-4D97-AF65-F5344CB8AC3E}">
        <p14:creationId xmlns:p14="http://schemas.microsoft.com/office/powerpoint/2010/main" val="174067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39800"/>
            <a:ext cx="5164138" cy="2870200"/>
          </a:xfrm>
        </p:spPr>
        <p:txBody>
          <a:bodyPr/>
          <a:lstStyle/>
          <a:p>
            <a:pPr lvl="0"/>
            <a:r>
              <a:rPr lang="en-US" b="1" dirty="0" smtClean="0"/>
              <a:t>Gather </a:t>
            </a:r>
            <a:r>
              <a:rPr lang="en-US" b="1" dirty="0"/>
              <a:t>detailed information on </a:t>
            </a:r>
            <a:r>
              <a:rPr lang="en-US" b="1" dirty="0" smtClean="0"/>
              <a:t> </a:t>
            </a:r>
            <a:r>
              <a:rPr lang="en-US" b="1" dirty="0"/>
              <a:t>amount, type, content, </a:t>
            </a:r>
            <a:r>
              <a:rPr lang="en-US" b="1" dirty="0" smtClean="0"/>
              <a:t>and cost of </a:t>
            </a:r>
            <a:r>
              <a:rPr lang="en-US" b="1" dirty="0"/>
              <a:t>pre- and </a:t>
            </a:r>
            <a:r>
              <a:rPr lang="en-US" b="1" dirty="0" smtClean="0"/>
              <a:t>post-CDL training </a:t>
            </a:r>
            <a:r>
              <a:rPr lang="en-US" b="1" dirty="0"/>
              <a:t>received by a </a:t>
            </a:r>
            <a:r>
              <a:rPr lang="en-US" b="1" dirty="0" smtClean="0"/>
              <a:t>sample of </a:t>
            </a:r>
            <a:r>
              <a:rPr lang="en-US" b="1" dirty="0"/>
              <a:t>entry-level freight and passenger-carrier CDL </a:t>
            </a:r>
            <a:r>
              <a:rPr lang="en-US" b="1" dirty="0" smtClean="0"/>
              <a:t>drivers. (Post training is a control for effectiveness of basic training.)</a:t>
            </a:r>
            <a:endParaRPr lang="en-US" b="1" dirty="0"/>
          </a:p>
          <a:p>
            <a:endParaRPr lang="en-US" b="1" dirty="0"/>
          </a:p>
        </p:txBody>
      </p:sp>
      <p:sp>
        <p:nvSpPr>
          <p:cNvPr id="3" name="Title 2"/>
          <p:cNvSpPr>
            <a:spLocks noGrp="1"/>
          </p:cNvSpPr>
          <p:nvPr>
            <p:ph type="title"/>
          </p:nvPr>
        </p:nvSpPr>
        <p:spPr/>
        <p:txBody>
          <a:bodyPr/>
          <a:lstStyle/>
          <a:p>
            <a:r>
              <a:rPr lang="en-US" dirty="0" smtClean="0"/>
              <a:t>CMV Entry Level Driver Online </a:t>
            </a:r>
            <a:r>
              <a:rPr lang="en-US" dirty="0"/>
              <a:t>Survey—Objectives</a:t>
            </a:r>
            <a:r>
              <a:rPr lang="en-US" dirty="0" smtClean="0"/>
              <a:t>	</a:t>
            </a:r>
            <a:endParaRPr lang="en-US" dirty="0"/>
          </a:p>
        </p:txBody>
      </p:sp>
      <p:sp>
        <p:nvSpPr>
          <p:cNvPr id="4" name="Oval 3"/>
          <p:cNvSpPr/>
          <p:nvPr/>
        </p:nvSpPr>
        <p:spPr>
          <a:xfrm>
            <a:off x="5943600" y="954315"/>
            <a:ext cx="2670048" cy="2474686"/>
          </a:xfrm>
          <a:prstGeom prst="ellipse">
            <a:avLst/>
          </a:prstGeom>
          <a:blipFill>
            <a:blip r:embed="rId3">
              <a:extLst>
                <a:ext uri="{28A0092B-C50C-407E-A947-70E740481C1C}">
                  <a14:useLocalDpi xmlns:a14="http://schemas.microsoft.com/office/drawing/2010/main" val="0"/>
                </a:ext>
              </a:extLst>
            </a:blip>
            <a:srcRect/>
            <a:stretch>
              <a:fillRect t="-26000" b="-26000"/>
            </a:stretch>
          </a:blipFill>
        </p:spPr>
        <p:style>
          <a:lnRef idx="1">
            <a:schemeClr val="lt2">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sp>
      <p:sp>
        <p:nvSpPr>
          <p:cNvPr id="5" name="Rectangle 4"/>
          <p:cNvSpPr/>
          <p:nvPr/>
        </p:nvSpPr>
        <p:spPr>
          <a:xfrm>
            <a:off x="384048" y="4221540"/>
            <a:ext cx="8229600" cy="1569660"/>
          </a:xfrm>
          <a:prstGeom prst="rect">
            <a:avLst/>
          </a:prstGeom>
        </p:spPr>
        <p:txBody>
          <a:bodyPr wrap="square">
            <a:spAutoFit/>
          </a:bodyPr>
          <a:lstStyle/>
          <a:p>
            <a:pPr marL="342900" lvl="0" indent="-342900">
              <a:buFont typeface="Wingdings" panose="05000000000000000000" pitchFamily="2" charset="2"/>
              <a:buChar char="§"/>
            </a:pPr>
            <a:r>
              <a:rPr lang="en-US" sz="2400" b="1" dirty="0">
                <a:solidFill>
                  <a:schemeClr val="tx1"/>
                </a:solidFill>
                <a:latin typeface="+mn-lt"/>
              </a:rPr>
              <a:t>Identify relationships </a:t>
            </a:r>
            <a:r>
              <a:rPr lang="en-US" sz="2400" b="1" dirty="0" smtClean="0">
                <a:solidFill>
                  <a:schemeClr val="tx1"/>
                </a:solidFill>
                <a:latin typeface="+mn-lt"/>
              </a:rPr>
              <a:t>between CDL </a:t>
            </a:r>
            <a:r>
              <a:rPr lang="en-US" sz="2400" b="1" dirty="0">
                <a:solidFill>
                  <a:schemeClr val="tx1"/>
                </a:solidFill>
                <a:latin typeface="+mn-lt"/>
              </a:rPr>
              <a:t>entry-level driver training elements and the subsequent driver safety performance of entry-level drivers, with a particular focus on the amount and type of training received.</a:t>
            </a:r>
          </a:p>
        </p:txBody>
      </p:sp>
    </p:spTree>
    <p:extLst>
      <p:ext uri="{BB962C8B-B14F-4D97-AF65-F5344CB8AC3E}">
        <p14:creationId xmlns:p14="http://schemas.microsoft.com/office/powerpoint/2010/main" val="32808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apital Planning Board &amp;amp;&amp;#x0D;&amp;#x0A;Executive Steering Committee&amp;#x0D;&amp;#x0A;FY08 PROJECT STATUS UPDATE&amp;quot;&quot;/&gt;&lt;property id=&quot;20307&quot; value=&quot;256&quot;/&gt;&lt;/object&gt;&lt;object type=&quot;3&quot; unique_id=&quot;10163&quot;&gt;&lt;property id=&quot;20148&quot; value=&quot;5&quot;/&gt;&lt;property id=&quot;20300&quot; value=&quot;Slide 2 - &amp;quot;FY08 End of the Year Funding Use&amp;quot;&quot;/&gt;&lt;property id=&quot;20307&quot; value=&quot;260&quot;/&gt;&lt;/object&gt;&lt;object type=&quot;3&quot; unique_id=&quot;10358&quot;&gt;&lt;property id=&quot;20148&quot; value=&quot;5&quot;/&gt;&lt;property id=&quot;20300&quot; value=&quot;Slide 3 - &amp;quot;Status of ESC Priority Projects&amp;quot;&quot;/&gt;&lt;property id=&quot;20307&quot; value=&quot;264&quot;/&gt;&lt;/object&gt;&lt;object type=&quot;3&quot; unique_id=&quot;10359&quot;&gt;&lt;property id=&quot;20148&quot; value=&quot;5&quot;/&gt;&lt;property id=&quot;20300&quot; value=&quot;Slide 4 - &amp;quot;CPB/ESC Priority Projects Highlights 2009&amp;quot;&quot;/&gt;&lt;property id=&quot;20307&quot; value=&quot;265&quot;/&gt;&lt;/object&gt;&lt;object type=&quot;3&quot; unique_id=&quot;10360&quot;&gt;&lt;property id=&quot;20148&quot; value=&quot;5&quot;/&gt;&lt;property id=&quot;20300&quot; value=&quot;Slide 5 - &amp;quot;ESC Projects &amp;amp; IT Functionality Model&amp;quot;&quot;/&gt;&lt;property id=&quot;20307&quot; value=&quot;266&quot;/&gt;&lt;/object&gt;&lt;object type=&quot;3&quot; unique_id=&quot;10361&quot;&gt;&lt;property id=&quot;20148&quot; value=&quot;5&quot;/&gt;&lt;property id=&quot;20300&quot; value=&quot;Slide 7 - &amp;quot;Ongoing Project Communications&amp;quot;&quot;/&gt;&lt;property id=&quot;20307&quot; value=&quot;269&quot;/&gt;&lt;/object&gt;&lt;object type=&quot;3&quot; unique_id=&quot;10362&quot;&gt;&lt;property id=&quot;20148&quot; value=&quot;5&quot;/&gt;&lt;property id=&quot;20300&quot; value=&quot;Slide 8 - &amp;quot;FY09 Updated Budget Summary&amp;#x0D;&amp;#x0A;*reflects activity as of March 18, 2009&amp;quot;&quot;/&gt;&lt;property id=&quot;20307&quot; value=&quot;270&quot;/&gt;&lt;/object&gt;&lt;object type=&quot;3&quot; unique_id=&quot;10363&quot;&gt;&lt;property id=&quot;20148&quot; value=&quot;5&quot;/&gt;&lt;property id=&quot;20300&quot; value=&quot;Slide 10 - &amp;quot; FY09 Budget Summary (cont.)&amp;quot;&quot;/&gt;&lt;property id=&quot;20307&quot; value=&quot;271&quot;/&gt;&lt;/object&gt;&lt;object type=&quot;3&quot; unique_id=&quot;10364&quot;&gt;&lt;property id=&quot;20148&quot; value=&quot;5&quot;/&gt;&lt;property id=&quot;20300&quot; value=&quot;Slide 13 - &amp;quot;ESC FY09 Priority Realization&amp;quot;&quot;/&gt;&lt;property id=&quot;20307&quot; value=&quot;272&quot;/&gt;&lt;/object&gt;&lt;object type=&quot;3&quot; unique_id=&quot;10645&quot;&gt;&lt;property id=&quot;20148&quot; value=&quot;5&quot;/&gt;&lt;property id=&quot;20300&quot; value=&quot;Slide 14 - &amp;quot;FMCSA Portal Survey Summary&amp;quot;&quot;/&gt;&lt;property id=&quot;20307&quot; value=&quot;277&quot;/&gt;&lt;/object&gt;&lt;object type=&quot;3&quot; unique_id=&quot;10647&quot;&gt;&lt;property id=&quot;20148&quot; value=&quot;5&quot;/&gt;&lt;property id=&quot;20300&quot; value=&quot;Slide 16 - &amp;quot;Who took the survey?&amp;quot;&quot;/&gt;&lt;property id=&quot;20307&quot; value=&quot;279&quot;/&gt;&lt;/object&gt;&lt;object type=&quot;3&quot; unique_id=&quot;10648&quot;&gt;&lt;property id=&quot;20148&quot; value=&quot;5&quot;/&gt;&lt;property id=&quot;20300&quot; value=&quot;Slide 17 - &amp;quot;General satisfaction with the FMCSA Portal&amp;quot;&quot;/&gt;&lt;property id=&quot;20307&quot; value=&quot;280&quot;/&gt;&lt;/object&gt;&lt;object type=&quot;3&quot; unique_id=&quot;10649&quot;&gt;&lt;property id=&quot;20148&quot; value=&quot;5&quot;/&gt;&lt;property id=&quot;20300&quot; value=&quot;Slide 18 - &amp;quot;General expectations of the FMCSA Portal&amp;quot;&quot;/&gt;&lt;property id=&quot;20307&quot; value=&quot;281&quot;/&gt;&lt;/object&gt;&lt;object type=&quot;3&quot; unique_id=&quot;10650&quot;&gt;&lt;property id=&quot;20148&quot; value=&quot;5&quot;/&gt;&lt;property id=&quot;20300&quot; value=&quot;Slide 19 - &amp;quot;FMCSA Portal as a tool for accessing information&amp;quot;&quot;/&gt;&lt;property id=&quot;20307&quot; value=&quot;282&quot;/&gt;&lt;/object&gt;&lt;object type=&quot;3&quot; unique_id=&quot;10651&quot;&gt;&lt;property id=&quot;20148&quot; value=&quot;5&quot;/&gt;&lt;property id=&quot;20300&quot; value=&quot;Slide 20 - &amp;quot;Ease of use of the FMCSA Portal&amp;quot;&quot;/&gt;&lt;property id=&quot;20307&quot; value=&quot;283&quot;/&gt;&lt;/object&gt;&lt;object type=&quot;3&quot; unique_id=&quot;10652&quot;&gt;&lt;property id=&quot;20148&quot; value=&quot;5&quot;/&gt;&lt;property id=&quot;20300&quot; value=&quot;Slide 21 - &amp;quot;Presenting Information in the FMCSA Portal&amp;quot;&quot;/&gt;&lt;property id=&quot;20307&quot; value=&quot;284&quot;/&gt;&lt;/object&gt;&lt;object type=&quot;3&quot; unique_id=&quot;10653&quot;&gt;&lt;property id=&quot;20148&quot; value=&quot;5&quot;/&gt;&lt;property id=&quot;20300&quot; value=&quot;Slide 22 - &amp;quot;Information offered on the FMCSA Portal&amp;quot;&quot;/&gt;&lt;property id=&quot;20307&quot; value=&quot;285&quot;/&gt;&lt;/object&gt;&lt;object type=&quot;3&quot; unique_id=&quot;10844&quot;&gt;&lt;property id=&quot;20148&quot; value=&quot;5&quot;/&gt;&lt;property id=&quot;20300&quot; value=&quot;Slide 11 - &amp;quot;FY09 Budget Summary (cont)&amp;quot;&quot;/&gt;&lt;property id=&quot;20307&quot; value=&quot;288&quot;/&gt;&lt;/object&gt;&lt;object type=&quot;3&quot; unique_id=&quot;10845&quot;&gt;&lt;property id=&quot;20148&quot; value=&quot;5&quot;/&gt;&lt;property id=&quot;20300&quot; value=&quot;Slide 12 - &amp;quot;COMPASS &amp;amp; IT Modernization&amp;quot;&quot;/&gt;&lt;property id=&quot;20307&quot; value=&quot;289&quot;/&gt;&lt;/object&gt;&lt;object type=&quot;3&quot; unique_id=&quot;10872&quot;&gt;&lt;property id=&quot;20148&quot; value=&quot;5&quot;/&gt;&lt;property id=&quot;20300&quot; value=&quot;Slide 15 - &amp;quot;FMCSA Portal Survey Results: January 2009&amp;quot;&quot;/&gt;&lt;property id=&quot;20307&quot; value=&quot;290&quot;/&gt;&lt;/object&gt;&lt;object type=&quot;3&quot; unique_id=&quot;11062&quot;&gt;&lt;property id=&quot;20148&quot; value=&quot;5&quot;/&gt;&lt;property id=&quot;20300&quot; value=&quot;Slide 6 - &amp;quot;Integrated Project Planning &amp;amp; Earned Value Management&amp;quot;&quot;/&gt;&lt;property id=&quot;20307&quot; value=&quot;291&quot;/&gt;&lt;/object&gt;&lt;object type=&quot;3&quot; unique_id=&quot;11063&quot;&gt;&lt;property id=&quot;20148&quot; value=&quot;5&quot;/&gt;&lt;property id=&quot;20300&quot; value=&quot;Slide 9 - &amp;quot;FY09 Budget Summary&amp;quot;&quot;/&gt;&lt;property id=&quot;20307&quot; value=&quot;292&quot;/&gt;&lt;/object&gt;&lt;object type=&quot;3&quot; unique_id=&quot;11349&quot;&gt;&lt;property id=&quot;20148&quot; value=&quot;5&quot;/&gt;&lt;property id=&quot;20300&quot; value=&quot;Slide 23 - &amp;quot;Comments on Single Sign On from the Field (01/2009)&amp;quot;&quot;/&gt;&lt;property id=&quot;20307&quot; value=&quot;293&quot;/&gt;&lt;/object&gt;&lt;/object&gt;&lt;/object&gt;&lt;/database&gt;"/>
</p:tagLst>
</file>

<file path=ppt/theme/theme1.xml><?xml version="1.0" encoding="utf-8"?>
<a:theme xmlns:a="http://schemas.openxmlformats.org/drawingml/2006/main" name="MCRI Template 03-14-07">
  <a:themeElements>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RI Template 03-14-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2221</TotalTime>
  <Words>969</Words>
  <Application>Microsoft Office PowerPoint</Application>
  <PresentationFormat>On-screen Show (4:3)</PresentationFormat>
  <Paragraphs>106</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MCRI Template 03-14-07</vt:lpstr>
      <vt:lpstr>PowerPoint Presentation</vt:lpstr>
      <vt:lpstr>Agenda</vt:lpstr>
      <vt:lpstr>1. Commercial driver Training CuRRICULum and Driver Safety Performance</vt:lpstr>
      <vt:lpstr>CDL Training Curricula and Driver Performance </vt:lpstr>
      <vt:lpstr>CDL Training Curricula and Driver Safety (cont.)</vt:lpstr>
      <vt:lpstr>Comparing State Differences  </vt:lpstr>
      <vt:lpstr>CDL Training —Washington State</vt:lpstr>
      <vt:lpstr>2. ENTRY-LEVEL CMV DRIVER  ONLINE SURVEY</vt:lpstr>
      <vt:lpstr>CMV Entry Level Driver Online Survey—Objectives </vt:lpstr>
      <vt:lpstr>CMV Driver Online Survey—Approach</vt:lpstr>
      <vt:lpstr>CMV Driver Online Survey—3 Target Pools</vt:lpstr>
      <vt:lpstr>CMV Driver Online Survey—Analyses</vt:lpstr>
      <vt:lpstr>CMV Driver Online Survey—Current Status</vt:lpstr>
      <vt:lpstr>3. COMPARATIVE STUDY:  Mexico’s ExPERIENCE</vt:lpstr>
      <vt:lpstr>Comparative Study: Driver Training in Mexico</vt:lpstr>
      <vt:lpstr>4. Model Motorcoach Curriculum</vt:lpstr>
      <vt:lpstr>Model Motorcoach Curriculum</vt:lpstr>
      <vt:lpstr>Contact information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Michele Bowen</dc:creator>
  <cp:lastModifiedBy>steven.k.smith</cp:lastModifiedBy>
  <cp:revision>215</cp:revision>
  <cp:lastPrinted>2015-02-26T14:57:55Z</cp:lastPrinted>
  <dcterms:created xsi:type="dcterms:W3CDTF">2007-10-02T19:15:07Z</dcterms:created>
  <dcterms:modified xsi:type="dcterms:W3CDTF">2015-02-26T15:31:31Z</dcterms:modified>
</cp:coreProperties>
</file>