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2" r:id="rId3"/>
  </p:sldMasterIdLst>
  <p:notesMasterIdLst>
    <p:notesMasterId r:id="rId14"/>
  </p:notesMasterIdLst>
  <p:handoutMasterIdLst>
    <p:handoutMasterId r:id="rId15"/>
  </p:handoutMasterIdLst>
  <p:sldIdLst>
    <p:sldId id="268" r:id="rId4"/>
    <p:sldId id="272" r:id="rId5"/>
    <p:sldId id="273" r:id="rId6"/>
    <p:sldId id="282" r:id="rId7"/>
    <p:sldId id="286" r:id="rId8"/>
    <p:sldId id="292" r:id="rId9"/>
    <p:sldId id="288" r:id="rId10"/>
    <p:sldId id="293" r:id="rId11"/>
    <p:sldId id="290" r:id="rId12"/>
    <p:sldId id="291"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ysher, Elizabeth (VOLPE)" initials="D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66629" autoAdjust="0"/>
  </p:normalViewPr>
  <p:slideViewPr>
    <p:cSldViewPr>
      <p:cViewPr varScale="1">
        <p:scale>
          <a:sx n="69" d="100"/>
          <a:sy n="69" d="100"/>
        </p:scale>
        <p:origin x="-11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0" d="100"/>
          <a:sy n="90" d="100"/>
        </p:scale>
        <p:origin x="-181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52.122.19.16\shared\DataQs\RDR%20History%20Chart\DataQs%20RDRs%20by%20Year&amp;Status%20Curr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remy.crowell\Documents\MCSAC%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eremy.crowell\Documents\MCSAC%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336332958380247E-2"/>
          <c:y val="0.11112201746339953"/>
          <c:w val="0.82309577069765594"/>
          <c:h val="0.76084863068364561"/>
        </c:manualLayout>
      </c:layout>
      <c:lineChart>
        <c:grouping val="standard"/>
        <c:varyColors val="0"/>
        <c:ser>
          <c:idx val="0"/>
          <c:order val="0"/>
          <c:tx>
            <c:strRef>
              <c:f>'[DataQs RDRs by Year&amp;Status Current.xlsx]RDRs per Year'!$B$2</c:f>
              <c:strCache>
                <c:ptCount val="1"/>
                <c:pt idx="0">
                  <c:v>2004*</c:v>
                </c:pt>
              </c:strCache>
            </c:strRef>
          </c:tx>
          <c:spPr>
            <a:ln>
              <a:solidFill>
                <a:srgbClr val="002060"/>
              </a:solidFill>
            </a:ln>
          </c:spPr>
          <c:marker>
            <c:symbol val="plus"/>
            <c:size val="7"/>
            <c:spPr>
              <a:solidFill>
                <a:srgbClr val="002060"/>
              </a:solidFill>
              <a:ln>
                <a:solidFill>
                  <a:srgbClr val="002060"/>
                </a:solidFill>
              </a:ln>
            </c:spPr>
          </c:marker>
          <c:cat>
            <c:strRef>
              <c:f>'[DataQs RDRs by Year&amp;Status Current.xlsx]RDRs per Year'!$A$3:$A$14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'[DataQs RDRs by Year&amp;Status Current.xlsx]RDRs per Year'!$B$3:$B$14</c:f>
              <c:numCache>
                <c:formatCode>#,##0</c:formatCode>
                <c:ptCount val="12"/>
                <c:pt idx="1">
                  <c:v>1</c:v>
                </c:pt>
                <c:pt idx="2">
                  <c:v>290</c:v>
                </c:pt>
                <c:pt idx="3">
                  <c:v>288</c:v>
                </c:pt>
                <c:pt idx="4">
                  <c:v>379</c:v>
                </c:pt>
                <c:pt idx="5">
                  <c:v>297</c:v>
                </c:pt>
                <c:pt idx="6">
                  <c:v>359</c:v>
                </c:pt>
                <c:pt idx="7">
                  <c:v>385</c:v>
                </c:pt>
                <c:pt idx="8">
                  <c:v>351</c:v>
                </c:pt>
                <c:pt idx="9">
                  <c:v>445</c:v>
                </c:pt>
                <c:pt idx="10">
                  <c:v>487</c:v>
                </c:pt>
                <c:pt idx="11">
                  <c:v>432</c:v>
                </c:pt>
              </c:numCache>
            </c:numRef>
          </c:val>
          <c:smooth val="0"/>
        </c:ser>
        <c:ser>
          <c:idx val="1"/>
          <c:order val="1"/>
          <c:tx>
            <c:strRef>
              <c:f>'[DataQs RDRs by Year&amp;Status Current.xlsx]RDRs per Year'!$C$2</c:f>
              <c:strCache>
                <c:ptCount val="1"/>
                <c:pt idx="0">
                  <c:v>2005</c:v>
                </c:pt>
              </c:strCache>
            </c:strRef>
          </c:tx>
          <c:spPr>
            <a:ln>
              <a:solidFill>
                <a:srgbClr val="FF0000"/>
              </a:solidFill>
            </a:ln>
          </c:spPr>
          <c:marker>
            <c:symbol val="diamond"/>
            <c:size val="7"/>
            <c:spPr>
              <a:solidFill>
                <a:srgbClr val="FF0000"/>
              </a:solidFill>
              <a:ln>
                <a:solidFill>
                  <a:srgbClr val="FF0000"/>
                </a:solidFill>
              </a:ln>
            </c:spPr>
          </c:marker>
          <c:cat>
            <c:strRef>
              <c:f>'[DataQs RDRs by Year&amp;Status Current.xlsx]RDRs per Year'!$A$3:$A$14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'[DataQs RDRs by Year&amp;Status Current.xlsx]RDRs per Year'!$C$3:$C$14</c:f>
              <c:numCache>
                <c:formatCode>#,##0</c:formatCode>
                <c:ptCount val="12"/>
                <c:pt idx="0">
                  <c:v>423</c:v>
                </c:pt>
                <c:pt idx="1">
                  <c:v>426</c:v>
                </c:pt>
                <c:pt idx="2">
                  <c:v>403</c:v>
                </c:pt>
                <c:pt idx="3">
                  <c:v>575</c:v>
                </c:pt>
                <c:pt idx="4">
                  <c:v>526</c:v>
                </c:pt>
                <c:pt idx="5">
                  <c:v>567</c:v>
                </c:pt>
                <c:pt idx="6">
                  <c:v>708</c:v>
                </c:pt>
                <c:pt idx="7">
                  <c:v>529</c:v>
                </c:pt>
                <c:pt idx="8">
                  <c:v>492</c:v>
                </c:pt>
                <c:pt idx="9">
                  <c:v>504</c:v>
                </c:pt>
                <c:pt idx="10">
                  <c:v>623</c:v>
                </c:pt>
                <c:pt idx="11">
                  <c:v>525</c:v>
                </c:pt>
              </c:numCache>
            </c:numRef>
          </c:val>
          <c:smooth val="0"/>
        </c:ser>
        <c:ser>
          <c:idx val="2"/>
          <c:order val="2"/>
          <c:tx>
            <c:strRef>
              <c:f>'[DataQs RDRs by Year&amp;Status Current.xlsx]RDRs per Year'!$D$2</c:f>
              <c:strCache>
                <c:ptCount val="1"/>
                <c:pt idx="0">
                  <c:v>2006</c:v>
                </c:pt>
              </c:strCache>
            </c:strRef>
          </c:tx>
          <c:spPr>
            <a:ln>
              <a:solidFill>
                <a:srgbClr val="00B050"/>
              </a:solidFill>
            </a:ln>
          </c:spPr>
          <c:marker>
            <c:symbol val="x"/>
            <c:size val="7"/>
            <c:spPr>
              <a:solidFill>
                <a:srgbClr val="00B050"/>
              </a:solidFill>
              <a:ln>
                <a:solidFill>
                  <a:srgbClr val="00B050"/>
                </a:solidFill>
              </a:ln>
            </c:spPr>
          </c:marker>
          <c:cat>
            <c:strRef>
              <c:f>'[DataQs RDRs by Year&amp;Status Current.xlsx]RDRs per Year'!$A$3:$A$14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'[DataQs RDRs by Year&amp;Status Current.xlsx]RDRs per Year'!$D$3:$D$14</c:f>
              <c:numCache>
                <c:formatCode>#,##0</c:formatCode>
                <c:ptCount val="12"/>
                <c:pt idx="0">
                  <c:v>615</c:v>
                </c:pt>
                <c:pt idx="1">
                  <c:v>641</c:v>
                </c:pt>
                <c:pt idx="2">
                  <c:v>799</c:v>
                </c:pt>
                <c:pt idx="3">
                  <c:v>554</c:v>
                </c:pt>
                <c:pt idx="4">
                  <c:v>785</c:v>
                </c:pt>
                <c:pt idx="5">
                  <c:v>701</c:v>
                </c:pt>
                <c:pt idx="6">
                  <c:v>665</c:v>
                </c:pt>
                <c:pt idx="7">
                  <c:v>725</c:v>
                </c:pt>
                <c:pt idx="8">
                  <c:v>726</c:v>
                </c:pt>
                <c:pt idx="9">
                  <c:v>909</c:v>
                </c:pt>
                <c:pt idx="10">
                  <c:v>762</c:v>
                </c:pt>
                <c:pt idx="11">
                  <c:v>766</c:v>
                </c:pt>
              </c:numCache>
            </c:numRef>
          </c:val>
          <c:smooth val="0"/>
        </c:ser>
        <c:ser>
          <c:idx val="3"/>
          <c:order val="3"/>
          <c:tx>
            <c:strRef>
              <c:f>'[DataQs RDRs by Year&amp;Status Current.xlsx]RDRs per Year'!$E$2</c:f>
              <c:strCache>
                <c:ptCount val="1"/>
                <c:pt idx="0">
                  <c:v>2007</c:v>
                </c:pt>
              </c:strCache>
            </c:strRef>
          </c:tx>
          <c:spPr>
            <a:ln>
              <a:solidFill>
                <a:schemeClr val="tx2">
                  <a:lumMod val="60000"/>
                  <a:lumOff val="40000"/>
                </a:schemeClr>
              </a:solidFill>
            </a:ln>
          </c:spPr>
          <c:marker>
            <c:symbol val="circle"/>
            <c:size val="7"/>
            <c:spPr>
              <a:solidFill>
                <a:schemeClr val="tx2">
                  <a:lumMod val="60000"/>
                  <a:lumOff val="40000"/>
                </a:schemeClr>
              </a:solidFill>
              <a:ln>
                <a:solidFill>
                  <a:schemeClr val="tx2">
                    <a:lumMod val="60000"/>
                    <a:lumOff val="40000"/>
                  </a:schemeClr>
                </a:solidFill>
              </a:ln>
            </c:spPr>
          </c:marker>
          <c:cat>
            <c:strRef>
              <c:f>'[DataQs RDRs by Year&amp;Status Current.xlsx]RDRs per Year'!$A$3:$A$14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'[DataQs RDRs by Year&amp;Status Current.xlsx]RDRs per Year'!$E$3:$E$14</c:f>
              <c:numCache>
                <c:formatCode>#,##0</c:formatCode>
                <c:ptCount val="12"/>
                <c:pt idx="0">
                  <c:v>838</c:v>
                </c:pt>
                <c:pt idx="1">
                  <c:v>763</c:v>
                </c:pt>
                <c:pt idx="2">
                  <c:v>972</c:v>
                </c:pt>
                <c:pt idx="3">
                  <c:v>1008</c:v>
                </c:pt>
                <c:pt idx="4">
                  <c:v>1076</c:v>
                </c:pt>
                <c:pt idx="5">
                  <c:v>937</c:v>
                </c:pt>
                <c:pt idx="6">
                  <c:v>973</c:v>
                </c:pt>
                <c:pt idx="7">
                  <c:v>1399</c:v>
                </c:pt>
                <c:pt idx="8">
                  <c:v>1016</c:v>
                </c:pt>
                <c:pt idx="9">
                  <c:v>1218</c:v>
                </c:pt>
                <c:pt idx="10">
                  <c:v>990</c:v>
                </c:pt>
                <c:pt idx="11">
                  <c:v>747</c:v>
                </c:pt>
              </c:numCache>
            </c:numRef>
          </c:val>
          <c:smooth val="0"/>
        </c:ser>
        <c:ser>
          <c:idx val="4"/>
          <c:order val="4"/>
          <c:tx>
            <c:strRef>
              <c:f>'[DataQs RDRs by Year&amp;Status Current.xlsx]RDRs per Year'!$F$2</c:f>
              <c:strCache>
                <c:ptCount val="1"/>
                <c:pt idx="0">
                  <c:v>2008</c:v>
                </c:pt>
              </c:strCache>
            </c:strRef>
          </c:tx>
          <c:spPr>
            <a:ln>
              <a:solidFill>
                <a:schemeClr val="accent6">
                  <a:lumMod val="75000"/>
                </a:schemeClr>
              </a:solidFill>
            </a:ln>
          </c:spPr>
          <c:marker>
            <c:symbol val="triangle"/>
            <c:size val="7"/>
            <c:spPr>
              <a:solidFill>
                <a:schemeClr val="accent6">
                  <a:lumMod val="75000"/>
                </a:schemeClr>
              </a:solidFill>
              <a:ln>
                <a:solidFill>
                  <a:schemeClr val="accent6">
                    <a:lumMod val="75000"/>
                  </a:schemeClr>
                </a:solidFill>
              </a:ln>
            </c:spPr>
          </c:marker>
          <c:cat>
            <c:strRef>
              <c:f>'[DataQs RDRs by Year&amp;Status Current.xlsx]RDRs per Year'!$A$3:$A$14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'[DataQs RDRs by Year&amp;Status Current.xlsx]RDRs per Year'!$F$3:$F$14</c:f>
              <c:numCache>
                <c:formatCode>#,##0</c:formatCode>
                <c:ptCount val="12"/>
                <c:pt idx="0">
                  <c:v>1090</c:v>
                </c:pt>
                <c:pt idx="1">
                  <c:v>957</c:v>
                </c:pt>
                <c:pt idx="2">
                  <c:v>1004</c:v>
                </c:pt>
                <c:pt idx="3">
                  <c:v>1206</c:v>
                </c:pt>
                <c:pt idx="4">
                  <c:v>1130</c:v>
                </c:pt>
                <c:pt idx="5">
                  <c:v>1036</c:v>
                </c:pt>
                <c:pt idx="6">
                  <c:v>1149</c:v>
                </c:pt>
                <c:pt idx="7">
                  <c:v>1054</c:v>
                </c:pt>
                <c:pt idx="8">
                  <c:v>1187</c:v>
                </c:pt>
                <c:pt idx="9">
                  <c:v>1200</c:v>
                </c:pt>
                <c:pt idx="10">
                  <c:v>933</c:v>
                </c:pt>
                <c:pt idx="11">
                  <c:v>928</c:v>
                </c:pt>
              </c:numCache>
            </c:numRef>
          </c:val>
          <c:smooth val="0"/>
        </c:ser>
        <c:ser>
          <c:idx val="5"/>
          <c:order val="5"/>
          <c:tx>
            <c:strRef>
              <c:f>'[DataQs RDRs by Year&amp;Status Current.xlsx]RDRs per Year'!$G$2</c:f>
              <c:strCache>
                <c:ptCount val="1"/>
                <c:pt idx="0">
                  <c:v>2009</c:v>
                </c:pt>
              </c:strCache>
            </c:strRef>
          </c:tx>
          <c:spPr>
            <a:ln>
              <a:solidFill>
                <a:schemeClr val="tx2">
                  <a:lumMod val="75000"/>
                </a:schemeClr>
              </a:solidFill>
            </a:ln>
          </c:spPr>
          <c:marker>
            <c:symbol val="diamond"/>
            <c:size val="7"/>
            <c:spPr>
              <a:solidFill>
                <a:schemeClr val="tx2">
                  <a:lumMod val="75000"/>
                </a:schemeClr>
              </a:solidFill>
              <a:ln>
                <a:solidFill>
                  <a:schemeClr val="tx2">
                    <a:lumMod val="75000"/>
                  </a:schemeClr>
                </a:solidFill>
              </a:ln>
            </c:spPr>
          </c:marker>
          <c:cat>
            <c:strRef>
              <c:f>'[DataQs RDRs by Year&amp;Status Current.xlsx]RDRs per Year'!$A$3:$A$14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'[DataQs RDRs by Year&amp;Status Current.xlsx]RDRs per Year'!$G$3:$G$14</c:f>
              <c:numCache>
                <c:formatCode>#,##0</c:formatCode>
                <c:ptCount val="12"/>
                <c:pt idx="0">
                  <c:v>1018</c:v>
                </c:pt>
                <c:pt idx="1">
                  <c:v>1176</c:v>
                </c:pt>
                <c:pt idx="2">
                  <c:v>1486</c:v>
                </c:pt>
                <c:pt idx="3">
                  <c:v>1303</c:v>
                </c:pt>
                <c:pt idx="4">
                  <c:v>1212</c:v>
                </c:pt>
                <c:pt idx="5">
                  <c:v>1448</c:v>
                </c:pt>
                <c:pt idx="6">
                  <c:v>1303</c:v>
                </c:pt>
                <c:pt idx="7">
                  <c:v>1433</c:v>
                </c:pt>
                <c:pt idx="8">
                  <c:v>1358</c:v>
                </c:pt>
                <c:pt idx="9">
                  <c:v>1566</c:v>
                </c:pt>
                <c:pt idx="10">
                  <c:v>1544</c:v>
                </c:pt>
                <c:pt idx="11">
                  <c:v>1183</c:v>
                </c:pt>
              </c:numCache>
            </c:numRef>
          </c:val>
          <c:smooth val="0"/>
        </c:ser>
        <c:ser>
          <c:idx val="6"/>
          <c:order val="6"/>
          <c:tx>
            <c:strRef>
              <c:f>'[DataQs RDRs by Year&amp;Status Current.xlsx]RDRs per Year'!$H$2</c:f>
              <c:strCache>
                <c:ptCount val="1"/>
                <c:pt idx="0">
                  <c:v>2010</c:v>
                </c:pt>
              </c:strCache>
            </c:strRef>
          </c:tx>
          <c:spPr>
            <a:ln>
              <a:solidFill>
                <a:srgbClr val="0070C0"/>
              </a:solidFill>
            </a:ln>
          </c:spPr>
          <c:marker>
            <c:symbol val="square"/>
            <c:size val="5"/>
            <c:spPr>
              <a:solidFill>
                <a:srgbClr val="0070C0"/>
              </a:solidFill>
              <a:ln>
                <a:solidFill>
                  <a:srgbClr val="0070C0"/>
                </a:solidFill>
              </a:ln>
            </c:spPr>
          </c:marker>
          <c:cat>
            <c:strRef>
              <c:f>'[DataQs RDRs by Year&amp;Status Current.xlsx]RDRs per Year'!$A$3:$A$14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'[DataQs RDRs by Year&amp;Status Current.xlsx]RDRs per Year'!$H$3:$H$14</c:f>
              <c:numCache>
                <c:formatCode>#,##0</c:formatCode>
                <c:ptCount val="12"/>
                <c:pt idx="0">
                  <c:v>1769</c:v>
                </c:pt>
                <c:pt idx="1">
                  <c:v>1770</c:v>
                </c:pt>
                <c:pt idx="2">
                  <c:v>2332</c:v>
                </c:pt>
                <c:pt idx="3">
                  <c:v>2312</c:v>
                </c:pt>
                <c:pt idx="4">
                  <c:v>2152</c:v>
                </c:pt>
                <c:pt idx="5">
                  <c:v>2419</c:v>
                </c:pt>
                <c:pt idx="6">
                  <c:v>2339</c:v>
                </c:pt>
                <c:pt idx="7">
                  <c:v>2612</c:v>
                </c:pt>
                <c:pt idx="8">
                  <c:v>3128</c:v>
                </c:pt>
                <c:pt idx="9">
                  <c:v>5038</c:v>
                </c:pt>
                <c:pt idx="10">
                  <c:v>4550</c:v>
                </c:pt>
                <c:pt idx="11">
                  <c:v>3216</c:v>
                </c:pt>
              </c:numCache>
            </c:numRef>
          </c:val>
          <c:smooth val="0"/>
        </c:ser>
        <c:ser>
          <c:idx val="7"/>
          <c:order val="7"/>
          <c:tx>
            <c:strRef>
              <c:f>'[DataQs RDRs by Year&amp;Status Current.xlsx]RDRs per Year'!$I$2</c:f>
              <c:strCache>
                <c:ptCount val="1"/>
                <c:pt idx="0">
                  <c:v>2011</c:v>
                </c:pt>
              </c:strCache>
            </c:strRef>
          </c:tx>
          <c:spPr>
            <a:ln>
              <a:solidFill>
                <a:srgbClr val="7030A0"/>
              </a:solidFill>
            </a:ln>
          </c:spPr>
          <c:marker>
            <c:symbol val="circle"/>
            <c:size val="7"/>
            <c:spPr>
              <a:solidFill>
                <a:srgbClr val="7030A0"/>
              </a:solidFill>
            </c:spPr>
          </c:marker>
          <c:val>
            <c:numRef>
              <c:f>'[DataQs RDRs by Year&amp;Status Current.xlsx]RDRs per Year'!$I$3:$I$14</c:f>
              <c:numCache>
                <c:formatCode>#,##0</c:formatCode>
                <c:ptCount val="12"/>
                <c:pt idx="0">
                  <c:v>3091</c:v>
                </c:pt>
                <c:pt idx="1">
                  <c:v>2769</c:v>
                </c:pt>
                <c:pt idx="2">
                  <c:v>4312</c:v>
                </c:pt>
                <c:pt idx="3">
                  <c:v>4005</c:v>
                </c:pt>
                <c:pt idx="4">
                  <c:v>3724</c:v>
                </c:pt>
                <c:pt idx="5">
                  <c:v>3743</c:v>
                </c:pt>
                <c:pt idx="6">
                  <c:v>3363</c:v>
                </c:pt>
                <c:pt idx="7">
                  <c:v>3612</c:v>
                </c:pt>
                <c:pt idx="8">
                  <c:v>3264</c:v>
                </c:pt>
                <c:pt idx="9">
                  <c:v>3451</c:v>
                </c:pt>
                <c:pt idx="10">
                  <c:v>2813</c:v>
                </c:pt>
                <c:pt idx="11">
                  <c:v>2680</c:v>
                </c:pt>
              </c:numCache>
            </c:numRef>
          </c:val>
          <c:smooth val="0"/>
        </c:ser>
        <c:ser>
          <c:idx val="9"/>
          <c:order val="8"/>
          <c:tx>
            <c:strRef>
              <c:f>'[DataQs RDRs by Year&amp;Status Current.xlsx]RDRs per Year'!$J$2</c:f>
              <c:strCache>
                <c:ptCount val="1"/>
                <c:pt idx="0">
                  <c:v>2012</c:v>
                </c:pt>
              </c:strCache>
            </c:strRef>
          </c:tx>
          <c:spPr>
            <a:ln cmpd="sng"/>
            <a:effectLst>
              <a:glow rad="101600">
                <a:schemeClr val="accent5">
                  <a:satMod val="175000"/>
                  <a:alpha val="40000"/>
                </a:schemeClr>
              </a:glow>
            </a:effectLst>
          </c:spPr>
          <c:marker>
            <c:spPr>
              <a:effectLst>
                <a:glow rad="101600">
                  <a:schemeClr val="accent5">
                    <a:satMod val="175000"/>
                    <a:alpha val="40000"/>
                  </a:schemeClr>
                </a:glow>
              </a:effectLst>
            </c:spPr>
          </c:marker>
          <c:val>
            <c:numRef>
              <c:f>'[DataQs RDRs by Year&amp;Status Current.xlsx]RDRs per Year'!$J$3:$J$14</c:f>
              <c:numCache>
                <c:formatCode>#,##0</c:formatCode>
                <c:ptCount val="12"/>
                <c:pt idx="0">
                  <c:v>3355</c:v>
                </c:pt>
                <c:pt idx="1">
                  <c:v>3538</c:v>
                </c:pt>
                <c:pt idx="2">
                  <c:v>3371</c:v>
                </c:pt>
                <c:pt idx="3">
                  <c:v>3342</c:v>
                </c:pt>
                <c:pt idx="4">
                  <c:v>3383</c:v>
                </c:pt>
                <c:pt idx="5">
                  <c:v>3450</c:v>
                </c:pt>
                <c:pt idx="6">
                  <c:v>3086</c:v>
                </c:pt>
                <c:pt idx="7">
                  <c:v>3579</c:v>
                </c:pt>
                <c:pt idx="8">
                  <c:v>3366</c:v>
                </c:pt>
                <c:pt idx="9">
                  <c:v>3659</c:v>
                </c:pt>
                <c:pt idx="10">
                  <c:v>2932</c:v>
                </c:pt>
                <c:pt idx="11">
                  <c:v>2651</c:v>
                </c:pt>
              </c:numCache>
            </c:numRef>
          </c:val>
          <c:smooth val="0"/>
        </c:ser>
        <c:ser>
          <c:idx val="8"/>
          <c:order val="9"/>
          <c:tx>
            <c:strRef>
              <c:f>'[DataQs RDRs by Year&amp;Status Current.xlsx]RDRs per Year'!$K$2</c:f>
              <c:strCache>
                <c:ptCount val="1"/>
                <c:pt idx="0">
                  <c:v>2013*</c:v>
                </c:pt>
              </c:strCache>
            </c:strRef>
          </c:tx>
          <c:spPr>
            <a:ln>
              <a:solidFill>
                <a:schemeClr val="accent3">
                  <a:lumMod val="50000"/>
                </a:schemeClr>
              </a:solidFill>
            </a:ln>
          </c:spPr>
          <c:marker>
            <c:symbol val="triangle"/>
            <c:size val="7"/>
            <c:spPr>
              <a:solidFill>
                <a:schemeClr val="accent3">
                  <a:lumMod val="50000"/>
                </a:schemeClr>
              </a:solidFill>
              <a:ln>
                <a:solidFill>
                  <a:schemeClr val="accent3">
                    <a:lumMod val="50000"/>
                  </a:schemeClr>
                </a:solidFill>
              </a:ln>
            </c:spPr>
          </c:marker>
          <c:val>
            <c:numRef>
              <c:f>'[DataQs RDRs by Year&amp;Status Current.xlsx]RDRs per Year'!$K$3:$K$12</c:f>
              <c:numCache>
                <c:formatCode>#,##0</c:formatCode>
                <c:ptCount val="10"/>
                <c:pt idx="0">
                  <c:v>3534</c:v>
                </c:pt>
                <c:pt idx="1">
                  <c:v>3193</c:v>
                </c:pt>
                <c:pt idx="2">
                  <c:v>3635</c:v>
                </c:pt>
                <c:pt idx="3">
                  <c:v>3560</c:v>
                </c:pt>
                <c:pt idx="4">
                  <c:v>3127</c:v>
                </c:pt>
              </c:numCache>
            </c:numRef>
          </c:val>
          <c:smooth val="0"/>
        </c:ser>
        <c:dLbls>
          <c:showLegendKey val="0"/>
          <c:showVal val="0"/>
          <c:showCatName val="0"/>
          <c:showSerName val="0"/>
          <c:showPercent val="0"/>
          <c:showBubbleSize val="0"/>
        </c:dLbls>
        <c:marker val="1"/>
        <c:smooth val="0"/>
        <c:axId val="75368704"/>
        <c:axId val="75383552"/>
      </c:lineChart>
      <c:catAx>
        <c:axId val="75368704"/>
        <c:scaling>
          <c:orientation val="minMax"/>
        </c:scaling>
        <c:delete val="0"/>
        <c:axPos val="b"/>
        <c:title>
          <c:tx>
            <c:rich>
              <a:bodyPr/>
              <a:lstStyle/>
              <a:p>
                <a:pPr>
                  <a:defRPr sz="1200"/>
                </a:pPr>
                <a:r>
                  <a:rPr lang="en-US" sz="1200" dirty="0"/>
                  <a:t>Month</a:t>
                </a:r>
              </a:p>
            </c:rich>
          </c:tx>
          <c:layout/>
          <c:overlay val="0"/>
        </c:title>
        <c:numFmt formatCode="General" sourceLinked="1"/>
        <c:majorTickMark val="out"/>
        <c:minorTickMark val="none"/>
        <c:tickLblPos val="nextTo"/>
        <c:spPr>
          <a:ln>
            <a:solidFill>
              <a:sysClr val="windowText" lastClr="000000"/>
            </a:solidFill>
          </a:ln>
        </c:spPr>
        <c:txPr>
          <a:bodyPr rot="-3240000" vert="horz"/>
          <a:lstStyle/>
          <a:p>
            <a:pPr>
              <a:defRPr sz="1050" b="1"/>
            </a:pPr>
            <a:endParaRPr lang="en-US"/>
          </a:p>
        </c:txPr>
        <c:crossAx val="75383552"/>
        <c:crosses val="autoZero"/>
        <c:auto val="1"/>
        <c:lblAlgn val="ctr"/>
        <c:lblOffset val="100"/>
        <c:noMultiLvlLbl val="0"/>
      </c:catAx>
      <c:valAx>
        <c:axId val="75383552"/>
        <c:scaling>
          <c:orientation val="minMax"/>
        </c:scaling>
        <c:delete val="0"/>
        <c:axPos val="l"/>
        <c:majorGridlines>
          <c:spPr>
            <a:ln>
              <a:solidFill>
                <a:schemeClr val="tx1"/>
              </a:solidFill>
            </a:ln>
          </c:spPr>
        </c:majorGridlines>
        <c:numFmt formatCode="#,##0" sourceLinked="0"/>
        <c:majorTickMark val="out"/>
        <c:minorTickMark val="none"/>
        <c:tickLblPos val="nextTo"/>
        <c:spPr>
          <a:ln>
            <a:solidFill>
              <a:sysClr val="windowText" lastClr="000000"/>
            </a:solidFill>
          </a:ln>
        </c:spPr>
        <c:txPr>
          <a:bodyPr/>
          <a:lstStyle/>
          <a:p>
            <a:pPr>
              <a:defRPr sz="1100" b="1" i="0" baseline="0">
                <a:latin typeface="Arial" pitchFamily="34" charset="0"/>
              </a:defRPr>
            </a:pPr>
            <a:endParaRPr lang="en-US"/>
          </a:p>
        </c:txPr>
        <c:crossAx val="75368704"/>
        <c:crosses val="autoZero"/>
        <c:crossBetween val="between"/>
      </c:valAx>
      <c:spPr>
        <a:solidFill>
          <a:schemeClr val="bg1"/>
        </a:solidFill>
        <a:ln w="12700">
          <a:solidFill>
            <a:sysClr val="windowText" lastClr="000000"/>
          </a:solidFill>
        </a:ln>
      </c:spPr>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Data!$C$1</c:f>
              <c:strCache>
                <c:ptCount val="1"/>
                <c:pt idx="0">
                  <c:v>No Correction Made</c:v>
                </c:pt>
              </c:strCache>
            </c:strRef>
          </c:tx>
          <c:invertIfNegative val="0"/>
          <c:cat>
            <c:strRef>
              <c:f>Data!$A$4:$A$9</c:f>
              <c:strCache>
                <c:ptCount val="6"/>
                <c:pt idx="0">
                  <c:v>Assigned to Wrong Carrier</c:v>
                </c:pt>
                <c:pt idx="1">
                  <c:v>Not Reportable</c:v>
                </c:pt>
                <c:pt idx="2">
                  <c:v>Incorrect Information</c:v>
                </c:pt>
                <c:pt idx="3">
                  <c:v>Duplicate Record</c:v>
                </c:pt>
                <c:pt idx="4">
                  <c:v>Assigned to Wrong Driver</c:v>
                </c:pt>
                <c:pt idx="5">
                  <c:v>Missing Record</c:v>
                </c:pt>
              </c:strCache>
            </c:strRef>
          </c:cat>
          <c:val>
            <c:numRef>
              <c:f>Data!$C$4:$C$9</c:f>
              <c:numCache>
                <c:formatCode>General</c:formatCode>
                <c:ptCount val="6"/>
                <c:pt idx="0">
                  <c:v>285</c:v>
                </c:pt>
                <c:pt idx="1">
                  <c:v>594</c:v>
                </c:pt>
                <c:pt idx="2">
                  <c:v>275</c:v>
                </c:pt>
                <c:pt idx="3">
                  <c:v>56</c:v>
                </c:pt>
                <c:pt idx="4">
                  <c:v>53</c:v>
                </c:pt>
                <c:pt idx="5">
                  <c:v>19</c:v>
                </c:pt>
              </c:numCache>
            </c:numRef>
          </c:val>
        </c:ser>
        <c:ser>
          <c:idx val="1"/>
          <c:order val="1"/>
          <c:invertIfNegative val="0"/>
          <c:cat>
            <c:strRef>
              <c:f>Data!$A$4:$A$9</c:f>
              <c:strCache>
                <c:ptCount val="6"/>
                <c:pt idx="0">
                  <c:v>Assigned to Wrong Carrier</c:v>
                </c:pt>
                <c:pt idx="1">
                  <c:v>Not Reportable</c:v>
                </c:pt>
                <c:pt idx="2">
                  <c:v>Incorrect Information</c:v>
                </c:pt>
                <c:pt idx="3">
                  <c:v>Duplicate Record</c:v>
                </c:pt>
                <c:pt idx="4">
                  <c:v>Assigned to Wrong Driver</c:v>
                </c:pt>
                <c:pt idx="5">
                  <c:v>Missing Record</c:v>
                </c:pt>
              </c:strCache>
            </c:strRef>
          </c:cat>
          <c:val>
            <c:numRef>
              <c:f>Data!$D$4:$D$9</c:f>
            </c:numRef>
          </c:val>
        </c:ser>
        <c:ser>
          <c:idx val="2"/>
          <c:order val="2"/>
          <c:tx>
            <c:strRef>
              <c:f>Data!$E$1</c:f>
              <c:strCache>
                <c:ptCount val="1"/>
                <c:pt idx="0">
                  <c:v>Correction Made</c:v>
                </c:pt>
              </c:strCache>
            </c:strRef>
          </c:tx>
          <c:invertIfNegative val="0"/>
          <c:cat>
            <c:strRef>
              <c:f>Data!$A$4:$A$9</c:f>
              <c:strCache>
                <c:ptCount val="6"/>
                <c:pt idx="0">
                  <c:v>Assigned to Wrong Carrier</c:v>
                </c:pt>
                <c:pt idx="1">
                  <c:v>Not Reportable</c:v>
                </c:pt>
                <c:pt idx="2">
                  <c:v>Incorrect Information</c:v>
                </c:pt>
                <c:pt idx="3">
                  <c:v>Duplicate Record</c:v>
                </c:pt>
                <c:pt idx="4">
                  <c:v>Assigned to Wrong Driver</c:v>
                </c:pt>
                <c:pt idx="5">
                  <c:v>Missing Record</c:v>
                </c:pt>
              </c:strCache>
            </c:strRef>
          </c:cat>
          <c:val>
            <c:numRef>
              <c:f>Data!$E$4:$E$9</c:f>
              <c:numCache>
                <c:formatCode>General</c:formatCode>
                <c:ptCount val="6"/>
                <c:pt idx="0" formatCode="#,##0">
                  <c:v>1457</c:v>
                </c:pt>
                <c:pt idx="1">
                  <c:v>789</c:v>
                </c:pt>
                <c:pt idx="2">
                  <c:v>461</c:v>
                </c:pt>
                <c:pt idx="3">
                  <c:v>186</c:v>
                </c:pt>
                <c:pt idx="4">
                  <c:v>72</c:v>
                </c:pt>
                <c:pt idx="5">
                  <c:v>8</c:v>
                </c:pt>
              </c:numCache>
            </c:numRef>
          </c:val>
        </c:ser>
        <c:dLbls>
          <c:showLegendKey val="0"/>
          <c:showVal val="0"/>
          <c:showCatName val="0"/>
          <c:showSerName val="0"/>
          <c:showPercent val="0"/>
          <c:showBubbleSize val="0"/>
        </c:dLbls>
        <c:gapWidth val="150"/>
        <c:overlap val="100"/>
        <c:axId val="75479296"/>
        <c:axId val="75481088"/>
      </c:barChart>
      <c:catAx>
        <c:axId val="75479296"/>
        <c:scaling>
          <c:orientation val="minMax"/>
        </c:scaling>
        <c:delete val="0"/>
        <c:axPos val="b"/>
        <c:majorTickMark val="out"/>
        <c:minorTickMark val="none"/>
        <c:tickLblPos val="nextTo"/>
        <c:crossAx val="75481088"/>
        <c:crosses val="autoZero"/>
        <c:auto val="1"/>
        <c:lblAlgn val="ctr"/>
        <c:lblOffset val="100"/>
        <c:noMultiLvlLbl val="0"/>
      </c:catAx>
      <c:valAx>
        <c:axId val="75481088"/>
        <c:scaling>
          <c:orientation val="minMax"/>
        </c:scaling>
        <c:delete val="0"/>
        <c:axPos val="l"/>
        <c:title>
          <c:tx>
            <c:rich>
              <a:bodyPr rot="-5400000" vert="horz"/>
              <a:lstStyle/>
              <a:p>
                <a:pPr>
                  <a:defRPr/>
                </a:pPr>
                <a:r>
                  <a:rPr lang="en-US" dirty="0"/>
                  <a:t>Number of Requests</a:t>
                </a:r>
              </a:p>
            </c:rich>
          </c:tx>
          <c:layout/>
          <c:overlay val="0"/>
        </c:title>
        <c:numFmt formatCode="#,##0" sourceLinked="0"/>
        <c:majorTickMark val="out"/>
        <c:minorTickMark val="none"/>
        <c:tickLblPos val="nextTo"/>
        <c:crossAx val="7547929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Data!$C$12</c:f>
              <c:strCache>
                <c:ptCount val="1"/>
                <c:pt idx="0">
                  <c:v>No Correction Made</c:v>
                </c:pt>
              </c:strCache>
            </c:strRef>
          </c:tx>
          <c:invertIfNegative val="0"/>
          <c:cat>
            <c:strRef>
              <c:f>Data!$A$15:$A$20</c:f>
              <c:strCache>
                <c:ptCount val="6"/>
                <c:pt idx="0">
                  <c:v>Incorrect Violation</c:v>
                </c:pt>
                <c:pt idx="1">
                  <c:v>Assigned to Wrong Carrier</c:v>
                </c:pt>
                <c:pt idx="2">
                  <c:v>Incorrect Information</c:v>
                </c:pt>
                <c:pt idx="3">
                  <c:v>Assigned to Wrong Driver</c:v>
                </c:pt>
                <c:pt idx="4">
                  <c:v>Missing Record</c:v>
                </c:pt>
                <c:pt idx="5">
                  <c:v>Duplicate Record</c:v>
                </c:pt>
              </c:strCache>
            </c:strRef>
          </c:cat>
          <c:val>
            <c:numRef>
              <c:f>Data!$C$15:$C$20</c:f>
              <c:numCache>
                <c:formatCode>#,##0</c:formatCode>
                <c:ptCount val="6"/>
                <c:pt idx="0">
                  <c:v>10036</c:v>
                </c:pt>
                <c:pt idx="1">
                  <c:v>2167</c:v>
                </c:pt>
                <c:pt idx="2">
                  <c:v>1887</c:v>
                </c:pt>
                <c:pt idx="3" formatCode="General">
                  <c:v>575</c:v>
                </c:pt>
                <c:pt idx="4" formatCode="General">
                  <c:v>344</c:v>
                </c:pt>
                <c:pt idx="5" formatCode="General">
                  <c:v>196</c:v>
                </c:pt>
              </c:numCache>
            </c:numRef>
          </c:val>
        </c:ser>
        <c:ser>
          <c:idx val="1"/>
          <c:order val="1"/>
          <c:invertIfNegative val="0"/>
          <c:cat>
            <c:strRef>
              <c:f>Data!$A$15:$A$20</c:f>
              <c:strCache>
                <c:ptCount val="6"/>
                <c:pt idx="0">
                  <c:v>Incorrect Violation</c:v>
                </c:pt>
                <c:pt idx="1">
                  <c:v>Assigned to Wrong Carrier</c:v>
                </c:pt>
                <c:pt idx="2">
                  <c:v>Incorrect Information</c:v>
                </c:pt>
                <c:pt idx="3">
                  <c:v>Assigned to Wrong Driver</c:v>
                </c:pt>
                <c:pt idx="4">
                  <c:v>Missing Record</c:v>
                </c:pt>
                <c:pt idx="5">
                  <c:v>Duplicate Record</c:v>
                </c:pt>
              </c:strCache>
            </c:strRef>
          </c:cat>
          <c:val>
            <c:numRef>
              <c:f>Data!$D$15:$D$20</c:f>
            </c:numRef>
          </c:val>
        </c:ser>
        <c:ser>
          <c:idx val="2"/>
          <c:order val="2"/>
          <c:tx>
            <c:strRef>
              <c:f>Data!$E$12</c:f>
              <c:strCache>
                <c:ptCount val="1"/>
                <c:pt idx="0">
                  <c:v>Correction Made</c:v>
                </c:pt>
              </c:strCache>
            </c:strRef>
          </c:tx>
          <c:invertIfNegative val="0"/>
          <c:cat>
            <c:strRef>
              <c:f>Data!$A$15:$A$20</c:f>
              <c:strCache>
                <c:ptCount val="6"/>
                <c:pt idx="0">
                  <c:v>Incorrect Violation</c:v>
                </c:pt>
                <c:pt idx="1">
                  <c:v>Assigned to Wrong Carrier</c:v>
                </c:pt>
                <c:pt idx="2">
                  <c:v>Incorrect Information</c:v>
                </c:pt>
                <c:pt idx="3">
                  <c:v>Assigned to Wrong Driver</c:v>
                </c:pt>
                <c:pt idx="4">
                  <c:v>Missing Record</c:v>
                </c:pt>
                <c:pt idx="5">
                  <c:v>Duplicate Record</c:v>
                </c:pt>
              </c:strCache>
            </c:strRef>
          </c:cat>
          <c:val>
            <c:numRef>
              <c:f>Data!$E$15:$E$20</c:f>
              <c:numCache>
                <c:formatCode>#,##0</c:formatCode>
                <c:ptCount val="6"/>
                <c:pt idx="0">
                  <c:v>6045</c:v>
                </c:pt>
                <c:pt idx="1">
                  <c:v>9457</c:v>
                </c:pt>
                <c:pt idx="2">
                  <c:v>1297</c:v>
                </c:pt>
                <c:pt idx="3" formatCode="General">
                  <c:v>572</c:v>
                </c:pt>
                <c:pt idx="4" formatCode="General">
                  <c:v>757</c:v>
                </c:pt>
                <c:pt idx="5" formatCode="General">
                  <c:v>157</c:v>
                </c:pt>
              </c:numCache>
            </c:numRef>
          </c:val>
        </c:ser>
        <c:dLbls>
          <c:showLegendKey val="0"/>
          <c:showVal val="0"/>
          <c:showCatName val="0"/>
          <c:showSerName val="0"/>
          <c:showPercent val="0"/>
          <c:showBubbleSize val="0"/>
        </c:dLbls>
        <c:gapWidth val="150"/>
        <c:overlap val="100"/>
        <c:axId val="64188800"/>
        <c:axId val="64190336"/>
      </c:barChart>
      <c:catAx>
        <c:axId val="64188800"/>
        <c:scaling>
          <c:orientation val="minMax"/>
        </c:scaling>
        <c:delete val="0"/>
        <c:axPos val="b"/>
        <c:majorTickMark val="out"/>
        <c:minorTickMark val="none"/>
        <c:tickLblPos val="nextTo"/>
        <c:crossAx val="64190336"/>
        <c:crosses val="autoZero"/>
        <c:auto val="1"/>
        <c:lblAlgn val="ctr"/>
        <c:lblOffset val="100"/>
        <c:noMultiLvlLbl val="0"/>
      </c:catAx>
      <c:valAx>
        <c:axId val="64190336"/>
        <c:scaling>
          <c:orientation val="minMax"/>
        </c:scaling>
        <c:delete val="0"/>
        <c:axPos val="l"/>
        <c:title>
          <c:tx>
            <c:rich>
              <a:bodyPr rot="-5400000" vert="horz"/>
              <a:lstStyle/>
              <a:p>
                <a:pPr>
                  <a:defRPr/>
                </a:pPr>
                <a:r>
                  <a:rPr lang="en-US" dirty="0"/>
                  <a:t>Number of Requests</a:t>
                </a:r>
              </a:p>
            </c:rich>
          </c:tx>
          <c:layout/>
          <c:overlay val="0"/>
        </c:title>
        <c:numFmt formatCode="#,##0" sourceLinked="1"/>
        <c:majorTickMark val="out"/>
        <c:minorTickMark val="none"/>
        <c:tickLblPos val="nextTo"/>
        <c:crossAx val="6418880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0.0825</cdr:y>
    </cdr:from>
    <cdr:to>
      <cdr:x>0.03514</cdr:x>
      <cdr:y>0.93375</cdr:y>
    </cdr:to>
    <cdr:sp macro="" textlink="">
      <cdr:nvSpPr>
        <cdr:cNvPr id="3" name="TextBox 1"/>
        <cdr:cNvSpPr txBox="1"/>
      </cdr:nvSpPr>
      <cdr:spPr>
        <a:xfrm xmlns:a="http://schemas.openxmlformats.org/drawingml/2006/main" rot="16200000">
          <a:off x="-2527966" y="3047510"/>
          <a:ext cx="5360765" cy="3048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dirty="0"/>
            <a:t>#</a:t>
          </a:r>
          <a:r>
            <a:rPr lang="en-US" sz="1100" baseline="0" dirty="0"/>
            <a:t> </a:t>
          </a:r>
          <a:r>
            <a:rPr lang="en-US" sz="1200" b="1" baseline="0" dirty="0"/>
            <a:t>RDRs</a:t>
          </a:r>
          <a:endParaRPr lang="en-US" sz="1100" b="1" baseline="0" dirty="0"/>
        </a:p>
        <a:p xmlns:a="http://schemas.openxmlformats.org/drawingml/2006/main">
          <a:pPr algn="ctr"/>
          <a:endParaRPr lang="en-US" sz="1100" dirty="0"/>
        </a:p>
      </cdr:txBody>
    </cdr:sp>
  </cdr:relSizeAnchor>
  <cdr:relSizeAnchor xmlns:cdr="http://schemas.openxmlformats.org/drawingml/2006/chartDrawing">
    <cdr:from>
      <cdr:x>0</cdr:x>
      <cdr:y>1</cdr:y>
    </cdr:from>
    <cdr:to>
      <cdr:x>1</cdr:x>
      <cdr:y>1</cdr:y>
    </cdr:to>
    <cdr:sp macro="" textlink="">
      <cdr:nvSpPr>
        <cdr:cNvPr id="4" name="TextBox 1"/>
        <cdr:cNvSpPr txBox="1"/>
      </cdr:nvSpPr>
      <cdr:spPr>
        <a:xfrm xmlns:a="http://schemas.openxmlformats.org/drawingml/2006/main" flipV="1">
          <a:off x="0" y="6296024"/>
          <a:ext cx="8667750" cy="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endParaRPr lang="en-US" sz="1100" dirty="0"/>
        </a:p>
        <a:p xmlns:a="http://schemas.openxmlformats.org/drawingml/2006/main">
          <a:pPr algn="ctr"/>
          <a:endParaRPr lang="en-US" sz="1100" dirty="0"/>
        </a:p>
      </cdr:txBody>
    </cdr:sp>
  </cdr:relSizeAnchor>
  <cdr:relSizeAnchor xmlns:cdr="http://schemas.openxmlformats.org/drawingml/2006/chartDrawing">
    <cdr:from>
      <cdr:x>0</cdr:x>
      <cdr:y>0</cdr:y>
    </cdr:from>
    <cdr:to>
      <cdr:x>1</cdr:x>
      <cdr:y>0.121</cdr:y>
    </cdr:to>
    <cdr:sp macro="" textlink="">
      <cdr:nvSpPr>
        <cdr:cNvPr id="5" name="TextBox 1"/>
        <cdr:cNvSpPr txBox="1"/>
      </cdr:nvSpPr>
      <cdr:spPr>
        <a:xfrm xmlns:a="http://schemas.openxmlformats.org/drawingml/2006/main">
          <a:off x="0" y="0"/>
          <a:ext cx="8674835" cy="762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400" b="1" dirty="0" smtClean="0">
              <a:solidFill>
                <a:srgbClr val="0070C0"/>
              </a:solidFill>
            </a:rPr>
            <a:t>DataQs Requests for Data Review (RDRs) </a:t>
          </a:r>
          <a:r>
            <a:rPr lang="en-US" sz="2400" b="1" dirty="0">
              <a:solidFill>
                <a:srgbClr val="0070C0"/>
              </a:solidFill>
            </a:rPr>
            <a:t>by</a:t>
          </a:r>
          <a:r>
            <a:rPr lang="en-US" sz="2400" b="1" baseline="0" dirty="0">
              <a:solidFill>
                <a:srgbClr val="0070C0"/>
              </a:solidFill>
            </a:rPr>
            <a:t> Year and</a:t>
          </a:r>
          <a:r>
            <a:rPr lang="en-US" sz="2400" b="1" dirty="0">
              <a:solidFill>
                <a:srgbClr val="0070C0"/>
              </a:solidFill>
            </a:rPr>
            <a:t> by Month</a:t>
          </a:r>
        </a:p>
        <a:p xmlns:a="http://schemas.openxmlformats.org/drawingml/2006/main">
          <a:pPr algn="ctr"/>
          <a:r>
            <a:rPr lang="en-US" sz="1400" dirty="0">
              <a:solidFill>
                <a:srgbClr val="0070C0"/>
              </a:solidFill>
            </a:rPr>
            <a:t>(2004</a:t>
          </a:r>
          <a:r>
            <a:rPr lang="en-US" sz="1400" baseline="0" dirty="0">
              <a:solidFill>
                <a:srgbClr val="0070C0"/>
              </a:solidFill>
            </a:rPr>
            <a:t> - 2013)</a:t>
          </a:r>
          <a:endParaRPr lang="en-US" sz="1400" dirty="0">
            <a:solidFill>
              <a:srgbClr val="0070C0"/>
            </a:solidFill>
          </a:endParaRPr>
        </a:p>
      </cdr:txBody>
    </cdr:sp>
  </cdr:relSizeAnchor>
  <cdr:relSizeAnchor xmlns:cdr="http://schemas.openxmlformats.org/drawingml/2006/chartDrawing">
    <cdr:from>
      <cdr:x>0.62418</cdr:x>
      <cdr:y>0.96961</cdr:y>
    </cdr:from>
    <cdr:to>
      <cdr:x>0.75165</cdr:x>
      <cdr:y>1</cdr:y>
    </cdr:to>
    <cdr:sp macro="" textlink="">
      <cdr:nvSpPr>
        <cdr:cNvPr id="6" name="TextBox 5"/>
        <cdr:cNvSpPr txBox="1"/>
      </cdr:nvSpPr>
      <cdr:spPr>
        <a:xfrm xmlns:a="http://schemas.openxmlformats.org/drawingml/2006/main">
          <a:off x="5410236" y="6076950"/>
          <a:ext cx="1104878" cy="1904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a:t>* partial year</a:t>
          </a:r>
        </a:p>
      </cdr:txBody>
    </cdr:sp>
  </cdr:relSizeAnchor>
  <cdr:relSizeAnchor xmlns:cdr="http://schemas.openxmlformats.org/drawingml/2006/chartDrawing">
    <cdr:from>
      <cdr:x>0.73957</cdr:x>
      <cdr:y>0.18003</cdr:y>
    </cdr:from>
    <cdr:to>
      <cdr:x>0.90111</cdr:x>
      <cdr:y>0.22239</cdr:y>
    </cdr:to>
    <cdr:sp macro="" textlink="">
      <cdr:nvSpPr>
        <cdr:cNvPr id="11" name="TextBox 10"/>
        <cdr:cNvSpPr txBox="1"/>
      </cdr:nvSpPr>
      <cdr:spPr>
        <a:xfrm xmlns:a="http://schemas.openxmlformats.org/drawingml/2006/main">
          <a:off x="6410398" y="1133491"/>
          <a:ext cx="1400189" cy="266700"/>
        </a:xfrm>
        <a:prstGeom xmlns:a="http://schemas.openxmlformats.org/drawingml/2006/main" prst="rect">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en-US" sz="1100" dirty="0"/>
            <a:t>SMS Results Released</a:t>
          </a:r>
        </a:p>
      </cdr:txBody>
    </cdr:sp>
  </cdr:relSizeAnchor>
  <cdr:relSizeAnchor xmlns:cdr="http://schemas.openxmlformats.org/drawingml/2006/chartDrawing">
    <cdr:from>
      <cdr:x>0.34066</cdr:x>
      <cdr:y>0.52949</cdr:y>
    </cdr:from>
    <cdr:to>
      <cdr:x>0.44726</cdr:x>
      <cdr:y>0.56732</cdr:y>
    </cdr:to>
    <cdr:sp macro="" textlink="">
      <cdr:nvSpPr>
        <cdr:cNvPr id="12" name="TextBox 1"/>
        <cdr:cNvSpPr txBox="1"/>
      </cdr:nvSpPr>
      <cdr:spPr>
        <a:xfrm xmlns:a="http://schemas.openxmlformats.org/drawingml/2006/main">
          <a:off x="2952770" y="3333691"/>
          <a:ext cx="923982" cy="238179"/>
        </a:xfrm>
        <a:prstGeom xmlns:a="http://schemas.openxmlformats.org/drawingml/2006/main" prst="rect">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tIns="27432" rIns="91440" bIns="27432"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PSP Program</a:t>
          </a:r>
        </a:p>
      </cdr:txBody>
    </cdr:sp>
  </cdr:relSizeAnchor>
  <cdr:relSizeAnchor xmlns:cdr="http://schemas.openxmlformats.org/drawingml/2006/chartDrawing">
    <cdr:from>
      <cdr:x>0.5033</cdr:x>
      <cdr:y>0.31575</cdr:y>
    </cdr:from>
    <cdr:to>
      <cdr:x>0.69231</cdr:x>
      <cdr:y>0.35811</cdr:y>
    </cdr:to>
    <cdr:sp macro="" textlink="">
      <cdr:nvSpPr>
        <cdr:cNvPr id="13" name="TextBox 1"/>
        <cdr:cNvSpPr txBox="1"/>
      </cdr:nvSpPr>
      <cdr:spPr>
        <a:xfrm xmlns:a="http://schemas.openxmlformats.org/drawingml/2006/main">
          <a:off x="4362479" y="1987970"/>
          <a:ext cx="1638291" cy="266700"/>
        </a:xfrm>
        <a:prstGeom xmlns:a="http://schemas.openxmlformats.org/drawingml/2006/main" prst="rect">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CSA Data Review website</a:t>
          </a:r>
        </a:p>
      </cdr:txBody>
    </cdr:sp>
  </cdr:relSizeAnchor>
  <cdr:relSizeAnchor xmlns:cdr="http://schemas.openxmlformats.org/drawingml/2006/chartDrawing">
    <cdr:from>
      <cdr:x>0.22747</cdr:x>
      <cdr:y>0.48866</cdr:y>
    </cdr:from>
    <cdr:to>
      <cdr:x>0.41868</cdr:x>
      <cdr:y>0.52345</cdr:y>
    </cdr:to>
    <cdr:sp macro="" textlink="">
      <cdr:nvSpPr>
        <cdr:cNvPr id="15" name="TextBox 1"/>
        <cdr:cNvSpPr txBox="1"/>
      </cdr:nvSpPr>
      <cdr:spPr>
        <a:xfrm xmlns:a="http://schemas.openxmlformats.org/drawingml/2006/main">
          <a:off x="1971681" y="3076598"/>
          <a:ext cx="1657360" cy="219039"/>
        </a:xfrm>
        <a:prstGeom xmlns:a="http://schemas.openxmlformats.org/drawingml/2006/main" prst="rect">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CSA Data Preview website</a:t>
          </a:r>
        </a:p>
      </cdr:txBody>
    </cdr:sp>
  </cdr:relSizeAnchor>
  <cdr:relSizeAnchor xmlns:cdr="http://schemas.openxmlformats.org/drawingml/2006/chartDrawing">
    <cdr:from>
      <cdr:x>0.75165</cdr:x>
      <cdr:y>0.96809</cdr:y>
    </cdr:from>
    <cdr:to>
      <cdr:x>0.99121</cdr:x>
      <cdr:y>1</cdr:y>
    </cdr:to>
    <cdr:sp macro="" textlink="">
      <cdr:nvSpPr>
        <cdr:cNvPr id="16" name="TextBox 15"/>
        <cdr:cNvSpPr txBox="1"/>
      </cdr:nvSpPr>
      <cdr:spPr>
        <a:xfrm xmlns:a="http://schemas.openxmlformats.org/drawingml/2006/main">
          <a:off x="6515114" y="6067425"/>
          <a:ext cx="2076446" cy="200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t>Note:</a:t>
          </a:r>
          <a:r>
            <a:rPr lang="en-US" sz="900" baseline="0" dirty="0"/>
            <a:t> excludes inspection report requests</a:t>
          </a:r>
          <a:endParaRPr lang="en-US" sz="900" dirty="0"/>
        </a:p>
      </cdr:txBody>
    </cdr:sp>
  </cdr:relSizeAnchor>
  <cdr:relSizeAnchor xmlns:cdr="http://schemas.openxmlformats.org/drawingml/2006/chartDrawing">
    <cdr:from>
      <cdr:x>0.1</cdr:x>
      <cdr:y>0.26596</cdr:y>
    </cdr:from>
    <cdr:to>
      <cdr:x>0.25495</cdr:x>
      <cdr:y>0.30832</cdr:y>
    </cdr:to>
    <cdr:sp macro="" textlink="">
      <cdr:nvSpPr>
        <cdr:cNvPr id="17" name="TextBox 1"/>
        <cdr:cNvSpPr txBox="1"/>
      </cdr:nvSpPr>
      <cdr:spPr>
        <a:xfrm xmlns:a="http://schemas.openxmlformats.org/drawingml/2006/main">
          <a:off x="866775" y="1666875"/>
          <a:ext cx="1343025" cy="265490"/>
        </a:xfrm>
        <a:prstGeom xmlns:a="http://schemas.openxmlformats.org/drawingml/2006/main" prst="rect">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t>CSA Warning Letters</a:t>
          </a:r>
        </a:p>
      </cdr:txBody>
    </cdr:sp>
  </cdr:relSizeAnchor>
  <cdr:relSizeAnchor xmlns:cdr="http://schemas.openxmlformats.org/drawingml/2006/chartDrawing">
    <cdr:from>
      <cdr:x>0.34762</cdr:x>
      <cdr:y>0.26828</cdr:y>
    </cdr:from>
    <cdr:to>
      <cdr:x>0.44176</cdr:x>
      <cdr:y>0.31064</cdr:y>
    </cdr:to>
    <cdr:sp macro="" textlink="">
      <cdr:nvSpPr>
        <cdr:cNvPr id="18" name="TextBox 1"/>
        <cdr:cNvSpPr txBox="1"/>
      </cdr:nvSpPr>
      <cdr:spPr>
        <a:xfrm xmlns:a="http://schemas.openxmlformats.org/drawingml/2006/main">
          <a:off x="3013074" y="1689100"/>
          <a:ext cx="815975" cy="266699"/>
        </a:xfrm>
        <a:prstGeom xmlns:a="http://schemas.openxmlformats.org/drawingml/2006/main" prst="rect">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DataQs 2.0</a:t>
          </a:r>
        </a:p>
      </cdr:txBody>
    </cdr:sp>
  </cdr:relSizeAnchor>
  <cdr:relSizeAnchor xmlns:cdr="http://schemas.openxmlformats.org/drawingml/2006/chartDrawing">
    <cdr:from>
      <cdr:x>0.17748</cdr:x>
      <cdr:y>0.30832</cdr:y>
    </cdr:from>
    <cdr:to>
      <cdr:x>0.18242</cdr:x>
      <cdr:y>0.5174</cdr:y>
    </cdr:to>
    <cdr:cxnSp macro="">
      <cdr:nvCxnSpPr>
        <cdr:cNvPr id="7" name="Straight Arrow Connector 6"/>
        <cdr:cNvCxnSpPr>
          <a:stCxn xmlns:a="http://schemas.openxmlformats.org/drawingml/2006/main" id="17" idx="2"/>
        </cdr:cNvCxnSpPr>
      </cdr:nvCxnSpPr>
      <cdr:spPr>
        <a:xfrm xmlns:a="http://schemas.openxmlformats.org/drawingml/2006/main">
          <a:off x="1538309" y="1941190"/>
          <a:ext cx="42841" cy="1316360"/>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0.39121</cdr:x>
      <cdr:y>0.31064</cdr:y>
    </cdr:from>
    <cdr:to>
      <cdr:x>0.39469</cdr:x>
      <cdr:y>0.48109</cdr:y>
    </cdr:to>
    <cdr:cxnSp macro="">
      <cdr:nvCxnSpPr>
        <cdr:cNvPr id="25" name="Straight Arrow Connector 24"/>
        <cdr:cNvCxnSpPr>
          <a:stCxn xmlns:a="http://schemas.openxmlformats.org/drawingml/2006/main" id="18" idx="2"/>
        </cdr:cNvCxnSpPr>
      </cdr:nvCxnSpPr>
      <cdr:spPr>
        <a:xfrm xmlns:a="http://schemas.openxmlformats.org/drawingml/2006/main" flipH="1">
          <a:off x="3390900" y="1955797"/>
          <a:ext cx="30174" cy="1073153"/>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0.32198</cdr:x>
      <cdr:y>0.52345</cdr:y>
    </cdr:from>
    <cdr:to>
      <cdr:x>0.32308</cdr:x>
      <cdr:y>0.58548</cdr:y>
    </cdr:to>
    <cdr:cxnSp macro="">
      <cdr:nvCxnSpPr>
        <cdr:cNvPr id="27" name="Straight Arrow Connector 26"/>
        <cdr:cNvCxnSpPr>
          <a:stCxn xmlns:a="http://schemas.openxmlformats.org/drawingml/2006/main" id="15" idx="2"/>
        </cdr:cNvCxnSpPr>
      </cdr:nvCxnSpPr>
      <cdr:spPr>
        <a:xfrm xmlns:a="http://schemas.openxmlformats.org/drawingml/2006/main" flipH="1">
          <a:off x="2790825" y="3295637"/>
          <a:ext cx="9536" cy="390538"/>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0.39121</cdr:x>
      <cdr:y>0.56732</cdr:y>
    </cdr:from>
    <cdr:to>
      <cdr:x>0.39396</cdr:x>
      <cdr:y>0.60061</cdr:y>
    </cdr:to>
    <cdr:cxnSp macro="">
      <cdr:nvCxnSpPr>
        <cdr:cNvPr id="30" name="Straight Arrow Connector 29"/>
        <cdr:cNvCxnSpPr>
          <a:stCxn xmlns:a="http://schemas.openxmlformats.org/drawingml/2006/main" id="12" idx="2"/>
        </cdr:cNvCxnSpPr>
      </cdr:nvCxnSpPr>
      <cdr:spPr>
        <a:xfrm xmlns:a="http://schemas.openxmlformats.org/drawingml/2006/main" flipH="1">
          <a:off x="3390900" y="3571870"/>
          <a:ext cx="23861" cy="209555"/>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0.5967</cdr:x>
      <cdr:y>0.35811</cdr:y>
    </cdr:from>
    <cdr:to>
      <cdr:x>0.59781</cdr:x>
      <cdr:y>0.54009</cdr:y>
    </cdr:to>
    <cdr:cxnSp macro="">
      <cdr:nvCxnSpPr>
        <cdr:cNvPr id="33" name="Straight Arrow Connector 32"/>
        <cdr:cNvCxnSpPr>
          <a:stCxn xmlns:a="http://schemas.openxmlformats.org/drawingml/2006/main" id="13" idx="2"/>
        </cdr:cNvCxnSpPr>
      </cdr:nvCxnSpPr>
      <cdr:spPr>
        <a:xfrm xmlns:a="http://schemas.openxmlformats.org/drawingml/2006/main" flipH="1">
          <a:off x="5172075" y="2254670"/>
          <a:ext cx="9550" cy="1145755"/>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0.82034</cdr:x>
      <cdr:y>0.22239</cdr:y>
    </cdr:from>
    <cdr:to>
      <cdr:x>0.86813</cdr:x>
      <cdr:y>0.4584</cdr:y>
    </cdr:to>
    <cdr:cxnSp macro="">
      <cdr:nvCxnSpPr>
        <cdr:cNvPr id="36" name="Straight Arrow Connector 35"/>
        <cdr:cNvCxnSpPr>
          <a:stCxn xmlns:a="http://schemas.openxmlformats.org/drawingml/2006/main" id="11" idx="2"/>
        </cdr:cNvCxnSpPr>
      </cdr:nvCxnSpPr>
      <cdr:spPr>
        <a:xfrm xmlns:a="http://schemas.openxmlformats.org/drawingml/2006/main">
          <a:off x="7110493" y="1400191"/>
          <a:ext cx="414257" cy="1485884"/>
        </a:xfrm>
        <a:prstGeom xmlns:a="http://schemas.openxmlformats.org/drawingml/2006/main" prst="straightConnector1">
          <a:avLst/>
        </a:prstGeom>
        <a:ln xmlns:a="http://schemas.openxmlformats.org/drawingml/2006/main" w="2222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4DAD887-8371-428E-A8D3-F5361644BF6E}" type="datetimeFigureOut">
              <a:rPr lang="en-US"/>
              <a:pPr>
                <a:defRPr/>
              </a:pPr>
              <a:t>6/14/2013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22F649-9CDD-4ACD-B787-A87E88B8EC53}" type="slidenum">
              <a:rPr lang="en-US"/>
              <a:pPr>
                <a:defRPr/>
              </a:pPr>
              <a:t>‹#›</a:t>
            </a:fld>
            <a:endParaRPr lang="en-US" dirty="0"/>
          </a:p>
        </p:txBody>
      </p:sp>
    </p:spTree>
    <p:extLst>
      <p:ext uri="{BB962C8B-B14F-4D97-AF65-F5344CB8AC3E}">
        <p14:creationId xmlns:p14="http://schemas.microsoft.com/office/powerpoint/2010/main" val="4205759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94DC8D89-C647-4CF6-AEE1-C2D1528CA156}" type="datetimeFigureOut">
              <a:rPr lang="en-US"/>
              <a:pPr>
                <a:defRPr/>
              </a:pPr>
              <a:t>6/14/2013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0DEFE10-755C-4111-975F-C0CF3621A3B9}" type="slidenum">
              <a:rPr lang="en-US"/>
              <a:pPr>
                <a:defRPr/>
              </a:pPr>
              <a:t>‹#›</a:t>
            </a:fld>
            <a:endParaRPr lang="en-US" dirty="0"/>
          </a:p>
        </p:txBody>
      </p:sp>
    </p:spTree>
    <p:extLst>
      <p:ext uri="{BB962C8B-B14F-4D97-AF65-F5344CB8AC3E}">
        <p14:creationId xmlns:p14="http://schemas.microsoft.com/office/powerpoint/2010/main" val="3724514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800" dirty="0" smtClean="0"/>
              <a:t>DataQs was released in 2004 to provides motor carriers, commercial drivers, and the public an opportunity to seek and obtain correction of information that FMCSA maintains and disseminates.</a:t>
            </a:r>
            <a:r>
              <a:rPr lang="en-US" sz="2800" baseline="0" dirty="0" smtClean="0"/>
              <a:t>  As you may be able to see, the number of RDRs increased since 2004.  You can also see how other FMCSA programs may have an impact on the number of DataQs requests.  For example, the large spike in August/September 2010 may have been a result of the CSA Data Review website being released.  As more carriers were made aware of that website, you can see a greater increase in October.  However, as people became more familiar with the preview and the SMS results were released in December, you can see the number of requests decreased.  A similar occurrence in 2011 with the CSA Warning letters also occurred.</a:t>
            </a:r>
          </a:p>
          <a:p>
            <a:endParaRPr lang="en-US" sz="2800" baseline="0" dirty="0" smtClean="0"/>
          </a:p>
          <a:p>
            <a:r>
              <a:rPr lang="en-US" sz="2800" baseline="0" dirty="0" smtClean="0"/>
              <a:t>If we take a closer look at this 2012 line that I have highlighted here…. (next slide)</a:t>
            </a:r>
            <a:endParaRPr lang="en-US" sz="2800" dirty="0" smtClean="0"/>
          </a:p>
          <a:p>
            <a:endParaRPr lang="en-US" sz="2800" dirty="0" smtClean="0"/>
          </a:p>
          <a:p>
            <a:endParaRPr lang="en-US" sz="2800" dirty="0" smtClean="0"/>
          </a:p>
          <a:p>
            <a:r>
              <a:rPr lang="en-US" sz="2800" dirty="0" smtClean="0"/>
              <a:t>Overall</a:t>
            </a:r>
            <a:r>
              <a:rPr lang="en-US" sz="2800" baseline="0" dirty="0" smtClean="0"/>
              <a:t> </a:t>
            </a:r>
            <a:r>
              <a:rPr lang="en-US" sz="2800" dirty="0" smtClean="0"/>
              <a:t>notes</a:t>
            </a:r>
          </a:p>
          <a:p>
            <a:r>
              <a:rPr lang="en-US" sz="2800" dirty="0" smtClean="0"/>
              <a:t>184,147 Crash and Inspection RDRs</a:t>
            </a:r>
            <a:endParaRPr lang="en-US" sz="800" dirty="0" smtClean="0"/>
          </a:p>
          <a:p>
            <a:pPr lvl="1"/>
            <a:r>
              <a:rPr lang="en-US" sz="2600" dirty="0" smtClean="0"/>
              <a:t>1,132 still open</a:t>
            </a:r>
          </a:p>
          <a:p>
            <a:pPr lvl="1"/>
            <a:r>
              <a:rPr lang="en-US" sz="2600" dirty="0" smtClean="0"/>
              <a:t>72,189 closed with </a:t>
            </a:r>
            <a:r>
              <a:rPr lang="en-US" sz="2600" u="sng" dirty="0" smtClean="0"/>
              <a:t>no data correction</a:t>
            </a:r>
            <a:r>
              <a:rPr lang="en-US" sz="2600" dirty="0" smtClean="0"/>
              <a:t> made (39%)</a:t>
            </a:r>
          </a:p>
          <a:p>
            <a:pPr lvl="1"/>
            <a:r>
              <a:rPr lang="en-US" sz="2600" dirty="0" smtClean="0"/>
              <a:t>110,826 closed with </a:t>
            </a:r>
            <a:r>
              <a:rPr lang="en-US" sz="2600" u="sng" dirty="0" smtClean="0"/>
              <a:t>data correction</a:t>
            </a:r>
            <a:r>
              <a:rPr lang="en-US" sz="2600" dirty="0" smtClean="0"/>
              <a:t> made (61%)</a:t>
            </a:r>
          </a:p>
          <a:p>
            <a:pPr marL="457200" lvl="1" indent="0">
              <a:buNone/>
            </a:pPr>
            <a:endParaRPr lang="en-US" sz="2600" dirty="0" smtClean="0"/>
          </a:p>
          <a:p>
            <a:r>
              <a:rPr lang="en-US" sz="2800" dirty="0" smtClean="0"/>
              <a:t>40,441 Inspection Report Requests</a:t>
            </a:r>
            <a:endParaRPr lang="en-US" dirty="0" smtClean="0"/>
          </a:p>
          <a:p>
            <a:pPr lvl="1"/>
            <a:r>
              <a:rPr lang="en-US" sz="2600" dirty="0" smtClean="0"/>
              <a:t>95 still open</a:t>
            </a:r>
          </a:p>
          <a:p>
            <a:pPr lvl="1"/>
            <a:r>
              <a:rPr lang="en-US" sz="2600" dirty="0" smtClean="0"/>
              <a:t>7,328 closed with </a:t>
            </a:r>
            <a:r>
              <a:rPr lang="en-US" sz="2600" u="sng" dirty="0" smtClean="0"/>
              <a:t>no report</a:t>
            </a:r>
            <a:r>
              <a:rPr lang="en-US" sz="2600" dirty="0" smtClean="0"/>
              <a:t> available (18%)</a:t>
            </a:r>
          </a:p>
          <a:p>
            <a:pPr lvl="1"/>
            <a:r>
              <a:rPr lang="en-US" sz="2600" dirty="0" smtClean="0"/>
              <a:t>33,018 closed with </a:t>
            </a:r>
            <a:r>
              <a:rPr lang="en-US" sz="2600" u="sng" dirty="0" smtClean="0"/>
              <a:t>report</a:t>
            </a:r>
            <a:r>
              <a:rPr lang="en-US" sz="2600" dirty="0" smtClean="0"/>
              <a:t> sent (82%)</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E2691-3DFE-47DD-B265-A2C970721F9F}" type="slidenum">
              <a:rPr lang="en-US"/>
              <a:pPr fontAlgn="base">
                <a:spcBef>
                  <a:spcPct val="0"/>
                </a:spcBef>
                <a:spcAft>
                  <a:spcPct val="0"/>
                </a:spcAft>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 see the break-out of</a:t>
            </a:r>
            <a:r>
              <a:rPr lang="en-US" baseline="0" dirty="0" smtClean="0"/>
              <a:t> the different crash RDR types and their final status.  Typically, a status of closed – no correction made is used when the reviewing agency determines the information on the crash record is correct and will remain as it is.  However, a closed – correction made status is used when the reviewing agency determines the request contains enough information to make a change to the crash record.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the data currently shows, the majority of the RDRs are due to the crash being assigned to the wrong carrier.  This chart also shows that a large number of those requests are closed and a correction was made.  This information likely indicates an issue with reporting the correct carrier at the time of the event.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Approximately 3% of crashes are requested to be reviewed.</a:t>
            </a:r>
            <a:endParaRPr lang="en-US" dirty="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BD976D-CA04-4417-8347-9B0A20AD56CD}" type="slidenum">
              <a:rPr lang="en-US"/>
              <a:pPr fontAlgn="base">
                <a:spcBef>
                  <a:spcPct val="0"/>
                </a:spcBef>
                <a:spcAft>
                  <a:spcPct val="0"/>
                </a:spcAft>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a:t>
            </a:r>
            <a:r>
              <a:rPr lang="en-US" baseline="0" dirty="0" smtClean="0"/>
              <a:t> chart, like the crash chart I just showed, displays the number of inspection RDRs.  As you can see, many requests are entered to request a review of violation information, but many are closed with no data correction made.  However, many requests to review carrier assignment are closed with data correction made.  Similar to the crash information, the information available here may indicate a possible training opportunity.  </a:t>
            </a:r>
          </a:p>
          <a:p>
            <a:endParaRPr lang="en-US" baseline="0" dirty="0" smtClean="0"/>
          </a:p>
          <a:p>
            <a:r>
              <a:rPr lang="en-US" baseline="0" dirty="0" smtClean="0"/>
              <a:t>All of this information, combined with feedback received from both our State partners and other public users of the DataQs website, resulted in the recent update to the website.</a:t>
            </a:r>
          </a:p>
          <a:p>
            <a:endParaRPr lang="en-US" baseline="0" dirty="0" smtClean="0"/>
          </a:p>
          <a:p>
            <a:r>
              <a:rPr lang="en-US" baseline="0" dirty="0" smtClean="0"/>
              <a:t>&lt;1% of inspections are requested to be reviewed.</a:t>
            </a:r>
          </a:p>
          <a:p>
            <a:pPr eaLnBrk="1" hangingPunct="1">
              <a:spcBef>
                <a:spcPct val="0"/>
              </a:spcBef>
            </a:pPr>
            <a:endParaRPr lang="en-US" dirty="0" smtClean="0"/>
          </a:p>
        </p:txBody>
      </p:sp>
      <p:sp>
        <p:nvSpPr>
          <p:cNvPr id="6246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84FF3511-BD6E-47DD-B0B9-74BC1CF3BC96}" type="slidenum">
              <a:rPr lang="en-US" sz="1200">
                <a:latin typeface="Calibri" pitchFamily="34" charset="0"/>
              </a:rPr>
              <a:pPr algn="r"/>
              <a:t>4</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older version of the site can be seen on the left-hand side of this slide. As you can see, the screenshot provided is just the login page and it was getting overly crowded and confusing. </a:t>
            </a:r>
          </a:p>
          <a:p>
            <a:endParaRPr lang="en-US" baseline="0" dirty="0" smtClean="0"/>
          </a:p>
          <a:p>
            <a:r>
              <a:rPr lang="en-US" baseline="0" dirty="0" smtClean="0"/>
              <a:t>On April 27, the website was updated with major system enhancements.  As seen on the right-hand side of this slide, the very first thing you will notice is a cleaner login page.  This helps the public to understand why they are here and what their role is in regards to the quality of the data.  The enhancements include a new user experience that helps to not only guide the user through proper submission of their request, but also added new reporting tools to aid the States in identification of potential training needs.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0DEFE10-755C-4111-975F-C0CF3621A3B9}" type="slidenum">
              <a:rPr lang="en-US" smtClean="0"/>
              <a:pPr>
                <a:defRPr/>
              </a:pPr>
              <a:t>5</a:t>
            </a:fld>
            <a:endParaRPr lang="en-US" dirty="0"/>
          </a:p>
        </p:txBody>
      </p:sp>
    </p:spTree>
    <p:extLst>
      <p:ext uri="{BB962C8B-B14F-4D97-AF65-F5344CB8AC3E}">
        <p14:creationId xmlns:p14="http://schemas.microsoft.com/office/powerpoint/2010/main" val="381250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a:t>
            </a:r>
            <a:r>
              <a:rPr lang="en-US" baseline="0" dirty="0" smtClean="0"/>
              <a:t>left-hand side of this slide shows how the old system was very “table-y” and looked like a database, as someone called it.  Users were very confused as to what to do first and how to navigate the website.  Once they figured it out, they were presented with a list of different types and forced to pick one.  If they didn’t know which, they would pick one at random.  This lead to difficulties analyzing the types of requests.  There was also no education for the users regarding how to use DataQs properly or about the FMCSA programs.</a:t>
            </a:r>
          </a:p>
          <a:p>
            <a:endParaRPr lang="en-US" baseline="0" dirty="0" smtClean="0"/>
          </a:p>
          <a:p>
            <a:r>
              <a:rPr lang="en-US" baseline="0" dirty="0" smtClean="0"/>
              <a:t>With the update, as seen on the right-hand side, users are told exactly what they need to do and how to do it.  </a:t>
            </a:r>
          </a:p>
          <a:p>
            <a:pPr marL="228600" indent="-228600">
              <a:buFont typeface="+mj-lt"/>
              <a:buAutoNum type="arabicPeriod"/>
            </a:pPr>
            <a:r>
              <a:rPr lang="en-US" baseline="0" dirty="0" smtClean="0"/>
              <a:t>Once they click the “Add a Request” button, they will be asked to select the Event.  </a:t>
            </a:r>
          </a:p>
          <a:p>
            <a:pPr marL="228600" indent="-228600">
              <a:buFont typeface="+mj-lt"/>
              <a:buAutoNum type="arabicPeriod"/>
            </a:pPr>
            <a:r>
              <a:rPr lang="en-US" baseline="0" dirty="0" smtClean="0"/>
              <a:t>They will then be asked to select a Type, pertaining to the event.  </a:t>
            </a:r>
          </a:p>
          <a:p>
            <a:pPr marL="228600" indent="-228600">
              <a:buFont typeface="+mj-lt"/>
              <a:buAutoNum type="arabicPeriod"/>
            </a:pPr>
            <a:r>
              <a:rPr lang="en-US" baseline="0" dirty="0" smtClean="0"/>
              <a:t>They will then be asked to confirm the request.  This page allows the system to explain more about the event type they chose and is important for reporting out on the different types of requests the States are reviewing.</a:t>
            </a:r>
          </a:p>
          <a:p>
            <a:pPr marL="228600" indent="-228600">
              <a:buFont typeface="+mj-lt"/>
              <a:buAutoNum type="arabicPeriod"/>
            </a:pPr>
            <a:r>
              <a:rPr lang="en-US" dirty="0" smtClean="0"/>
              <a:t>Once</a:t>
            </a:r>
            <a:r>
              <a:rPr lang="en-US" baseline="0" dirty="0" smtClean="0"/>
              <a:t> they confirm the type, the input form is displayed where they can type in their information.  By selecting a State and entering the ten (10) character report number, the form will be pre-filled with the FMCSA MCMIS information.  This new feature helps ensure the user is entering a correct report number so the State will be able to review the appropriate information.  Another new feature with this form is the ability to list out each violation to be reviewed.  This feature allows another reporting option where the States can identify what violation codes get reviewed the most and perhaps identify training needs in this area.</a:t>
            </a:r>
          </a:p>
          <a:p>
            <a:pPr marL="228600" indent="-228600">
              <a:buFont typeface="+mj-lt"/>
              <a:buAutoNum type="arabicPeriod"/>
            </a:pPr>
            <a:r>
              <a:rPr lang="en-US" dirty="0" smtClean="0"/>
              <a:t>Step 5 encourages the user to submit supporting documentation.  By submitting documentation,</a:t>
            </a:r>
            <a:r>
              <a:rPr lang="en-US" baseline="0" dirty="0" smtClean="0"/>
              <a:t> you will help expedite the review process.  However, falsified information is punishable by law and there is a warning message posted on the website.</a:t>
            </a:r>
          </a:p>
          <a:p>
            <a:pPr marL="228600" indent="-228600">
              <a:buFont typeface="+mj-lt"/>
              <a:buAutoNum type="arabicPeriod"/>
            </a:pPr>
            <a:r>
              <a:rPr lang="en-US" baseline="0" dirty="0" smtClean="0"/>
              <a:t>The final step allows the user to review their information prior to clicking Submit.  This helps to ensure the user has submitted everything they need and to make sure their information is correct to the best of their knowledge. </a:t>
            </a:r>
          </a:p>
          <a:p>
            <a:pPr marL="228600"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0DEFE10-755C-4111-975F-C0CF3621A3B9}" type="slidenum">
              <a:rPr lang="en-US" smtClean="0"/>
              <a:pPr>
                <a:defRPr/>
              </a:pPr>
              <a:t>6</a:t>
            </a:fld>
            <a:endParaRPr lang="en-US" dirty="0"/>
          </a:p>
        </p:txBody>
      </p:sp>
    </p:spTree>
    <p:extLst>
      <p:ext uri="{BB962C8B-B14F-4D97-AF65-F5344CB8AC3E}">
        <p14:creationId xmlns:p14="http://schemas.microsoft.com/office/powerpoint/2010/main" val="226416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assisting the user with their</a:t>
            </a:r>
            <a:r>
              <a:rPr lang="en-US" baseline="0" dirty="0" smtClean="0"/>
              <a:t> submission, the DataQs website assists the State analysts with their review process.  The first item is identifying if the user account was validated, where the user has provided the system with the FMCSA-issued motor carrier PIN.  An added feature is a link to the carrier’s SMS results.  This may assist the analyst in reviewing the carrier information provided and in their research of the requested review.  Another added feature is a link to a detailed copy of a valid report number.   The enhancements also include the ability to edit information in case mistakes were made during the submission process.  For example, an invalid report number.  Lastly, an added feature is listing the supporting documents within the detailed view, instead of on a separate area.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0DEFE10-755C-4111-975F-C0CF3621A3B9}" type="slidenum">
              <a:rPr lang="en-US" smtClean="0"/>
              <a:pPr>
                <a:defRPr/>
              </a:pPr>
              <a:t>7</a:t>
            </a:fld>
            <a:endParaRPr lang="en-US" dirty="0"/>
          </a:p>
        </p:txBody>
      </p:sp>
    </p:spTree>
    <p:extLst>
      <p:ext uri="{BB962C8B-B14F-4D97-AF65-F5344CB8AC3E}">
        <p14:creationId xmlns:p14="http://schemas.microsoft.com/office/powerpoint/2010/main" val="148433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2457" lvl="1" indent="0">
              <a:buFontTx/>
              <a:buNone/>
            </a:pPr>
            <a:r>
              <a:rPr lang="en-US" baseline="0" dirty="0" smtClean="0"/>
              <a:t>With the enhancements, a new series of reports were made available. </a:t>
            </a:r>
          </a:p>
          <a:p>
            <a:pPr marL="635879" lvl="1" indent="-173422">
              <a:buFontTx/>
              <a:buChar char="-"/>
            </a:pPr>
            <a:r>
              <a:rPr lang="en-US" baseline="0" dirty="0" smtClean="0"/>
              <a:t>New reports are available in the Data Quality Module, in a password protected area.</a:t>
            </a:r>
          </a:p>
          <a:p>
            <a:pPr marL="1098337" lvl="2" indent="-173422">
              <a:buFontTx/>
              <a:buChar char="-"/>
            </a:pPr>
            <a:r>
              <a:rPr lang="en-US" baseline="0" dirty="0" smtClean="0"/>
              <a:t>An Open/Closed report, shown in the background, allows users to customize the date range and RDR type as well as drill-down from national level down to the inspector/officer</a:t>
            </a:r>
          </a:p>
          <a:p>
            <a:pPr marL="1098337" lvl="2" indent="-173422">
              <a:buFontTx/>
              <a:buChar char="-"/>
            </a:pPr>
            <a:r>
              <a:rPr lang="en-US" baseline="0" dirty="0" smtClean="0"/>
              <a:t>An RDR Type Report, shown on the bottom right, allows you to select the State, office, inspector of choice, and view the RDRs for that entity for all types</a:t>
            </a:r>
          </a:p>
          <a:p>
            <a:pPr marL="1098337" lvl="2" indent="-173422">
              <a:buFontTx/>
              <a:buChar char="-"/>
            </a:pPr>
            <a:r>
              <a:rPr lang="en-US" baseline="0" dirty="0" smtClean="0"/>
              <a:t>A Violation Report provides a breakdown of the common violations entered through the inspection – incorrect violation RDR allowing drill-down similar to the open/closed report.  There is also a report that allows you to select the entity of interest and view all of the violations that have had an RDR for that entity.</a:t>
            </a:r>
          </a:p>
          <a:p>
            <a:pPr marL="1098337" lvl="2" indent="-173422">
              <a:buFontTx/>
              <a:buChar char="-"/>
            </a:pPr>
            <a:endParaRPr lang="en-US" baseline="0" dirty="0" smtClean="0"/>
          </a:p>
          <a:p>
            <a:pPr marL="635879" lvl="1" indent="-173422">
              <a:buFontTx/>
              <a:buChar char="-"/>
            </a:pPr>
            <a:r>
              <a:rPr lang="en-US" baseline="0" dirty="0" smtClean="0"/>
              <a:t>All reports allow either filtering or drill-downs from national, to service center, to state, to agency, to inspection/officer</a:t>
            </a:r>
          </a:p>
          <a:p>
            <a:pPr marL="635879" lvl="1" indent="-173422">
              <a:buFontTx/>
              <a:buChar char="-"/>
            </a:pPr>
            <a:r>
              <a:rPr lang="en-US" baseline="0" dirty="0" smtClean="0"/>
              <a:t>Reports also allow users to target the date range of interest by selecting customizable date range, the RDR type, and the office of interest</a:t>
            </a:r>
          </a:p>
          <a:p>
            <a:endParaRPr lang="en-US" dirty="0"/>
          </a:p>
        </p:txBody>
      </p:sp>
      <p:sp>
        <p:nvSpPr>
          <p:cNvPr id="4" name="Slide Number Placeholder 3"/>
          <p:cNvSpPr>
            <a:spLocks noGrp="1"/>
          </p:cNvSpPr>
          <p:nvPr>
            <p:ph type="sldNum" sz="quarter" idx="10"/>
          </p:nvPr>
        </p:nvSpPr>
        <p:spPr/>
        <p:txBody>
          <a:bodyPr/>
          <a:lstStyle/>
          <a:p>
            <a:pPr>
              <a:defRPr/>
            </a:pPr>
            <a:fld id="{F0DEFE10-755C-4111-975F-C0CF3621A3B9}" type="slidenum">
              <a:rPr lang="en-US" smtClean="0"/>
              <a:pPr>
                <a:defRPr/>
              </a:pPr>
              <a:t>8</a:t>
            </a:fld>
            <a:endParaRPr lang="en-US" dirty="0"/>
          </a:p>
        </p:txBody>
      </p:sp>
    </p:spTree>
    <p:extLst>
      <p:ext uri="{BB962C8B-B14F-4D97-AF65-F5344CB8AC3E}">
        <p14:creationId xmlns:p14="http://schemas.microsoft.com/office/powerpoint/2010/main" val="1002382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bwMode="blackWhite">
      <p:bgPr>
        <a:solidFill>
          <a:schemeClr val="bg1"/>
        </a:solidFill>
        <a:effectLst/>
      </p:bgPr>
    </p:bg>
    <p:spTree>
      <p:nvGrpSpPr>
        <p:cNvPr id="1" name=""/>
        <p:cNvGrpSpPr/>
        <p:nvPr/>
      </p:nvGrpSpPr>
      <p:grpSpPr>
        <a:xfrm>
          <a:off x="0" y="0"/>
          <a:ext cx="0" cy="0"/>
          <a:chOff x="0" y="0"/>
          <a:chExt cx="0" cy="0"/>
        </a:xfrm>
      </p:grpSpPr>
      <p:pic>
        <p:nvPicPr>
          <p:cNvPr id="2" name="Picture 13" descr="HiRes.jpg"/>
          <p:cNvPicPr>
            <a:picLocks noChangeAspect="1"/>
          </p:cNvPicPr>
          <p:nvPr/>
        </p:nvPicPr>
        <p:blipFill>
          <a:blip r:embed="rId2"/>
          <a:srcRect l="1608" t="15607" r="9544" b="68889"/>
          <a:stretch>
            <a:fillRect/>
          </a:stretch>
        </p:blipFill>
        <p:spPr bwMode="auto">
          <a:xfrm>
            <a:off x="0" y="5029200"/>
            <a:ext cx="9144000" cy="1828800"/>
          </a:xfrm>
          <a:prstGeom prst="rect">
            <a:avLst/>
          </a:prstGeom>
          <a:noFill/>
          <a:ln w="9525">
            <a:noFill/>
            <a:miter lim="800000"/>
            <a:headEnd/>
            <a:tailEnd/>
          </a:ln>
        </p:spPr>
      </p:pic>
      <p:sp>
        <p:nvSpPr>
          <p:cNvPr id="3"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4"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5"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28"/>
          <p:cNvPicPr>
            <a:picLocks noChangeAspect="1" noChangeArrowheads="1"/>
          </p:cNvPicPr>
          <p:nvPr/>
        </p:nvPicPr>
        <p:blipFill>
          <a:blip r:embed="rId3"/>
          <a:srcRect/>
          <a:stretch>
            <a:fillRect/>
          </a:stretch>
        </p:blipFill>
        <p:spPr bwMode="auto">
          <a:xfrm>
            <a:off x="76200" y="58738"/>
            <a:ext cx="1905000" cy="646112"/>
          </a:xfrm>
          <a:prstGeom prst="rect">
            <a:avLst/>
          </a:prstGeom>
          <a:noFill/>
          <a:ln w="9525">
            <a:noFill/>
            <a:miter lim="800000"/>
            <a:headEnd/>
            <a:tailEnd/>
          </a:ln>
        </p:spPr>
      </p:pic>
      <p:sp>
        <p:nvSpPr>
          <p:cNvPr id="7" name="Rectangle 15"/>
          <p:cNvSpPr>
            <a:spLocks noChangeArrowheads="1"/>
          </p:cNvSpPr>
          <p:nvPr/>
        </p:nvSpPr>
        <p:spPr bwMode="white">
          <a:xfrm>
            <a:off x="4114800" y="5810250"/>
            <a:ext cx="5029200" cy="307975"/>
          </a:xfrm>
          <a:prstGeom prst="rect">
            <a:avLst/>
          </a:prstGeom>
          <a:noFill/>
          <a:ln w="9525" algn="ctr">
            <a:noFill/>
            <a:miter lim="800000"/>
            <a:headEnd/>
            <a:tailEnd/>
          </a:ln>
          <a:effectLst/>
        </p:spPr>
        <p:txBody>
          <a:bodyPr anchor="ctr">
            <a:spAutoFit/>
          </a:bodyPr>
          <a:lstStyle/>
          <a:p>
            <a:pPr algn="ctr" fontAlgn="auto">
              <a:spcBef>
                <a:spcPts val="0"/>
              </a:spcBef>
              <a:spcAft>
                <a:spcPts val="0"/>
              </a:spcAft>
              <a:defRPr/>
            </a:pPr>
            <a:r>
              <a:rPr lang="en-US" sz="1400" dirty="0">
                <a:solidFill>
                  <a:schemeClr val="bg1"/>
                </a:solidFill>
                <a:latin typeface="Arial Black" pitchFamily="34" charset="0"/>
              </a:rPr>
              <a:t>Office of Research and Information Technology</a:t>
            </a:r>
          </a:p>
        </p:txBody>
      </p:sp>
      <p:pic>
        <p:nvPicPr>
          <p:cNvPr id="8" name="Picture 12" descr="j0227669.JPG"/>
          <p:cNvPicPr>
            <a:picLocks noChangeAspect="1"/>
          </p:cNvPicPr>
          <p:nvPr/>
        </p:nvPicPr>
        <p:blipFill>
          <a:blip r:embed="rId4"/>
          <a:srcRect r="55888"/>
          <a:stretch>
            <a:fillRect/>
          </a:stretch>
        </p:blipFill>
        <p:spPr bwMode="auto">
          <a:xfrm>
            <a:off x="1600200" y="5180013"/>
            <a:ext cx="1036638" cy="1554162"/>
          </a:xfrm>
          <a:prstGeom prst="rect">
            <a:avLst/>
          </a:prstGeom>
          <a:noFill/>
          <a:ln w="9525">
            <a:noFill/>
            <a:miter lim="800000"/>
            <a:headEnd/>
            <a:tailEnd/>
          </a:ln>
        </p:spPr>
      </p:pic>
      <p:pic>
        <p:nvPicPr>
          <p:cNvPr id="9" name="Picture 16" descr="j0163448.JPG"/>
          <p:cNvPicPr>
            <a:picLocks noChangeAspect="1"/>
          </p:cNvPicPr>
          <p:nvPr/>
        </p:nvPicPr>
        <p:blipFill>
          <a:blip r:embed="rId5"/>
          <a:srcRect l="25000" r="25000"/>
          <a:stretch>
            <a:fillRect/>
          </a:stretch>
        </p:blipFill>
        <p:spPr bwMode="auto">
          <a:xfrm>
            <a:off x="228600" y="5180013"/>
            <a:ext cx="1184275" cy="1554162"/>
          </a:xfrm>
          <a:prstGeom prst="rect">
            <a:avLst/>
          </a:prstGeom>
          <a:noFill/>
          <a:ln w="9525">
            <a:noFill/>
            <a:miter lim="800000"/>
            <a:headEnd/>
            <a:tailEnd/>
          </a:ln>
        </p:spPr>
      </p:pic>
      <p:pic>
        <p:nvPicPr>
          <p:cNvPr id="10" name="Picture 10" descr="bus.JPG"/>
          <p:cNvPicPr>
            <a:picLocks noChangeAspect="1"/>
          </p:cNvPicPr>
          <p:nvPr/>
        </p:nvPicPr>
        <p:blipFill>
          <a:blip r:embed="rId6"/>
          <a:srcRect l="19376" t="21681" r="36928" b="443"/>
          <a:stretch>
            <a:fillRect/>
          </a:stretch>
        </p:blipFill>
        <p:spPr bwMode="auto">
          <a:xfrm>
            <a:off x="2803525" y="5181600"/>
            <a:ext cx="1311275" cy="15541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2FE27C-A9BA-4A02-B803-ED7E90CFD303}"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4C24BA-B9C9-4B58-82D5-8F23BB3A2A1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5EFF4C-901A-406B-8A10-11EC44A9D820}"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BB5AD2-A77A-4F0F-B9F9-7B6D037299A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8FD829-D3CF-477C-8149-06FDC424A48F}"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E9BA84-9A37-44F4-9C42-7825FEE4D59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60DBDC-0392-4A54-B746-EA19108DF5EF}"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1BEBBED-F665-4227-B07D-8F5CC301BAC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35FC88-F6BC-4CC9-AE8A-388F5716D56A}" type="datetimeFigureOut">
              <a:rPr lang="en-US"/>
              <a:pPr>
                <a:defRPr/>
              </a:pPr>
              <a:t>6/14/2013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13496B0-89B4-42D9-92C8-A194C1E3C9C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1439A5-8DE8-425D-802B-D8F00B74C5FC}" type="datetimeFigureOut">
              <a:rPr lang="en-US"/>
              <a:pPr>
                <a:defRPr/>
              </a:pPr>
              <a:t>6/14/2013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6376037-086D-4BF1-A21E-5C0ECB85490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5CD54A-D24F-47B5-B2D3-B9D4F8459D8E}" type="datetimeFigureOut">
              <a:rPr lang="en-US"/>
              <a:pPr>
                <a:defRPr/>
              </a:pPr>
              <a:t>6/14/2013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4504655-6A5C-4C1C-967A-017D22329C7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4783FC-D4F5-4CE4-A717-AFABC7448A00}"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989887-BA7A-4C43-9F56-684063CFFB4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6D1F2E-F5B8-4288-9B98-2333477FCAA3}"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0EF44B-29B0-4E44-94F3-331835BC75C2}"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E3A8C-B944-46D0-BFA9-9FEA5D9B8E35}"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8C99D4-4DAC-4F54-973C-75058BE4078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5" name="Picture 6"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7B9A18-469B-48F1-9BC8-6F5C198CA5AB}"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FF1D31-0CC9-497E-A0EA-A86C23101BF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6C7797-AF69-43FF-8F9F-687AEAB43F3A}"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4D8C75-BFB0-49F0-8FD6-3B679502F6C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1B43D7-D720-4381-97D3-67AF0F04E8B8}"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598854-720B-4DAA-8233-0401E5B756D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A1FAC9-242B-451F-B537-1E6490F698A5}"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FD163A-73B0-424F-B352-BDF6AD7F452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A21EEA-B69E-42C6-B878-7015521448B4}"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D89417-9A8E-418C-94A8-F629EC1FEB20}"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bg bwMode="blackWhite">
      <p:bgPr>
        <a:solidFill>
          <a:schemeClr val="bg1"/>
        </a:solidFill>
        <a:effectLst/>
      </p:bgPr>
    </p:bg>
    <p:spTree>
      <p:nvGrpSpPr>
        <p:cNvPr id="1" name=""/>
        <p:cNvGrpSpPr/>
        <p:nvPr/>
      </p:nvGrpSpPr>
      <p:grpSpPr>
        <a:xfrm>
          <a:off x="0" y="0"/>
          <a:ext cx="0" cy="0"/>
          <a:chOff x="0" y="0"/>
          <a:chExt cx="0" cy="0"/>
        </a:xfrm>
      </p:grpSpPr>
      <p:pic>
        <p:nvPicPr>
          <p:cNvPr id="2" name="Picture 13" descr="HiRes.jpg"/>
          <p:cNvPicPr>
            <a:picLocks noChangeAspect="1"/>
          </p:cNvPicPr>
          <p:nvPr/>
        </p:nvPicPr>
        <p:blipFill>
          <a:blip r:embed="rId2"/>
          <a:srcRect l="1608" t="15607" r="9544" b="68889"/>
          <a:stretch>
            <a:fillRect/>
          </a:stretch>
        </p:blipFill>
        <p:spPr bwMode="auto">
          <a:xfrm>
            <a:off x="0" y="5029200"/>
            <a:ext cx="9144000" cy="1828800"/>
          </a:xfrm>
          <a:prstGeom prst="rect">
            <a:avLst/>
          </a:prstGeom>
          <a:noFill/>
          <a:ln w="9525">
            <a:noFill/>
            <a:miter lim="800000"/>
            <a:headEnd/>
            <a:tailEnd/>
          </a:ln>
        </p:spPr>
      </p:pic>
      <p:sp>
        <p:nvSpPr>
          <p:cNvPr id="3"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4"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5"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28"/>
          <p:cNvPicPr>
            <a:picLocks noChangeAspect="1" noChangeArrowheads="1"/>
          </p:cNvPicPr>
          <p:nvPr/>
        </p:nvPicPr>
        <p:blipFill>
          <a:blip r:embed="rId3"/>
          <a:srcRect/>
          <a:stretch>
            <a:fillRect/>
          </a:stretch>
        </p:blipFill>
        <p:spPr bwMode="auto">
          <a:xfrm>
            <a:off x="76200" y="9525"/>
            <a:ext cx="1905000" cy="744538"/>
          </a:xfrm>
          <a:prstGeom prst="rect">
            <a:avLst/>
          </a:prstGeom>
          <a:noFill/>
          <a:ln w="9525">
            <a:noFill/>
            <a:miter lim="800000"/>
            <a:headEnd/>
            <a:tailEnd/>
          </a:ln>
        </p:spPr>
      </p:pic>
      <p:sp>
        <p:nvSpPr>
          <p:cNvPr id="7" name="Rectangle 15"/>
          <p:cNvSpPr>
            <a:spLocks noChangeArrowheads="1"/>
          </p:cNvSpPr>
          <p:nvPr/>
        </p:nvSpPr>
        <p:spPr bwMode="white">
          <a:xfrm>
            <a:off x="4114800" y="5810250"/>
            <a:ext cx="5029200" cy="307975"/>
          </a:xfrm>
          <a:prstGeom prst="rect">
            <a:avLst/>
          </a:prstGeom>
          <a:noFill/>
          <a:ln w="9525" algn="ctr">
            <a:noFill/>
            <a:miter lim="800000"/>
            <a:headEnd/>
            <a:tailEnd/>
          </a:ln>
          <a:effectLst/>
        </p:spPr>
        <p:txBody>
          <a:bodyPr anchor="ctr">
            <a:spAutoFit/>
          </a:bodyPr>
          <a:lstStyle/>
          <a:p>
            <a:pPr algn="ctr" fontAlgn="auto">
              <a:spcBef>
                <a:spcPts val="0"/>
              </a:spcBef>
              <a:spcAft>
                <a:spcPts val="0"/>
              </a:spcAft>
              <a:defRPr/>
            </a:pPr>
            <a:r>
              <a:rPr lang="en-US" sz="1400" dirty="0">
                <a:solidFill>
                  <a:schemeClr val="bg1"/>
                </a:solidFill>
                <a:latin typeface="Arial Black" pitchFamily="34" charset="0"/>
              </a:rPr>
              <a:t>Office of Research and Information Technology</a:t>
            </a:r>
          </a:p>
        </p:txBody>
      </p:sp>
      <p:pic>
        <p:nvPicPr>
          <p:cNvPr id="8" name="Picture 12" descr="j0227669.JPG"/>
          <p:cNvPicPr>
            <a:picLocks noChangeAspect="1"/>
          </p:cNvPicPr>
          <p:nvPr/>
        </p:nvPicPr>
        <p:blipFill>
          <a:blip r:embed="rId4"/>
          <a:srcRect r="55888"/>
          <a:stretch>
            <a:fillRect/>
          </a:stretch>
        </p:blipFill>
        <p:spPr bwMode="auto">
          <a:xfrm>
            <a:off x="1600200" y="5180013"/>
            <a:ext cx="1036638" cy="1554162"/>
          </a:xfrm>
          <a:prstGeom prst="rect">
            <a:avLst/>
          </a:prstGeom>
          <a:noFill/>
          <a:ln w="9525">
            <a:noFill/>
            <a:miter lim="800000"/>
            <a:headEnd/>
            <a:tailEnd/>
          </a:ln>
        </p:spPr>
      </p:pic>
      <p:pic>
        <p:nvPicPr>
          <p:cNvPr id="9" name="Picture 16" descr="j0163448.JPG"/>
          <p:cNvPicPr>
            <a:picLocks noChangeAspect="1"/>
          </p:cNvPicPr>
          <p:nvPr/>
        </p:nvPicPr>
        <p:blipFill>
          <a:blip r:embed="rId5"/>
          <a:srcRect l="25000" r="25000"/>
          <a:stretch>
            <a:fillRect/>
          </a:stretch>
        </p:blipFill>
        <p:spPr bwMode="auto">
          <a:xfrm>
            <a:off x="228600" y="5180013"/>
            <a:ext cx="1184275" cy="1554162"/>
          </a:xfrm>
          <a:prstGeom prst="rect">
            <a:avLst/>
          </a:prstGeom>
          <a:noFill/>
          <a:ln w="9525">
            <a:noFill/>
            <a:miter lim="800000"/>
            <a:headEnd/>
            <a:tailEnd/>
          </a:ln>
        </p:spPr>
      </p:pic>
      <p:pic>
        <p:nvPicPr>
          <p:cNvPr id="10" name="Picture 10" descr="bus.JPG"/>
          <p:cNvPicPr>
            <a:picLocks noChangeAspect="1"/>
          </p:cNvPicPr>
          <p:nvPr/>
        </p:nvPicPr>
        <p:blipFill>
          <a:blip r:embed="rId6"/>
          <a:srcRect l="19376" t="21681" r="36928" b="443"/>
          <a:stretch>
            <a:fillRect/>
          </a:stretch>
        </p:blipFill>
        <p:spPr bwMode="auto">
          <a:xfrm>
            <a:off x="2803525" y="5181600"/>
            <a:ext cx="1311275" cy="1554163"/>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5" name="Picture 6"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5"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le 1"/>
          <p:cNvSpPr>
            <a:spLocks noGrp="1"/>
          </p:cNvSpPr>
          <p:nvPr>
            <p:ph type="title"/>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8"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4" name="Picture 5"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5"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le 1"/>
          <p:cNvSpPr>
            <a:spLocks noGrp="1"/>
          </p:cNvSpPr>
          <p:nvPr>
            <p:ph type="title"/>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3" name="Picture 4"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5" name="Rectangle 13"/>
          <p:cNvSpPr>
            <a:spLocks noChangeArrowheads="1"/>
          </p:cNvSpPr>
          <p:nvPr/>
        </p:nvSpPr>
        <p:spPr bwMode="auto">
          <a:xfrm>
            <a:off x="481013" y="1447800"/>
            <a:ext cx="2971800" cy="152400"/>
          </a:xfrm>
          <a:prstGeom prst="rect">
            <a:avLst/>
          </a:prstGeom>
          <a:solidFill>
            <a:srgbClr val="0070C0"/>
          </a:solidFill>
          <a:ln w="9525"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7"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5" name="Rectangle 13"/>
          <p:cNvSpPr>
            <a:spLocks noChangeArrowheads="1"/>
          </p:cNvSpPr>
          <p:nvPr/>
        </p:nvSpPr>
        <p:spPr bwMode="auto">
          <a:xfrm>
            <a:off x="1803400" y="5372100"/>
            <a:ext cx="5486400" cy="157163"/>
          </a:xfrm>
          <a:prstGeom prst="rect">
            <a:avLst/>
          </a:prstGeom>
          <a:solidFill>
            <a:srgbClr val="0070C0"/>
          </a:solidFill>
          <a:ln w="9525"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7"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5" name="Picture 7"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Table Placeholder 2"/>
          <p:cNvSpPr>
            <a:spLocks noGrp="1"/>
          </p:cNvSpPr>
          <p:nvPr>
            <p:ph type="tbl" idx="1"/>
          </p:nvPr>
        </p:nvSpPr>
        <p:spPr>
          <a:xfrm>
            <a:off x="322263" y="849313"/>
            <a:ext cx="8575675" cy="5322887"/>
          </a:xfrm>
        </p:spPr>
        <p:txBody>
          <a:bodyPr rtlCol="0">
            <a:normAutofit/>
          </a:bodyPr>
          <a:lstStyle/>
          <a:p>
            <a:pPr lvl="0"/>
            <a:r>
              <a:rPr lang="en-US" noProof="0" dirty="0" smtClean="0"/>
              <a:t>Click icon to add table</a:t>
            </a:r>
            <a:endParaRPr lang="en-US" noProof="0" dirty="0"/>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smtClean="0"/>
              <a:t>Click to edit Master 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024F3-FBF2-49C8-A634-525181636C73}"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86F5C98-C90C-44D6-BECE-8B0AEFD8DCD4}"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84E1F4-25E3-41E6-A9F7-6FB74CF1A84E}"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20051-6EA1-4D58-AD10-D525E40FEB0A}"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18869C-2CB5-4213-A43B-7DBA651F62E3}"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6C4F3-1661-4E52-9E43-B41FAE1121CB}"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C9903-E8CB-4CD1-8D59-B9B480D2E7FC}"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5416FF-7B1F-4FFB-BE91-323758A1FF7B}"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8C4AEB-CD7D-4EFF-B8FF-A2761AA4C705}" type="datetimeFigureOut">
              <a:rPr lang="en-US"/>
              <a:pPr>
                <a:defRPr/>
              </a:pPr>
              <a:t>6/14/2013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C33A6D4-4E9D-4B1F-9748-3AB0E718D334}"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2FBC91-8E0E-4701-863E-8840DCFA8235}"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ED92BB-9D71-4161-9B06-94B374AC878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8"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6B35B4-2F51-4AC2-8833-11A30BF40C96}"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F28B17-309F-4DD0-BC6E-13FF9F8A6EB7}"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631783-87D7-49E3-ADB3-C850EE489122}"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E7FD7A-0E42-406E-8610-CB4CC2B52B06}"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D9B7C9-F426-4442-8DC2-0ABD39D61E12}"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5ED9FD-32DC-4579-9E63-7F9964094ACE}"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718379-05F8-4D08-99A3-29436324123B}" type="datetimeFigureOut">
              <a:rPr lang="en-US"/>
              <a:pPr>
                <a:defRPr/>
              </a:pPr>
              <a:t>6/14/2013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EB4E63E-6A5E-4B27-AE7D-D01BB5B2A1E5}"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A4E3FDA-71E9-403E-966A-6FA981CD7757}" type="datetimeFigureOut">
              <a:rPr lang="en-US"/>
              <a:pPr>
                <a:defRPr/>
              </a:pPr>
              <a:t>6/14/2013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C76DA60-03ED-4C46-980B-578F0844B9B1}"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2C6E2D-97EB-482C-A4F5-246CBA74BA8F}" type="datetimeFigureOut">
              <a:rPr lang="en-US"/>
              <a:pPr>
                <a:defRPr/>
              </a:pPr>
              <a:t>6/14/2013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BA65154-34AF-4EFC-9E25-E9C5F0273E4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FE9FD7-C230-42ED-B0CA-EEE753239AA5}"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D3A0FD-FD1F-49B5-B997-8254D824189D}"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EC4D46-478C-420F-8E48-299AF3603402}" type="datetimeFigureOut">
              <a:rPr lang="en-US"/>
              <a:pPr>
                <a:defRPr/>
              </a:pPr>
              <a:t>6/14/2013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9FBEC0-6492-45F5-A922-93378685784A}"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87B1D6-A9FF-41D4-B0C8-90A105C8AA95}"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8DC3E22-8754-4D9B-8084-6F165191CAE5}"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7F786B-73A0-4CCD-B322-E7FAE4045F30}" type="datetimeFigureOut">
              <a:rPr lang="en-US"/>
              <a:pPr>
                <a:defRPr/>
              </a:pPr>
              <a:t>6/14/2013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598D-315C-4D49-8184-72D85DF83E8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4" name="Picture 5"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3" name="Picture 4"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5" name="Rectangle 13"/>
          <p:cNvSpPr>
            <a:spLocks noChangeArrowheads="1"/>
          </p:cNvSpPr>
          <p:nvPr/>
        </p:nvSpPr>
        <p:spPr bwMode="auto">
          <a:xfrm>
            <a:off x="481013" y="1447800"/>
            <a:ext cx="2971800" cy="152400"/>
          </a:xfrm>
          <a:prstGeom prst="rect">
            <a:avLst/>
          </a:prstGeom>
          <a:solidFill>
            <a:srgbClr val="0070C0"/>
          </a:solidFill>
          <a:ln w="9525"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7"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5" name="Rectangle 13"/>
          <p:cNvSpPr>
            <a:spLocks noChangeArrowheads="1"/>
          </p:cNvSpPr>
          <p:nvPr/>
        </p:nvSpPr>
        <p:spPr bwMode="auto">
          <a:xfrm>
            <a:off x="1803400" y="5372100"/>
            <a:ext cx="5486400" cy="157163"/>
          </a:xfrm>
          <a:prstGeom prst="rect">
            <a:avLst/>
          </a:prstGeom>
          <a:solidFill>
            <a:srgbClr val="0070C0"/>
          </a:solidFill>
          <a:ln w="9525" algn="ctr">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6" name="Picture 7"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ectangle 21"/>
          <p:cNvSpPr>
            <a:spLocks noChangeArrowheads="1"/>
          </p:cNvSpPr>
          <p:nvPr/>
        </p:nvSpPr>
        <p:spPr bwMode="auto">
          <a:xfrm>
            <a:off x="-12700" y="762000"/>
            <a:ext cx="9156700" cy="26988"/>
          </a:xfrm>
          <a:prstGeom prst="rect">
            <a:avLst/>
          </a:prstGeom>
          <a:solidFill>
            <a:srgbClr val="8E0000"/>
          </a:solidFill>
          <a:ln w="9525">
            <a:noFill/>
            <a:miter lim="800000"/>
            <a:headEnd/>
            <a:tailEnd/>
          </a:ln>
          <a:effectLst/>
        </p:spPr>
        <p:txBody>
          <a:bodyPr wrap="none" anchor="ctr"/>
          <a:lstStyle/>
          <a:p>
            <a:pPr fontAlgn="auto">
              <a:spcBef>
                <a:spcPts val="0"/>
              </a:spcBef>
              <a:spcAft>
                <a:spcPts val="0"/>
              </a:spcAft>
              <a:defRPr/>
            </a:pPr>
            <a:endParaRPr lang="en-US" dirty="0">
              <a:latin typeface="+mn-lt"/>
            </a:endParaRPr>
          </a:p>
        </p:txBody>
      </p:sp>
      <p:pic>
        <p:nvPicPr>
          <p:cNvPr id="5" name="Picture 7" descr="HiRes.jpg"/>
          <p:cNvPicPr>
            <a:picLocks noChangeAspect="1"/>
          </p:cNvPicPr>
          <p:nvPr/>
        </p:nvPicPr>
        <p:blipFill>
          <a:blip r:embed="rId2"/>
          <a:srcRect l="1608" t="28526" r="9544" b="68889"/>
          <a:stretch>
            <a:fillRect/>
          </a:stretch>
        </p:blipFill>
        <p:spPr bwMode="auto">
          <a:xfrm>
            <a:off x="0" y="6553200"/>
            <a:ext cx="9144000" cy="304800"/>
          </a:xfrm>
          <a:prstGeom prst="rect">
            <a:avLst/>
          </a:prstGeom>
          <a:noFill/>
          <a:ln w="9525">
            <a:noFill/>
            <a:miter lim="800000"/>
            <a:headEnd/>
            <a:tailEnd/>
          </a:ln>
        </p:spPr>
      </p:pic>
      <p:sp>
        <p:nvSpPr>
          <p:cNvPr id="3" name="Table Placeholder 2"/>
          <p:cNvSpPr>
            <a:spLocks noGrp="1"/>
          </p:cNvSpPr>
          <p:nvPr>
            <p:ph type="tbl" idx="1"/>
          </p:nvPr>
        </p:nvSpPr>
        <p:spPr>
          <a:xfrm>
            <a:off x="322263" y="849313"/>
            <a:ext cx="8575675" cy="5322887"/>
          </a:xfrm>
        </p:spPr>
        <p:txBody>
          <a:bodyPr rtlCol="0">
            <a:normAutofit/>
          </a:bodyPr>
          <a:lstStyle/>
          <a:p>
            <a:pPr lvl="0"/>
            <a:r>
              <a:rPr lang="en-US" noProof="0" dirty="0" smtClean="0"/>
              <a:t>Click icon to add table</a:t>
            </a:r>
            <a:endParaRPr lang="en-US" noProof="0" dirty="0"/>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35A9715-DA6A-43AB-8D22-1209A8421CA2}" type="datetimeFigureOut">
              <a:rPr lang="en-US"/>
              <a:pPr>
                <a:defRPr/>
              </a:pPr>
              <a:t>6/14/2013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398A3A-B5F5-42CD-85DB-50D94DBDB07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11" r:id="rId10"/>
    <p:sldLayoutId id="2147483710" r:id="rId11"/>
    <p:sldLayoutId id="2147483709" r:id="rId12"/>
    <p:sldLayoutId id="2147483708" r:id="rId13"/>
    <p:sldLayoutId id="2147483707" r:id="rId14"/>
    <p:sldLayoutId id="2147483706" r:id="rId15"/>
    <p:sldLayoutId id="2147483705" r:id="rId16"/>
    <p:sldLayoutId id="2147483704" r:id="rId17"/>
    <p:sldLayoutId id="2147483703" r:id="rId18"/>
    <p:sldLayoutId id="2147483702" r:id="rId19"/>
    <p:sldLayoutId id="2147483701" r:id="rId2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72DB2D-DEA4-41D5-8C7A-D32E909E0D80}" type="datetimeFigureOut">
              <a:rPr lang="en-US"/>
              <a:pPr>
                <a:defRPr/>
              </a:pPr>
              <a:t>6/14/2013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EDC0A2F-1990-4B7C-AD86-1D74BA850C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16" r:id="rId14"/>
    <p:sldLayoutId id="2147483715" r:id="rId15"/>
    <p:sldLayoutId id="2147483714" r:id="rId16"/>
    <p:sldLayoutId id="2147483713" r:id="rId17"/>
    <p:sldLayoutId id="2147483712" r:id="rId1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46FB948-2BCB-49A1-AA11-FAA1A761E4FF}" type="datetimeFigureOut">
              <a:rPr lang="en-US"/>
              <a:pPr>
                <a:defRPr/>
              </a:pPr>
              <a:t>6/14/2013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D09F5ED-A2A9-44C4-AFFB-DA0BC45073F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William.Bannister@dot.gov" TargetMode="External"/><Relationship Id="rId2" Type="http://schemas.openxmlformats.org/officeDocument/2006/relationships/hyperlink" Target="mailto:Jeremy.Crowell@dot.gov"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19200"/>
            <a:ext cx="9144000" cy="3754874"/>
          </a:xfrm>
          <a:prstGeom prst="rect">
            <a:avLst/>
          </a:prstGeom>
          <a:noFill/>
        </p:spPr>
        <p:txBody>
          <a:bodyPr>
            <a:spAutoFit/>
          </a:bodyPr>
          <a:lstStyle/>
          <a:p>
            <a:pPr algn="ctr" fontAlgn="auto">
              <a:spcBef>
                <a:spcPts val="0"/>
              </a:spcBef>
              <a:spcAft>
                <a:spcPts val="0"/>
              </a:spcAft>
              <a:defRPr/>
            </a:pPr>
            <a:r>
              <a:rPr lang="en-US" sz="4000" b="1" dirty="0" smtClean="0">
                <a:solidFill>
                  <a:schemeClr val="tx2">
                    <a:lumMod val="75000"/>
                  </a:schemeClr>
                </a:solidFill>
                <a:latin typeface="Arial" pitchFamily="34" charset="0"/>
                <a:cs typeface="Arial" pitchFamily="34" charset="0"/>
              </a:rPr>
              <a:t>MCSAC CSA SUBCOMMITTEE</a:t>
            </a:r>
            <a:endParaRPr lang="en-US" sz="4000" b="1" dirty="0">
              <a:solidFill>
                <a:schemeClr val="tx2">
                  <a:lumMod val="75000"/>
                </a:schemeClr>
              </a:solidFill>
              <a:latin typeface="Arial" pitchFamily="34" charset="0"/>
              <a:cs typeface="Arial" pitchFamily="34" charset="0"/>
            </a:endParaRPr>
          </a:p>
          <a:p>
            <a:pPr algn="ctr" fontAlgn="auto">
              <a:spcBef>
                <a:spcPts val="0"/>
              </a:spcBef>
              <a:spcAft>
                <a:spcPts val="0"/>
              </a:spcAft>
              <a:defRPr/>
            </a:pPr>
            <a:r>
              <a:rPr lang="en-US" sz="3800" b="1" dirty="0" smtClean="0">
                <a:solidFill>
                  <a:schemeClr val="tx2">
                    <a:lumMod val="75000"/>
                  </a:schemeClr>
                </a:solidFill>
                <a:latin typeface="Arial" pitchFamily="34" charset="0"/>
                <a:cs typeface="Arial" pitchFamily="34" charset="0"/>
              </a:rPr>
              <a:t>DataQs System</a:t>
            </a:r>
            <a:endParaRPr lang="en-US" sz="3800" b="1" dirty="0">
              <a:solidFill>
                <a:schemeClr val="tx2">
                  <a:lumMod val="75000"/>
                </a:schemeClr>
              </a:solidFill>
              <a:latin typeface="Arial" pitchFamily="34" charset="0"/>
              <a:cs typeface="Arial" pitchFamily="34" charset="0"/>
            </a:endParaRPr>
          </a:p>
          <a:p>
            <a:pPr algn="ctr" fontAlgn="auto">
              <a:spcBef>
                <a:spcPts val="0"/>
              </a:spcBef>
              <a:spcAft>
                <a:spcPts val="0"/>
              </a:spcAft>
              <a:defRPr/>
            </a:pPr>
            <a:r>
              <a:rPr lang="en-US" sz="2800" b="1" dirty="0" smtClean="0">
                <a:solidFill>
                  <a:schemeClr val="tx2">
                    <a:lumMod val="75000"/>
                  </a:schemeClr>
                </a:solidFill>
                <a:latin typeface="Arial" pitchFamily="34" charset="0"/>
                <a:cs typeface="Arial" pitchFamily="34" charset="0"/>
              </a:rPr>
              <a:t>June 18, </a:t>
            </a:r>
            <a:r>
              <a:rPr lang="en-US" sz="2800" b="1" dirty="0">
                <a:solidFill>
                  <a:schemeClr val="tx2">
                    <a:lumMod val="75000"/>
                  </a:schemeClr>
                </a:solidFill>
                <a:latin typeface="Arial" pitchFamily="34" charset="0"/>
                <a:cs typeface="Arial" pitchFamily="34" charset="0"/>
              </a:rPr>
              <a:t>2013</a:t>
            </a:r>
          </a:p>
          <a:p>
            <a:pPr algn="ctr" fontAlgn="auto">
              <a:spcBef>
                <a:spcPts val="0"/>
              </a:spcBef>
              <a:spcAft>
                <a:spcPts val="0"/>
              </a:spcAft>
              <a:defRPr/>
            </a:pPr>
            <a:r>
              <a:rPr lang="en-US" sz="2800" b="1" dirty="0" smtClean="0">
                <a:solidFill>
                  <a:schemeClr val="tx2">
                    <a:lumMod val="75000"/>
                  </a:schemeClr>
                </a:solidFill>
                <a:latin typeface="Arial" pitchFamily="34" charset="0"/>
                <a:cs typeface="Arial" pitchFamily="34" charset="0"/>
              </a:rPr>
              <a:t>Washington, DC</a:t>
            </a:r>
            <a:endParaRPr lang="en-US" sz="2800" b="1" dirty="0">
              <a:solidFill>
                <a:schemeClr val="tx2">
                  <a:lumMod val="75000"/>
                </a:schemeClr>
              </a:solidFill>
              <a:latin typeface="Arial" pitchFamily="34" charset="0"/>
              <a:cs typeface="Arial" pitchFamily="34" charset="0"/>
            </a:endParaRPr>
          </a:p>
          <a:p>
            <a:pPr algn="ctr" fontAlgn="auto">
              <a:spcBef>
                <a:spcPts val="0"/>
              </a:spcBef>
              <a:spcAft>
                <a:spcPts val="0"/>
              </a:spcAft>
              <a:defRPr/>
            </a:pPr>
            <a:endParaRPr lang="en-US" sz="2800" b="1" dirty="0">
              <a:solidFill>
                <a:schemeClr val="tx2">
                  <a:lumMod val="75000"/>
                </a:schemeClr>
              </a:solidFill>
              <a:latin typeface="+mn-lt"/>
            </a:endParaRPr>
          </a:p>
          <a:p>
            <a:pPr algn="ctr" fontAlgn="auto">
              <a:spcBef>
                <a:spcPts val="0"/>
              </a:spcBef>
              <a:spcAft>
                <a:spcPts val="0"/>
              </a:spcAft>
              <a:defRPr/>
            </a:pPr>
            <a:endParaRPr lang="en-US" sz="2800" b="1" dirty="0">
              <a:solidFill>
                <a:schemeClr val="tx2">
                  <a:lumMod val="75000"/>
                </a:schemeClr>
              </a:solidFill>
              <a:latin typeface="+mn-lt"/>
            </a:endParaRPr>
          </a:p>
          <a:p>
            <a:pPr algn="ctr" fontAlgn="auto">
              <a:spcBef>
                <a:spcPts val="0"/>
              </a:spcBef>
              <a:spcAft>
                <a:spcPts val="0"/>
              </a:spcAft>
              <a:defRPr/>
            </a:pPr>
            <a:r>
              <a:rPr lang="en-US" sz="2400" b="1" dirty="0" smtClean="0">
                <a:solidFill>
                  <a:schemeClr val="tx2">
                    <a:lumMod val="75000"/>
                  </a:schemeClr>
                </a:solidFill>
                <a:latin typeface="Arial" pitchFamily="34" charset="0"/>
                <a:cs typeface="Arial" pitchFamily="34" charset="0"/>
              </a:rPr>
              <a:t>Presented </a:t>
            </a:r>
            <a:r>
              <a:rPr lang="en-US" sz="2400" b="1" dirty="0">
                <a:solidFill>
                  <a:schemeClr val="tx2">
                    <a:lumMod val="75000"/>
                  </a:schemeClr>
                </a:solidFill>
                <a:latin typeface="Arial" pitchFamily="34" charset="0"/>
                <a:cs typeface="Arial" pitchFamily="34" charset="0"/>
              </a:rPr>
              <a:t>b</a:t>
            </a:r>
            <a:r>
              <a:rPr lang="en-US" sz="2400" b="1" dirty="0" smtClean="0">
                <a:solidFill>
                  <a:schemeClr val="tx2">
                    <a:lumMod val="75000"/>
                  </a:schemeClr>
                </a:solidFill>
                <a:latin typeface="Arial" pitchFamily="34" charset="0"/>
                <a:cs typeface="Arial" pitchFamily="34" charset="0"/>
              </a:rPr>
              <a:t>y Jeremy Crowell, Volpe Center</a:t>
            </a:r>
          </a:p>
          <a:p>
            <a:pPr algn="ctr" fontAlgn="auto">
              <a:spcBef>
                <a:spcPts val="0"/>
              </a:spcBef>
              <a:spcAft>
                <a:spcPts val="0"/>
              </a:spcAft>
              <a:defRPr/>
            </a:pPr>
            <a:r>
              <a:rPr lang="en-US" sz="2400" b="1" dirty="0" smtClean="0">
                <a:solidFill>
                  <a:schemeClr val="tx2">
                    <a:lumMod val="75000"/>
                  </a:schemeClr>
                </a:solidFill>
                <a:latin typeface="Arial" pitchFamily="34" charset="0"/>
                <a:cs typeface="Arial" pitchFamily="34" charset="0"/>
              </a:rPr>
              <a:t>Led by Bill Banister, FMCSA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3400" y="1473581"/>
            <a:ext cx="4572001" cy="2677656"/>
          </a:xfrm>
          <a:prstGeom prst="rect">
            <a:avLst/>
          </a:prstGeom>
          <a:noFill/>
        </p:spPr>
        <p:txBody>
          <a:bodyPr wrap="square" rtlCol="0">
            <a:spAutoFit/>
          </a:bodyPr>
          <a:lstStyle/>
          <a:p>
            <a:r>
              <a:rPr lang="en-US" sz="2400" b="1" dirty="0" smtClean="0"/>
              <a:t>Jeremy Crowell</a:t>
            </a:r>
          </a:p>
          <a:p>
            <a:r>
              <a:rPr lang="en-US" sz="2400" dirty="0" smtClean="0"/>
              <a:t>DataQs System Project Manager</a:t>
            </a:r>
          </a:p>
          <a:p>
            <a:r>
              <a:rPr lang="en-US" sz="2400" dirty="0" smtClean="0"/>
              <a:t>Volpe National Transportation Systems Center</a:t>
            </a:r>
          </a:p>
          <a:p>
            <a:r>
              <a:rPr lang="en-US" sz="2400" dirty="0" smtClean="0"/>
              <a:t>(617) 494-2824</a:t>
            </a:r>
          </a:p>
          <a:p>
            <a:r>
              <a:rPr lang="en-US" sz="2400" dirty="0" smtClean="0">
                <a:hlinkClick r:id="rId2"/>
              </a:rPr>
              <a:t>Jeremy.Crowell@dot.gov</a:t>
            </a:r>
            <a:r>
              <a:rPr lang="en-US" sz="2400" dirty="0" smtClean="0"/>
              <a:t> </a:t>
            </a:r>
          </a:p>
        </p:txBody>
      </p:sp>
      <p:sp>
        <p:nvSpPr>
          <p:cNvPr id="4" name="TextBox 3"/>
          <p:cNvSpPr txBox="1"/>
          <p:nvPr/>
        </p:nvSpPr>
        <p:spPr>
          <a:xfrm>
            <a:off x="304800" y="1524000"/>
            <a:ext cx="4191000" cy="1938992"/>
          </a:xfrm>
          <a:prstGeom prst="rect">
            <a:avLst/>
          </a:prstGeom>
          <a:noFill/>
        </p:spPr>
        <p:txBody>
          <a:bodyPr wrap="square" rtlCol="0">
            <a:spAutoFit/>
          </a:bodyPr>
          <a:lstStyle/>
          <a:p>
            <a:r>
              <a:rPr lang="en-US" sz="2400" b="1" dirty="0" smtClean="0"/>
              <a:t>Bill Banister</a:t>
            </a:r>
            <a:br>
              <a:rPr lang="en-US" sz="2400" b="1" dirty="0" smtClean="0"/>
            </a:br>
            <a:r>
              <a:rPr lang="en-US" sz="2400" dirty="0" smtClean="0"/>
              <a:t>Chief, Analysis Division</a:t>
            </a:r>
          </a:p>
          <a:p>
            <a:r>
              <a:rPr lang="en-US" sz="2400" dirty="0" smtClean="0"/>
              <a:t>FMCSA</a:t>
            </a:r>
          </a:p>
          <a:p>
            <a:r>
              <a:rPr lang="en-US" sz="2400" dirty="0" smtClean="0"/>
              <a:t>(202) 385-2388</a:t>
            </a:r>
          </a:p>
          <a:p>
            <a:r>
              <a:rPr lang="en-US" sz="2400" dirty="0" smtClean="0">
                <a:hlinkClick r:id="rId3"/>
              </a:rPr>
              <a:t>William.Bannister@dot.gov</a:t>
            </a:r>
            <a:r>
              <a:rPr lang="en-US" sz="2400" dirty="0" smtClean="0"/>
              <a:t> </a:t>
            </a:r>
          </a:p>
        </p:txBody>
      </p:sp>
      <p:sp>
        <p:nvSpPr>
          <p:cNvPr id="5" name="Title 1"/>
          <p:cNvSpPr>
            <a:spLocks noGrp="1"/>
          </p:cNvSpPr>
          <p:nvPr>
            <p:ph type="title"/>
          </p:nvPr>
        </p:nvSpPr>
        <p:spPr>
          <a:xfrm>
            <a:off x="190500" y="0"/>
            <a:ext cx="8763000" cy="762000"/>
          </a:xfrm>
        </p:spPr>
        <p:txBody>
          <a:bodyPr>
            <a:noAutofit/>
          </a:bodyPr>
          <a:lstStyle/>
          <a:p>
            <a:r>
              <a:rPr lang="en-US" sz="4000" b="1" dirty="0" smtClean="0">
                <a:latin typeface="Calibri" pitchFamily="34" charset="0"/>
                <a:ea typeface="+mn-ea"/>
                <a:cs typeface="+mn-cs"/>
              </a:rPr>
              <a:t>Contact Information</a:t>
            </a:r>
            <a:endParaRPr lang="en-US" sz="4000" b="1" dirty="0">
              <a:latin typeface="Calibri" pitchFamily="34" charset="0"/>
              <a:ea typeface="+mn-ea"/>
              <a:cs typeface="+mn-cs"/>
            </a:endParaRPr>
          </a:p>
        </p:txBody>
      </p:sp>
    </p:spTree>
    <p:extLst>
      <p:ext uri="{BB962C8B-B14F-4D97-AF65-F5344CB8AC3E}">
        <p14:creationId xmlns:p14="http://schemas.microsoft.com/office/powerpoint/2010/main" val="5558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1942130777"/>
              </p:ext>
            </p:extLst>
          </p:nvPr>
        </p:nvGraphicFramePr>
        <p:xfrm>
          <a:off x="228600" y="152400"/>
          <a:ext cx="8667750" cy="6296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4146206866"/>
              </p:ext>
            </p:extLst>
          </p:nvPr>
        </p:nvGraphicFramePr>
        <p:xfrm>
          <a:off x="241404" y="762000"/>
          <a:ext cx="8673996" cy="591174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027398" y="1317573"/>
            <a:ext cx="4572000"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Over 130,000 vehicles involved </a:t>
            </a:r>
            <a:r>
              <a:rPr lang="en-US" dirty="0" smtClean="0"/>
              <a:t>in </a:t>
            </a:r>
            <a:r>
              <a:rPr lang="en-US" dirty="0"/>
              <a:t>FMCSA reportable </a:t>
            </a:r>
            <a:r>
              <a:rPr lang="en-US" dirty="0" smtClean="0"/>
              <a:t> crashes </a:t>
            </a:r>
            <a:r>
              <a:rPr lang="en-US" dirty="0"/>
              <a:t>in 2012</a:t>
            </a:r>
            <a:r>
              <a:rPr lang="en-US" dirty="0" smtClean="0"/>
              <a:t>.</a:t>
            </a:r>
          </a:p>
        </p:txBody>
      </p:sp>
      <p:sp>
        <p:nvSpPr>
          <p:cNvPr id="7" name="Rectangle 6"/>
          <p:cNvSpPr/>
          <p:nvPr/>
        </p:nvSpPr>
        <p:spPr>
          <a:xfrm>
            <a:off x="4487310" y="2460573"/>
            <a:ext cx="4112088"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Over 4,000 </a:t>
            </a:r>
            <a:r>
              <a:rPr lang="en-US" dirty="0" smtClean="0"/>
              <a:t>crash RDRs </a:t>
            </a:r>
            <a:r>
              <a:rPr lang="en-US" dirty="0"/>
              <a:t>submitted in 2012.</a:t>
            </a:r>
          </a:p>
        </p:txBody>
      </p:sp>
      <p:sp>
        <p:nvSpPr>
          <p:cNvPr id="8" name="Title 1"/>
          <p:cNvSpPr>
            <a:spLocks noGrp="1"/>
          </p:cNvSpPr>
          <p:nvPr>
            <p:ph type="title"/>
          </p:nvPr>
        </p:nvSpPr>
        <p:spPr>
          <a:xfrm>
            <a:off x="190500" y="0"/>
            <a:ext cx="8763000" cy="762000"/>
          </a:xfrm>
        </p:spPr>
        <p:txBody>
          <a:bodyPr>
            <a:noAutofit/>
          </a:bodyPr>
          <a:lstStyle/>
          <a:p>
            <a:r>
              <a:rPr lang="en-US" sz="4000" b="1" dirty="0" smtClean="0">
                <a:latin typeface="Calibri" pitchFamily="34" charset="0"/>
                <a:ea typeface="+mn-ea"/>
                <a:cs typeface="+mn-cs"/>
              </a:rPr>
              <a:t>2012 Crash RDRs</a:t>
            </a:r>
            <a:endParaRPr lang="en-US" sz="4000" b="1" dirty="0">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834072509"/>
              </p:ext>
            </p:extLst>
          </p:nvPr>
        </p:nvGraphicFramePr>
        <p:xfrm>
          <a:off x="235002" y="762000"/>
          <a:ext cx="8673996"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800600" y="2088429"/>
            <a:ext cx="3810000" cy="3693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dk1"/>
                </a:solidFill>
              </a:rPr>
              <a:t>Over 33,500 RDRs submitted in 2012.</a:t>
            </a:r>
          </a:p>
        </p:txBody>
      </p:sp>
      <p:sp>
        <p:nvSpPr>
          <p:cNvPr id="6" name="Rectangle 5"/>
          <p:cNvSpPr/>
          <p:nvPr/>
        </p:nvSpPr>
        <p:spPr>
          <a:xfrm>
            <a:off x="3886200" y="1501996"/>
            <a:ext cx="4724400" cy="3693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dk1"/>
                </a:solidFill>
              </a:rPr>
              <a:t>Over 3.5 million inspections </a:t>
            </a:r>
            <a:r>
              <a:rPr lang="en-US" dirty="0" smtClean="0">
                <a:solidFill>
                  <a:schemeClr val="dk1"/>
                </a:solidFill>
              </a:rPr>
              <a:t> performed in </a:t>
            </a:r>
            <a:r>
              <a:rPr lang="en-US" dirty="0">
                <a:solidFill>
                  <a:schemeClr val="dk1"/>
                </a:solidFill>
              </a:rPr>
              <a:t>2012.</a:t>
            </a:r>
          </a:p>
        </p:txBody>
      </p:sp>
      <p:sp>
        <p:nvSpPr>
          <p:cNvPr id="7" name="Title 1"/>
          <p:cNvSpPr>
            <a:spLocks noGrp="1"/>
          </p:cNvSpPr>
          <p:nvPr>
            <p:ph type="title"/>
          </p:nvPr>
        </p:nvSpPr>
        <p:spPr>
          <a:xfrm>
            <a:off x="190500" y="0"/>
            <a:ext cx="8763000" cy="762000"/>
          </a:xfrm>
        </p:spPr>
        <p:txBody>
          <a:bodyPr>
            <a:noAutofit/>
          </a:bodyPr>
          <a:lstStyle/>
          <a:p>
            <a:r>
              <a:rPr lang="en-US" sz="4000" b="1" dirty="0" smtClean="0">
                <a:latin typeface="Calibri" pitchFamily="34" charset="0"/>
                <a:ea typeface="+mn-ea"/>
                <a:cs typeface="+mn-cs"/>
              </a:rPr>
              <a:t>2012 Inspection RDRs</a:t>
            </a:r>
            <a:endParaRPr lang="en-US" sz="4000" b="1" dirty="0">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 y="838200"/>
            <a:ext cx="6396844" cy="49380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056" y="1447799"/>
            <a:ext cx="6175744" cy="49380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1"/>
            <a:ext cx="8229600" cy="761999"/>
          </a:xfrm>
        </p:spPr>
        <p:txBody>
          <a:bodyPr/>
          <a:lstStyle/>
          <a:p>
            <a:r>
              <a:rPr lang="en-US" sz="4000" b="1" dirty="0" smtClean="0"/>
              <a:t>Updated</a:t>
            </a:r>
            <a:r>
              <a:rPr lang="en-US" b="1" dirty="0" smtClean="0"/>
              <a:t> DataQs</a:t>
            </a:r>
            <a:endParaRPr lang="en-US" b="1" dirty="0"/>
          </a:p>
        </p:txBody>
      </p:sp>
    </p:spTree>
    <p:extLst>
      <p:ext uri="{BB962C8B-B14F-4D97-AF65-F5344CB8AC3E}">
        <p14:creationId xmlns:p14="http://schemas.microsoft.com/office/powerpoint/2010/main" val="2235339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5791200" cy="39777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687" y="1828800"/>
            <a:ext cx="6067425" cy="45703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84" y="838200"/>
            <a:ext cx="8926116" cy="3886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71" y="838200"/>
            <a:ext cx="7896629" cy="54786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992" y="838200"/>
            <a:ext cx="8584208" cy="4552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838200"/>
            <a:ext cx="8901463" cy="48890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6833" y="838200"/>
            <a:ext cx="4757367" cy="6656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838200"/>
            <a:ext cx="8721725" cy="57424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81000" y="1"/>
            <a:ext cx="8229600" cy="761999"/>
          </a:xfrm>
        </p:spPr>
        <p:txBody>
          <a:bodyPr/>
          <a:lstStyle/>
          <a:p>
            <a:r>
              <a:rPr lang="en-US" sz="4000" b="1" dirty="0" smtClean="0"/>
              <a:t>Updated</a:t>
            </a:r>
            <a:r>
              <a:rPr lang="en-US" b="1" dirty="0" smtClean="0"/>
              <a:t> DataQs</a:t>
            </a:r>
            <a:endParaRPr lang="en-US" b="1" dirty="0"/>
          </a:p>
        </p:txBody>
      </p:sp>
    </p:spTree>
    <p:extLst>
      <p:ext uri="{BB962C8B-B14F-4D97-AF65-F5344CB8AC3E}">
        <p14:creationId xmlns:p14="http://schemas.microsoft.com/office/powerpoint/2010/main" val="28602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56982" y="136212"/>
            <a:ext cx="6020218" cy="6645587"/>
            <a:chOff x="1675982" y="136213"/>
            <a:chExt cx="6020218" cy="6645587"/>
          </a:xfrm>
        </p:grpSpPr>
        <p:grpSp>
          <p:nvGrpSpPr>
            <p:cNvPr id="3" name="Group 2"/>
            <p:cNvGrpSpPr/>
            <p:nvPr/>
          </p:nvGrpSpPr>
          <p:grpSpPr>
            <a:xfrm>
              <a:off x="1675982" y="136213"/>
              <a:ext cx="6020218" cy="6645587"/>
              <a:chOff x="1675982" y="60013"/>
              <a:chExt cx="6020218" cy="6645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982" y="60013"/>
                <a:ext cx="6020218" cy="66455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57800" y="1447800"/>
                <a:ext cx="762000" cy="228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000"/>
            <a:stretch/>
          </p:blipFill>
          <p:spPr bwMode="auto">
            <a:xfrm>
              <a:off x="6553200" y="2590800"/>
              <a:ext cx="21193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Oval 6"/>
          <p:cNvSpPr/>
          <p:nvPr/>
        </p:nvSpPr>
        <p:spPr>
          <a:xfrm>
            <a:off x="3162509" y="1371600"/>
            <a:ext cx="1866691"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219200" y="6298184"/>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8077200" y="1116584"/>
            <a:ext cx="990600" cy="4120897"/>
            <a:chOff x="7696200" y="1116584"/>
            <a:chExt cx="990600" cy="4120897"/>
          </a:xfrm>
        </p:grpSpPr>
        <p:sp>
          <p:nvSpPr>
            <p:cNvPr id="10" name="Right Arrow 9"/>
            <p:cNvSpPr/>
            <p:nvPr/>
          </p:nvSpPr>
          <p:spPr>
            <a:xfrm rot="10800000">
              <a:off x="7696200" y="1116584"/>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7708392" y="2209800"/>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7696200" y="3124200"/>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7696200" y="4114800"/>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0800000">
              <a:off x="7696200" y="4752849"/>
              <a:ext cx="978408" cy="48463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p:cNvSpPr/>
          <p:nvPr/>
        </p:nvSpPr>
        <p:spPr>
          <a:xfrm>
            <a:off x="6134100" y="1447800"/>
            <a:ext cx="4953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705600" y="2514600"/>
            <a:ext cx="4953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76200" y="152400"/>
            <a:ext cx="8229600" cy="1143000"/>
          </a:xfrm>
        </p:spPr>
        <p:txBody>
          <a:bodyPr/>
          <a:lstStyle/>
          <a:p>
            <a:pPr algn="l"/>
            <a:r>
              <a:rPr lang="en-US" sz="4000" b="1" dirty="0" smtClean="0"/>
              <a:t>Detailed</a:t>
            </a:r>
            <a:br>
              <a:rPr lang="en-US" sz="4000" b="1" dirty="0" smtClean="0"/>
            </a:br>
            <a:r>
              <a:rPr lang="en-US" sz="4000" b="1" dirty="0" smtClean="0"/>
              <a:t>View</a:t>
            </a:r>
            <a:endParaRPr lang="en-US" sz="4000" b="1" dirty="0"/>
          </a:p>
        </p:txBody>
      </p:sp>
    </p:spTree>
    <p:extLst>
      <p:ext uri="{BB962C8B-B14F-4D97-AF65-F5344CB8AC3E}">
        <p14:creationId xmlns:p14="http://schemas.microsoft.com/office/powerpoint/2010/main" val="5558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7086600" y="203201"/>
            <a:ext cx="2057400" cy="1701799"/>
          </a:xfrm>
        </p:spPr>
        <p:txBody>
          <a:bodyPr/>
          <a:lstStyle/>
          <a:p>
            <a:pPr algn="l"/>
            <a:r>
              <a:rPr lang="en-US" sz="4000" b="1" dirty="0">
                <a:solidFill>
                  <a:srgbClr val="0070C0"/>
                </a:solidFill>
                <a:latin typeface="Calibri" pitchFamily="34" charset="0"/>
                <a:ea typeface="+mn-ea"/>
                <a:cs typeface="+mn-cs"/>
              </a:rPr>
              <a:t>New</a:t>
            </a:r>
            <a:br>
              <a:rPr lang="en-US" sz="4000" b="1" dirty="0">
                <a:solidFill>
                  <a:srgbClr val="0070C0"/>
                </a:solidFill>
                <a:latin typeface="Calibri" pitchFamily="34" charset="0"/>
                <a:ea typeface="+mn-ea"/>
                <a:cs typeface="+mn-cs"/>
              </a:rPr>
            </a:br>
            <a:r>
              <a:rPr lang="en-US" sz="4000" b="1" dirty="0">
                <a:solidFill>
                  <a:srgbClr val="0070C0"/>
                </a:solidFill>
                <a:latin typeface="Calibri" pitchFamily="34" charset="0"/>
                <a:ea typeface="+mn-ea"/>
                <a:cs typeface="+mn-cs"/>
              </a:rPr>
              <a:t>DataQs</a:t>
            </a:r>
            <a:br>
              <a:rPr lang="en-US" sz="4000" b="1" dirty="0">
                <a:solidFill>
                  <a:srgbClr val="0070C0"/>
                </a:solidFill>
                <a:latin typeface="Calibri" pitchFamily="34" charset="0"/>
                <a:ea typeface="+mn-ea"/>
                <a:cs typeface="+mn-cs"/>
              </a:rPr>
            </a:br>
            <a:r>
              <a:rPr lang="en-US" sz="4000" b="1" dirty="0">
                <a:solidFill>
                  <a:srgbClr val="0070C0"/>
                </a:solidFill>
                <a:latin typeface="Calibri" pitchFamily="34" charset="0"/>
                <a:ea typeface="+mn-ea"/>
                <a:cs typeface="+mn-cs"/>
              </a:rPr>
              <a:t>Reports</a:t>
            </a:r>
          </a:p>
        </p:txBody>
      </p:sp>
      <p:grpSp>
        <p:nvGrpSpPr>
          <p:cNvPr id="11" name="Group 10"/>
          <p:cNvGrpSpPr/>
          <p:nvPr/>
        </p:nvGrpSpPr>
        <p:grpSpPr>
          <a:xfrm>
            <a:off x="76200" y="126999"/>
            <a:ext cx="7467600" cy="6654800"/>
            <a:chOff x="76200" y="126999"/>
            <a:chExt cx="7467600" cy="6654800"/>
          </a:xfrm>
        </p:grpSpPr>
        <p:grpSp>
          <p:nvGrpSpPr>
            <p:cNvPr id="2" name="Group 1"/>
            <p:cNvGrpSpPr/>
            <p:nvPr/>
          </p:nvGrpSpPr>
          <p:grpSpPr>
            <a:xfrm>
              <a:off x="76200" y="126999"/>
              <a:ext cx="7467600" cy="6654800"/>
              <a:chOff x="-76200" y="126999"/>
              <a:chExt cx="7467600" cy="665480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46" t="15504" r="3986" b="27581"/>
              <a:stretch/>
            </p:blipFill>
            <p:spPr bwMode="auto">
              <a:xfrm>
                <a:off x="-76200" y="126999"/>
                <a:ext cx="6629400" cy="3911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423" t="23319" r="4423" b="10620"/>
              <a:stretch/>
            </p:blipFill>
            <p:spPr bwMode="auto">
              <a:xfrm>
                <a:off x="1638300" y="2789284"/>
                <a:ext cx="5753100" cy="3992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9"/>
            <p:cNvSpPr/>
            <p:nvPr/>
          </p:nvSpPr>
          <p:spPr>
            <a:xfrm>
              <a:off x="2400300" y="3149600"/>
              <a:ext cx="914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304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8763000" cy="762000"/>
          </a:xfrm>
        </p:spPr>
        <p:txBody>
          <a:bodyPr>
            <a:noAutofit/>
          </a:bodyPr>
          <a:lstStyle/>
          <a:p>
            <a:r>
              <a:rPr lang="en-US" sz="4000" b="1" dirty="0" smtClean="0">
                <a:latin typeface="Calibri" pitchFamily="34" charset="0"/>
                <a:ea typeface="+mn-ea"/>
                <a:cs typeface="+mn-cs"/>
              </a:rPr>
              <a:t>Reporting Tools</a:t>
            </a:r>
            <a:endParaRPr lang="en-US" sz="4000" b="1" dirty="0">
              <a:latin typeface="Calibri" pitchFamily="34" charset="0"/>
              <a:ea typeface="+mn-ea"/>
              <a:cs typeface="+mn-cs"/>
            </a:endParaRPr>
          </a:p>
        </p:txBody>
      </p:sp>
      <p:graphicFrame>
        <p:nvGraphicFramePr>
          <p:cNvPr id="3" name="Content Placeholder 8"/>
          <p:cNvGraphicFramePr>
            <a:graphicFrameLocks noGrp="1"/>
          </p:cNvGraphicFramePr>
          <p:nvPr>
            <p:ph idx="1"/>
            <p:extLst>
              <p:ext uri="{D42A27DB-BD31-4B8C-83A1-F6EECF244321}">
                <p14:modId xmlns:p14="http://schemas.microsoft.com/office/powerpoint/2010/main" val="1742599510"/>
              </p:ext>
            </p:extLst>
          </p:nvPr>
        </p:nvGraphicFramePr>
        <p:xfrm>
          <a:off x="457200" y="1676400"/>
          <a:ext cx="8229600" cy="4023360"/>
        </p:xfrm>
        <a:graphic>
          <a:graphicData uri="http://schemas.openxmlformats.org/drawingml/2006/table">
            <a:tbl>
              <a:tblPr firstRow="1" bandRow="1">
                <a:tableStyleId>{5C22544A-7EE6-4342-B048-85BDC9FD1C3A}</a:tableStyleId>
              </a:tblPr>
              <a:tblGrid>
                <a:gridCol w="4114800"/>
                <a:gridCol w="4114800"/>
              </a:tblGrid>
              <a:tr h="640080">
                <a:tc>
                  <a:txBody>
                    <a:bodyPr/>
                    <a:lstStyle/>
                    <a:p>
                      <a:pPr algn="ctr"/>
                      <a:r>
                        <a:rPr lang="en-US" dirty="0" smtClean="0"/>
                        <a:t>Report</a:t>
                      </a:r>
                      <a:r>
                        <a:rPr lang="en-US" baseline="0" dirty="0" smtClean="0"/>
                        <a:t> Feature</a:t>
                      </a:r>
                      <a:endParaRPr 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smtClean="0"/>
                        <a:t>Report will help assist the Agency to identify:</a:t>
                      </a:r>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Compares  the RDR volumes</a:t>
                      </a:r>
                      <a:r>
                        <a:rPr lang="en-US" baseline="0" dirty="0" smtClean="0"/>
                        <a:t> and status (closed with correction made vs. closed with no correction made) among States/agencies</a:t>
                      </a:r>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Outliers may point to potential data quality issues</a:t>
                      </a:r>
                    </a:p>
                    <a:p>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Compares the length of time RDRs are open among States/agencies</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Outliers</a:t>
                      </a:r>
                      <a:r>
                        <a:rPr lang="en-US" baseline="0" dirty="0" smtClean="0"/>
                        <a:t> may indicate potential response performance problems</a:t>
                      </a:r>
                      <a:endParaRPr lang="en-US"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Drill-down to inspector/officer</a:t>
                      </a:r>
                      <a:r>
                        <a:rPr lang="en-US" baseline="0" dirty="0" smtClean="0"/>
                        <a:t> level by RDR type and violation type</a:t>
                      </a:r>
                      <a:endParaRPr lang="en-US"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potential training issues</a:t>
                      </a:r>
                    </a:p>
                    <a:p>
                      <a:endParaRPr lang="en-US"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a:t>
                      </a:r>
                      <a:r>
                        <a:rPr lang="en-US" baseline="0" dirty="0" smtClean="0"/>
                        <a:t> customized report focusing on RDR type and time range</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potential system problems at the State and FMCSA level</a:t>
                      </a:r>
                    </a:p>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457200" y="1219200"/>
            <a:ext cx="8229600" cy="369332"/>
          </a:xfrm>
          <a:prstGeom prst="rect">
            <a:avLst/>
          </a:prstGeom>
        </p:spPr>
        <p:txBody>
          <a:bodyPr wrap="square">
            <a:spAutoFit/>
          </a:bodyPr>
          <a:lstStyle/>
          <a:p>
            <a:r>
              <a:rPr lang="en-US" dirty="0">
                <a:latin typeface="Calibri" pitchFamily="34" charset="0"/>
              </a:rPr>
              <a:t>Support </a:t>
            </a:r>
            <a:r>
              <a:rPr lang="en-US" dirty="0" smtClean="0">
                <a:latin typeface="Calibri" pitchFamily="34" charset="0"/>
              </a:rPr>
              <a:t>improved data quality </a:t>
            </a:r>
            <a:r>
              <a:rPr lang="en-US" dirty="0">
                <a:latin typeface="Calibri" pitchFamily="34" charset="0"/>
              </a:rPr>
              <a:t>and DataQs </a:t>
            </a:r>
            <a:r>
              <a:rPr lang="en-US" dirty="0" smtClean="0">
                <a:latin typeface="Calibri" pitchFamily="34" charset="0"/>
              </a:rPr>
              <a:t>response performance</a:t>
            </a:r>
            <a:endParaRPr lang="en-US" dirty="0"/>
          </a:p>
        </p:txBody>
      </p:sp>
    </p:spTree>
    <p:extLst>
      <p:ext uri="{BB962C8B-B14F-4D97-AF65-F5344CB8AC3E}">
        <p14:creationId xmlns:p14="http://schemas.microsoft.com/office/powerpoint/2010/main" val="55585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6415</TotalTime>
  <Words>1628</Words>
  <Application>Microsoft Office PowerPoint</Application>
  <PresentationFormat>On-screen Show (4:3)</PresentationFormat>
  <Paragraphs>108</Paragraphs>
  <Slides>10</Slides>
  <Notes>7</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Custom Design</vt:lpstr>
      <vt:lpstr>1_Custom Design</vt:lpstr>
      <vt:lpstr>PowerPoint Presentation</vt:lpstr>
      <vt:lpstr>PowerPoint Presentation</vt:lpstr>
      <vt:lpstr>2012 Crash RDRs</vt:lpstr>
      <vt:lpstr>2012 Inspection RDRs</vt:lpstr>
      <vt:lpstr>Updated DataQs</vt:lpstr>
      <vt:lpstr>Updated DataQs</vt:lpstr>
      <vt:lpstr>Detailed View</vt:lpstr>
      <vt:lpstr>New DataQs Reports</vt:lpstr>
      <vt:lpstr>Reporting Tools</vt:lpstr>
      <vt:lpstr>Contact Information</vt:lpstr>
    </vt:vector>
  </TitlesOfParts>
  <Company>USDOT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Walker</dc:creator>
  <cp:lastModifiedBy>Turner, Elizabeth (VOLPE)</cp:lastModifiedBy>
  <cp:revision>109</cp:revision>
  <dcterms:created xsi:type="dcterms:W3CDTF">2011-10-18T18:57:28Z</dcterms:created>
  <dcterms:modified xsi:type="dcterms:W3CDTF">2013-06-14T22:59:41Z</dcterms:modified>
</cp:coreProperties>
</file>