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6" r:id="rId2"/>
  </p:sldMasterIdLst>
  <p:notesMasterIdLst>
    <p:notesMasterId r:id="rId40"/>
  </p:notesMasterIdLst>
  <p:handoutMasterIdLst>
    <p:handoutMasterId r:id="rId41"/>
  </p:handoutMasterIdLst>
  <p:sldIdLst>
    <p:sldId id="256" r:id="rId3"/>
    <p:sldId id="360" r:id="rId4"/>
    <p:sldId id="361" r:id="rId5"/>
    <p:sldId id="362" r:id="rId6"/>
    <p:sldId id="372" r:id="rId7"/>
    <p:sldId id="363" r:id="rId8"/>
    <p:sldId id="364" r:id="rId9"/>
    <p:sldId id="346" r:id="rId10"/>
    <p:sldId id="347" r:id="rId11"/>
    <p:sldId id="275" r:id="rId12"/>
    <p:sldId id="276" r:id="rId13"/>
    <p:sldId id="300" r:id="rId14"/>
    <p:sldId id="313" r:id="rId15"/>
    <p:sldId id="355" r:id="rId16"/>
    <p:sldId id="354" r:id="rId17"/>
    <p:sldId id="365" r:id="rId18"/>
    <p:sldId id="318" r:id="rId19"/>
    <p:sldId id="356" r:id="rId20"/>
    <p:sldId id="357" r:id="rId21"/>
    <p:sldId id="358" r:id="rId22"/>
    <p:sldId id="322" r:id="rId23"/>
    <p:sldId id="321" r:id="rId24"/>
    <p:sldId id="278" r:id="rId25"/>
    <p:sldId id="359" r:id="rId26"/>
    <p:sldId id="366" r:id="rId27"/>
    <p:sldId id="301" r:id="rId28"/>
    <p:sldId id="367" r:id="rId29"/>
    <p:sldId id="344" r:id="rId30"/>
    <p:sldId id="373" r:id="rId31"/>
    <p:sldId id="368" r:id="rId32"/>
    <p:sldId id="324" r:id="rId33"/>
    <p:sldId id="349" r:id="rId34"/>
    <p:sldId id="374" r:id="rId35"/>
    <p:sldId id="350" r:id="rId36"/>
    <p:sldId id="369" r:id="rId37"/>
    <p:sldId id="370" r:id="rId38"/>
    <p:sldId id="371" r:id="rId3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C2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0" autoAdjust="0"/>
  </p:normalViewPr>
  <p:slideViewPr>
    <p:cSldViewPr>
      <p:cViewPr>
        <p:scale>
          <a:sx n="95" d="100"/>
          <a:sy n="95" d="100"/>
        </p:scale>
        <p:origin x="-4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Stephen%20Tregear\Documents\AAAA%20A%20Michelle%20stuff\FMCSA%20MEPP\Diabetes\KQ3%20figur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418198879493717"/>
          <c:y val="4.8717198021480328E-2"/>
          <c:w val="0.48069225721784914"/>
          <c:h val="0.7170152386015068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Number of Studies Identifying as Important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1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2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4"/>
            <c:invertIfNegative val="0"/>
            <c:bubble3D val="0"/>
            <c:spPr>
              <a:solidFill>
                <a:srgbClr val="8CADAE">
                  <a:lumMod val="75000"/>
                </a:srgbClr>
              </a:solidFill>
              <a:ln>
                <a:solidFill>
                  <a:srgbClr val="8CADAE">
                    <a:lumMod val="75000"/>
                  </a:srgb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6"/>
            <c:invertIfNegative val="0"/>
            <c:bubble3D val="0"/>
            <c:spPr>
              <a:solidFill>
                <a:srgbClr val="8CADAE">
                  <a:lumMod val="75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8CADAE">
                  <a:lumMod val="75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9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11"/>
            <c:invertIfNegative val="0"/>
            <c:bubble3D val="0"/>
            <c:spPr>
              <a:solidFill>
                <a:srgbClr val="8CADAE">
                  <a:lumMod val="75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13"/>
            <c:invertIfNegative val="0"/>
            <c:bubble3D val="0"/>
            <c:spPr>
              <a:solidFill>
                <a:srgbClr val="8CADAE">
                  <a:lumMod val="75000"/>
                </a:srgb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D16349"/>
              </a:solidFill>
            </c:spPr>
          </c:dPt>
          <c:dPt>
            <c:idx val="15"/>
            <c:invertIfNegative val="0"/>
            <c:bubble3D val="0"/>
            <c:spPr>
              <a:solidFill>
                <a:srgbClr val="D16349"/>
              </a:solidFill>
            </c:spPr>
          </c:dPt>
          <c:cat>
            <c:strRef>
              <c:f>Sheet1!$B$2:$B$19</c:f>
              <c:strCache>
                <c:ptCount val="16"/>
                <c:pt idx="0">
                  <c:v>Meal skipping</c:v>
                </c:pt>
                <c:pt idx="1">
                  <c:v>Exercise</c:v>
                </c:pt>
                <c:pt idx="2">
                  <c:v>Alcohol use</c:v>
                </c:pt>
                <c:pt idx="4">
                  <c:v>Impaired hypoglycemic awareness</c:v>
                </c:pt>
                <c:pt idx="5">
                  <c:v>Previous hypoglycemia</c:v>
                </c:pt>
                <c:pt idx="6">
                  <c:v>Age</c:v>
                </c:pt>
                <c:pt idx="7">
                  <c:v>Long duration of disease</c:v>
                </c:pt>
                <c:pt idx="8">
                  <c:v>Neuropathy</c:v>
                </c:pt>
                <c:pt idx="9">
                  <c:v>Gender (female)</c:v>
                </c:pt>
                <c:pt idx="11">
                  <c:v>Lower HbA1c</c:v>
                </c:pt>
                <c:pt idx="12">
                  <c:v>Intensive insulin therapy</c:v>
                </c:pt>
                <c:pt idx="13">
                  <c:v>Long duration on insulin</c:v>
                </c:pt>
                <c:pt idx="14">
                  <c:v>Higher insulin dose</c:v>
                </c:pt>
                <c:pt idx="15">
                  <c:v>Higher number of daily injections 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1">
                  <c:v>6</c:v>
                </c:pt>
                <c:pt idx="12">
                  <c:v>5</c:v>
                </c:pt>
                <c:pt idx="13">
                  <c:v>7</c:v>
                </c:pt>
                <c:pt idx="14">
                  <c:v>3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299392"/>
        <c:axId val="108300928"/>
      </c:barChart>
      <c:catAx>
        <c:axId val="1082993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 Narrow" pitchFamily="34" charset="0"/>
              </a:defRPr>
            </a:pPr>
            <a:endParaRPr lang="en-US"/>
          </a:p>
        </c:txPr>
        <c:crossAx val="108300928"/>
        <c:crosses val="autoZero"/>
        <c:auto val="1"/>
        <c:lblAlgn val="ctr"/>
        <c:lblOffset val="100"/>
        <c:noMultiLvlLbl val="0"/>
      </c:catAx>
      <c:valAx>
        <c:axId val="108300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10829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0.39833</cdr:x>
      <cdr:y>0.8481</cdr:y>
    </cdr:from>
    <cdr:to>
      <cdr:x>0.80871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0757" y="3302354"/>
          <a:ext cx="2370303" cy="591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Number of Studies Identifying</a:t>
          </a:r>
          <a:br>
            <a: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as Important</a:t>
          </a:r>
        </a:p>
      </cdr:txBody>
    </cdr:sp>
  </cdr:relSizeAnchor>
  <cdr:relSizeAnchor xmlns:cdr="http://schemas.openxmlformats.org/drawingml/2006/chartDrawing">
    <cdr:from>
      <cdr:x>0.76385</cdr:x>
      <cdr:y>0.04714</cdr:y>
    </cdr:from>
    <cdr:to>
      <cdr:x>0.80079</cdr:x>
      <cdr:y>0.26614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4411980" y="183555"/>
          <a:ext cx="213360" cy="852765"/>
        </a:xfrm>
        <a:prstGeom xmlns:a="http://schemas.openxmlformats.org/drawingml/2006/main" prst="rightBrace">
          <a:avLst>
            <a:gd name="adj1" fmla="val 40476"/>
            <a:gd name="adj2" fmla="val 50000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b="1"/>
        </a:p>
      </cdr:txBody>
    </cdr:sp>
  </cdr:relSizeAnchor>
  <cdr:relSizeAnchor xmlns:cdr="http://schemas.openxmlformats.org/drawingml/2006/chartDrawing">
    <cdr:from>
      <cdr:x>0.76121</cdr:x>
      <cdr:y>0.31311</cdr:y>
    </cdr:from>
    <cdr:to>
      <cdr:x>0.79815</cdr:x>
      <cdr:y>0.60338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4396740" y="1219201"/>
          <a:ext cx="213360" cy="1130236"/>
        </a:xfrm>
        <a:prstGeom xmlns:a="http://schemas.openxmlformats.org/drawingml/2006/main" prst="rightBrace">
          <a:avLst>
            <a:gd name="adj1" fmla="val 29761"/>
            <a:gd name="adj2" fmla="val 50000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0.76121</cdr:x>
      <cdr:y>0.6308</cdr:y>
    </cdr:from>
    <cdr:to>
      <cdr:x>0.79815</cdr:x>
      <cdr:y>0.75105</cdr:y>
    </cdr:to>
    <cdr:sp macro="" textlink="">
      <cdr:nvSpPr>
        <cdr:cNvPr id="5" name="Right Brace 4"/>
        <cdr:cNvSpPr/>
      </cdr:nvSpPr>
      <cdr:spPr>
        <a:xfrm xmlns:a="http://schemas.openxmlformats.org/drawingml/2006/main">
          <a:off x="4396740" y="2278380"/>
          <a:ext cx="213360" cy="434340"/>
        </a:xfrm>
        <a:prstGeom xmlns:a="http://schemas.openxmlformats.org/drawingml/2006/main" prst="rightBrace">
          <a:avLst>
            <a:gd name="adj1" fmla="val 22619"/>
            <a:gd name="adj2" fmla="val 50000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0.8285</cdr:x>
      <cdr:y>0.10372</cdr:y>
    </cdr:from>
    <cdr:to>
      <cdr:x>0.98</cdr:x>
      <cdr:y>0.22309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13170" y="537436"/>
          <a:ext cx="1154430" cy="618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Treatment</a:t>
          </a:r>
          <a:br>
            <a: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</a:br>
          <a:r>
            <a: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Factors</a:t>
          </a:r>
        </a:p>
      </cdr:txBody>
    </cdr:sp>
  </cdr:relSizeAnchor>
  <cdr:relSizeAnchor xmlns:cdr="http://schemas.openxmlformats.org/drawingml/2006/chartDrawing">
    <cdr:from>
      <cdr:x>0.83113</cdr:x>
      <cdr:y>0.40117</cdr:y>
    </cdr:from>
    <cdr:to>
      <cdr:x>0.99</cdr:x>
      <cdr:y>0.52055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333210" y="2078702"/>
          <a:ext cx="1210589" cy="61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Demographic</a:t>
          </a:r>
          <a:r>
            <a:rPr lang="en-US" sz="18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/>
          </a:r>
          <a:br>
            <a:rPr lang="en-US" sz="18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</a:br>
          <a:r>
            <a:rPr lang="en-US" sz="18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Factors</a:t>
          </a:r>
        </a:p>
      </cdr:txBody>
    </cdr:sp>
  </cdr:relSizeAnchor>
  <cdr:relSizeAnchor xmlns:cdr="http://schemas.openxmlformats.org/drawingml/2006/chartDrawing">
    <cdr:from>
      <cdr:x>0.83641</cdr:x>
      <cdr:y>0.63601</cdr:y>
    </cdr:from>
    <cdr:to>
      <cdr:x>0.98681</cdr:x>
      <cdr:y>0.75538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831080" y="2476500"/>
          <a:ext cx="868680" cy="464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Behavioral</a:t>
          </a:r>
          <a:br>
            <a: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</a:br>
          <a:r>
            <a: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Factors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pPr>
              <a:defRPr/>
            </a:pPr>
            <a:fld id="{259FFD61-8FE8-4560-9FFB-ADFD5E0187E2}" type="datetimeFigureOut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pPr>
              <a:defRPr/>
            </a:pPr>
            <a:fld id="{7EFC1D60-A216-4E61-9EE6-F50C30D2C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pPr>
              <a:defRPr/>
            </a:pPr>
            <a:fld id="{57111C29-8B35-460A-8C48-034F226301A2}" type="datetimeFigureOut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pPr>
              <a:defRPr/>
            </a:pPr>
            <a:fld id="{A1375535-D5B5-451B-B555-9D68209E1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6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05DEA-EB38-42B9-8342-71FF4CD014B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BED8F-0BEC-40F0-80FE-B48D68732F8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CEBC29-5853-46FA-B3AE-A8E9A923B82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NI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18172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8800" y="5791200"/>
            <a:ext cx="5486400" cy="914400"/>
            <a:chOff x="1800" y="1560"/>
            <a:chExt cx="8640" cy="1440"/>
          </a:xfrm>
        </p:grpSpPr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1800" y="1560"/>
            <a:ext cx="86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15" r:id="rId4" imgW="7621064" imgH="895238" progId="">
                    <p:embed/>
                  </p:oleObj>
                </mc:Choice>
                <mc:Fallback>
                  <p:oleObj r:id="rId4" imgW="7621064" imgH="895238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2000" contrast="-1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1560"/>
                          <a:ext cx="86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90" y="1920"/>
              <a:ext cx="8550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494" tIns="34747" rIns="69494" bIns="347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1" smtClean="0">
                  <a:solidFill>
                    <a:srgbClr val="FFFFFF"/>
                  </a:solidFill>
                  <a:latin typeface="Georgia" pitchFamily="18" charset="0"/>
                </a:rPr>
                <a:t>Federal Motor Carrier Safety Administration</a:t>
              </a:r>
              <a:endParaRPr lang="en-US" smtClean="0">
                <a:latin typeface="Arial Narrow" pitchFamily="34" charset="0"/>
              </a:endParaRPr>
            </a:p>
          </p:txBody>
        </p:sp>
      </p:grpSp>
      <p:pic>
        <p:nvPicPr>
          <p:cNvPr id="8" name="Picture 5" descr="PPT_ecri_bg.jpg"/>
          <p:cNvPicPr>
            <a:picLocks noChangeAspect="1"/>
          </p:cNvPicPr>
          <p:nvPr userDrawn="1"/>
        </p:nvPicPr>
        <p:blipFill>
          <a:blip r:embed="rId6" cstate="print"/>
          <a:srcRect l="60204" t="85034" b="2722"/>
          <a:stretch>
            <a:fillRect/>
          </a:stretch>
        </p:blipFill>
        <p:spPr bwMode="auto">
          <a:xfrm>
            <a:off x="7467600" y="6148388"/>
            <a:ext cx="16002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2133600"/>
          </a:xfrm>
        </p:spPr>
        <p:txBody>
          <a:bodyPr/>
          <a:lstStyle>
            <a:lvl1pPr marL="0" indent="0" algn="ctr">
              <a:buFontTx/>
              <a:buNone/>
              <a:defRPr sz="2000" b="1" u="sng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2B3C-B448-4FAA-8EC4-AB24039BA99B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4C43-C010-40E8-A531-BC44721FF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12CD3-FE68-4E5D-B6FC-3B70B30DD4A4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885E-16BD-4AAE-A51B-660CA18DD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23DA-081F-4E5D-8079-A7BA51F66B82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8E66F-378C-4030-B78F-09302E7B7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6033-D683-45DE-ABF7-E5BB22CE65E1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CB69-F74C-47AA-AD6F-3351D3761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2060-5A22-4401-BF41-0FD5BB8F633E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3B2E-CAE9-45DC-9CF8-11318882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2BD8B-557D-458D-8B33-71ED64209339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827B-8AAC-47EF-8B7A-C0F6D848E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37FB-D572-4274-9181-C5895A3B85EE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5172-D9CA-4493-B56A-705A9F490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dirty="0"/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F25B-B2FC-4856-AE06-6F16625C5007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A89E-4F6C-4939-AB10-7DC9388E2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NI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18172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8800" y="5791200"/>
            <a:ext cx="5486400" cy="914400"/>
            <a:chOff x="1800" y="1560"/>
            <a:chExt cx="8640" cy="1440"/>
          </a:xfrm>
        </p:grpSpPr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1800" y="1560"/>
            <a:ext cx="86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39" r:id="rId4" imgW="7621064" imgH="895238" progId="">
                    <p:embed/>
                  </p:oleObj>
                </mc:Choice>
                <mc:Fallback>
                  <p:oleObj r:id="rId4" imgW="7621064" imgH="895238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2000" contrast="-1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1560"/>
                          <a:ext cx="86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90" y="1920"/>
              <a:ext cx="8550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494" tIns="34747" rIns="69494" bIns="347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1" smtClean="0">
                  <a:solidFill>
                    <a:srgbClr val="FFFFFF"/>
                  </a:solidFill>
                  <a:latin typeface="Georgia" pitchFamily="18" charset="0"/>
                </a:rPr>
                <a:t>Federal Motor Carrier Safety Administration</a:t>
              </a:r>
              <a:endParaRPr lang="en-US" smtClean="0">
                <a:latin typeface="Arial Narrow" pitchFamily="34" charset="0"/>
              </a:endParaRPr>
            </a:p>
          </p:txBody>
        </p:sp>
      </p:grpSp>
      <p:pic>
        <p:nvPicPr>
          <p:cNvPr id="8" name="Picture 5" descr="PPT_ecri_bg.jpg"/>
          <p:cNvPicPr>
            <a:picLocks noChangeAspect="1"/>
          </p:cNvPicPr>
          <p:nvPr userDrawn="1"/>
        </p:nvPicPr>
        <p:blipFill>
          <a:blip r:embed="rId6" cstate="print"/>
          <a:srcRect l="60204" t="85034" b="2722"/>
          <a:stretch>
            <a:fillRect/>
          </a:stretch>
        </p:blipFill>
        <p:spPr bwMode="auto">
          <a:xfrm>
            <a:off x="7467600" y="6148388"/>
            <a:ext cx="16002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2133600"/>
          </a:xfrm>
        </p:spPr>
        <p:txBody>
          <a:bodyPr/>
          <a:lstStyle>
            <a:lvl1pPr marL="0" indent="0" algn="ctr">
              <a:buFontTx/>
              <a:buNone/>
              <a:defRPr sz="2000" b="1" u="sng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74DB-4F9C-4FFE-8A02-0AE134E1DD45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3C7E-FEFE-4F9B-84F1-E0728995E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D9B0-0209-4AF2-8F82-C325C5B18B64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5AA392-C9CA-4962-97B7-FE4FC6B19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CD04-8D89-4617-8356-8B3EA7C14A94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5D98-941F-429A-93BC-58F778140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B250-B59D-49AB-B3EF-101A311C3EEE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26EB-E3A7-4A08-94D6-CA955A4F2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8F38-1C3B-480A-B61B-7CB0A12CE95C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A78630-CBAE-4325-9921-026FDC4E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1A5A-8FD6-4191-BF3A-4BD61F7121CB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C3AA-58A2-4238-87BF-F1EA9A7C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2917-334F-4CB3-96AF-D8D4DB7AABAE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C50A1A7-BF0D-42F5-9A4B-9F4BB2C3B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57C-FD99-433E-8AAC-AA28B136C629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23CC-C17A-4A61-9B1E-86AC4F20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13AA-4855-44FE-9851-465A08A24526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9185E5-1AFC-4DCC-88F6-0CC619DC9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A385A0-C318-43BC-89E8-1C717F683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5C2F-AAB4-4DC6-AB0A-E60DF9A0CAB3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7A5A-F88A-437A-965C-32E9198CF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6155-9E59-40D6-A183-E8E32D394F3D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F9AB-A955-4210-920E-3DA05986E2A5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4BAA-B9A6-4C72-A5F9-EB52E6AF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73E2-A99E-4D3B-87E0-7FE7326E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B41E-D540-4395-B78F-265911EC1684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NI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18172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8800" y="5791200"/>
            <a:ext cx="5486400" cy="914400"/>
            <a:chOff x="1800" y="1560"/>
            <a:chExt cx="8640" cy="1440"/>
          </a:xfrm>
        </p:grpSpPr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1800" y="1560"/>
            <a:ext cx="86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3" r:id="rId4" imgW="7621064" imgH="895238" progId="">
                    <p:embed/>
                  </p:oleObj>
                </mc:Choice>
                <mc:Fallback>
                  <p:oleObj r:id="rId4" imgW="7621064" imgH="895238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2000" contrast="-1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1560"/>
                          <a:ext cx="86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90" y="1920"/>
              <a:ext cx="8550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494" tIns="34747" rIns="69494" bIns="347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1" smtClean="0">
                  <a:solidFill>
                    <a:srgbClr val="FFFFFF"/>
                  </a:solidFill>
                  <a:latin typeface="Georgia" pitchFamily="18" charset="0"/>
                </a:rPr>
                <a:t>Federal Motor Carrier Safety Administration</a:t>
              </a:r>
              <a:endParaRPr lang="en-US" smtClean="0">
                <a:latin typeface="Arial Narrow" pitchFamily="34" charset="0"/>
              </a:endParaRPr>
            </a:p>
          </p:txBody>
        </p:sp>
      </p:grpSp>
      <p:pic>
        <p:nvPicPr>
          <p:cNvPr id="8" name="Picture 5" descr="PPT_ecri_bg.jpg"/>
          <p:cNvPicPr>
            <a:picLocks noChangeAspect="1"/>
          </p:cNvPicPr>
          <p:nvPr userDrawn="1"/>
        </p:nvPicPr>
        <p:blipFill>
          <a:blip r:embed="rId6" cstate="print"/>
          <a:srcRect l="60204" t="85034" b="2722"/>
          <a:stretch>
            <a:fillRect/>
          </a:stretch>
        </p:blipFill>
        <p:spPr bwMode="auto">
          <a:xfrm>
            <a:off x="7467600" y="6148388"/>
            <a:ext cx="16002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2133600"/>
          </a:xfrm>
        </p:spPr>
        <p:txBody>
          <a:bodyPr/>
          <a:lstStyle>
            <a:lvl1pPr marL="0" indent="0" algn="ctr">
              <a:buFontTx/>
              <a:buNone/>
              <a:defRPr sz="2000" b="1" u="sng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5F8E-6E7F-4F40-9B03-0CF13510B8F4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D0C4-129F-4029-BE4D-B4C410F36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DDAC-65B3-49DA-A5BB-BCDB196FE440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B0DF-D1AC-486E-9495-49A9B37DC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23447-8984-4588-A9B8-0A9566E7BE89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D6EC-2FF7-4DC0-B35E-213371465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F27D-643D-4362-995A-397A19BEE6FE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FEE8-B011-4AA3-950D-BF1113F12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E203-30DD-4D9E-9751-62ED35DCAAB6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4A69-13E8-4CA2-8E16-C069CFF4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1236F-9207-4720-A17C-DA1FB5098EF0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7F4C-7F7B-4CFE-8831-89FE17AFF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3C32-0121-4EC9-A2A5-E59D1F172E1D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6D3D-8CE8-4144-9EA1-0ECC126E0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A521-B2D3-4AC1-A879-7DEC0D7092DA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FCCD-3DD9-4235-BEBE-095C4D269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50000">
              <a:srgbClr val="CCEC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9144000" cy="1600200"/>
            <a:chOff x="1800" y="1560"/>
            <a:chExt cx="8640" cy="1440"/>
          </a:xfrm>
        </p:grpSpPr>
        <p:graphicFrame>
          <p:nvGraphicFramePr>
            <p:cNvPr id="1032" name="Object 11"/>
            <p:cNvGraphicFramePr>
              <a:graphicFrameLocks noChangeAspect="1"/>
            </p:cNvGraphicFramePr>
            <p:nvPr/>
          </p:nvGraphicFramePr>
          <p:xfrm>
            <a:off x="1800" y="1560"/>
            <a:ext cx="86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20" imgW="7621064" imgH="895238" progId="">
                    <p:embed/>
                  </p:oleObj>
                </mc:Choice>
                <mc:Fallback>
                  <p:oleObj r:id="rId20" imgW="7621064" imgH="895238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lum bright="70000" contrast="-7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1560"/>
                          <a:ext cx="86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 Box 12"/>
            <p:cNvSpPr txBox="1">
              <a:spLocks noChangeArrowheads="1"/>
            </p:cNvSpPr>
            <p:nvPr userDrawn="1"/>
          </p:nvSpPr>
          <p:spPr bwMode="auto">
            <a:xfrm>
              <a:off x="1889" y="1920"/>
              <a:ext cx="8551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494" tIns="34747" rIns="69494" bIns="347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latin typeface="Arial Narrow" pitchFamily="34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3C5EA55D-AF54-4D82-84AF-76436E5C36FE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B34CA33-F7E9-4818-8625-7B4D2E2B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1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4C04BA-3EAB-47A4-93D5-2B3C35FC797B}" type="datetime1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4AE10C-6113-4EE7-B41D-1D952659F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dep.nih.gov/publications/PublicationDetail.aspx?PubId=2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3429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0" u="sng" dirty="0" smtClean="0"/>
              <a:t>Updated Evidence Report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100" cap="none" dirty="0"/>
              <a:t>PREPARED FOR: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dirty="0"/>
              <a:t>Federal Motor Carrier Safety Administration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dirty="0"/>
              <a:t>Medical Review Board Meeting, June 30, 2011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100" dirty="0"/>
              <a:t>Prepared By: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dirty="0"/>
              <a:t>Michelle Tregear, PhD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0" cap="none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200" b="0" dirty="0"/>
              <a:t>Senior Research Analyst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dirty="0"/>
              <a:t>Manila Consulting Group</a:t>
            </a:r>
          </a:p>
        </p:txBody>
      </p:sp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Diabetes and Commercial Motor Vehicle </a:t>
            </a:r>
            <a:br>
              <a:rPr lang="en-US" sz="4400" b="1" dirty="0" smtClean="0"/>
            </a:br>
            <a:r>
              <a:rPr lang="en-US" sz="4400" b="1" dirty="0" smtClean="0"/>
              <a:t>Driver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2D85D-C7B1-4DCA-A7E5-CA9106F4A5F8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8305800" cy="45259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u="sng" dirty="0"/>
              <a:t>Key Question 1</a:t>
            </a:r>
            <a:r>
              <a:rPr lang="en-US" sz="2800" dirty="0"/>
              <a:t>: Are individuals with diabetes mellitus at increased risk for a motor vehicle crash when compared with comparable individuals who do not have diabetes</a:t>
            </a:r>
            <a:r>
              <a:rPr lang="en-US" sz="2800" dirty="0" smtClean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u="sng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u="sng" dirty="0"/>
              <a:t>Key Question 2</a:t>
            </a:r>
            <a:r>
              <a:rPr lang="en-US" sz="2800" dirty="0"/>
              <a:t>: Is hypoglycemia an important risk factor for a motor vehicle crash among individuals with diabetes mellitus?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F727A-44BA-48BB-8915-5B7967B9417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2000" cy="47545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u="sng" dirty="0"/>
              <a:t>Key Question 3</a:t>
            </a:r>
            <a:r>
              <a:rPr lang="en-US" sz="3000" dirty="0"/>
              <a:t>: </a:t>
            </a:r>
            <a:endParaRPr lang="en-US" sz="30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What </a:t>
            </a:r>
            <a:r>
              <a:rPr lang="en-US" sz="3000" dirty="0">
                <a:solidFill>
                  <a:schemeClr val="tx1"/>
                </a:solidFill>
              </a:rPr>
              <a:t>risk factors are associated with an increased incidence of severe hypoglycemia, and 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What </a:t>
            </a:r>
            <a:r>
              <a:rPr lang="en-US" sz="3000" dirty="0">
                <a:solidFill>
                  <a:schemeClr val="tx1"/>
                </a:solidFill>
              </a:rPr>
              <a:t>is the incidence of severe hypoglycemia with different treatments and treatment modalities (</a:t>
            </a:r>
            <a:r>
              <a:rPr lang="en-US" sz="3000" i="1" dirty="0">
                <a:solidFill>
                  <a:schemeClr val="tx1"/>
                </a:solidFill>
              </a:rPr>
              <a:t>e.g., use of injectable, non-insulin drugs such as </a:t>
            </a:r>
            <a:r>
              <a:rPr lang="en-US" sz="3000" i="1" dirty="0" err="1">
                <a:solidFill>
                  <a:schemeClr val="tx1"/>
                </a:solidFill>
              </a:rPr>
              <a:t>Byetta</a:t>
            </a:r>
            <a:r>
              <a:rPr lang="en-US" sz="3000" dirty="0" smtClean="0">
                <a:solidFill>
                  <a:schemeClr val="tx1"/>
                </a:solidFill>
              </a:rPr>
              <a:t>)?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000" u="sng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u="sng" dirty="0"/>
              <a:t>Key Question 4</a:t>
            </a:r>
            <a:r>
              <a:rPr lang="en-US" sz="3000" dirty="0"/>
              <a:t>: How effective is hypoglycemia awareness training in preventing the consequences of hypoglycemia?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534F6-4BFA-4468-A9FD-42A883C63E4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 1: Crash Risk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2590800"/>
            <a:ext cx="4419600" cy="3048000"/>
          </a:xfrm>
        </p:spPr>
        <p:txBody>
          <a:bodyPr/>
          <a:lstStyle/>
          <a:p>
            <a:pPr eaLnBrk="1" hangingPunct="1"/>
            <a:r>
              <a:rPr lang="en-US" sz="2400" smtClean="0"/>
              <a:t>19 studies included</a:t>
            </a:r>
          </a:p>
          <a:p>
            <a:pPr eaLnBrk="1" hangingPunct="1"/>
            <a:r>
              <a:rPr lang="en-US" sz="2400" smtClean="0"/>
              <a:t>All case-control</a:t>
            </a:r>
          </a:p>
          <a:p>
            <a:pPr eaLnBrk="1" hangingPunct="1"/>
            <a:r>
              <a:rPr lang="en-US" sz="2400" smtClean="0"/>
              <a:t>Quality = Low/moderate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7BD48-87F8-408D-88DC-CEFF7BD6DB4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2362200" y="1600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Searches of electronic databases such as PubMed/Medline, CINAHL, Cochrane Library, PsychINFO, TRIS, etc, and hand searches of the literature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457200" y="25908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Applied retrieval criteria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457200" y="4572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Applied inclusion criteria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83" name="Object 6"/>
          <p:cNvGraphicFramePr>
            <a:graphicFrameLocks noChangeAspect="1"/>
          </p:cNvGraphicFramePr>
          <p:nvPr/>
        </p:nvGraphicFramePr>
        <p:xfrm>
          <a:off x="304800" y="1447800"/>
          <a:ext cx="5029200" cy="484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Visio" r:id="rId3" imgW="5200599" imgH="4949649" progId="Visio.Drawing.11">
                  <p:embed/>
                </p:oleObj>
              </mc:Choice>
              <mc:Fallback>
                <p:oleObj name="Visio" r:id="rId3" imgW="5200599" imgH="494964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5029200" cy="484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 1: Included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52168-F538-4719-BEBB-050AEF64D02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</p:nvPr>
        </p:nvGraphicFramePr>
        <p:xfrm>
          <a:off x="914400" y="1600200"/>
          <a:ext cx="7086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52"/>
                <a:gridCol w="548620"/>
                <a:gridCol w="4042556"/>
                <a:gridCol w="1012372"/>
              </a:tblGrid>
              <a:tr h="261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Reference</a:t>
                      </a:r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Year</a:t>
                      </a:r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Location</a:t>
                      </a:r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Quality**</a:t>
                      </a:r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</a:tr>
              <a:tr h="2200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*</a:t>
                      </a:r>
                      <a:r>
                        <a:rPr lang="en-US" sz="1000" dirty="0" err="1" smtClean="0">
                          <a:latin typeface="+mj-lt"/>
                        </a:rPr>
                        <a:t>Skurtveit</a:t>
                      </a:r>
                      <a:r>
                        <a:rPr lang="en-US" sz="1000" dirty="0" smtClean="0">
                          <a:latin typeface="+mj-lt"/>
                        </a:rPr>
                        <a:t> et al.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2009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Norway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0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*</a:t>
                      </a:r>
                      <a:r>
                        <a:rPr lang="en-US" sz="1000" dirty="0" err="1" smtClean="0">
                          <a:latin typeface="+mj-lt"/>
                        </a:rPr>
                        <a:t>Lonnen</a:t>
                      </a:r>
                      <a:r>
                        <a:rPr lang="en-US" sz="1000" dirty="0" smtClean="0">
                          <a:latin typeface="+mj-lt"/>
                        </a:rPr>
                        <a:t> et al.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2008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United Kingdom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44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*</a:t>
                      </a:r>
                      <a:r>
                        <a:rPr lang="en-US" sz="1000" dirty="0" err="1" smtClean="0">
                          <a:latin typeface="+mj-lt"/>
                        </a:rPr>
                        <a:t>Hemmelgam</a:t>
                      </a:r>
                      <a:r>
                        <a:rPr lang="en-US" sz="1000" dirty="0" smtClean="0">
                          <a:latin typeface="+mj-lt"/>
                        </a:rPr>
                        <a:t> et al.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2006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Canada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0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Cox</a:t>
                      </a:r>
                      <a:r>
                        <a:rPr lang="en-US" sz="1000" baseline="0" dirty="0" smtClean="0">
                          <a:latin typeface="+mj-lt"/>
                        </a:rPr>
                        <a:t> et al.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2003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USA, Germany, Netherlands, Scotland, and Switzerland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084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Laberge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-Nadeau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2000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Canada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084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McGwin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1999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9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Gresset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1994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Canada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084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Koepsell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1994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9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Hansotia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1991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084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Stevens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1989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Northern Ireland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9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Eadington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1988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Scotland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084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Songer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1988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34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De Klerk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1983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Australia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3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Davis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1973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3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Ysander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Calibri"/>
                          <a:cs typeface="Arial"/>
                        </a:rPr>
                        <a:t>1970 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Sweden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3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Campbell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Calibri"/>
                          <a:cs typeface="Arial"/>
                        </a:rPr>
                        <a:t>1969 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Canada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3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McMurray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Calibri"/>
                          <a:cs typeface="Arial"/>
                        </a:rPr>
                        <a:t>1968 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3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j-lt"/>
                          <a:ea typeface="Calibri"/>
                          <a:cs typeface="Arial"/>
                        </a:rPr>
                        <a:t>Ysander</a:t>
                      </a: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Calibri"/>
                          <a:cs typeface="Arial"/>
                        </a:rPr>
                        <a:t>1966 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Canada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327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Waller et al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Arial"/>
                        </a:rPr>
                        <a:t>.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1965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Calibri"/>
                          <a:cs typeface="Arial"/>
                        </a:rPr>
                        <a:t>USA 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6419850"/>
            <a:ext cx="54102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+mj-lt"/>
              </a:rPr>
              <a:t>** Newcastle-Ottawa Quality Assessment Scale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 1: Included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875DC-17D1-4C9D-82AB-D4787DAA19C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30724" name="Content Placeholder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14400" y="2514600"/>
          <a:ext cx="73485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Visio" r:id="rId3" imgW="4149512" imgH="1634787" progId="Visio.Drawing.11">
                  <p:embed/>
                </p:oleObj>
              </mc:Choice>
              <mc:Fallback>
                <p:oleObj name="Visio" r:id="rId3" imgW="4149512" imgH="1634787" progId="Visio.Drawing.11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7348538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371600" y="1828800"/>
            <a:ext cx="710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Scenarios for Investigating Risk of Crash in Diabetes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711325" y="5638800"/>
            <a:ext cx="2395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N=15 Studies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1 with CMV Drivers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791200" y="5638800"/>
            <a:ext cx="162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latin typeface="+mj-lt"/>
              </a:rPr>
              <a:t>N=4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Studies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Question 1: Crash Risk Among CMV Drivers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382000" cy="3276600"/>
          </a:xfrm>
        </p:spPr>
        <p:txBody>
          <a:bodyPr/>
          <a:lstStyle/>
          <a:p>
            <a:pPr algn="ctr" eaLnBrk="1" hangingPunct="1"/>
            <a:r>
              <a:rPr lang="en-US" sz="2400" u="sng" smtClean="0"/>
              <a:t>Laberge-Nadeau et al. 2000 (Quality = Moderate)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Canada</a:t>
            </a:r>
          </a:p>
          <a:p>
            <a:pPr lvl="1" eaLnBrk="1" hangingPunct="1"/>
            <a:r>
              <a:rPr lang="en-US" sz="2000" smtClean="0"/>
              <a:t>One, </a:t>
            </a:r>
            <a:br>
              <a:rPr lang="en-US" sz="2000" smtClean="0"/>
            </a:br>
            <a:r>
              <a:rPr lang="en-US" sz="2000" smtClean="0"/>
              <a:t>case-control</a:t>
            </a:r>
            <a:br>
              <a:rPr lang="en-US" sz="2000" smtClean="0"/>
            </a:br>
            <a:r>
              <a:rPr lang="en-US" sz="2000" smtClean="0"/>
              <a:t>study of </a:t>
            </a:r>
            <a:br>
              <a:rPr lang="en-US" sz="2000" smtClean="0"/>
            </a:br>
            <a:r>
              <a:rPr lang="en-US" sz="2000" smtClean="0"/>
              <a:t>CMV license</a:t>
            </a:r>
            <a:br>
              <a:rPr lang="en-US" sz="2000" smtClean="0"/>
            </a:br>
            <a:r>
              <a:rPr lang="en-US" sz="2000" smtClean="0"/>
              <a:t>holders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62952-E021-43D9-B80B-C2FDA96C1B7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78025"/>
            <a:ext cx="6800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1: Crash Risk Among CMV Drivers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20323-4A7A-4740-9D5C-E7BF05CF05A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2772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  <a:p>
            <a:pPr lvl="1" eaLnBrk="1" hangingPunct="1"/>
            <a:r>
              <a:rPr lang="en-US" smtClean="0"/>
              <a:t>Increased crash risk for professional drivers with a permit to drive a straight truck (ST) and with uncomplicated diabetes </a:t>
            </a:r>
          </a:p>
          <a:p>
            <a:pPr lvl="1" eaLnBrk="1" hangingPunct="1"/>
            <a:r>
              <a:rPr lang="en-US" smtClean="0"/>
              <a:t>The pattern of risk observed among drivers of straight trucks was different to that of articulated truck drivers</a:t>
            </a:r>
          </a:p>
          <a:p>
            <a:pPr lvl="2" eaLnBrk="1" hangingPunct="1"/>
            <a:r>
              <a:rPr lang="en-US" smtClean="0"/>
              <a:t>May be the result of stricter medical standards when hiring drivers?</a:t>
            </a:r>
          </a:p>
          <a:p>
            <a:pPr lvl="1" eaLnBrk="1" hangingPunct="1"/>
            <a:r>
              <a:rPr lang="en-US" smtClean="0"/>
              <a:t>Risk ratios (RRs) for crash increased with distance driven. </a:t>
            </a:r>
          </a:p>
          <a:p>
            <a:pPr lvl="2" eaLnBrk="1" hangingPunct="1"/>
            <a:r>
              <a:rPr lang="en-US" smtClean="0"/>
              <a:t>While the RRs for ST drivers were not significantly different from the reference category, there was a trend toward increasing RR with distance driven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rgbClr val="7B9899"/>
                </a:solidFill>
              </a:rPr>
              <a:t>Key Question 1: Crash Risk Among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C85FF-8DB6-40E0-B85C-641F7D92FAE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533400" y="2362200"/>
          <a:ext cx="77406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Visio" r:id="rId3" imgW="4149512" imgH="1634787" progId="Visio.Drawing.11">
                  <p:embed/>
                </p:oleObj>
              </mc:Choice>
              <mc:Fallback>
                <p:oleObj name="Visio" r:id="rId3" imgW="4149512" imgH="163478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774065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04800" y="2362200"/>
            <a:ext cx="4305300" cy="297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914400" y="1676400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>
                <a:latin typeface="+mj-lt"/>
              </a:rPr>
              <a:t>15 Case-Control Studies </a:t>
            </a:r>
            <a:r>
              <a:rPr lang="en-US" sz="2000" b="1" dirty="0">
                <a:latin typeface="+mj-lt"/>
              </a:rPr>
              <a:t>Comparing Risk of Crash among Comparable Drivers with and without Diabetes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519238" y="5638800"/>
            <a:ext cx="2170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Comparing 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Risk Ratios (RR)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3188" y="5638800"/>
            <a:ext cx="2255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Comparing 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Odds Ratios (OR)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 1: Crash Risk Among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295FF-3E98-40F6-8E62-B56218EEB73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99475" cy="5000625"/>
          </a:xfrm>
          <a:prstGeom prst="rect">
            <a:avLst/>
          </a:prstGeom>
          <a:solidFill>
            <a:srgbClr val="FFF8C2">
              <a:alpha val="18823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3050" y="2590800"/>
            <a:ext cx="8413750" cy="381000"/>
          </a:xfrm>
          <a:prstGeom prst="rect">
            <a:avLst/>
          </a:prstGeom>
          <a:solidFill>
            <a:srgbClr val="FFFF66">
              <a:alpha val="16863"/>
            </a:srgbClr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5715000"/>
            <a:ext cx="6629400" cy="190500"/>
          </a:xfrm>
          <a:prstGeom prst="rect">
            <a:avLst/>
          </a:prstGeom>
          <a:solidFill>
            <a:srgbClr val="FFFF66">
              <a:alpha val="16863"/>
            </a:srgbClr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1066800" y="6015038"/>
            <a:ext cx="1339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Not Significant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2200" y="5922963"/>
            <a:ext cx="304800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12"/>
          <p:cNvSpPr txBox="1">
            <a:spLocks noChangeArrowheads="1"/>
          </p:cNvSpPr>
          <p:nvPr/>
        </p:nvSpPr>
        <p:spPr bwMode="auto">
          <a:xfrm>
            <a:off x="1006475" y="2133600"/>
            <a:ext cx="119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New Studies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8200" y="2317750"/>
            <a:ext cx="168275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 1: Crash Risk Among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96B22-C417-4D61-B4DD-51078565396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13" y="1524000"/>
            <a:ext cx="54403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276600" y="2286000"/>
            <a:ext cx="5527675" cy="190500"/>
          </a:xfrm>
          <a:prstGeom prst="rect">
            <a:avLst/>
          </a:prstGeom>
          <a:solidFill>
            <a:srgbClr val="FFFF66">
              <a:alpha val="16863"/>
            </a:srgbClr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4963" y="1524000"/>
            <a:ext cx="2541587" cy="3292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DVLA* published a statement regarding </a:t>
            </a:r>
            <a:r>
              <a:rPr lang="en-US" sz="1600" b="1" dirty="0" err="1"/>
              <a:t>Lonnen</a:t>
            </a:r>
            <a:r>
              <a:rPr lang="en-US" sz="1600" b="1" dirty="0"/>
              <a:t> et al. study</a:t>
            </a:r>
            <a:r>
              <a:rPr lang="en-US" sz="1600" dirty="0"/>
              <a:t>: They stated that risk of crash among individuals with diabetes was underestimated due to the three-year medical review that is required for license renewal in the UK, which removes those at highest risk from driving population.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9563" y="1981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Box 5"/>
          <p:cNvSpPr txBox="1">
            <a:spLocks noChangeArrowheads="1"/>
          </p:cNvSpPr>
          <p:nvPr/>
        </p:nvSpPr>
        <p:spPr bwMode="auto">
          <a:xfrm>
            <a:off x="306388" y="6096000"/>
            <a:ext cx="3452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*UK Driver and Vehicle Licensing Agency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5140325"/>
            <a:ext cx="637857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This prompted us to conduct a subgroup analysis that is </a:t>
            </a:r>
            <a:r>
              <a:rPr lang="en-US" dirty="0">
                <a:solidFill>
                  <a:srgbClr val="C00000"/>
                </a:solidFill>
              </a:rPr>
              <a:t>new</a:t>
            </a:r>
            <a:r>
              <a:rPr lang="en-US" dirty="0"/>
              <a:t> to the 2010 Updated Evidence Report</a:t>
            </a:r>
          </a:p>
        </p:txBody>
      </p:sp>
      <p:cxnSp>
        <p:nvCxnSpPr>
          <p:cNvPr id="66566" name="Elbow Connector 66565"/>
          <p:cNvCxnSpPr>
            <a:stCxn id="2" idx="2"/>
            <a:endCxn id="7" idx="1"/>
          </p:cNvCxnSpPr>
          <p:nvPr/>
        </p:nvCxnSpPr>
        <p:spPr>
          <a:xfrm rot="16200000" flipH="1">
            <a:off x="1660525" y="4762500"/>
            <a:ext cx="647700" cy="7556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7B9899"/>
                </a:solidFill>
              </a:rPr>
              <a:t>Epidemiology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37EE-EB98-4D3E-A9E9-3F7A3364C56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18256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000" b="1" u="sng" dirty="0" smtClean="0"/>
              <a:t>2009 Statistics for Diabetes </a:t>
            </a:r>
          </a:p>
          <a:p>
            <a:pPr eaLnBrk="1" hangingPunct="1">
              <a:defRPr/>
            </a:pPr>
            <a:r>
              <a:rPr lang="en-US" sz="2000" dirty="0" smtClean="0"/>
              <a:t>23.6 million in the United Sates have diabetes (~8% of the US population; ~11.8% of males </a:t>
            </a:r>
            <a:r>
              <a:rPr lang="en-US" sz="2000" u="sng" dirty="0" smtClean="0"/>
              <a:t>&gt;</a:t>
            </a:r>
            <a:r>
              <a:rPr lang="en-US" sz="2000" dirty="0" smtClean="0"/>
              <a:t>20 years)</a:t>
            </a:r>
          </a:p>
          <a:p>
            <a:pPr lvl="1" eaLnBrk="1" hangingPunct="1">
              <a:defRPr/>
            </a:pPr>
            <a:r>
              <a:rPr lang="en-US" sz="2000" dirty="0" smtClean="0"/>
              <a:t>17.9 million diagnosed </a:t>
            </a:r>
          </a:p>
          <a:p>
            <a:pPr lvl="1" eaLnBrk="1" hangingPunct="1">
              <a:defRPr/>
            </a:pPr>
            <a:r>
              <a:rPr lang="en-US" sz="2000" dirty="0" smtClean="0"/>
              <a:t>5.7 million undiagnosed</a:t>
            </a:r>
          </a:p>
          <a:p>
            <a:pPr eaLnBrk="1" hangingPunct="1">
              <a:defRPr/>
            </a:pPr>
            <a:r>
              <a:rPr lang="en-US" sz="2000" dirty="0" smtClean="0"/>
              <a:t>Number of new cases are rising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3810000"/>
            <a:ext cx="746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Key Question 1: Crash Risk Among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EAD3A-0478-4CB5-952A-14C1111EF6B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471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4152900"/>
            <a:ext cx="5527675" cy="190500"/>
          </a:xfrm>
          <a:prstGeom prst="rect">
            <a:avLst/>
          </a:prstGeom>
          <a:solidFill>
            <a:srgbClr val="FFFF66">
              <a:alpha val="16863"/>
            </a:srgbClr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1447800" y="413226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C00000"/>
                </a:solidFill>
              </a:rPr>
              <a:t>Summary for Non-USA</a:t>
            </a:r>
            <a:br>
              <a:rPr lang="en-US" sz="900">
                <a:solidFill>
                  <a:srgbClr val="C00000"/>
                </a:solidFill>
              </a:rPr>
            </a:br>
            <a:endParaRPr lang="en-US" sz="900">
              <a:solidFill>
                <a:srgbClr val="C00000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1600200" y="5368925"/>
            <a:ext cx="1524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C00000"/>
                </a:solidFill>
              </a:rPr>
              <a:t>Summary for USA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4230688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09863" y="5486400"/>
            <a:ext cx="1857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515938" y="5754688"/>
            <a:ext cx="2760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Significant increase in </a:t>
            </a:r>
            <a:br>
              <a:rPr lang="en-US" sz="1400">
                <a:solidFill>
                  <a:srgbClr val="C00000"/>
                </a:solidFill>
              </a:rPr>
            </a:br>
            <a:r>
              <a:rPr lang="en-US" sz="1400">
                <a:solidFill>
                  <a:srgbClr val="C00000"/>
                </a:solidFill>
              </a:rPr>
              <a:t>crash risk in USA studies; But not in the non-USA studies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5562600"/>
            <a:ext cx="5334000" cy="1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5372100"/>
            <a:ext cx="5527675" cy="190500"/>
          </a:xfrm>
          <a:prstGeom prst="rect">
            <a:avLst/>
          </a:prstGeom>
          <a:solidFill>
            <a:srgbClr val="FFFF66">
              <a:alpha val="16863"/>
            </a:srgbClr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1600200"/>
            <a:ext cx="8647113" cy="152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4086225"/>
            <a:ext cx="609600" cy="32385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05400" y="5313363"/>
            <a:ext cx="609600" cy="325437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1: Crash Risk Among </a:t>
            </a:r>
            <a:r>
              <a:rPr lang="en-US" dirty="0" smtClean="0"/>
              <a:t>Subgroups</a:t>
            </a:r>
            <a:br>
              <a:rPr lang="en-US" dirty="0" smtClean="0"/>
            </a:br>
            <a:r>
              <a:rPr lang="en-US" sz="2700" dirty="0" smtClean="0"/>
              <a:t>Insulin Dependent vs. Oral Medication or Diet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696200" cy="48307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Subgroup Analysis</a:t>
            </a:r>
            <a:endParaRPr lang="en-US" sz="24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 smtClean="0"/>
              <a:t>Insulin-treated vs. oral medication and/or diet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 smtClean="0"/>
              <a:t>Five of the original studies, one new study</a:t>
            </a:r>
          </a:p>
          <a:p>
            <a:pPr marL="27432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800" dirty="0"/>
          </a:p>
          <a:p>
            <a:pPr marL="27432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Findings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Random Effects Meta-analysis: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Risk Ratio = </a:t>
            </a:r>
            <a:r>
              <a:rPr lang="en-US" sz="1800" b="1" dirty="0" smtClean="0">
                <a:solidFill>
                  <a:schemeClr val="tx1"/>
                </a:solidFill>
              </a:rPr>
              <a:t>1.537 </a:t>
            </a:r>
            <a:r>
              <a:rPr lang="en-US" sz="1800" dirty="0">
                <a:solidFill>
                  <a:schemeClr val="tx1"/>
                </a:solidFill>
              </a:rPr>
              <a:t>(95% CI: </a:t>
            </a:r>
            <a:r>
              <a:rPr lang="en-US" sz="1800" u="sng" dirty="0">
                <a:solidFill>
                  <a:schemeClr val="tx1"/>
                </a:solidFill>
              </a:rPr>
              <a:t>0.603–3.915</a:t>
            </a:r>
            <a:r>
              <a:rPr lang="en-US" sz="1800" dirty="0">
                <a:solidFill>
                  <a:schemeClr val="tx1"/>
                </a:solidFill>
              </a:rPr>
              <a:t>, P=0.368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Not significant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New Analysis: </a:t>
            </a:r>
            <a:r>
              <a:rPr lang="en-US" sz="1900" dirty="0" smtClean="0"/>
              <a:t>Further categorized by U.S. vs. Non-U.S.</a:t>
            </a:r>
          </a:p>
          <a:p>
            <a:pPr marL="59436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800" b="1" dirty="0" smtClean="0"/>
          </a:p>
          <a:p>
            <a:pPr marL="59436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 smtClean="0"/>
              <a:t>Findings</a:t>
            </a:r>
            <a:r>
              <a:rPr lang="en-US" sz="1600" dirty="0"/>
              <a:t>: </a:t>
            </a:r>
            <a:endParaRPr lang="en-US" sz="1600" dirty="0" smtClean="0"/>
          </a:p>
          <a:p>
            <a:pPr marL="59436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dirty="0" smtClean="0"/>
              <a:t>Random </a:t>
            </a:r>
            <a:r>
              <a:rPr lang="en-US" sz="1600" dirty="0"/>
              <a:t>Effects Meta-analysis: </a:t>
            </a:r>
            <a:endParaRPr lang="en-US" sz="1600" dirty="0" smtClean="0"/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U.S. subgroup</a:t>
            </a:r>
            <a:r>
              <a:rPr lang="en-US" sz="1600" dirty="0" smtClean="0">
                <a:solidFill>
                  <a:schemeClr val="tx1"/>
                </a:solidFill>
              </a:rPr>
              <a:t>: Risk </a:t>
            </a:r>
            <a:r>
              <a:rPr lang="en-US" sz="1600" dirty="0">
                <a:solidFill>
                  <a:schemeClr val="tx1"/>
                </a:solidFill>
              </a:rPr>
              <a:t>Ratio = </a:t>
            </a:r>
            <a:r>
              <a:rPr lang="en-US" sz="1600" b="1" dirty="0" smtClean="0">
                <a:solidFill>
                  <a:schemeClr val="tx1"/>
                </a:solidFill>
              </a:rPr>
              <a:t>2.753 </a:t>
            </a:r>
            <a:r>
              <a:rPr lang="en-US" sz="1600" dirty="0">
                <a:solidFill>
                  <a:schemeClr val="tx1"/>
                </a:solidFill>
              </a:rPr>
              <a:t>(95% CI: </a:t>
            </a:r>
            <a:r>
              <a:rPr lang="en-US" sz="1600" u="sng" dirty="0" smtClean="0">
                <a:solidFill>
                  <a:schemeClr val="tx1"/>
                </a:solidFill>
              </a:rPr>
              <a:t>1.537–4.930</a:t>
            </a:r>
            <a:r>
              <a:rPr lang="en-US" sz="1600" dirty="0" smtClean="0">
                <a:solidFill>
                  <a:schemeClr val="tx1"/>
                </a:solidFill>
              </a:rPr>
              <a:t>, P=0.001)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Non U.S. subgroup</a:t>
            </a:r>
            <a:r>
              <a:rPr lang="en-US" sz="1600" dirty="0" smtClean="0">
                <a:solidFill>
                  <a:schemeClr val="tx1"/>
                </a:solidFill>
              </a:rPr>
              <a:t>: Risk </a:t>
            </a:r>
            <a:r>
              <a:rPr lang="en-US" sz="1600" dirty="0">
                <a:solidFill>
                  <a:schemeClr val="tx1"/>
                </a:solidFill>
              </a:rPr>
              <a:t>Ratio = </a:t>
            </a:r>
            <a:r>
              <a:rPr lang="en-US" sz="1600" b="1" dirty="0" smtClean="0">
                <a:solidFill>
                  <a:schemeClr val="tx1"/>
                </a:solidFill>
              </a:rPr>
              <a:t>1.036 </a:t>
            </a:r>
            <a:r>
              <a:rPr lang="en-US" sz="1600" dirty="0">
                <a:solidFill>
                  <a:schemeClr val="tx1"/>
                </a:solidFill>
              </a:rPr>
              <a:t>(95% CI: </a:t>
            </a:r>
            <a:r>
              <a:rPr lang="en-US" sz="1600" u="sng" dirty="0" smtClean="0">
                <a:solidFill>
                  <a:schemeClr val="tx1"/>
                </a:solidFill>
              </a:rPr>
              <a:t>0.682–1.573</a:t>
            </a:r>
            <a:r>
              <a:rPr lang="en-US" sz="1600" dirty="0" smtClean="0">
                <a:solidFill>
                  <a:schemeClr val="tx1"/>
                </a:solidFill>
              </a:rPr>
              <a:t>, P=0.868)</a:t>
            </a:r>
            <a:endParaRPr lang="en-US" sz="1600" dirty="0">
              <a:solidFill>
                <a:schemeClr val="tx1"/>
              </a:solidFill>
            </a:endParaRPr>
          </a:p>
          <a:p>
            <a:pPr marL="27432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1900" dirty="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41B42-4631-433D-9160-75FFC6EF9BF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838200" y="41148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1: Crash Risk Among Subgroups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8849-DFD5-4BE0-AED7-6422FECE845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68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4305300"/>
            <a:ext cx="5527675" cy="190500"/>
          </a:xfrm>
          <a:prstGeom prst="rect">
            <a:avLst/>
          </a:prstGeom>
          <a:solidFill>
            <a:srgbClr val="FFFF66">
              <a:alpha val="16863"/>
            </a:srgbClr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4991100"/>
            <a:ext cx="5527675" cy="190500"/>
          </a:xfrm>
          <a:prstGeom prst="rect">
            <a:avLst/>
          </a:prstGeom>
          <a:solidFill>
            <a:srgbClr val="FFFF66">
              <a:alpha val="16863"/>
            </a:srgbClr>
          </a:soli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4246563"/>
            <a:ext cx="609600" cy="325437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4300" y="4924425"/>
            <a:ext cx="609600" cy="32385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1447800" y="42783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C00000"/>
                </a:solidFill>
              </a:rPr>
              <a:t>Summary for Non-USA</a:t>
            </a:r>
            <a:br>
              <a:rPr lang="en-US" sz="900">
                <a:solidFill>
                  <a:srgbClr val="C00000"/>
                </a:solidFill>
              </a:rPr>
            </a:br>
            <a:endParaRPr lang="en-US" sz="90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4376738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TextBox 11"/>
          <p:cNvSpPr txBox="1">
            <a:spLocks noChangeArrowheads="1"/>
          </p:cNvSpPr>
          <p:nvPr/>
        </p:nvSpPr>
        <p:spPr bwMode="auto">
          <a:xfrm>
            <a:off x="1600200" y="4953000"/>
            <a:ext cx="1524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C00000"/>
                </a:solidFill>
              </a:rPr>
              <a:t>Summary for USA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09863" y="5070475"/>
            <a:ext cx="1857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13"/>
          <p:cNvSpPr txBox="1">
            <a:spLocks noChangeArrowheads="1"/>
          </p:cNvSpPr>
          <p:nvPr/>
        </p:nvSpPr>
        <p:spPr bwMode="auto">
          <a:xfrm>
            <a:off x="541338" y="5399088"/>
            <a:ext cx="4487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Significant increase in crash risk for individuals </a:t>
            </a:r>
            <a:r>
              <a:rPr lang="en-US" sz="1400" u="sng">
                <a:solidFill>
                  <a:srgbClr val="C00000"/>
                </a:solidFill>
              </a:rPr>
              <a:t>treated with insulin compared to oral medication or diet</a:t>
            </a:r>
            <a:r>
              <a:rPr lang="en-US" sz="1400">
                <a:solidFill>
                  <a:srgbClr val="C00000"/>
                </a:solidFill>
              </a:rPr>
              <a:t>, in USA studies; But not in the non-USA studies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Question 2</a:t>
            </a:r>
            <a:r>
              <a:rPr lang="en-US" dirty="0"/>
              <a:t>: Is Hypoglycemia a Risk Factor?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A6E54-332E-454A-B15C-C1E0AC873E3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9940" name="Content Placeholder 2"/>
          <p:cNvSpPr txBox="1">
            <a:spLocks/>
          </p:cNvSpPr>
          <p:nvPr/>
        </p:nvSpPr>
        <p:spPr bwMode="auto">
          <a:xfrm>
            <a:off x="4724400" y="16764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800">
                <a:latin typeface="Georgia" pitchFamily="18" charset="0"/>
              </a:rPr>
              <a:t>27 studies included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>
                <a:solidFill>
                  <a:schemeClr val="tx2"/>
                </a:solidFill>
                <a:latin typeface="Georgia" pitchFamily="18" charset="0"/>
              </a:rPr>
              <a:t>3 simulated driving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>
                <a:solidFill>
                  <a:schemeClr val="tx2"/>
                </a:solidFill>
                <a:latin typeface="Georgia" pitchFamily="18" charset="0"/>
              </a:rPr>
              <a:t>25 cognitive/ psychomotor testing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800">
                <a:latin typeface="Georgia" pitchFamily="18" charset="0"/>
              </a:rPr>
              <a:t>All case-control studies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800">
                <a:latin typeface="Georgia" pitchFamily="18" charset="0"/>
              </a:rPr>
              <a:t>None specific to CMV drivers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800">
                <a:latin typeface="Georgia" pitchFamily="18" charset="0"/>
              </a:rPr>
              <a:t>Overall quality = Moderate</a:t>
            </a:r>
          </a:p>
        </p:txBody>
      </p:sp>
      <p:graphicFrame>
        <p:nvGraphicFramePr>
          <p:cNvPr id="39941" name="Object 6"/>
          <p:cNvGraphicFramePr>
            <a:graphicFrameLocks noChangeAspect="1"/>
          </p:cNvGraphicFramePr>
          <p:nvPr/>
        </p:nvGraphicFramePr>
        <p:xfrm>
          <a:off x="457200" y="1528763"/>
          <a:ext cx="5334000" cy="51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Visio" r:id="rId3" imgW="5200599" imgH="4949649" progId="Visio.Drawing.11">
                  <p:embed/>
                </p:oleObj>
              </mc:Choice>
              <mc:Fallback>
                <p:oleObj name="Visio" r:id="rId3" imgW="5200599" imgH="494964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8763"/>
                        <a:ext cx="5334000" cy="510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2: Is Hypoglycemia a Risk Factor?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754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Driving simulator studies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dirty="0" smtClean="0"/>
              <a:t>3 studies (no new studies identified in 2010 update)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dirty="0" smtClean="0"/>
              <a:t>Hypoglycemia </a:t>
            </a:r>
            <a:r>
              <a:rPr lang="en-US" sz="1900" dirty="0"/>
              <a:t>has a significant deleterious effect on the driving ability of some individuals with type 1 (or IDDM) when measured using a driving simulator (</a:t>
            </a:r>
            <a:r>
              <a:rPr lang="en-US" sz="1900" b="1" dirty="0"/>
              <a:t>Strength of Evidence: Moderate</a:t>
            </a:r>
            <a:r>
              <a:rPr lang="en-US" sz="1900" dirty="0" smtClean="0"/>
              <a:t>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dirty="0" smtClean="0"/>
              <a:t>The specific aspects affected by low blood glucose levels varied in studies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700" dirty="0" smtClean="0"/>
              <a:t>Midline crossing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700" dirty="0" smtClean="0"/>
              <a:t>Swerving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700" dirty="0" smtClean="0"/>
              <a:t>Driving at high speeds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dirty="0" smtClean="0"/>
              <a:t>The blood glucose levels at </a:t>
            </a:r>
            <a:br>
              <a:rPr lang="en-US" sz="1900" dirty="0" smtClean="0"/>
            </a:br>
            <a:r>
              <a:rPr lang="en-US" sz="1900" dirty="0" smtClean="0"/>
              <a:t>which impairment becomes </a:t>
            </a:r>
            <a:br>
              <a:rPr lang="en-US" sz="1900" dirty="0" smtClean="0"/>
            </a:br>
            <a:r>
              <a:rPr lang="en-US" sz="1900" dirty="0" smtClean="0"/>
              <a:t>apparent vary across studies </a:t>
            </a:r>
            <a:br>
              <a:rPr lang="en-US" sz="1900" dirty="0" smtClean="0"/>
            </a:br>
            <a:r>
              <a:rPr lang="en-US" sz="1900" dirty="0" smtClean="0"/>
              <a:t>(3.6 – 2.6 </a:t>
            </a:r>
            <a:r>
              <a:rPr lang="en-US" sz="1900" dirty="0" err="1" smtClean="0"/>
              <a:t>mmol</a:t>
            </a:r>
            <a:r>
              <a:rPr lang="en-US" sz="1900" dirty="0" smtClean="0"/>
              <a:t>/L)</a:t>
            </a:r>
          </a:p>
          <a:p>
            <a:pPr marL="59436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700" dirty="0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C5034-6976-47BF-8123-18AC9D37DE5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0"/>
            <a:ext cx="36242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2: Is Hypoglycemia a Risk Factor?</a:t>
            </a:r>
            <a:endParaRPr lang="en-US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6400800" cy="4906963"/>
          </a:xfrm>
        </p:spPr>
        <p:txBody>
          <a:bodyPr/>
          <a:lstStyle/>
          <a:p>
            <a:pPr eaLnBrk="1" hangingPunct="1"/>
            <a:r>
              <a:rPr lang="en-US" sz="2400" smtClean="0"/>
              <a:t>Cognitive and Psychomotor Functions</a:t>
            </a:r>
          </a:p>
          <a:p>
            <a:pPr lvl="1" eaLnBrk="1" hangingPunct="1"/>
            <a:r>
              <a:rPr lang="en-US" sz="1900" smtClean="0"/>
              <a:t>25 studies</a:t>
            </a:r>
          </a:p>
          <a:p>
            <a:pPr lvl="1" eaLnBrk="1" hangingPunct="1"/>
            <a:r>
              <a:rPr lang="en-US" sz="1900" smtClean="0"/>
              <a:t>Hypoglycemia has a significant deleterious effect on the cognitive and psychomotor function of individuals with type 1 diabetes mellitus (or IDDM) as measured by a number of different cognitive and psychomotor function tests (</a:t>
            </a:r>
            <a:r>
              <a:rPr lang="en-US" sz="1900" b="1" smtClean="0"/>
              <a:t>Strength of Evidence: Moderate</a:t>
            </a:r>
            <a:r>
              <a:rPr lang="en-US" sz="1900" smtClean="0"/>
              <a:t>)</a:t>
            </a:r>
          </a:p>
          <a:p>
            <a:pPr lvl="1" eaLnBrk="1" hangingPunct="1"/>
            <a:r>
              <a:rPr lang="en-US" sz="1900" smtClean="0"/>
              <a:t>Some key points to note: </a:t>
            </a:r>
          </a:p>
          <a:p>
            <a:pPr lvl="2" eaLnBrk="1" hangingPunct="1"/>
            <a:r>
              <a:rPr lang="en-US" sz="1700" smtClean="0"/>
              <a:t>Some individuals appeared not to be affected </a:t>
            </a:r>
            <a:br>
              <a:rPr lang="en-US" sz="1700" smtClean="0"/>
            </a:br>
            <a:r>
              <a:rPr lang="en-US" sz="1700" smtClean="0"/>
              <a:t>by low to moderate levels of hypoglycemia</a:t>
            </a:r>
          </a:p>
          <a:p>
            <a:pPr lvl="2" eaLnBrk="1" hangingPunct="1"/>
            <a:r>
              <a:rPr lang="en-US" sz="1700" smtClean="0"/>
              <a:t>Other individuals appeared to be unaware </a:t>
            </a:r>
            <a:br>
              <a:rPr lang="en-US" sz="1700" smtClean="0"/>
            </a:br>
            <a:r>
              <a:rPr lang="en-US" sz="1700" smtClean="0"/>
              <a:t>that they were hypoglycemic and/or they tended to underestimate the impact that hypoglycemia was having on their cognitive and psychomotor function</a:t>
            </a:r>
          </a:p>
          <a:p>
            <a:pPr lvl="1" eaLnBrk="1" hangingPunct="1"/>
            <a:endParaRPr lang="en-US" sz="1900" smtClean="0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3C1C1-ADEC-4929-9ADF-04FEAB4D45B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0"/>
            <a:ext cx="16954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38" y="3505200"/>
            <a:ext cx="17621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6192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3: Risk Factors for Severe Hypoglycemia</a:t>
            </a:r>
            <a:endParaRPr lang="en-US" dirty="0" smtClean="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80374-2F81-461C-A298-50D6D1E96F2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Background for this question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Primary </a:t>
            </a:r>
            <a:r>
              <a:rPr lang="en-US" sz="2400" dirty="0"/>
              <a:t>aim of modern treatments for individuals with diabetes is to control blood glucose levels at near normal </a:t>
            </a:r>
            <a:r>
              <a:rPr lang="en-US" sz="2400" dirty="0" smtClean="0"/>
              <a:t>levels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b="1" dirty="0" smtClean="0"/>
              <a:t>Why?</a:t>
            </a:r>
            <a:r>
              <a:rPr lang="en-US" sz="1800" dirty="0" smtClean="0"/>
              <a:t> Tight </a:t>
            </a:r>
            <a:r>
              <a:rPr lang="en-US" sz="1800" dirty="0"/>
              <a:t>control reduces the risk for developing the long-term complications associated with type 1 and type 2 diabetes (e.g., retinopathy, nephropathy, neuropathy, cardiovascular disease, </a:t>
            </a:r>
            <a:r>
              <a:rPr lang="en-US" sz="1800" dirty="0" smtClean="0"/>
              <a:t>etc.)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 smtClean="0"/>
              <a:t>However, there is an increased risk of hypoglycemia with tighter blood glucose control</a:t>
            </a:r>
            <a:endParaRPr lang="en-US" sz="18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Objective </a:t>
            </a:r>
            <a:r>
              <a:rPr lang="en-US" sz="2400" b="1" dirty="0"/>
              <a:t>for this question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To identify treatment-related risk factors for experiencing severe hypoglycemia</a:t>
            </a:r>
            <a:endParaRPr lang="en-US" sz="24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3: Risk Factors for Severe Hypoglycemia</a:t>
            </a:r>
            <a:endParaRPr lang="en-US" dirty="0" smtClean="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EAD5-A261-4CA6-9488-8414B38AC5A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1676400"/>
          <a:ext cx="7620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Question 3</a:t>
            </a:r>
            <a:r>
              <a:rPr lang="en-US" dirty="0"/>
              <a:t>: Risk Factors for Severe Hypoglycemia</a:t>
            </a:r>
            <a:endParaRPr lang="en-US" dirty="0" smtClean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876800" cy="4724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Types of Insulin</a:t>
            </a:r>
            <a:endParaRPr lang="en-US" sz="18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u="sng" dirty="0" smtClean="0"/>
              <a:t>Short-acting </a:t>
            </a:r>
            <a:r>
              <a:rPr lang="en-US" sz="1800" u="sng" dirty="0"/>
              <a:t>insulin analogues</a:t>
            </a:r>
            <a:r>
              <a:rPr lang="en-US" sz="1800" dirty="0"/>
              <a:t>: </a:t>
            </a:r>
            <a:r>
              <a:rPr lang="en-US" sz="1800" dirty="0" smtClean="0"/>
              <a:t>2 recent meta-analyses; no differences observed </a:t>
            </a:r>
            <a:br>
              <a:rPr lang="en-US" sz="1800" dirty="0" smtClean="0"/>
            </a:br>
            <a:r>
              <a:rPr lang="en-US" sz="1800" dirty="0" smtClean="0"/>
              <a:t>in rate of severe hypoglycemia </a:t>
            </a:r>
            <a:br>
              <a:rPr lang="en-US" sz="1800" dirty="0" smtClean="0"/>
            </a:br>
            <a:r>
              <a:rPr lang="en-US" sz="1800" dirty="0" smtClean="0"/>
              <a:t>compared with regular insulin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u="sng" dirty="0" smtClean="0"/>
              <a:t>Long-acting insulin analogues</a:t>
            </a:r>
            <a:r>
              <a:rPr lang="en-US" sz="1800" dirty="0" smtClean="0"/>
              <a:t>: 5 systematic reviews; in 4 of 5 studies, reductions in severe hypoglycemia compared with regular insulin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Delivery of Insulin</a:t>
            </a:r>
            <a:endParaRPr lang="en-US" sz="18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u="sng" dirty="0" smtClean="0"/>
              <a:t>Continuous subcutaneous insulin infusion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Mixed findings; 2 studies suggest it </a:t>
            </a:r>
            <a:br>
              <a:rPr lang="en-US" sz="1800" dirty="0" smtClean="0"/>
            </a:br>
            <a:r>
              <a:rPr lang="en-US" sz="1800" dirty="0" smtClean="0"/>
              <a:t>reduces risk of severe hypoglycemia; </a:t>
            </a:r>
            <a:br>
              <a:rPr lang="en-US" sz="1800" dirty="0" smtClean="0"/>
            </a:br>
            <a:r>
              <a:rPr lang="en-US" sz="1800" dirty="0" smtClean="0"/>
              <a:t>other studies demonstrated no </a:t>
            </a:r>
            <a:br>
              <a:rPr lang="en-US" sz="1800" dirty="0" smtClean="0"/>
            </a:br>
            <a:r>
              <a:rPr lang="en-US" sz="1800" dirty="0" smtClean="0"/>
              <a:t>significant differences but trends </a:t>
            </a:r>
            <a:br>
              <a:rPr lang="en-US" sz="1800" dirty="0" smtClean="0"/>
            </a:br>
            <a:r>
              <a:rPr lang="en-US" sz="1800" dirty="0" smtClean="0"/>
              <a:t>toward reductions in occurrence </a:t>
            </a:r>
            <a:br>
              <a:rPr lang="en-US" sz="1800" dirty="0" smtClean="0"/>
            </a:br>
            <a:r>
              <a:rPr lang="en-US" sz="1800" dirty="0" smtClean="0"/>
              <a:t>of severe hypoglycemia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84224-7F15-4332-A1C0-4D1CC41D785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2895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8401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Question 3</a:t>
            </a:r>
            <a:r>
              <a:rPr lang="en-US" dirty="0"/>
              <a:t>: Risk Factors for Severe Hypoglycemia</a:t>
            </a: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/>
            <a:r>
              <a:rPr lang="en-US" sz="1900" smtClean="0"/>
              <a:t>Intensive vs. Standard Glycemic Control </a:t>
            </a:r>
          </a:p>
          <a:p>
            <a:pPr lvl="1" eaLnBrk="1" hangingPunct="1"/>
            <a:r>
              <a:rPr lang="en-US" sz="1900" u="sng" smtClean="0"/>
              <a:t>Intensive Glycemic Control</a:t>
            </a:r>
            <a:r>
              <a:rPr lang="en-US" sz="1900" smtClean="0"/>
              <a:t>: 2 recent meta-analyses; in both of these meta-analyses, the incidence of severe hypoglycemic events was significantly increased. However, did not </a:t>
            </a:r>
            <a:br>
              <a:rPr lang="en-US" sz="1900" smtClean="0"/>
            </a:br>
            <a:r>
              <a:rPr lang="en-US" sz="1900" smtClean="0"/>
              <a:t>increase the risk for severe hypoglycemia </a:t>
            </a:r>
            <a:br>
              <a:rPr lang="en-US" sz="1900" smtClean="0"/>
            </a:br>
            <a:r>
              <a:rPr lang="en-US" sz="1900" smtClean="0"/>
              <a:t>in patients with type 2 diabetes.</a:t>
            </a:r>
          </a:p>
          <a:p>
            <a:pPr eaLnBrk="1" hangingPunct="1"/>
            <a:r>
              <a:rPr lang="en-US" sz="1900" smtClean="0"/>
              <a:t>Monitoring Glucose Levels</a:t>
            </a:r>
          </a:p>
          <a:p>
            <a:pPr lvl="1" eaLnBrk="1" hangingPunct="1"/>
            <a:r>
              <a:rPr lang="en-US" sz="1900" u="sng" smtClean="0"/>
              <a:t>Self-Monitoring of Blood Glucose (SMBG)</a:t>
            </a:r>
            <a:r>
              <a:rPr lang="en-US" sz="1900" smtClean="0"/>
              <a:t>: </a:t>
            </a:r>
            <a:br>
              <a:rPr lang="en-US" sz="1900" smtClean="0"/>
            </a:br>
            <a:r>
              <a:rPr lang="en-US" sz="1900" smtClean="0"/>
              <a:t>In two recent meta-analyses of the effect of </a:t>
            </a:r>
            <a:br>
              <a:rPr lang="en-US" sz="1900" smtClean="0"/>
            </a:br>
            <a:r>
              <a:rPr lang="en-US" sz="1900" smtClean="0"/>
              <a:t>SMBG in non-insulin treated patients with </a:t>
            </a:r>
            <a:br>
              <a:rPr lang="en-US" sz="1900" smtClean="0"/>
            </a:br>
            <a:r>
              <a:rPr lang="en-US" sz="1900" smtClean="0"/>
              <a:t>type 2 diabetes, SMBG was found to be </a:t>
            </a:r>
            <a:br>
              <a:rPr lang="en-US" sz="1900" smtClean="0"/>
            </a:br>
            <a:r>
              <a:rPr lang="en-US" sz="1900" smtClean="0"/>
              <a:t>associated with significant increases in the </a:t>
            </a:r>
            <a:br>
              <a:rPr lang="en-US" sz="1900" smtClean="0"/>
            </a:br>
            <a:r>
              <a:rPr lang="en-US" sz="1900" smtClean="0"/>
              <a:t>rate of hypoglycemia.  </a:t>
            </a:r>
          </a:p>
          <a:p>
            <a:pPr lvl="1" eaLnBrk="1" hangingPunct="1"/>
            <a:endParaRPr lang="en-US" sz="15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A419F-A15B-4F47-BA7E-15560321145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26590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Risk Factors for Type 2 Diabetes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87EED-48E6-496F-B4D9-48B0096AEFA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Age </a:t>
            </a:r>
            <a:r>
              <a:rPr lang="en-US" dirty="0" smtClean="0"/>
              <a:t>&gt;45 </a:t>
            </a:r>
            <a:r>
              <a:rPr lang="en-US" dirty="0"/>
              <a:t>years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Excess body weight </a:t>
            </a:r>
            <a:r>
              <a:rPr lang="en-US" dirty="0"/>
              <a:t>(especially around the waist)*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Family history of diabetes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HDL cholesterol under 35 mg/</a:t>
            </a:r>
            <a:r>
              <a:rPr lang="en-US" dirty="0" err="1"/>
              <a:t>dL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High blood levels of </a:t>
            </a:r>
            <a:r>
              <a:rPr lang="en-US" dirty="0" smtClean="0"/>
              <a:t>triglycerides (</a:t>
            </a:r>
            <a:r>
              <a:rPr lang="en-US" dirty="0"/>
              <a:t>250 mg/</a:t>
            </a:r>
            <a:r>
              <a:rPr lang="en-US" dirty="0" err="1"/>
              <a:t>dL</a:t>
            </a:r>
            <a:r>
              <a:rPr lang="en-US" dirty="0"/>
              <a:t> or more)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High blood pressure </a:t>
            </a:r>
            <a:r>
              <a:rPr lang="en-US" dirty="0" smtClean="0"/>
              <a:t>(</a:t>
            </a:r>
            <a:r>
              <a:rPr lang="en-US" u="sng" dirty="0" smtClean="0"/>
              <a:t>&gt;</a:t>
            </a:r>
            <a:r>
              <a:rPr lang="en-US" dirty="0" smtClean="0"/>
              <a:t>140/90 </a:t>
            </a:r>
            <a:r>
              <a:rPr lang="en-US" dirty="0"/>
              <a:t>mmHg)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Impaired glucose tolerance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Low activity level (exercising less than 3 times a week)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Metabolic </a:t>
            </a:r>
            <a:r>
              <a:rPr lang="en-US" dirty="0" smtClean="0"/>
              <a:t>syndrome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*Leading Risk Factor</a:t>
            </a:r>
            <a:endParaRPr lang="en-US" sz="22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Question 3</a:t>
            </a:r>
            <a:r>
              <a:rPr lang="en-US" dirty="0"/>
              <a:t>: Risk Factors for Severe Hypoglycemia</a:t>
            </a:r>
            <a:endParaRPr lang="en-US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22438"/>
            <a:ext cx="8229600" cy="4678362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C00000"/>
                </a:solidFill>
              </a:rPr>
              <a:t>New</a:t>
            </a:r>
            <a:r>
              <a:rPr lang="en-US" sz="2800" b="1" u="sng" smtClean="0"/>
              <a:t> to the 2010 Update</a:t>
            </a:r>
          </a:p>
          <a:p>
            <a:pPr eaLnBrk="1" hangingPunct="1"/>
            <a:r>
              <a:rPr lang="en-US" sz="2800" smtClean="0"/>
              <a:t>Non-insulin Injectable </a:t>
            </a:r>
            <a:br>
              <a:rPr lang="en-US" sz="2800" smtClean="0"/>
            </a:br>
            <a:r>
              <a:rPr lang="en-US" sz="2800" smtClean="0"/>
              <a:t>Treatments for  Type 2 </a:t>
            </a:r>
            <a:br>
              <a:rPr lang="en-US" sz="2800" smtClean="0"/>
            </a:br>
            <a:r>
              <a:rPr lang="en-US" sz="2800" smtClean="0"/>
              <a:t>Diabetes</a:t>
            </a:r>
          </a:p>
          <a:p>
            <a:pPr lvl="1" eaLnBrk="1" hangingPunct="1"/>
            <a:r>
              <a:rPr lang="en-US" sz="2400" b="1" smtClean="0"/>
              <a:t>Exenatide (Byetta®)</a:t>
            </a:r>
          </a:p>
          <a:p>
            <a:pPr lvl="1" eaLnBrk="1" hangingPunct="1"/>
            <a:r>
              <a:rPr lang="en-US" sz="2400" b="1" smtClean="0"/>
              <a:t>Liraglutide (Victoza®)</a:t>
            </a:r>
          </a:p>
          <a:p>
            <a:pPr lvl="1" eaLnBrk="1" hangingPunct="1"/>
            <a:endParaRPr lang="en-US" sz="2400" b="1" smtClean="0"/>
          </a:p>
          <a:p>
            <a:pPr lvl="1" eaLnBrk="1" hangingPunct="1"/>
            <a:r>
              <a:rPr lang="en-US" sz="2400" smtClean="0"/>
              <a:t>Target Evidence Review conducted by ARIF for the DVLA in 2008, and two more recent meta-analyses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D4081-89E1-4C21-ADA3-A9889FECFB8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507038" y="3467100"/>
            <a:ext cx="29972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Enhance insulin secretion 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when glucose levels are high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Suppress inappropriately elevated glucagon secretion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Slow gastric emptying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813300" y="3619500"/>
            <a:ext cx="533400" cy="990600"/>
          </a:xfrm>
          <a:prstGeom prst="rightBrace">
            <a:avLst>
              <a:gd name="adj1" fmla="val 229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76375"/>
            <a:ext cx="26003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7038" y="2211388"/>
            <a:ext cx="24844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Question 3: </a:t>
            </a:r>
            <a:r>
              <a:rPr lang="en-US" dirty="0"/>
              <a:t>Risk Factors for Severe Hypoglycemia</a:t>
            </a:r>
            <a:endParaRPr lang="en-US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Summary for Byetta Studies</a:t>
            </a:r>
          </a:p>
          <a:p>
            <a:pPr lvl="1" eaLnBrk="1" hangingPunct="1"/>
            <a:r>
              <a:rPr lang="en-US" sz="2400" smtClean="0"/>
              <a:t>Rates of severe hypoglycemia are low</a:t>
            </a:r>
          </a:p>
          <a:p>
            <a:pPr lvl="1" eaLnBrk="1" hangingPunct="1"/>
            <a:r>
              <a:rPr lang="en-US" sz="2400" b="1" smtClean="0"/>
              <a:t>Patients taking a sulphonylureas </a:t>
            </a:r>
            <a:br>
              <a:rPr lang="en-US" sz="2400" b="1" smtClean="0"/>
            </a:br>
            <a:r>
              <a:rPr lang="en-US" sz="2400" b="1" smtClean="0"/>
              <a:t>with exanatide are at increased risk for hypoglycemia compared to individuals taking sulphonylurea  alone</a:t>
            </a:r>
          </a:p>
          <a:p>
            <a:pPr lvl="1" eaLnBrk="1" hangingPunct="1"/>
            <a:r>
              <a:rPr lang="en-US" sz="2400" smtClean="0"/>
              <a:t>Incidence of hypoglycemia was higher with higher dose of exanatide</a:t>
            </a:r>
          </a:p>
          <a:p>
            <a:pPr lvl="1" eaLnBrk="1" hangingPunct="1"/>
            <a:r>
              <a:rPr lang="en-US" sz="2400" smtClean="0"/>
              <a:t>Based on these results: DVLA in UK requires CMV drivers  to be reviewed if they take exanatide or liraglutide with a sulphonylurea</a:t>
            </a:r>
          </a:p>
          <a:p>
            <a:pPr lvl="1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A03C6-9A6F-48CE-BD5A-D8D1B313A7FF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010400" y="1976438"/>
            <a:ext cx="1524000" cy="690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Act by increasing insulin release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324600" y="2324100"/>
            <a:ext cx="685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Question 4: Hypoglycemia </a:t>
            </a:r>
            <a:r>
              <a:rPr lang="en-US" dirty="0"/>
              <a:t>Awareness Training</a:t>
            </a:r>
            <a:endParaRPr lang="en-US" dirty="0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0E41A-4072-4380-B03E-3A8C380C00BF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9157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981200"/>
            <a:ext cx="4038600" cy="2590800"/>
          </a:xfrm>
        </p:spPr>
        <p:txBody>
          <a:bodyPr/>
          <a:lstStyle/>
          <a:p>
            <a:pPr eaLnBrk="1" hangingPunct="1"/>
            <a:r>
              <a:rPr lang="en-US" sz="2800" smtClean="0"/>
              <a:t>8 studies</a:t>
            </a:r>
          </a:p>
          <a:p>
            <a:pPr eaLnBrk="1" hangingPunct="1"/>
            <a:r>
              <a:rPr lang="en-US" sz="2800" smtClean="0"/>
              <a:t>All RCTs or CTs</a:t>
            </a:r>
          </a:p>
          <a:p>
            <a:pPr eaLnBrk="1" hangingPunct="1"/>
            <a:r>
              <a:rPr lang="en-US" sz="2800" smtClean="0"/>
              <a:t>Moderate quality</a:t>
            </a: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381000" y="1447800"/>
          <a:ext cx="5348288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Visio" r:id="rId3" imgW="5200599" imgH="4949649" progId="Visio.Drawing.11">
                  <p:embed/>
                </p:oleObj>
              </mc:Choice>
              <mc:Fallback>
                <p:oleObj name="Visio" r:id="rId3" imgW="5200599" imgH="494964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5348288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"/>
          <p:cNvGraphicFramePr>
            <a:graphicFrameLocks noChangeAspect="1"/>
          </p:cNvGraphicFramePr>
          <p:nvPr/>
        </p:nvGraphicFramePr>
        <p:xfrm>
          <a:off x="5257800" y="3657600"/>
          <a:ext cx="34290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Visio" r:id="rId5" imgW="1963056" imgH="1468336" progId="Visio.Drawing.11">
                  <p:embed/>
                </p:oleObj>
              </mc:Choice>
              <mc:Fallback>
                <p:oleObj name="Visio" r:id="rId5" imgW="1963056" imgH="14683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3429000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2282825"/>
          </a:xfrm>
        </p:spPr>
        <p:txBody>
          <a:bodyPr/>
          <a:lstStyle/>
          <a:p>
            <a:r>
              <a:rPr lang="en-US" smtClean="0"/>
              <a:t>BGAT (or HyPOS)</a:t>
            </a:r>
          </a:p>
          <a:p>
            <a:pPr lvl="1"/>
            <a:r>
              <a:rPr lang="en-US" smtClean="0"/>
              <a:t>Training programs</a:t>
            </a:r>
          </a:p>
          <a:p>
            <a:pPr lvl="2"/>
            <a:r>
              <a:rPr lang="en-US" smtClean="0"/>
              <a:t>Promotes the belief that </a:t>
            </a:r>
            <a:br>
              <a:rPr lang="en-US" smtClean="0"/>
            </a:br>
            <a:r>
              <a:rPr lang="en-US" smtClean="0"/>
              <a:t>"symptom perception is a skill" </a:t>
            </a:r>
            <a:br>
              <a:rPr lang="en-US" smtClean="0"/>
            </a:br>
            <a:r>
              <a:rPr lang="en-US" smtClean="0"/>
              <a:t>that can be developed. If a </a:t>
            </a:r>
            <a:br>
              <a:rPr lang="en-US" smtClean="0"/>
            </a:br>
            <a:r>
              <a:rPr lang="en-US" smtClean="0"/>
              <a:t>person doesn't recognize his </a:t>
            </a:r>
            <a:br>
              <a:rPr lang="en-US" smtClean="0"/>
            </a:br>
            <a:r>
              <a:rPr lang="en-US" smtClean="0"/>
              <a:t>or her individual signs (or cues) </a:t>
            </a:r>
            <a:br>
              <a:rPr lang="en-US" smtClean="0"/>
            </a:br>
            <a:r>
              <a:rPr lang="en-US" smtClean="0"/>
              <a:t>of hypoglycemia, awareness can be enhanced</a:t>
            </a:r>
          </a:p>
          <a:p>
            <a:pPr lvl="1"/>
            <a:r>
              <a:rPr lang="en-US" smtClean="0"/>
              <a:t>Trains individuals to recognize signs and symptoms of hypoglycemia, particularly in individuals who are unaware when they become hypoglycemic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1CC43-F669-46DA-A13E-E8BE5F40B5C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048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Question 4: Hypoglycemia Awareness Training</a:t>
            </a:r>
            <a:endParaRPr lang="en-US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Awareness training programs (i.e., BGAT and </a:t>
            </a:r>
            <a:r>
              <a:rPr lang="en-US" sz="2400" dirty="0" err="1" smtClean="0"/>
              <a:t>HyPOS</a:t>
            </a:r>
            <a:r>
              <a:rPr lang="en-US" sz="2400" dirty="0" smtClean="0"/>
              <a:t>) improve the ability of individuals with type 1 diabetes to improve the accuracy in estimating their blood glucose levels (Strength of Evidence: Moderate) </a:t>
            </a:r>
            <a:r>
              <a:rPr lang="en-US" sz="1600" i="1" dirty="0" smtClean="0">
                <a:solidFill>
                  <a:srgbClr val="C00000"/>
                </a:solidFill>
              </a:rPr>
              <a:t>(based on 6 studies)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Inconsistent evidence precludes a determination from being made concerning whether awareness training (BGAT or </a:t>
            </a:r>
            <a:r>
              <a:rPr lang="en-US" sz="2400" dirty="0" err="1" smtClean="0"/>
              <a:t>HyPOS</a:t>
            </a:r>
            <a:r>
              <a:rPr lang="en-US" sz="2400" dirty="0" smtClean="0"/>
              <a:t>) is effective in reducing the incidence of severe hypoglycemia.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Two studies found no improvements. One study demonstrated improvements.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i="1" dirty="0" smtClean="0">
                <a:solidFill>
                  <a:srgbClr val="C00000"/>
                </a:solidFill>
              </a:rPr>
              <a:t>(based on 3 studies)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57D60-C313-476E-A65A-C96F5EA36523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Summary of Findings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DA490-D8DE-4D47-914B-AE503CCC675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Key Question 1</a:t>
            </a:r>
            <a:r>
              <a:rPr lang="en-US" dirty="0" smtClean="0"/>
              <a:t>: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Meta analysis of 15 studies (comparing crash risk in individuals with diabetes to those without) demonstrated a non-significant increase in crash risk for individuals with diabetes. </a:t>
            </a:r>
            <a:r>
              <a:rPr lang="en-US" dirty="0" smtClean="0">
                <a:solidFill>
                  <a:srgbClr val="C00000"/>
                </a:solidFill>
              </a:rPr>
              <a:t>This is different to the 2006 report</a:t>
            </a:r>
            <a:r>
              <a:rPr lang="en-US" dirty="0" smtClean="0"/>
              <a:t>.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solidFill>
                  <a:srgbClr val="C00000"/>
                </a:solidFill>
              </a:rPr>
              <a:t>New:</a:t>
            </a:r>
            <a:r>
              <a:rPr lang="en-US" dirty="0" smtClean="0"/>
              <a:t> Subgroup analysis suggest an increased risk of crash for drivers of the general population in the U.S., but not in other countries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>
                <a:solidFill>
                  <a:srgbClr val="C00000"/>
                </a:solidFill>
              </a:rPr>
              <a:t>New:</a:t>
            </a:r>
            <a:r>
              <a:rPr lang="en-US" dirty="0"/>
              <a:t> Subgroup </a:t>
            </a:r>
            <a:r>
              <a:rPr lang="en-US" dirty="0" smtClean="0"/>
              <a:t>analyses suggest </a:t>
            </a:r>
            <a:r>
              <a:rPr lang="en-US" dirty="0"/>
              <a:t>an increased risk of crash for </a:t>
            </a:r>
            <a:r>
              <a:rPr lang="en-US" dirty="0" smtClean="0"/>
              <a:t>drivers with diabetes who are insulin-dependent in the U.S., but not in other countries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The subgroup analyses suggest that medical review requirements for drivers with diabetes in other countries such as the UK, may remove of individuals at greatest risk from the roads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Summary of Findings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66161-4F14-4F67-A422-7A9DF839E1D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3252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/>
              <a:t>Key Question 2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No change in findings from original evidence report</a:t>
            </a:r>
          </a:p>
          <a:p>
            <a:pPr lvl="1" eaLnBrk="1" hangingPunct="1"/>
            <a:r>
              <a:rPr lang="en-US" smtClean="0"/>
              <a:t>Driver simulation studies suggest that driving functions are impacted by induced hypoglycemia</a:t>
            </a:r>
          </a:p>
          <a:p>
            <a:pPr lvl="1" eaLnBrk="1" hangingPunct="1"/>
            <a:r>
              <a:rPr lang="en-US" smtClean="0"/>
              <a:t>Cognitive and psychomotor functions are impacted to varying degrees in individuals by induced hypoglycemia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Summary of Findings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9C178-6DD7-498C-8E70-75D29C4635E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Key </a:t>
            </a:r>
            <a:r>
              <a:rPr lang="en-US" sz="2000" b="1" dirty="0"/>
              <a:t>Question </a:t>
            </a:r>
            <a:r>
              <a:rPr lang="en-US" sz="2000" b="1" dirty="0" smtClean="0"/>
              <a:t>3</a:t>
            </a:r>
            <a:r>
              <a:rPr lang="en-US" sz="2000" dirty="0" smtClean="0"/>
              <a:t>: </a:t>
            </a:r>
            <a:endParaRPr lang="en-US" sz="20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 smtClean="0"/>
              <a:t>No </a:t>
            </a:r>
            <a:r>
              <a:rPr lang="en-US" sz="2000" dirty="0"/>
              <a:t>change in </a:t>
            </a:r>
            <a:r>
              <a:rPr lang="en-US" sz="2000" dirty="0" smtClean="0"/>
              <a:t>findings </a:t>
            </a:r>
            <a:r>
              <a:rPr lang="en-US" sz="2000" dirty="0"/>
              <a:t>from original evidence report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 smtClean="0"/>
              <a:t>Treatment related risk factors for severe hypoglycemia include: long duration of disease, long duration of insulin use, lower HbA1C levels, impaired hypoglycemia awareness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New to this report</a:t>
            </a:r>
            <a:r>
              <a:rPr lang="en-US" sz="2000" dirty="0" smtClean="0"/>
              <a:t>: assessment of non-insulin injectable drugs; rates of severe hypoglycemia are low, but taking </a:t>
            </a:r>
            <a:r>
              <a:rPr lang="en-US" sz="2000" dirty="0" err="1" smtClean="0"/>
              <a:t>Byetta</a:t>
            </a:r>
            <a:r>
              <a:rPr lang="en-US" sz="2000" dirty="0" smtClean="0"/>
              <a:t> with a </a:t>
            </a:r>
            <a:r>
              <a:rPr lang="en-US" sz="2000" dirty="0" err="1" smtClean="0"/>
              <a:t>sulphonylureas</a:t>
            </a:r>
            <a:r>
              <a:rPr lang="en-US" sz="2000" dirty="0" smtClean="0"/>
              <a:t> increases the risk for hypoglycemia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/>
              <a:t>Key Question </a:t>
            </a:r>
            <a:r>
              <a:rPr lang="en-US" sz="2000" b="1" dirty="0" smtClean="0"/>
              <a:t>4</a:t>
            </a:r>
            <a:r>
              <a:rPr lang="en-US" sz="2000" dirty="0" smtClean="0"/>
              <a:t>: </a:t>
            </a:r>
            <a:endParaRPr lang="en-US" sz="20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/>
              <a:t>No change in findings from original evidence report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 smtClean="0"/>
              <a:t>Hypoglycemia </a:t>
            </a:r>
            <a:r>
              <a:rPr lang="en-US" sz="2000" dirty="0"/>
              <a:t>a</a:t>
            </a:r>
            <a:r>
              <a:rPr lang="en-US" sz="2000" dirty="0" smtClean="0"/>
              <a:t>wareness </a:t>
            </a:r>
            <a:r>
              <a:rPr lang="en-US" sz="2000" dirty="0"/>
              <a:t>training programs (i.e., BGAT and </a:t>
            </a:r>
            <a:r>
              <a:rPr lang="en-US" sz="2000" dirty="0" err="1"/>
              <a:t>HyPOS</a:t>
            </a:r>
            <a:r>
              <a:rPr lang="en-US" sz="2000" dirty="0"/>
              <a:t>) improve the ability of individuals </a:t>
            </a:r>
            <a:r>
              <a:rPr lang="en-US" sz="2000" dirty="0" smtClean="0"/>
              <a:t>in </a:t>
            </a:r>
            <a:r>
              <a:rPr lang="en-US" sz="2000" dirty="0"/>
              <a:t>estimating their blood glucose </a:t>
            </a:r>
            <a:r>
              <a:rPr lang="en-US" sz="2000" dirty="0" smtClean="0"/>
              <a:t>levels, but the evidence is less clear about whether it reduces </a:t>
            </a:r>
            <a:r>
              <a:rPr lang="en-US" sz="2000" dirty="0"/>
              <a:t>the incidence of severe hypoglycemia.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Obesity in CMV Drivers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3AE3-B723-40A6-A7CA-81A1B41F4D0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270375"/>
          </a:xfrm>
        </p:spPr>
        <p:txBody>
          <a:bodyPr/>
          <a:lstStyle/>
          <a:p>
            <a:pPr eaLnBrk="1" hangingPunct="1"/>
            <a:r>
              <a:rPr lang="en-US" sz="1800" smtClean="0"/>
              <a:t>U.S. adults </a:t>
            </a:r>
            <a:r>
              <a:rPr lang="en-US" sz="1800" i="1" smtClean="0"/>
              <a:t>(based on national </a:t>
            </a:r>
            <a:br>
              <a:rPr lang="en-US" sz="1800" i="1" smtClean="0"/>
            </a:br>
            <a:r>
              <a:rPr lang="en-US" sz="1800" i="1" smtClean="0"/>
              <a:t>statistics) </a:t>
            </a:r>
            <a:endParaRPr lang="en-US" sz="1800" smtClean="0"/>
          </a:p>
          <a:p>
            <a:pPr lvl="1" eaLnBrk="1" hangingPunct="1"/>
            <a:r>
              <a:rPr lang="en-US" sz="1600" smtClean="0"/>
              <a:t>~36.2% overweight (BMI 25-29) </a:t>
            </a:r>
          </a:p>
          <a:p>
            <a:pPr lvl="1" eaLnBrk="1" hangingPunct="1"/>
            <a:r>
              <a:rPr lang="en-US" sz="1600" smtClean="0"/>
              <a:t>~27.2 to 35.1% obese (BMI &gt;30-39)</a:t>
            </a:r>
          </a:p>
          <a:p>
            <a:pPr lvl="1" eaLnBrk="1" hangingPunct="1"/>
            <a:r>
              <a:rPr lang="en-US" sz="1600" smtClean="0"/>
              <a:t>~5.7% morbidly obese (BMI (</a:t>
            </a:r>
            <a:r>
              <a:rPr lang="en-US" sz="1600" u="sng" smtClean="0"/>
              <a:t>&gt;</a:t>
            </a:r>
            <a:r>
              <a:rPr lang="en-US" sz="1600" smtClean="0"/>
              <a:t>40)</a:t>
            </a:r>
          </a:p>
          <a:p>
            <a:pPr lvl="1" eaLnBrk="1" hangingPunct="1"/>
            <a:endParaRPr lang="en-US" sz="1800" smtClean="0"/>
          </a:p>
          <a:p>
            <a:pPr eaLnBrk="1" hangingPunct="1"/>
            <a:r>
              <a:rPr lang="en-US" sz="1800" smtClean="0"/>
              <a:t>CMV drivers </a:t>
            </a:r>
            <a:r>
              <a:rPr lang="en-US" sz="1800" i="1" smtClean="0"/>
              <a:t>(based on several </a:t>
            </a:r>
            <a:br>
              <a:rPr lang="en-US" sz="1800" i="1" smtClean="0"/>
            </a:br>
            <a:r>
              <a:rPr lang="en-US" sz="1800" i="1" smtClean="0"/>
              <a:t>studies) </a:t>
            </a:r>
          </a:p>
          <a:p>
            <a:pPr lvl="1" eaLnBrk="1" hangingPunct="1"/>
            <a:r>
              <a:rPr lang="en-US" sz="1600" smtClean="0"/>
              <a:t>30 to 40% overweight</a:t>
            </a:r>
          </a:p>
          <a:p>
            <a:pPr lvl="1" eaLnBrk="1" hangingPunct="1"/>
            <a:r>
              <a:rPr lang="en-US" sz="1600" smtClean="0"/>
              <a:t>33.4 to 57.2% obese </a:t>
            </a:r>
          </a:p>
          <a:p>
            <a:pPr lvl="1" eaLnBrk="1" hangingPunct="1"/>
            <a:r>
              <a:rPr lang="en-US" sz="1600" smtClean="0"/>
              <a:t>16.5% morbidly obese</a:t>
            </a:r>
          </a:p>
          <a:p>
            <a:pPr eaLnBrk="1" hangingPunct="1"/>
            <a:endParaRPr lang="en-US" sz="1600" smtClean="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05000"/>
            <a:ext cx="418306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91000" y="5203825"/>
            <a:ext cx="41068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/>
              <a:t>Source</a:t>
            </a:r>
            <a:r>
              <a:rPr lang="en-US" sz="1050" dirty="0"/>
              <a:t>: National Diabetes Education Program, NIH</a:t>
            </a:r>
            <a:br>
              <a:rPr lang="en-US" sz="1050" dirty="0"/>
            </a:br>
            <a:r>
              <a:rPr lang="en-US" sz="1050" dirty="0">
                <a:hlinkClick r:id="rId3"/>
              </a:rPr>
              <a:t>http://ndep.nih.gov/publications/PublicationDetail.aspx?PubId=26</a:t>
            </a:r>
            <a:r>
              <a:rPr lang="en-US" sz="1050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 of Diabetes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385175" cy="4416425"/>
          </a:xfrm>
        </p:spPr>
        <p:txBody>
          <a:bodyPr/>
          <a:lstStyle/>
          <a:p>
            <a:pPr eaLnBrk="1" hangingPunct="1"/>
            <a:r>
              <a:rPr lang="en-US" smtClean="0"/>
              <a:t>Treatments are aimed at maintaining blood glucose levels</a:t>
            </a:r>
          </a:p>
          <a:p>
            <a:pPr lvl="1" eaLnBrk="1" hangingPunct="1"/>
            <a:r>
              <a:rPr lang="en-US" smtClean="0"/>
              <a:t>Diet (no medication)</a:t>
            </a:r>
          </a:p>
          <a:p>
            <a:pPr lvl="1" eaLnBrk="1" hangingPunct="1"/>
            <a:r>
              <a:rPr lang="en-US" smtClean="0"/>
              <a:t>Oral medications</a:t>
            </a:r>
          </a:p>
          <a:p>
            <a:pPr lvl="1" eaLnBrk="1" hangingPunct="1"/>
            <a:r>
              <a:rPr lang="en-US" smtClean="0"/>
              <a:t>Insulin</a:t>
            </a:r>
          </a:p>
          <a:p>
            <a:pPr lvl="1" eaLnBrk="1" hangingPunct="1"/>
            <a:r>
              <a:rPr lang="en-US" smtClean="0"/>
              <a:t>Insulin and oral </a:t>
            </a:r>
            <a:br>
              <a:rPr lang="en-US" smtClean="0"/>
            </a:br>
            <a:r>
              <a:rPr lang="en-US" smtClean="0"/>
              <a:t>medications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4224B-F0C8-4178-B0CC-C4D78499F7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0" y="3124200"/>
            <a:ext cx="535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Current Requirements for CMV Drivers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1412-3CD8-4360-8823-D2479C7D5A4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R</a:t>
            </a:r>
            <a:r>
              <a:rPr lang="en-US" b="1" dirty="0" smtClean="0"/>
              <a:t>equirements related to diabetes, per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/>
              <a:t>49 CFR 391.41(b</a:t>
            </a:r>
            <a:r>
              <a:rPr lang="en-US" sz="2400" b="1" dirty="0" smtClean="0"/>
              <a:t>)(3)</a:t>
            </a:r>
            <a:r>
              <a:rPr lang="en-US" dirty="0" smtClean="0"/>
              <a:t>: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/>
              <a:t>Has no established medical history or clinical diagnosis of diabetes mellitus currently requiring insulin for control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Diabetes Exemption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2D49A-6534-481B-A577-F23074C3F00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FMCSA currently offers exemptions to qualifying drivers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Factors considered: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Meet all other physical requirements except for use of insulin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No severe hypoglycemic reactions in previous 12 months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No recurring (two or more) severe hypoglycemic reactions in previous 5 years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Has no loss of position and/or pedal sensation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Has no peripheral neuropathy or retinopathy that interferes with safe driving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Requires annual recertification, including: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Endocrine evaluation and vision evaluation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Evidence Report Background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Original evidence report presented to FMCSA in July 2006</a:t>
            </a:r>
          </a:p>
          <a:p>
            <a:pPr lvl="1" eaLnBrk="1" hangingPunct="1"/>
            <a:r>
              <a:rPr lang="en-US" smtClean="0"/>
              <a:t>http://www.fmcsa.dot.gov/rules-regulations/TOPICS/mep/report/Final-Diabetes-Executive-Summary-prot.pdf</a:t>
            </a:r>
          </a:p>
          <a:p>
            <a:pPr eaLnBrk="1" hangingPunct="1"/>
            <a:r>
              <a:rPr lang="en-US" smtClean="0"/>
              <a:t>MEP held in August 2006</a:t>
            </a:r>
          </a:p>
          <a:p>
            <a:pPr eaLnBrk="1" hangingPunct="1"/>
            <a:r>
              <a:rPr lang="en-US" smtClean="0"/>
              <a:t>MEP recommendations presented to MRB and FMCSA in November 2006</a:t>
            </a:r>
          </a:p>
          <a:p>
            <a:pPr lvl="1" eaLnBrk="1" hangingPunct="1"/>
            <a:r>
              <a:rPr lang="en-US" smtClean="0"/>
              <a:t>http://www.mrb.fmcsa.dot.gov/110106_meeting.aspx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64AFA-7D02-40F1-89BB-48C72767E90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Evidence Report Background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mtClean="0">
                <a:solidFill>
                  <a:srgbClr val="C00000"/>
                </a:solidFill>
              </a:rPr>
              <a:t>New</a:t>
            </a:r>
            <a:r>
              <a:rPr lang="en-US" smtClean="0"/>
              <a:t> searches requested by FMCSA in late August 2010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Conducted updated searches for original key questions; addressed </a:t>
            </a:r>
            <a:r>
              <a:rPr lang="en-US" smtClean="0">
                <a:solidFill>
                  <a:srgbClr val="C00000"/>
                </a:solidFill>
              </a:rPr>
              <a:t>new </a:t>
            </a:r>
            <a:r>
              <a:rPr lang="en-US" smtClean="0"/>
              <a:t>question (re: injectable, non-insulin treatment)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>
                <a:solidFill>
                  <a:srgbClr val="C00000"/>
                </a:solidFill>
              </a:rPr>
              <a:t>New</a:t>
            </a:r>
            <a:r>
              <a:rPr lang="en-US" smtClean="0"/>
              <a:t> evidence identified for each key question; evidence review updated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This presentation summarizes all of this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01D1F-1F03-4D1C-A511-840FDE57882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 - FMCS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ured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7739</TotalTime>
  <Words>1889</Words>
  <Application>Microsoft Office PowerPoint</Application>
  <PresentationFormat>On-screen Show (4:3)</PresentationFormat>
  <Paragraphs>356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Theme1 - FMCSA</vt:lpstr>
      <vt:lpstr>Civic</vt:lpstr>
      <vt:lpstr>Visio</vt:lpstr>
      <vt:lpstr>Diabetes and Commercial Motor Vehicle  Driver Safety</vt:lpstr>
      <vt:lpstr>Epidemiology</vt:lpstr>
      <vt:lpstr>Risk Factors for Type 2 Diabetes</vt:lpstr>
      <vt:lpstr>Obesity in CMV Drivers</vt:lpstr>
      <vt:lpstr>Treatment of Diabetes</vt:lpstr>
      <vt:lpstr>Current Requirements for CMV Drivers</vt:lpstr>
      <vt:lpstr>Diabetes Exemption Program</vt:lpstr>
      <vt:lpstr>Evidence Report Background</vt:lpstr>
      <vt:lpstr>Evidence Report Background</vt:lpstr>
      <vt:lpstr>Key Questions</vt:lpstr>
      <vt:lpstr>Key Questions</vt:lpstr>
      <vt:lpstr>Key Question 1: Crash Risk</vt:lpstr>
      <vt:lpstr>Key Question 1: Included Studies</vt:lpstr>
      <vt:lpstr>Key Question 1: Included Studies</vt:lpstr>
      <vt:lpstr>Key Question 1: Crash Risk Among CMV Drivers</vt:lpstr>
      <vt:lpstr>Key Question 1: Crash Risk Among CMV Drivers</vt:lpstr>
      <vt:lpstr>Key Question 1: Crash Risk Among Drivers</vt:lpstr>
      <vt:lpstr>Key Question 1: Crash Risk Among Drivers</vt:lpstr>
      <vt:lpstr>Key Question 1: Crash Risk Among Drivers</vt:lpstr>
      <vt:lpstr>Key Question 1: Crash Risk Among Drivers</vt:lpstr>
      <vt:lpstr>Key Question 1: Crash Risk Among Subgroups Insulin Dependent vs. Oral Medication or Diet</vt:lpstr>
      <vt:lpstr>Key Question 1: Crash Risk Among Subgroups</vt:lpstr>
      <vt:lpstr>Key Question 2: Is Hypoglycemia a Risk Factor?</vt:lpstr>
      <vt:lpstr>Key Question 2: Is Hypoglycemia a Risk Factor?</vt:lpstr>
      <vt:lpstr>Key Question 2: Is Hypoglycemia a Risk Factor?</vt:lpstr>
      <vt:lpstr>Key Question 3: Risk Factors for Severe Hypoglycemia</vt:lpstr>
      <vt:lpstr>Key Question 3: Risk Factors for Severe Hypoglycemia</vt:lpstr>
      <vt:lpstr>Key Question 3: Risk Factors for Severe Hypoglycemia</vt:lpstr>
      <vt:lpstr>Key Question 3: Risk Factors for Severe Hypoglycemia</vt:lpstr>
      <vt:lpstr>Key Question 3: Risk Factors for Severe Hypoglycemia</vt:lpstr>
      <vt:lpstr>Key Question 3: Risk Factors for Severe Hypoglycemia</vt:lpstr>
      <vt:lpstr>Key Question 4: Hypoglycemia Awareness Training</vt:lpstr>
      <vt:lpstr>PowerPoint Presentation</vt:lpstr>
      <vt:lpstr>Key Question 4: Hypoglycemia Awareness Training</vt:lpstr>
      <vt:lpstr>Summary of Findings</vt:lpstr>
      <vt:lpstr>Summary of Findings</vt:lpstr>
      <vt:lpstr>Summary of Findings</vt:lpstr>
    </vt:vector>
  </TitlesOfParts>
  <Company>ECRI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Seizures and Commercial Motor Vehicle Driver Safety</dc:title>
  <dc:creator>mtiller</dc:creator>
  <cp:lastModifiedBy>Test</cp:lastModifiedBy>
  <cp:revision>446</cp:revision>
  <cp:lastPrinted>2011-06-29T17:23:40Z</cp:lastPrinted>
  <dcterms:created xsi:type="dcterms:W3CDTF">2007-05-07T20:09:09Z</dcterms:created>
  <dcterms:modified xsi:type="dcterms:W3CDTF">2015-07-15T14:10:49Z</dcterms:modified>
</cp:coreProperties>
</file>