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</p:sldMasterIdLst>
  <p:notesMasterIdLst>
    <p:notesMasterId r:id="rId29"/>
  </p:notesMasterIdLst>
  <p:handoutMasterIdLst>
    <p:handoutMasterId r:id="rId30"/>
  </p:handoutMasterIdLst>
  <p:sldIdLst>
    <p:sldId id="256" r:id="rId3"/>
    <p:sldId id="1179" r:id="rId4"/>
    <p:sldId id="1183" r:id="rId5"/>
    <p:sldId id="1184" r:id="rId6"/>
    <p:sldId id="1180" r:id="rId7"/>
    <p:sldId id="1181" r:id="rId8"/>
    <p:sldId id="1185" r:id="rId9"/>
    <p:sldId id="1186" r:id="rId10"/>
    <p:sldId id="1187" r:id="rId11"/>
    <p:sldId id="1188" r:id="rId12"/>
    <p:sldId id="1189" r:id="rId13"/>
    <p:sldId id="1190" r:id="rId14"/>
    <p:sldId id="1192" r:id="rId15"/>
    <p:sldId id="1191" r:id="rId16"/>
    <p:sldId id="1193" r:id="rId17"/>
    <p:sldId id="1194" r:id="rId18"/>
    <p:sldId id="1195" r:id="rId19"/>
    <p:sldId id="1196" r:id="rId20"/>
    <p:sldId id="1197" r:id="rId21"/>
    <p:sldId id="1198" r:id="rId22"/>
    <p:sldId id="1199" r:id="rId23"/>
    <p:sldId id="1200" r:id="rId24"/>
    <p:sldId id="1201" r:id="rId25"/>
    <p:sldId id="1202" r:id="rId26"/>
    <p:sldId id="1203" r:id="rId27"/>
    <p:sldId id="1204" r:id="rId28"/>
  </p:sldIdLst>
  <p:sldSz cx="10058400" cy="7772400"/>
  <p:notesSz cx="7010400" cy="9296400"/>
  <p:custDataLst>
    <p:tags r:id="rId31"/>
  </p:custData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LF_Kai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F9"/>
    <a:srgbClr val="FFFFFA"/>
    <a:srgbClr val="FFFFFB"/>
    <a:srgbClr val="FFFFFC"/>
    <a:srgbClr val="FF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2" autoAdjust="0"/>
  </p:normalViewPr>
  <p:slideViewPr>
    <p:cSldViewPr>
      <p:cViewPr varScale="1">
        <p:scale>
          <a:sx n="94" d="100"/>
          <a:sy n="94" d="100"/>
        </p:scale>
        <p:origin x="-168" y="-114"/>
      </p:cViewPr>
      <p:guideLst>
        <p:guide orient="horz" pos="768"/>
        <p:guide orient="horz" pos="4416"/>
        <p:guide orient="horz" pos="2976"/>
        <p:guide orient="horz" pos="960"/>
        <p:guide pos="740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475" cy="463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879" tIns="46879" rIns="46879" bIns="46879" numCol="1" anchor="t" anchorCtr="0" compatLnSpc="1">
            <a:prstTxWarp prst="textNoShape">
              <a:avLst/>
            </a:prstTxWarp>
          </a:bodyPr>
          <a:lstStyle>
            <a:lvl1pPr algn="l" defTabSz="939249">
              <a:spcBef>
                <a:spcPct val="0"/>
              </a:spcBef>
              <a:defRPr sz="1300"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9" y="0"/>
            <a:ext cx="3038475" cy="463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879" tIns="46879" rIns="46879" bIns="46879" numCol="1" anchor="t" anchorCtr="0" compatLnSpc="1">
            <a:prstTxWarp prst="textNoShape">
              <a:avLst/>
            </a:prstTxWarp>
          </a:bodyPr>
          <a:lstStyle>
            <a:lvl1pPr algn="r" defTabSz="939249">
              <a:spcBef>
                <a:spcPct val="0"/>
              </a:spcBef>
              <a:defRPr sz="1300"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2850"/>
            <a:ext cx="3038475" cy="463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879" tIns="46879" rIns="46879" bIns="46879" numCol="1" anchor="b" anchorCtr="0" compatLnSpc="1">
            <a:prstTxWarp prst="textNoShape">
              <a:avLst/>
            </a:prstTxWarp>
          </a:bodyPr>
          <a:lstStyle>
            <a:lvl1pPr algn="l" defTabSz="939249">
              <a:spcBef>
                <a:spcPct val="0"/>
              </a:spcBef>
              <a:defRPr sz="1300"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9" y="8832850"/>
            <a:ext cx="3038475" cy="463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879" tIns="46879" rIns="46879" bIns="46879" numCol="1" anchor="b" anchorCtr="0" compatLnSpc="1">
            <a:prstTxWarp prst="textNoShape">
              <a:avLst/>
            </a:prstTxWarp>
          </a:bodyPr>
          <a:lstStyle>
            <a:lvl1pPr algn="r" defTabSz="939249">
              <a:spcBef>
                <a:spcPct val="0"/>
              </a:spcBef>
              <a:defRPr sz="1300"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C03E64C-882C-495B-9344-C198E1176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2538" y="698500"/>
            <a:ext cx="45085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33450" y="4414838"/>
            <a:ext cx="5143500" cy="41830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Bullet one</a:t>
            </a:r>
          </a:p>
          <a:p>
            <a:pPr lvl="2"/>
            <a:r>
              <a:rPr lang="en-US" noProof="0" smtClean="0"/>
              <a:t>bullet two</a:t>
            </a:r>
          </a:p>
          <a:p>
            <a:pPr lvl="3"/>
            <a:r>
              <a:rPr lang="en-US" noProof="0" smtClean="0"/>
              <a:t>bullet three</a:t>
            </a:r>
          </a:p>
          <a:p>
            <a:pPr lvl="4"/>
            <a:r>
              <a:rPr lang="en-US" noProof="0" smtClean="0"/>
              <a:t>bullet four</a:t>
            </a:r>
          </a:p>
        </p:txBody>
      </p:sp>
    </p:spTree>
    <p:extLst>
      <p:ext uri="{BB962C8B-B14F-4D97-AF65-F5344CB8AC3E}">
        <p14:creationId xmlns:p14="http://schemas.microsoft.com/office/powerpoint/2010/main" val="27514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chemeClr val="bg2"/>
      </a:buClr>
      <a:buSzPct val="92000"/>
      <a:buFont typeface="Wingdings" pitchFamily="2" charset="2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161925" indent="-160338" algn="l" defTabSz="1019175" rtl="0" eaLnBrk="0" fontAlgn="base" hangingPunct="0">
      <a:lnSpc>
        <a:spcPts val="1500"/>
      </a:lnSpc>
      <a:spcBef>
        <a:spcPts val="1500"/>
      </a:spcBef>
      <a:spcAft>
        <a:spcPct val="0"/>
      </a:spcAft>
      <a:buClr>
        <a:schemeClr val="bg2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328613" indent="-165100"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rgbClr val="7D7D7D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488950" indent="-158750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chemeClr val="bg2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657225" indent="-166688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rgbClr val="7D7D7D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698500"/>
            <a:ext cx="4506912" cy="34845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698500"/>
            <a:ext cx="4506912" cy="34845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8500"/>
            <a:ext cx="4508500" cy="34845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5.emf"/><Relationship Id="rId3" Type="http://schemas.openxmlformats.org/officeDocument/2006/relationships/tags" Target="../tags/tag10.xml"/><Relationship Id="rId21" Type="http://schemas.openxmlformats.org/officeDocument/2006/relationships/image" Target="../media/image8.emf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4.emf"/><Relationship Id="rId2" Type="http://schemas.openxmlformats.org/officeDocument/2006/relationships/tags" Target="../tags/tag9.xml"/><Relationship Id="rId16" Type="http://schemas.openxmlformats.org/officeDocument/2006/relationships/image" Target="../media/image3.emf"/><Relationship Id="rId20" Type="http://schemas.openxmlformats.org/officeDocument/2006/relationships/image" Target="../media/image7.em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0.emf"/><Relationship Id="rId5" Type="http://schemas.openxmlformats.org/officeDocument/2006/relationships/tags" Target="../tags/tag12.xml"/><Relationship Id="rId15" Type="http://schemas.openxmlformats.org/officeDocument/2006/relationships/slideMaster" Target="../slideMasters/slideMaster1.xml"/><Relationship Id="rId23" Type="http://schemas.openxmlformats.org/officeDocument/2006/relationships/image" Target="../media/image2.emf"/><Relationship Id="rId10" Type="http://schemas.openxmlformats.org/officeDocument/2006/relationships/tags" Target="../tags/tag17.xml"/><Relationship Id="rId19" Type="http://schemas.openxmlformats.org/officeDocument/2006/relationships/image" Target="../media/image6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5.emf"/><Relationship Id="rId3" Type="http://schemas.openxmlformats.org/officeDocument/2006/relationships/tags" Target="../tags/tag29.xml"/><Relationship Id="rId21" Type="http://schemas.openxmlformats.org/officeDocument/2006/relationships/image" Target="../media/image8.emf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4.emf"/><Relationship Id="rId2" Type="http://schemas.openxmlformats.org/officeDocument/2006/relationships/tags" Target="../tags/tag28.xml"/><Relationship Id="rId16" Type="http://schemas.openxmlformats.org/officeDocument/2006/relationships/image" Target="../media/image3.emf"/><Relationship Id="rId20" Type="http://schemas.openxmlformats.org/officeDocument/2006/relationships/image" Target="../media/image7.emf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0.emf"/><Relationship Id="rId5" Type="http://schemas.openxmlformats.org/officeDocument/2006/relationships/tags" Target="../tags/tag31.xml"/><Relationship Id="rId15" Type="http://schemas.openxmlformats.org/officeDocument/2006/relationships/slideMaster" Target="../slideMasters/slideMaster2.xml"/><Relationship Id="rId23" Type="http://schemas.openxmlformats.org/officeDocument/2006/relationships/image" Target="../media/image2.emf"/><Relationship Id="rId10" Type="http://schemas.openxmlformats.org/officeDocument/2006/relationships/tags" Target="../tags/tag36.xml"/><Relationship Id="rId19" Type="http://schemas.openxmlformats.org/officeDocument/2006/relationships/image" Target="../media/image6.em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0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blackGray">
          <a:xfrm>
            <a:off x="-3795713" y="4497388"/>
            <a:ext cx="12382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1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blackGray">
          <a:xfrm>
            <a:off x="-3805238" y="4776788"/>
            <a:ext cx="12430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2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blackGray">
          <a:xfrm>
            <a:off x="-3802063" y="5181600"/>
            <a:ext cx="12398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3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blackGray">
          <a:xfrm>
            <a:off x="-3592513" y="5838825"/>
            <a:ext cx="103028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4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blackGray">
          <a:xfrm>
            <a:off x="-5562600" y="6219825"/>
            <a:ext cx="30003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5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blackGray">
          <a:xfrm>
            <a:off x="-3806825" y="6548438"/>
            <a:ext cx="124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46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blackGray">
          <a:xfrm>
            <a:off x="-3975100" y="7113588"/>
            <a:ext cx="14128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437563" y="7218363"/>
            <a:ext cx="8715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8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4343400" y="4081463"/>
            <a:ext cx="17859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9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8825" y="530225"/>
            <a:ext cx="8229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>
              <a:lnSpc>
                <a:spcPts val="2800"/>
              </a:lnSpc>
              <a:spcBef>
                <a:spcPct val="0"/>
              </a:spcBef>
              <a:defRPr/>
            </a:pPr>
            <a:r>
              <a:rPr lang="en-US" sz="2200" dirty="0">
                <a:solidFill>
                  <a:schemeClr val="tx2"/>
                </a:solidFill>
                <a:latin typeface="Arial" pitchFamily="34" charset="0"/>
                <a:ea typeface="LF_Kai"/>
              </a:rPr>
              <a:t>Agenda</a:t>
            </a:r>
          </a:p>
        </p:txBody>
      </p:sp>
      <p:sp>
        <p:nvSpPr>
          <p:cNvPr id="14" name="Text Box 39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6350" y="1554163"/>
            <a:ext cx="4206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LF_Kai"/>
              </a:rPr>
              <a:t>Page</a:t>
            </a:r>
          </a:p>
        </p:txBody>
      </p:sp>
      <p:sp>
        <p:nvSpPr>
          <p:cNvPr id="15" name="Text Box 39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7288213"/>
            <a:ext cx="18288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ts val="900"/>
              </a:lnSpc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sp>
        <p:nvSpPr>
          <p:cNvPr id="16" name="Line 395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6D6E7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en-GB" dirty="0">
              <a:latin typeface="Arial" pitchFamily="34" charset="0"/>
              <a:ea typeface="+mn-ea"/>
            </a:endParaRPr>
          </a:p>
        </p:txBody>
      </p:sp>
      <p:sp>
        <p:nvSpPr>
          <p:cNvPr id="17" name="Text Box 39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9448800" y="7251700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fld id="{8F9F2307-C2B4-477C-B8C8-6ACDBFAB1A76}" type="slidenum">
              <a:rPr lang="en-US" sz="1000" b="1">
                <a:solidFill>
                  <a:srgbClr val="6D6E71"/>
                </a:solidFill>
                <a:latin typeface="Arial" pitchFamily="34" charset="0"/>
                <a:ea typeface="LF_Kai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000" b="1" dirty="0">
              <a:solidFill>
                <a:srgbClr val="6D6E71"/>
              </a:solidFill>
              <a:latin typeface="Arial" pitchFamily="34" charset="0"/>
              <a:ea typeface="LF_Kai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ctrTitle"/>
          </p:nvPr>
        </p:nvSpPr>
        <p:spPr bwMode="gray">
          <a:xfrm>
            <a:off x="2586038" y="1827213"/>
            <a:ext cx="5110162" cy="228600"/>
          </a:xfrm>
          <a:solidFill>
            <a:schemeClr val="bg2"/>
          </a:solidFill>
        </p:spPr>
        <p:txBody>
          <a:bodyPr lIns="228574" rIns="2057160" anchor="ctr"/>
          <a:lstStyle>
            <a:lvl1pPr marL="9525" defTabSz="1135063">
              <a:lnSpc>
                <a:spcPts val="15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86038" y="2101850"/>
            <a:ext cx="5110162" cy="244475"/>
          </a:xfrm>
        </p:spPr>
        <p:txBody>
          <a:bodyPr lIns="228574" tIns="0" rIns="91429" bIns="0">
            <a:spAutoFit/>
          </a:bodyPr>
          <a:lstStyle>
            <a:lvl1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5700" y="528638"/>
            <a:ext cx="2247900" cy="579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528638"/>
            <a:ext cx="6596062" cy="579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8226425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4438" y="1524000"/>
            <a:ext cx="396398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0825" y="1524000"/>
            <a:ext cx="396398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blackGray">
          <a:xfrm>
            <a:off x="-3795713" y="4497388"/>
            <a:ext cx="12382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blackGray">
          <a:xfrm>
            <a:off x="-3805238" y="4776788"/>
            <a:ext cx="12430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blackGray">
          <a:xfrm>
            <a:off x="-3802063" y="5181600"/>
            <a:ext cx="12398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blackGray">
          <a:xfrm>
            <a:off x="-3592513" y="5838825"/>
            <a:ext cx="103028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blackGray">
          <a:xfrm>
            <a:off x="-5562600" y="6219825"/>
            <a:ext cx="30003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blackGray">
          <a:xfrm>
            <a:off x="-3806825" y="6548438"/>
            <a:ext cx="124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blackGray">
          <a:xfrm>
            <a:off x="-3975100" y="7113588"/>
            <a:ext cx="14128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437563" y="7218363"/>
            <a:ext cx="8715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4343400" y="4081463"/>
            <a:ext cx="17859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8825" y="530225"/>
            <a:ext cx="8229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>
              <a:lnSpc>
                <a:spcPts val="2800"/>
              </a:lnSpc>
              <a:spcBef>
                <a:spcPct val="0"/>
              </a:spcBef>
              <a:defRPr/>
            </a:pPr>
            <a:r>
              <a:rPr lang="en-US" sz="2200" dirty="0">
                <a:solidFill>
                  <a:schemeClr val="tx2"/>
                </a:solidFill>
                <a:latin typeface="Arial" pitchFamily="34" charset="0"/>
                <a:ea typeface="LF_Kai"/>
              </a:rPr>
              <a:t>Agenda</a:t>
            </a:r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6350" y="1554163"/>
            <a:ext cx="4206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LF_Kai"/>
              </a:rPr>
              <a:t>Page</a:t>
            </a: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7288213"/>
            <a:ext cx="18288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ts val="900"/>
              </a:lnSpc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sp>
        <p:nvSpPr>
          <p:cNvPr id="1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6D6E7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en-GB" dirty="0">
              <a:latin typeface="Arial" pitchFamily="34" charset="0"/>
              <a:ea typeface="+mn-ea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175250" y="7251700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fld id="{59B70F6E-65FD-4B8F-9479-C8682A606EE1}" type="slidenum">
              <a:rPr lang="en-US" sz="1000" b="1">
                <a:solidFill>
                  <a:srgbClr val="6D6E71"/>
                </a:solidFill>
                <a:latin typeface="Arial" pitchFamily="34" charset="0"/>
                <a:ea typeface="LF_Kai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000" b="1" dirty="0">
              <a:solidFill>
                <a:srgbClr val="6D6E71"/>
              </a:solidFill>
              <a:latin typeface="Arial" pitchFamily="34" charset="0"/>
              <a:ea typeface="LF_Ka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586038" y="1827213"/>
            <a:ext cx="5110162" cy="228600"/>
          </a:xfrm>
          <a:solidFill>
            <a:schemeClr val="bg2"/>
          </a:solidFill>
        </p:spPr>
        <p:txBody>
          <a:bodyPr lIns="228574" rIns="2057160" anchor="ctr"/>
          <a:lstStyle>
            <a:lvl1pPr marL="9525" defTabSz="1135063">
              <a:lnSpc>
                <a:spcPts val="15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6038" y="2101850"/>
            <a:ext cx="5110162" cy="157163"/>
          </a:xfrm>
        </p:spPr>
        <p:txBody>
          <a:bodyPr lIns="228574" tIns="0" rIns="91429" bIns="0">
            <a:spAutoFit/>
          </a:bodyPr>
          <a:lstStyle>
            <a:lvl1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524000"/>
            <a:ext cx="39639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0825" y="1524000"/>
            <a:ext cx="396398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528638"/>
            <a:ext cx="2133600" cy="579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528638"/>
            <a:ext cx="6251575" cy="579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524000"/>
            <a:ext cx="39639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0825" y="1524000"/>
            <a:ext cx="396398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package" Target="../embeddings/Microsoft_Word_Document1.docx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18" Type="http://schemas.openxmlformats.org/officeDocument/2006/relationships/tags" Target="../tags/tag26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4.xml"/><Relationship Id="rId20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22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2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528638"/>
            <a:ext cx="89963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14438" y="1524000"/>
            <a:ext cx="8080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36572" rIns="36572" bIns="3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Bullet one</a:t>
            </a:r>
          </a:p>
          <a:p>
            <a:pPr lvl="2"/>
            <a:r>
              <a:rPr lang="en-US" dirty="0" smtClean="0"/>
              <a:t>Bullet two</a:t>
            </a:r>
          </a:p>
          <a:p>
            <a:pPr lvl="3"/>
            <a:r>
              <a:rPr lang="en-US" dirty="0" smtClean="0"/>
              <a:t>Bullet three</a:t>
            </a:r>
          </a:p>
          <a:p>
            <a:pPr lvl="4"/>
            <a:r>
              <a:rPr lang="en-US" dirty="0" smtClean="0"/>
              <a:t>Bullet four</a:t>
            </a:r>
          </a:p>
        </p:txBody>
      </p:sp>
      <p:graphicFrame>
        <p:nvGraphicFramePr>
          <p:cNvPr id="1026" name="JPM_07_TABLE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3175" y="-2058988"/>
          <a:ext cx="42672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22" imgW="4167554" imgH="1907931" progId="Word.Document.12">
                  <p:embed/>
                </p:oleObj>
              </mc:Choice>
              <mc:Fallback>
                <p:oleObj name="Document" r:id="rId22" imgW="4167554" imgH="1907931" progId="Word.Document.12">
                  <p:embed/>
                  <p:pic>
                    <p:nvPicPr>
                      <p:cNvPr id="0" name="JPM_07_TABLE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-2058988"/>
                        <a:ext cx="4267200" cy="1827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2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37563" y="7218363"/>
            <a:ext cx="8715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29" name="Text Box 2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7288213"/>
            <a:ext cx="18288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ts val="900"/>
              </a:lnSpc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sp>
        <p:nvSpPr>
          <p:cNvPr id="21731" name="Line 227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6D6E7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en-GB" dirty="0">
              <a:latin typeface="Arial" pitchFamily="34" charset="0"/>
              <a:ea typeface="+mn-ea"/>
            </a:endParaRPr>
          </a:p>
        </p:txBody>
      </p:sp>
      <p:sp>
        <p:nvSpPr>
          <p:cNvPr id="21732" name="Text Box 2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9525000" y="7207250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fld id="{97759527-3190-429B-8933-F6942D92C5B8}" type="slidenum">
              <a:rPr lang="en-US" sz="1000" b="1">
                <a:solidFill>
                  <a:srgbClr val="6D6E71"/>
                </a:solidFill>
                <a:latin typeface="Arial" pitchFamily="34" charset="0"/>
                <a:ea typeface="LF_Kai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000" b="1" dirty="0">
              <a:solidFill>
                <a:srgbClr val="6D6E71"/>
              </a:solidFill>
              <a:latin typeface="Arial" pitchFamily="34" charset="0"/>
              <a:ea typeface="LF_Kai"/>
            </a:endParaRPr>
          </a:p>
        </p:txBody>
      </p:sp>
      <p:sp>
        <p:nvSpPr>
          <p:cNvPr id="21733" name="jpmDocTracker"/>
          <p:cNvSpPr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 rot="16200000">
            <a:off x="-2308225" y="4359275"/>
            <a:ext cx="58483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ts val="1200"/>
              </a:lnSpc>
              <a:spcBef>
                <a:spcPct val="0"/>
              </a:spcBef>
              <a:defRPr/>
            </a:pPr>
            <a:r>
              <a:rPr lang="en-US" sz="900" dirty="0" smtClean="0">
                <a:solidFill>
                  <a:srgbClr val="808080"/>
                </a:solidFill>
                <a:latin typeface="Trebuchet MS" pitchFamily="34" charset="0"/>
                <a:ea typeface="LF_Kai"/>
              </a:rPr>
              <a:t>Airfreight </a:t>
            </a:r>
            <a:r>
              <a:rPr lang="en-US" sz="900" dirty="0">
                <a:solidFill>
                  <a:srgbClr val="808080"/>
                </a:solidFill>
                <a:latin typeface="Trebuchet MS" pitchFamily="34" charset="0"/>
                <a:ea typeface="LF_Kai"/>
              </a:rPr>
              <a:t>and Surface </a:t>
            </a:r>
            <a:r>
              <a:rPr lang="en-US" sz="900" dirty="0" smtClean="0">
                <a:solidFill>
                  <a:srgbClr val="808080"/>
                </a:solidFill>
                <a:latin typeface="Trebuchet MS" pitchFamily="34" charset="0"/>
                <a:ea typeface="LF_Kai"/>
              </a:rPr>
              <a:t>Transportation:</a:t>
            </a:r>
            <a:r>
              <a:rPr lang="en-US" sz="900" baseline="0" dirty="0" smtClean="0">
                <a:solidFill>
                  <a:srgbClr val="808080"/>
                </a:solidFill>
                <a:latin typeface="Trebuchet MS" pitchFamily="34" charset="0"/>
                <a:ea typeface="LF_Kai"/>
              </a:rPr>
              <a:t> Presentation to the MCSAC Subcommittee on CSA</a:t>
            </a:r>
            <a:endParaRPr lang="en-US" sz="900" noProof="1">
              <a:solidFill>
                <a:srgbClr val="808080"/>
              </a:solidFill>
              <a:latin typeface="Trebuchet MS" pitchFamily="34" charset="0"/>
              <a:ea typeface="LF_Ka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90" r:id="rId12"/>
  </p:sldLayoutIdLst>
  <p:txStyles>
    <p:titleStyle>
      <a:lvl1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2pPr>
      <a:lvl3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3pPr>
      <a:lvl4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4pPr>
      <a:lvl5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5pPr>
      <a:lvl6pPr marL="4572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6pPr>
      <a:lvl7pPr marL="9144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7pPr>
      <a:lvl8pPr marL="13716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8pPr>
      <a:lvl9pPr marL="18288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LF_Kai"/>
          <a:cs typeface="LF_Kai"/>
        </a:defRPr>
      </a:lvl9pPr>
    </p:titleStyle>
    <p:bodyStyle>
      <a:lvl1pPr marL="342900" indent="-342900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C0C0C0"/>
        </a:buClr>
        <a:buSzPct val="92000"/>
        <a:buFont typeface="Wingdings" pitchFamily="2" charset="2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207963" indent="-206375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7397BC"/>
        </a:buClr>
        <a:buSzPct val="92000"/>
        <a:buFont typeface="Wingdings" pitchFamily="2" charset="2"/>
        <a:buChar char="n"/>
        <a:defRPr sz="1400">
          <a:solidFill>
            <a:srgbClr val="000000"/>
          </a:solidFill>
          <a:latin typeface="+mn-lt"/>
          <a:ea typeface="+mn-ea"/>
          <a:cs typeface="+mn-cs"/>
        </a:defRPr>
      </a:lvl2pPr>
      <a:lvl3pPr marL="423863" indent="-212725" algn="l" defTabSz="101917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69696"/>
        </a:buClr>
        <a:buSzPct val="92000"/>
        <a:buFont typeface="Wingdings" pitchFamily="2" charset="2"/>
        <a:buChar char="n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652463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8794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3366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17938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22510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27082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528638"/>
            <a:ext cx="8226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Disclosures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14438" y="1524000"/>
            <a:ext cx="8080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36572" rIns="36572" bIns="3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one</a:t>
            </a:r>
          </a:p>
        </p:txBody>
      </p:sp>
      <p:graphicFrame>
        <p:nvGraphicFramePr>
          <p:cNvPr id="2050" name="JPM_07_TABLE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175" y="-2058988"/>
          <a:ext cx="42672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20" imgW="4167554" imgH="1907931" progId="Word.Document.12">
                  <p:embed/>
                </p:oleObj>
              </mc:Choice>
              <mc:Fallback>
                <p:oleObj name="Document" r:id="rId20" imgW="4167554" imgH="1907931" progId="Word.Document.12">
                  <p:embed/>
                  <p:pic>
                    <p:nvPicPr>
                      <p:cNvPr id="0" name="JPM_07_TABLE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-2058988"/>
                        <a:ext cx="4267200" cy="1827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37563" y="7218363"/>
            <a:ext cx="8715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7288213"/>
            <a:ext cx="18288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ts val="900"/>
              </a:lnSpc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sp>
        <p:nvSpPr>
          <p:cNvPr id="50184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6D6E7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en-GB" dirty="0">
              <a:latin typeface="Arial" pitchFamily="34" charset="0"/>
              <a:ea typeface="+mn-ea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175250" y="7251700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fld id="{29490C13-8136-428D-837F-9A2A0FF3810C}" type="slidenum">
              <a:rPr lang="en-US" sz="1000" b="1">
                <a:solidFill>
                  <a:srgbClr val="6D6E71"/>
                </a:solidFill>
                <a:latin typeface="Arial" pitchFamily="34" charset="0"/>
                <a:ea typeface="LF_Kai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000" b="1" dirty="0">
              <a:solidFill>
                <a:srgbClr val="6D6E71"/>
              </a:solidFill>
              <a:latin typeface="Arial" pitchFamily="34" charset="0"/>
              <a:ea typeface="LF_Ka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2pPr>
      <a:lvl3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3pPr>
      <a:lvl4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4pPr>
      <a:lvl5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5pPr>
      <a:lvl6pPr marL="4572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6pPr>
      <a:lvl7pPr marL="9144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7pPr>
      <a:lvl8pPr marL="13716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8pPr>
      <a:lvl9pPr marL="18288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LF_Kai"/>
          <a:cs typeface="LF_Kai"/>
        </a:defRPr>
      </a:lvl9pPr>
    </p:titleStyle>
    <p:bodyStyle>
      <a:lvl1pPr marL="342900" indent="-342900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C0C0C0"/>
        </a:buClr>
        <a:buSzPct val="92000"/>
        <a:buFont typeface="Wingdings" pitchFamily="2" charset="2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207963" indent="-206375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7397BC"/>
        </a:buClr>
        <a:buSzPct val="92000"/>
        <a:buFont typeface="Wingdings" pitchFamily="2" charset="2"/>
        <a:buChar char="n"/>
        <a:defRPr sz="900">
          <a:solidFill>
            <a:srgbClr val="000000"/>
          </a:solidFill>
          <a:latin typeface="+mn-lt"/>
          <a:ea typeface="+mn-ea"/>
          <a:cs typeface="+mn-cs"/>
        </a:defRPr>
      </a:lvl2pPr>
      <a:lvl3pPr marL="423863" indent="-212725" algn="l" defTabSz="101917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69696"/>
        </a:buClr>
        <a:buSzPct val="92000"/>
        <a:buFont typeface="Wingdings" pitchFamily="2" charset="2"/>
        <a:buChar char="n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652463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8794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3366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17938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22510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27082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969696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2.xml"/><Relationship Id="rId7" Type="http://schemas.openxmlformats.org/officeDocument/2006/relationships/image" Target="../media/image3.emf"/><Relationship Id="rId2" Type="http://schemas.openxmlformats.org/officeDocument/2006/relationships/tags" Target="../tags/tag41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6.em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7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28.e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9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30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31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32.e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3.emf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34.e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35.emf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36.e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37.e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38.e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39.e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40.em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41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42.emf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4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9.emf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1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3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4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075" y="381000"/>
            <a:ext cx="18256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23"/>
          <p:cNvSpPr>
            <a:spLocks noChangeShapeType="1"/>
          </p:cNvSpPr>
          <p:nvPr/>
        </p:nvSpPr>
        <p:spPr bwMode="auto">
          <a:xfrm>
            <a:off x="981075" y="838200"/>
            <a:ext cx="8315325" cy="0"/>
          </a:xfrm>
          <a:prstGeom prst="line">
            <a:avLst/>
          </a:prstGeom>
          <a:noFill/>
          <a:ln w="9525">
            <a:solidFill>
              <a:srgbClr val="503126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5125" name="Text Box 25"/>
          <p:cNvSpPr txBox="1">
            <a:spLocks noChangeArrowheads="1"/>
          </p:cNvSpPr>
          <p:nvPr/>
        </p:nvSpPr>
        <p:spPr bwMode="auto">
          <a:xfrm>
            <a:off x="952500" y="6553200"/>
            <a:ext cx="845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/>
            <a:r>
              <a:rPr lang="en-US" sz="1000" b="1" dirty="0"/>
              <a:t>See the end pages of this presentation for analyst certification and important disclosures, including non-US analyst disclosures.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J.P. Morgan does and seeks to do business with companies covered in its research reports. As a result, investors should be aware that the firm may have a conflict of interest that could affect the objectivity of this report. Investors should consider this report as only a single factor in making their investment decision. </a:t>
            </a:r>
          </a:p>
        </p:txBody>
      </p:sp>
      <p:pic>
        <p:nvPicPr>
          <p:cNvPr id="5126" name="Picture 30"/>
          <p:cNvPicPr>
            <a:picLocks noChangeAspect="1" noChangeArrowheads="1"/>
          </p:cNvPicPr>
          <p:nvPr/>
        </p:nvPicPr>
        <p:blipFill>
          <a:blip r:embed="rId8" cstate="print"/>
          <a:srcRect t="9476" b="4996"/>
          <a:stretch>
            <a:fillRect/>
          </a:stretch>
        </p:blipFill>
        <p:spPr bwMode="auto">
          <a:xfrm>
            <a:off x="0" y="0"/>
            <a:ext cx="7588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jpmDat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6375" y="228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>
              <a:lnSpc>
                <a:spcPts val="15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4E8ABE"/>
                </a:solidFill>
              </a:rPr>
              <a:t>North American Equity Research</a:t>
            </a:r>
            <a:endParaRPr lang="en-US" b="1" dirty="0">
              <a:solidFill>
                <a:srgbClr val="4E8ABE"/>
              </a:solidFill>
            </a:endParaRPr>
          </a:p>
          <a:p>
            <a:pPr algn="r">
              <a:lnSpc>
                <a:spcPts val="1500"/>
              </a:lnSpc>
              <a:spcBef>
                <a:spcPct val="0"/>
              </a:spcBef>
            </a:pPr>
            <a:r>
              <a:rPr lang="en-US" dirty="0" smtClean="0"/>
              <a:t>June 17, 2013</a:t>
            </a:r>
            <a:endParaRPr lang="en-US" noProof="1"/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981075" y="2819400"/>
            <a:ext cx="4124325" cy="3527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/>
            <a:r>
              <a:rPr lang="en-US" sz="1200" b="1" dirty="0">
                <a:solidFill>
                  <a:srgbClr val="4E8ABE"/>
                </a:solidFill>
              </a:rPr>
              <a:t>Airfreight and Surface Transportation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b="1" dirty="0"/>
              <a:t>Tom Wadewitz </a:t>
            </a:r>
            <a:r>
              <a:rPr lang="en-US" baseline="30000" dirty="0"/>
              <a:t>AC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212-622-6461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thomas.r.wadewitz@jpmorgan.com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Bloomberg: JPMA WADEWITZ&lt;GO&gt;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J.P</a:t>
            </a:r>
            <a:r>
              <a:rPr lang="en-US" dirty="0"/>
              <a:t>. Morgan Securities LLC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dirty="0"/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b="1" dirty="0"/>
              <a:t>Michael Weinz, CFA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212-622-6383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michael.r.weinz@jpmorgan.com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J.P. Morgan Securities LLC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dirty="0"/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b="1" dirty="0"/>
              <a:t>Alex Johnson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212-622-6513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alexander.k.johnson@jpmorgan.com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J.P. Morgan Securities LLC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952500" y="2219742"/>
            <a:ext cx="84963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/>
            <a:r>
              <a:rPr lang="en-US" sz="1600" dirty="0" smtClean="0"/>
              <a:t>Presentation to the MCSAC Subcommittee on CSA</a:t>
            </a:r>
            <a:endParaRPr lang="en-US" sz="18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2500" y="1762542"/>
            <a:ext cx="8496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/>
            <a:r>
              <a:rPr lang="en-US" sz="2400" b="1" dirty="0" smtClean="0">
                <a:solidFill>
                  <a:srgbClr val="4E8ABE"/>
                </a:solidFill>
              </a:rPr>
              <a:t>Airfreight and Surface Transportation</a:t>
            </a:r>
            <a:endParaRPr lang="en-US" sz="2400" b="1" dirty="0">
              <a:solidFill>
                <a:srgbClr val="4E8ABE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Truckload Capacity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Truckload Fleet Size (# of Tractors)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Company reports and </a:t>
            </a:r>
            <a:r>
              <a:rPr lang="en-US" sz="1000" dirty="0">
                <a:solidFill>
                  <a:srgbClr val="000000"/>
                </a:solidFill>
              </a:rPr>
              <a:t>J.P. Morgan </a:t>
            </a:r>
            <a:r>
              <a:rPr lang="en-US" sz="1000" dirty="0" smtClean="0">
                <a:solidFill>
                  <a:srgbClr val="000000"/>
                </a:solidFill>
              </a:rPr>
              <a:t>estimates</a:t>
            </a:r>
            <a:r>
              <a:rPr lang="en-US" sz="1000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14400" y="4114800"/>
            <a:ext cx="876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Fleet Size at Large Carriers Has Been Declining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0063" y="1828800"/>
            <a:ext cx="3978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7213" y="4724400"/>
            <a:ext cx="38623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7552" y="1847088"/>
            <a:ext cx="8610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Stock Performance</a:t>
            </a:r>
          </a:p>
        </p:txBody>
      </p:sp>
      <p:sp>
        <p:nvSpPr>
          <p:cNvPr id="235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Bloomberg and J.P. Morgan Estimates.  As of </a:t>
            </a:r>
            <a:r>
              <a:rPr lang="en-US" sz="1000" dirty="0" smtClean="0">
                <a:solidFill>
                  <a:srgbClr val="000000"/>
                </a:solidFill>
              </a:rPr>
              <a:t>June 12, 2013 (intraday).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2013 YTD Performance for the Transportation Stocks through June 12, 2013 (intraday)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Among Truckload Carriers: Western Express, Marten, and CRST Malone (Flatbed) Are Deficient on 2 or More BASIC Scores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486" y="1981200"/>
            <a:ext cx="88534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Among LTL, Small Package, and Drayage Carriers: Only Roadrunner Is Deficient on 2 or More BASIC Scores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112" y="1984248"/>
            <a:ext cx="88534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BASIC Score Comparison: Unsafe Driving – Performance Threshold of 60% or 65%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550" dirty="0" smtClean="0">
                <a:solidFill>
                  <a:srgbClr val="000000"/>
                </a:solidFill>
              </a:rPr>
              <a:t>BASIC Score Comparison: Hours of Service (HOS) Compliance – </a:t>
            </a:r>
            <a:r>
              <a:rPr lang="en-US" sz="1550" dirty="0" err="1" smtClean="0">
                <a:solidFill>
                  <a:srgbClr val="000000"/>
                </a:solidFill>
              </a:rPr>
              <a:t>Perf</a:t>
            </a:r>
            <a:r>
              <a:rPr lang="en-US" sz="1550" dirty="0" smtClean="0">
                <a:solidFill>
                  <a:srgbClr val="000000"/>
                </a:solidFill>
              </a:rPr>
              <a:t>. Threshold of 60% or 65%</a:t>
            </a:r>
            <a:endParaRPr lang="en-US" sz="155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BASIC Score Comparison: Driver Fitness – Performance Threshold of 75% or 80%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550" dirty="0" smtClean="0">
                <a:solidFill>
                  <a:srgbClr val="000000"/>
                </a:solidFill>
              </a:rPr>
              <a:t>BASIC Score Comparison: Controlled Substances and Alcohol – </a:t>
            </a:r>
            <a:r>
              <a:rPr lang="en-US" sz="1550" dirty="0" err="1" smtClean="0">
                <a:solidFill>
                  <a:srgbClr val="000000"/>
                </a:solidFill>
              </a:rPr>
              <a:t>Perf</a:t>
            </a:r>
            <a:r>
              <a:rPr lang="en-US" sz="1550" dirty="0" smtClean="0">
                <a:solidFill>
                  <a:srgbClr val="000000"/>
                </a:solidFill>
              </a:rPr>
              <a:t>. Threshold of 75% or 80%</a:t>
            </a:r>
            <a:endParaRPr lang="en-US" sz="155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BASIC Score Comparison: Vehicle Maintenance – Performance Threshold of 75% or 80%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Comparison of Inspection Rates (Total per Driver)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9313"/>
            <a:ext cx="7174936" cy="40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536" y="1161288"/>
            <a:ext cx="5953264" cy="59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Rating and Price Target Summary</a:t>
            </a:r>
          </a:p>
        </p:txBody>
      </p:sp>
      <p:sp>
        <p:nvSpPr>
          <p:cNvPr id="3277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Bloomberg and J.P. Morgan estimates.  As of </a:t>
            </a:r>
            <a:r>
              <a:rPr lang="en-US" sz="1000" dirty="0" smtClean="0">
                <a:solidFill>
                  <a:srgbClr val="000000"/>
                </a:solidFill>
              </a:rPr>
              <a:t>June 12,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Comparison of Crash Ratios (Total per Driver) – Score Is Out of 100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Comparison of Injuries or Fatalities Ratios (Total per Driver) – Score Is Out of 100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4550"/>
            <a:ext cx="7174936" cy="402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Comparison of Vehicle Out-of-Service Orders Issued as a Result of an Inspection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9313"/>
            <a:ext cx="7174936" cy="40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Comparison of Driver Out-of-Service Orders Issued as a Result of an Inspection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Federal Motor Carrier Safety Administration.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2119313"/>
            <a:ext cx="7174936" cy="40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-2129631" y="4507706"/>
            <a:ext cx="5532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b"/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990600" y="4267200"/>
            <a:ext cx="464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5998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-2129631" y="4507706"/>
            <a:ext cx="5532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b"/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5998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-2129631" y="4507706"/>
            <a:ext cx="5532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b"/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endParaRPr lang="en-US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5998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Demand Trends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Rail </a:t>
            </a:r>
            <a:r>
              <a:rPr lang="en-US" sz="1600" dirty="0" err="1" smtClean="0">
                <a:solidFill>
                  <a:srgbClr val="000000"/>
                </a:solidFill>
              </a:rPr>
              <a:t>Carloadings</a:t>
            </a:r>
            <a:r>
              <a:rPr lang="en-US" sz="1600" dirty="0" smtClean="0">
                <a:solidFill>
                  <a:srgbClr val="000000"/>
                </a:solidFill>
              </a:rPr>
              <a:t> Show Modest Y/Y Growth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67818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Data through </a:t>
            </a:r>
            <a:r>
              <a:rPr lang="en-US" dirty="0" smtClean="0">
                <a:solidFill>
                  <a:srgbClr val="000000"/>
                </a:solidFill>
              </a:rPr>
              <a:t>2013 Week 22 (ended June 1, 2013).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Association of American Railroads.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1663" y="1851990"/>
            <a:ext cx="6315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1663" y="4333875"/>
            <a:ext cx="6315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066800" y="1649892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400" u="sng" dirty="0" smtClean="0">
                <a:solidFill>
                  <a:srgbClr val="000000"/>
                </a:solidFill>
              </a:rPr>
              <a:t>Total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70115" y="4134678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400" u="sng" dirty="0" smtClean="0">
                <a:solidFill>
                  <a:srgbClr val="000000"/>
                </a:solidFill>
              </a:rPr>
              <a:t>Intermodal</a:t>
            </a:r>
            <a:endParaRPr lang="en-US" sz="1400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Demand Trends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Rail </a:t>
            </a:r>
            <a:r>
              <a:rPr lang="en-US" sz="1600" dirty="0" err="1" smtClean="0">
                <a:solidFill>
                  <a:srgbClr val="000000"/>
                </a:solidFill>
              </a:rPr>
              <a:t>Carloadings</a:t>
            </a:r>
            <a:r>
              <a:rPr lang="en-US" sz="1600" dirty="0" smtClean="0">
                <a:solidFill>
                  <a:srgbClr val="000000"/>
                </a:solidFill>
              </a:rPr>
              <a:t> Show Modest Y/Y Growth (Cont’d)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67818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Data through </a:t>
            </a:r>
            <a:r>
              <a:rPr lang="en-US" dirty="0" smtClean="0">
                <a:solidFill>
                  <a:srgbClr val="000000"/>
                </a:solidFill>
              </a:rPr>
              <a:t>2013 Week 22 (ended June 1, 2013).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Association of American Railroads.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1663" y="1871871"/>
            <a:ext cx="6315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1663" y="4343400"/>
            <a:ext cx="6315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066800" y="1649892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400" u="sng" dirty="0" smtClean="0">
                <a:solidFill>
                  <a:srgbClr val="000000"/>
                </a:solidFill>
              </a:rPr>
              <a:t>Industrial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70115" y="4134678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400" u="sng" dirty="0" smtClean="0">
                <a:solidFill>
                  <a:srgbClr val="000000"/>
                </a:solidFill>
              </a:rPr>
              <a:t>Automotive</a:t>
            </a:r>
            <a:endParaRPr lang="en-US" sz="1400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12848"/>
            <a:ext cx="7103237" cy="35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Demand Trends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Cass Shipments Index Shows Modest Y/Y Contraction in April and May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67818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Data through </a:t>
            </a:r>
            <a:r>
              <a:rPr lang="en-US" dirty="0" smtClean="0">
                <a:solidFill>
                  <a:srgbClr val="000000"/>
                </a:solidFill>
              </a:rPr>
              <a:t>May 2013.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Cass Information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6275" y="1627233"/>
            <a:ext cx="5822325" cy="24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 Data Provides a Read to Transport Activity</a:t>
            </a:r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6025"/>
            <a:ext cx="8686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ISM – Manufacturing Shows Contraction in May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4081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/>
              <a:t>Sources: </a:t>
            </a:r>
            <a:r>
              <a:rPr lang="en-US" sz="1000" dirty="0" smtClean="0"/>
              <a:t>Institute for Supply Management via Bloomberg.</a:t>
            </a:r>
            <a:endParaRPr lang="en-US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9968" y="4653379"/>
            <a:ext cx="5822325" cy="24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07776" y="4260456"/>
            <a:ext cx="8686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Orders Minus Inventories Was Also Weak in May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Truckload Pricing Trends</a:t>
            </a:r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6025"/>
            <a:ext cx="8686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Dry Van Pricing Ex-Fuel Shows Modest Y/Y Growth in March and April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4081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/>
              <a:t>Sources: </a:t>
            </a:r>
            <a:r>
              <a:rPr lang="en-US" sz="1000" dirty="0" smtClean="0"/>
              <a:t>Truckloadrate.com via Bloomberg.</a:t>
            </a:r>
            <a:endParaRPr lang="en-US" sz="1000" dirty="0"/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07776" y="4260456"/>
            <a:ext cx="8686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Over the Past 12 to 24 Months Pricing Across Truck Types Is Roughly Unchanged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2738" y="4676774"/>
            <a:ext cx="5240093" cy="21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6573" y="1629831"/>
            <a:ext cx="5240093" cy="21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6850" y="1524000"/>
            <a:ext cx="6305550" cy="25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6850" y="4495800"/>
            <a:ext cx="6305550" cy="25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Truckload Capacity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</a:rPr>
              <a:t>Rolling Capacity of </a:t>
            </a:r>
            <a:r>
              <a:rPr lang="en-US" sz="1600" dirty="0" smtClean="0">
                <a:solidFill>
                  <a:srgbClr val="000000"/>
                </a:solidFill>
              </a:rPr>
              <a:t>Over-the-Road Class 8 Tractor Fleet Assuming </a:t>
            </a:r>
            <a:r>
              <a:rPr lang="en-US" sz="1600" dirty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000000"/>
                </a:solidFill>
              </a:rPr>
              <a:t>5-Year </a:t>
            </a:r>
            <a:r>
              <a:rPr lang="en-US" sz="1600" dirty="0">
                <a:solidFill>
                  <a:srgbClr val="000000"/>
                </a:solidFill>
              </a:rPr>
              <a:t>Life</a:t>
            </a: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ACT and J.P. Morgan </a:t>
            </a:r>
            <a:r>
              <a:rPr lang="en-US" sz="1000" dirty="0" smtClean="0">
                <a:solidFill>
                  <a:srgbClr val="000000"/>
                </a:solidFill>
              </a:rPr>
              <a:t>estimates</a:t>
            </a:r>
            <a:r>
              <a:rPr lang="en-US" sz="1000" dirty="0">
                <a:solidFill>
                  <a:srgbClr val="000000"/>
                </a:solidFill>
              </a:rPr>
              <a:t>.  Data through </a:t>
            </a:r>
            <a:r>
              <a:rPr lang="en-US" sz="1000" dirty="0" smtClean="0">
                <a:solidFill>
                  <a:srgbClr val="000000"/>
                </a:solidFill>
              </a:rPr>
              <a:t>March 2013.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583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14400" y="4114800"/>
            <a:ext cx="853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Rolling Capacity of Over-the-Road Class 8 Tractor Fleet Assuming a 7-Year Life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2286000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2012 capacity rose 3.6%, assuming a </a:t>
            </a:r>
            <a:br>
              <a:rPr lang="en-US" dirty="0" smtClean="0"/>
            </a:br>
            <a:r>
              <a:rPr lang="en-US" dirty="0" smtClean="0"/>
              <a:t>5-year life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51054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2012 capacity contracted 3.2%, assuming a 7-year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Truckload Capacity Analysis</a:t>
            </a:r>
          </a:p>
        </p:txBody>
      </p:sp>
      <p:sp>
        <p:nvSpPr>
          <p:cNvPr id="245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14400" y="1219200"/>
            <a:ext cx="8610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lnSpc>
                <a:spcPct val="110000"/>
              </a:lnSpc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Class 8 Tractor Sales Are Likely to Be Modestly Lower in 2013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8200" y="7162800"/>
            <a:ext cx="6629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576" rIns="36576" bIns="36576"/>
          <a:lstStyle/>
          <a:p>
            <a:pPr marL="342900" indent="-342900" algn="l">
              <a:spcBef>
                <a:spcPct val="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Source: ACT and J.P. Morgan </a:t>
            </a:r>
            <a:r>
              <a:rPr lang="en-US" sz="1000" dirty="0" smtClean="0">
                <a:solidFill>
                  <a:srgbClr val="000000"/>
                </a:solidFill>
              </a:rPr>
              <a:t>estimates</a:t>
            </a:r>
            <a:r>
              <a:rPr lang="en-US" sz="1000" dirty="0">
                <a:solidFill>
                  <a:srgbClr val="000000"/>
                </a:solidFill>
              </a:rPr>
              <a:t>.  Data through </a:t>
            </a:r>
            <a:r>
              <a:rPr lang="en-US" sz="1000" dirty="0" smtClean="0">
                <a:solidFill>
                  <a:srgbClr val="000000"/>
                </a:solidFill>
              </a:rPr>
              <a:t>March 2013.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362200"/>
            <a:ext cx="67383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AG_REFRESH_CUSTOM" val="0100"/>
  <p:tag name="JPM_ACTIVE_TEMPLATE" val="Pitchbook-US.pot"/>
  <p:tag name="JPM_AGENDA_PAGE_TITLE" val="Agenda"/>
  <p:tag name="JPM_APPENDIX_PAGE_TITLE" val=" "/>
  <p:tag name="JPM_BASE_TEMPLATE" val="Pitchbook-US.pot"/>
  <p:tag name="JPM_BRAND" val="J.P.Morgan"/>
  <p:tag name="JPM_CONTINUOUS_NUMBERING" val="True"/>
  <p:tag name="JPM_RESTART_NUMBERS" val="False"/>
  <p:tag name="JPM_PAGE_NUMBERS" val="True"/>
  <p:tag name="JPM_SECTION_NUMBERS" val="False"/>
  <p:tag name="JPM_TRACKERS" val="True"/>
  <p:tag name="JPM_NUMBER_PAGES" val="True"/>
  <p:tag name="JPM_TRACKER_FILENAME_ONLY" val="False"/>
  <p:tag name="JPM_TRACKER_FULL_PATH" val="True"/>
  <p:tag name="JPM_TRACKER_USER_PATH" val="False"/>
  <p:tag name="JPM_TRACKER_USER_PATH_TEXT" val=" "/>
  <p:tag name="JPM_TRACKER_NONE" val="False"/>
  <p:tag name="JPM_LANGUAGE" val="1033"/>
  <p:tag name="MSOFFICE_VERSION" val="10.0"/>
  <p:tag name="MMPROD_NEXTUNIQUEID" val="10010"/>
  <p:tag name="MMPROD_UIDATA" val="&lt;database version=&quot;7.0&quot;&gt;&lt;object type=&quot;1&quot; unique_id=&quot;10001&quot;&gt;&lt;object type=&quot;8&quot; unique_id=&quot;10083&quot;&gt;&lt;/object&gt;&lt;object type=&quot;2&quot; unique_id=&quot;10084&quot;&gt;&lt;object type=&quot;3&quot; unique_id=&quot;10085&quot;&gt;&lt;property id=&quot;20148&quot; value=&quot;5&quot;/&gt;&lt;property id=&quot;20300&quot; value=&quot;Slide 1&quot;/&gt;&lt;property id=&quot;20307&quot; value=&quot;256&quot;/&gt;&lt;/object&gt;&lt;object type=&quot;3&quot; unique_id=&quot;10093&quot;&gt;&lt;property id=&quot;20148&quot; value=&quot;5&quot;/&gt;&lt;property id=&quot;20300&quot; value=&quot;Slide 10 - &amp;quot;Summary of Demand Data&amp;quot;&quot;/&gt;&lt;property id=&quot;20307&quot; value=&quot;919&quot;/&gt;&lt;/object&gt;&lt;object type=&quot;3&quot; unique_id=&quot;10104&quot;&gt;&lt;property id=&quot;20148&quot; value=&quot;5&quot;/&gt;&lt;property id=&quot;20300&quot; value=&quot;Slide 4 - &amp;quot;Transport Demand Trends&amp;quot;&quot;/&gt;&lt;property id=&quot;20307&quot; value=&quot;933&quot;/&gt;&lt;/object&gt;&lt;object type=&quot;3&quot; unique_id=&quot;10105&quot;&gt;&lt;property id=&quot;20148&quot; value=&quot;5&quot;/&gt;&lt;property id=&quot;20300&quot; value=&quot;Slide 5 - &amp;quot;Transport Demand Trends&amp;quot;&quot;/&gt;&lt;property id=&quot;20307&quot; value=&quot;934&quot;/&gt;&lt;/object&gt;&lt;object type=&quot;3&quot; unique_id=&quot;10106&quot;&gt;&lt;property id=&quot;20148&quot; value=&quot;5&quot;/&gt;&lt;property id=&quot;20300&quot; value=&quot;Slide 7 - &amp;quot;Transport Demand Trends&amp;quot;&quot;/&gt;&lt;property id=&quot;20307&quot; value=&quot;935&quot;/&gt;&lt;/object&gt;&lt;object type=&quot;3&quot; unique_id=&quot;10108&quot;&gt;&lt;property id=&quot;20148&quot; value=&quot;5&quot;/&gt;&lt;property id=&quot;20300&quot; value=&quot;Slide 6 - &amp;quot;Transport Demand Trends&amp;quot;&quot;/&gt;&lt;property id=&quot;20307&quot; value=&quot;937&quot;/&gt;&lt;/object&gt;&lt;object type=&quot;3&quot; unique_id=&quot;10110&quot;&gt;&lt;property id=&quot;20148&quot; value=&quot;5&quot;/&gt;&lt;property id=&quot;20300&quot; value=&quot;Slide 2 - &amp;quot;Agenda&amp;quot;&quot;/&gt;&lt;property id=&quot;20307&quot; value=&quot;1023&quot;/&gt;&lt;/object&gt;&lt;object type=&quot;3&quot; unique_id=&quot;10111&quot;&gt;&lt;property id=&quot;20148&quot; value=&quot;5&quot;/&gt;&lt;property id=&quot;20300&quot; value=&quot;Slide 3 - &amp;quot;Key 2Q Takeaways and Current Views&amp;quot;&quot;/&gt;&lt;property id=&quot;20307&quot; value=&quot;1054&quot;/&gt;&lt;/object&gt;&lt;object type=&quot;3&quot; unique_id=&quot;10112&quot;&gt;&lt;property id=&quot;20148&quot; value=&quot;5&quot;/&gt;&lt;property id=&quot;20300&quot; value=&quot;Slide 8 - &amp;quot;Transport Demand Trends&amp;quot;&quot;/&gt;&lt;property id=&quot;20307&quot; value=&quot;1002&quot;/&gt;&lt;/object&gt;&lt;object type=&quot;3&quot; unique_id=&quot;10113&quot;&gt;&lt;property id=&quot;20148&quot; value=&quot;5&quot;/&gt;&lt;property id=&quot;20300&quot; value=&quot;Slide 9 - &amp;quot;Transport Demand Trends&amp;quot;&quot;/&gt;&lt;property id=&quot;20307&quot; value=&quot;1035&quot;/&gt;&lt;/object&gt;&lt;object type=&quot;3&quot; unique_id=&quot;10114&quot;&gt;&lt;property id=&quot;20148&quot; value=&quot;5&quot;/&gt;&lt;property id=&quot;20300&quot; value=&quot;Slide 11 - &amp;quot;Transport Pricing Trends&amp;quot;&quot;/&gt;&lt;property id=&quot;20307&quot; value=&quot;943&quot;/&gt;&lt;/object&gt;&lt;object type=&quot;3&quot; unique_id=&quot;10115&quot;&gt;&lt;property id=&quot;20148&quot; value=&quot;5&quot;/&gt;&lt;property id=&quot;20300&quot; value=&quot;Slide 12 - &amp;quot;Transport Pricing Trends&amp;quot;&quot;/&gt;&lt;property id=&quot;20307&quot; value=&quot;944&quot;/&gt;&lt;/object&gt;&lt;object type=&quot;3&quot; unique_id=&quot;10116&quot;&gt;&lt;property id=&quot;20148&quot; value=&quot;5&quot;/&gt;&lt;property id=&quot;20300&quot; value=&quot;Slide 13 - &amp;quot;Transport Pricing Trends&amp;quot;&quot;/&gt;&lt;property id=&quot;20307&quot; value=&quot;945&quot;/&gt;&lt;/object&gt;&lt;object type=&quot;3&quot; unique_id=&quot;10117&quot;&gt;&lt;property id=&quot;20148&quot; value=&quot;5&quot;/&gt;&lt;property id=&quot;20300&quot; value=&quot;Slide 14 - &amp;quot;Transport Pricing Trends&amp;quot;&quot;/&gt;&lt;property id=&quot;20307&quot; value=&quot;946&quot;/&gt;&lt;/object&gt;&lt;object type=&quot;3&quot; unique_id=&quot;10118&quot;&gt;&lt;property id=&quot;20148&quot; value=&quot;5&quot;/&gt;&lt;property id=&quot;20300&quot; value=&quot;Slide 15 - &amp;quot;Incremental Margin Analysis (Y/Y)&amp;quot;&quot;/&gt;&lt;property id=&quot;20307&quot; value=&quot;990&quot;/&gt;&lt;/object&gt;&lt;object type=&quot;3&quot; unique_id=&quot;10119&quot;&gt;&lt;property id=&quot;20148&quot; value=&quot;5&quot;/&gt;&lt;property id=&quot;20300&quot; value=&quot;Slide 16 - &amp;quot;Pricing Performance was Resilient in 2Q&amp;quot;&quot;/&gt;&lt;property id=&quot;20307&quot; value=&quot;964&quot;/&gt;&lt;/object&gt;&lt;object type=&quot;3&quot; unique_id=&quot;10120&quot;&gt;&lt;property id=&quot;20148&quot; value=&quot;5&quot;/&gt;&lt;property id=&quot;20300&quot; value=&quot;Slide 17 - &amp;quot;2Q:11 Transport Earnings Performance&amp;quot;&quot;/&gt;&lt;property id=&quot;20307&quot; value=&quot;1006&quot;/&gt;&lt;/object&gt;&lt;object type=&quot;3&quot; unique_id=&quot;10121&quot;&gt;&lt;property id=&quot;20148&quot; value=&quot;5&quot;/&gt;&lt;property id=&quot;20300&quot; value=&quot;Slide 18 - &amp;quot;Earnings Expectations&amp;quot;&quot;/&gt;&lt;property id=&quot;20307&quot; value=&quot;1022&quot;/&gt;&lt;/object&gt;&lt;object type=&quot;3&quot; unique_id=&quot;10122&quot;&gt;&lt;property id=&quot;20148&quot; value=&quot;5&quot;/&gt;&lt;property id=&quot;20300&quot; value=&quot;Slide 19 - &amp;quot;Performance During the 08/09 Downturn (Deterioration from Prior Peak)&amp;quot;&quot;/&gt;&lt;property id=&quot;20307&quot; value=&quot;1010&quot;/&gt;&lt;/object&gt;&lt;object type=&quot;3&quot; unique_id=&quot;10123&quot;&gt;&lt;property id=&quot;20148&quot; value=&quot;5&quot;/&gt;&lt;property id=&quot;20300&quot; value=&quot;Slide 20 - &amp;quot;Analysis of 2012 EPS Risk to a Significant Economic Slowdown&amp;quot;&quot;/&gt;&lt;property id=&quot;20307&quot; value=&quot;1037&quot;/&gt;&lt;/object&gt;&lt;object type=&quot;3&quot; unique_id=&quot;10124&quot;&gt;&lt;property id=&quot;20148&quot; value=&quot;5&quot;/&gt;&lt;property id=&quot;20300&quot; value=&quot;Slide 21 - &amp;quot;Debt Analysis&amp;quot;&quot;/&gt;&lt;property id=&quot;20307&quot; value=&quot;1007&quot;/&gt;&lt;/object&gt;&lt;object type=&quot;3&quot; unique_id=&quot;10125&quot;&gt;&lt;property id=&quot;20148&quot; value=&quot;5&quot;/&gt;&lt;property id=&quot;20300&quot; value=&quot;Slide 22 - &amp;quot;Stock Performance&amp;quot;&quot;/&gt;&lt;property id=&quot;20307&quot; value=&quot;1020&quot;/&gt;&lt;/object&gt;&lt;object type=&quot;3&quot; unique_id=&quot;10126&quot;&gt;&lt;property id=&quot;20148&quot; value=&quot;5&quot;/&gt;&lt;property id=&quot;20300&quot; value=&quot;Slide 23 - &amp;quot;Stock Performance&amp;quot;&quot;/&gt;&lt;property id=&quot;20307&quot; value=&quot;1036&quot;/&gt;&lt;/object&gt;&lt;object type=&quot;3&quot; unique_id=&quot;10127&quot;&gt;&lt;property id=&quot;20148&quot; value=&quot;5&quot;/&gt;&lt;property id=&quot;20300&quot; value=&quot;Slide 24 - &amp;quot;Stock Performance&amp;quot;&quot;/&gt;&lt;property id=&quot;20307&quot; value=&quot;1005&quot;/&gt;&lt;/object&gt;&lt;object type=&quot;3&quot; unique_id=&quot;10128&quot;&gt;&lt;property id=&quot;20148&quot; value=&quot;5&quot;/&gt;&lt;property id=&quot;20300&quot; value=&quot;Slide 25 - &amp;quot;Key Takeaways on 2012 EPS Sensitivity &amp;amp; Historical Stock Performance&amp;quot;&quot;/&gt;&lt;property id=&quot;20307&quot; value=&quot;1057&quot;/&gt;&lt;/object&gt;&lt;object type=&quot;3&quot; unique_id=&quot;10129&quot;&gt;&lt;property id=&quot;20148&quot; value=&quot;5&quot;/&gt;&lt;property id=&quot;20300&quot; value=&quot;Slide 26 - &amp;quot;Valuation Overview of the Transports&amp;quot;&quot;/&gt;&lt;property id=&quot;20307&quot; value=&quot;1004&quot;/&gt;&lt;/object&gt;&lt;object type=&quot;3&quot; unique_id=&quot;10130&quot;&gt;&lt;property id=&quot;20148&quot; value=&quot;5&quot;/&gt;&lt;property id=&quot;20300&quot; value=&quot;Slide 27 - &amp;quot;Valuation Overview of the Transports&amp;quot;&quot;/&gt;&lt;property id=&quot;20307&quot; value=&quot;1016&quot;/&gt;&lt;/object&gt;&lt;object type=&quot;3&quot; unique_id=&quot;10131&quot;&gt;&lt;property id=&quot;20148&quot; value=&quot;5&quot;/&gt;&lt;property id=&quot;20300&quot; value=&quot;Slide 28 - &amp;quot;Valuation Overview of the Transports&amp;quot;&quot;/&gt;&lt;property id=&quot;20307&quot; value=&quot;1017&quot;/&gt;&lt;/object&gt;&lt;object type=&quot;3&quot; unique_id=&quot;10132&quot;&gt;&lt;property id=&quot;20148&quot; value=&quot;5&quot;/&gt;&lt;property id=&quot;20300&quot; value=&quot;Slide 29 - &amp;quot;Transport Valuation and Ratings&amp;quot;&quot;/&gt;&lt;property id=&quot;20307&quot; value=&quot;1003&quot;/&gt;&lt;/object&gt;&lt;object type=&quot;3&quot; unique_id=&quot;10133&quot;&gt;&lt;property id=&quot;20148&quot; value=&quot;5&quot;/&gt;&lt;property id=&quot;20300&quot; value=&quot;Slide 30 - &amp;quot;Stock Performance&amp;quot;&quot;/&gt;&lt;property id=&quot;20307&quot; value=&quot;1018&quot;/&gt;&lt;/object&gt;&lt;object type=&quot;3&quot; unique_id=&quot;10134&quot;&gt;&lt;property id=&quot;20148&quot; value=&quot;5&quot;/&gt;&lt;property id=&quot;20300&quot; value=&quot;Slide 31 - &amp;quot;Summary of Views on Transports&amp;quot;&quot;/&gt;&lt;property id=&quot;20307&quot; value=&quot;1053&quot;/&gt;&lt;/object&gt;&lt;object type=&quot;3&quot; unique_id=&quot;10135&quot;&gt;&lt;property id=&quot;20148&quot; value=&quot;5&quot;/&gt;&lt;property id=&quot;20300&quot; value=&quot;Slide 32 - &amp;quot;Transport Stocks with Resilient EPS Stories&amp;quot;&quot;/&gt;&lt;property id=&quot;20307&quot; value=&quot;995&quot;/&gt;&lt;/object&gt;&lt;object type=&quot;3&quot; unique_id=&quot;10136&quot;&gt;&lt;property id=&quot;20148&quot; value=&quot;5&quot;/&gt;&lt;property id=&quot;20300&quot; value=&quot;Slide 33 - &amp;quot;Transport Stocks with Resilient EPS Stories&amp;quot;&quot;/&gt;&lt;property id=&quot;20307&quot; value=&quot;996&quot;/&gt;&lt;/object&gt;&lt;object type=&quot;3&quot; unique_id=&quot;10137&quot;&gt;&lt;property id=&quot;20148&quot; value=&quot;5&quot;/&gt;&lt;property id=&quot;20300&quot; value=&quot;Slide 34 - &amp;quot;Transport Stock Leverage to Key Drivers&amp;quot;&quot;/&gt;&lt;property id=&quot;20307&quot; value=&quot;1055&quot;/&gt;&lt;/object&gt;&lt;object type=&quot;3&quot; unique_id=&quot;10138&quot;&gt;&lt;property id=&quot;20148&quot; value=&quot;5&quot;/&gt;&lt;property id=&quot;20300&quot; value=&quot;Slide 35 - &amp;quot;Transport Stock Leverage to Key Drivers&amp;quot;&quot;/&gt;&lt;property id=&quot;20307&quot; value=&quot;1056&quot;/&gt;&lt;/object&gt;&lt;object type=&quot;3&quot; unique_id=&quot;10139&quot;&gt;&lt;property id=&quot;20148&quot; value=&quot;5&quot;/&gt;&lt;property id=&quot;20300&quot; value=&quot;Slide 36 - &amp;quot;European Transport &amp;amp; Logistics – Sector Snapshot&amp;quot;&quot;/&gt;&lt;property id=&quot;20307&quot; value=&quot;1044&quot;/&gt;&lt;/object&gt;&lt;object type=&quot;3&quot; unique_id=&quot;10140&quot;&gt;&lt;property id=&quot;20148&quot; value=&quot;5&quot;/&gt;&lt;property id=&quot;20300&quot; value=&quot;Slide 37 - &amp;quot;Q2 season features mixed volume and pricing development…&amp;quot;&quot;/&gt;&lt;property id=&quot;20307&quot; value=&quot;1045&quot;/&gt;&lt;/object&gt;&lt;object type=&quot;3&quot; unique_id=&quot;10141&quot;&gt;&lt;property id=&quot;20148&quot; value=&quot;5&quot;/&gt;&lt;property id=&quot;20300&quot; value=&quot;Slide 38 - &amp;quot;…But a consistent trend toward diminished demand outlooks for 2011&amp;quot;&quot;/&gt;&lt;property id=&quot;20307&quot; value=&quot;1046&quot;/&gt;&lt;/object&gt;&lt;object type=&quot;3&quot; unique_id=&quot;10142&quot;&gt;&lt;property id=&quot;20148&quot; value=&quot;5&quot;/&gt;&lt;property id=&quot;20300&quot; value=&quot;Slide 39 - &amp;quot;However, current valuations appear to reflect more severe downside&amp;quot;&quot;/&gt;&lt;property id=&quot;20307&quot; value=&quot;1050&quot;/&gt;&lt;/object&gt;&lt;object type=&quot;3&quot; unique_id=&quot;10143&quot;&gt;&lt;property id=&quot;20148&quot; value=&quot;5&quot;/&gt;&lt;property id=&quot;20300&quot; value=&quot;Slide 40 - &amp;quot;Historical forward P/E&amp;quot;&quot;/&gt;&lt;property id=&quot;20307&quot; value=&quot;1051&quot;/&gt;&lt;/object&gt;&lt;object type=&quot;3&quot; unique_id=&quot;10144&quot;&gt;&lt;property id=&quot;20148&quot; value=&quot;5&quot;/&gt;&lt;property id=&quot;20300&quot; value=&quot;Slide 41 - &amp;quot;European Transport &amp;amp; Logistics – Valuation&amp;quot;&quot;/&gt;&lt;property id=&quot;20307&quot; value=&quot;1052&quot;/&gt;&lt;/object&gt;&lt;object type=&quot;3&quot; unique_id=&quot;10145&quot;&gt;&lt;property id=&quot;20148&quot; value=&quot;5&quot;/&gt;&lt;property id=&quot;20300&quot; value=&quot;Slide 42 - &amp;quot;Transportation Credit Summary&amp;quot;&quot;/&gt;&lt;property id=&quot;20307&quot; value=&quot;1024&quot;/&gt;&lt;/object&gt;&lt;object type=&quot;3&quot; unique_id=&quot;10146&quot;&gt;&lt;property id=&quot;20148&quot; value=&quot;5&quot;/&gt;&lt;property id=&quot;20300&quot; value=&quot;Slide 43 - &amp;quot;Rail Credit Performs Best When Market Sells Off &amp;amp; Lags When it Rallies&amp;quot;&quot;/&gt;&lt;property id=&quot;20307&quot; value=&quot;1025&quot;/&gt;&lt;/object&gt;&lt;object type=&quot;3&quot; unique_id=&quot;10147&quot;&gt;&lt;property id=&quot;20148&quot; value=&quot;5&quot;/&gt;&lt;property id=&quot;20300&quot; value=&quot;Slide 44 - &amp;quot;Rails Now Outperforming Most Sectors&amp;quot;&quot;/&gt;&lt;property id=&quot;20307&quot; value=&quot;1026&quot;/&gt;&lt;/object&gt;&lt;object type=&quot;3&quot; unique_id=&quot;10148&quot;&gt;&lt;property id=&quot;20148&quot; value=&quot;5&quot;/&gt;&lt;property id=&quot;20300&quot; value=&quot;Slide 45 - &amp;quot;Credit Performance Observations – High Grade Cash&amp;quot;&quot;/&gt;&lt;property id=&quot;20307&quot; value=&quot;1027&quot;/&gt;&lt;/object&gt;&lt;object type=&quot;3&quot; unique_id=&quot;10149&quot;&gt;&lt;property id=&quot;20148&quot; value=&quot;5&quot;/&gt;&lt;property id=&quot;20300&quot; value=&quot;Slide 46 - &amp;quot;Credit Performance Observations – High Grade CDS&amp;quot;&quot;/&gt;&lt;property id=&quot;20307&quot; value=&quot;1028&quot;/&gt;&lt;/object&gt;&lt;object type=&quot;3&quot; unique_id=&quot;10150&quot;&gt;&lt;property id=&quot;20148&quot; value=&quot;5&quot;/&gt;&lt;property id=&quot;20300&quot; value=&quot;Slide 47 - &amp;quot;Rail Credit Metrics Support Ongoing Share Repurchases&amp;quot;&quot;/&gt;&lt;property id=&quot;20307&quot; value=&quot;1029&quot;/&gt;&lt;/object&gt;&lt;object type=&quot;3&quot; unique_id=&quot;10151&quot;&gt;&lt;property id=&quot;20148&quot; value=&quot;5&quot;/&gt;&lt;property id=&quot;20300&quot; value=&quot;Slide 48 - &amp;quot;Appendix: Transportation HY/HG Debt Issuance&amp;quot;&quot;/&gt;&lt;property id=&quot;20307&quot; value=&quot;1030&quot;/&gt;&lt;/object&gt;&lt;object type=&quot;3&quot; unique_id=&quot;10152&quot;&gt;&lt;property id=&quot;20148&quot; value=&quot;5&quot;/&gt;&lt;property id=&quot;20300&quot; value=&quot;Slide 49 - &amp;quot;Appendix: Transportation Bond &amp;amp; Loan Maturities&amp;quot;&quot;/&gt;&lt;property id=&quot;20307&quot; value=&quot;1031&quot;/&gt;&lt;/object&gt;&lt;object type=&quot;3&quot; unique_id=&quot;10153&quot;&gt;&lt;property id=&quot;20148&quot; value=&quot;5&quot;/&gt;&lt;property id=&quot;20300&quot; value=&quot;Slide 50 - &amp;quot;Appendix: Rail Credit Comparables: 2Q11&amp;quot;&quot;/&gt;&lt;property id=&quot;20307&quot; value=&quot;1032&quot;/&gt;&lt;/object&gt;&lt;object type=&quot;3&quot; unique_id=&quot;10154&quot;&gt;&lt;property id=&quot;20148&quot; value=&quot;5&quot;/&gt;&lt;property id=&quot;20300&quot; value=&quot;Slide 51 - &amp;quot;Appendix: Rail Credit Comparables: 2Q11 (cont’d)&amp;quot;&quot;/&gt;&lt;property id=&quot;20307&quot; value=&quot;1033&quot;/&gt;&lt;/object&gt;&lt;object type=&quot;3&quot; unique_id=&quot;10155&quot;&gt;&lt;property id=&quot;20148&quot; value=&quot;5&quot;/&gt;&lt;property id=&quot;20300&quot; value=&quot;Slide 52 - &amp;quot;Appendix: Rail Credit Rankings: 2Q11&amp;quot;&quot;/&gt;&lt;property id=&quot;20307&quot; value=&quot;1034&quot;/&gt;&lt;/object&gt;&lt;object type=&quot;3&quot; unique_id=&quot;10156&quot;&gt;&lt;property id=&quot;20148&quot; value=&quot;5&quot;/&gt;&lt;property id=&quot;20300&quot; value=&quot;Slide 53 - &amp;quot;Disclosures&amp;quot;&quot;/&gt;&lt;property id=&quot;20307&quot; value=&quot;1059&quot;/&gt;&lt;/object&gt;&lt;object type=&quot;3&quot; unique_id=&quot;10157&quot;&gt;&lt;property id=&quot;20148&quot; value=&quot;5&quot;/&gt;&lt;property id=&quot;20300&quot; value=&quot;Slide 54&quot;/&gt;&lt;property id=&quot;20307&quot; value=&quot;1058&quot;/&gt;&lt;/object&gt;&lt;object type=&quot;3&quot; unique_id=&quot;10158&quot;&gt;&lt;property id=&quot;20148&quot; value=&quot;5&quot;/&gt;&lt;property id=&quot;20300&quot; value=&quot;Slide 55&quot;/&gt;&lt;property id=&quot;20307&quot; value=&quot;999&quot;/&gt;&lt;/object&gt;&lt;object type=&quot;3&quot; unique_id=&quot;10159&quot;&gt;&lt;property id=&quot;20148&quot; value=&quot;5&quot;/&gt;&lt;property id=&quot;20300&quot; value=&quot;Slide 56 - &amp;quot;Disclosures&amp;quot;&quot;/&gt;&lt;property id=&quot;20307&quot; value=&quot;1000&quot;/&gt;&lt;/object&gt;&lt;object type=&quot;3&quot; unique_id=&quot;10160&quot;&gt;&lt;property id=&quot;20148&quot; value=&quot;5&quot;/&gt;&lt;property id=&quot;20300&quot; value=&quot;Slide 57&quot;/&gt;&lt;property id=&quot;20307&quot; value=&quot;100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Bear Stearn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Doc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Doc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ha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Chase &amp; 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.P.Morgan Chi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 Cazenove"/>
  <p:tag name="JPM_OBJECT_NAME" val="jpmBrand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Mas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azenov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AgendaPage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AgendaNumberHead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lientNa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ABLE_TYPE" val="Standard"/>
  <p:tag name="JPM_TABLE_LEFT" val="59.76"/>
  <p:tag name="JPM_TABLE_TOP" val="162"/>
  <p:tag name="JPM_TABLE_WIDTH" val="336.24"/>
  <p:tag name="JPM_TABLE_HEIGHT" val="1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TitleMasterVerticalRu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Page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ABLE_TYPE" val="Standard"/>
  <p:tag name="JPM_TABLE_LEFT" val="59.76"/>
  <p:tag name="JPM_TABLE_TOP" val="162"/>
  <p:tag name="JPM_TABLE_WIDTH" val="336.24"/>
  <p:tag name="JPM_TABLE_HEIGHT" val="1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Mas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lientNa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lideMasterVerticalRu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Page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.P.Morga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.P.Morgan Asset Managemen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Bear Stear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Mas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ha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Chase &amp; 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.P.Morgan Chi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 Cazenove"/>
  <p:tag name="JPM_OBJECT_NAME" val="jpmBrandCov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Mast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azenov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AgendaPage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AgendaNumberHeadi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lientNam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TitleMasterVerticalRu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lientNam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Page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.P.Morgan"/>
  <p:tag name="JPM_OBJECT_NAME" val="jpmBrandCov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Da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lideMasterVerticalRu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Page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tamp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.P.Morga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.P.Morgan Asset Managemen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DocTracker"/>
</p:tagLst>
</file>

<file path=ppt/theme/theme1.xml><?xml version="1.0" encoding="utf-8"?>
<a:theme xmlns:a="http://schemas.openxmlformats.org/drawingml/2006/main" name="JPM Research New Presentation Shell">
  <a:themeElements>
    <a:clrScheme name="JPM Research New Presentation Shell 1">
      <a:dk1>
        <a:srgbClr val="000000"/>
      </a:dk1>
      <a:lt1>
        <a:srgbClr val="FFFFFF"/>
      </a:lt1>
      <a:dk2>
        <a:srgbClr val="6D6E71"/>
      </a:dk2>
      <a:lt2>
        <a:srgbClr val="7397BC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9579A1"/>
      </a:folHlink>
    </a:clrScheme>
    <a:fontScheme name="JPM Research New Presentation Shell">
      <a:majorFont>
        <a:latin typeface="Arial"/>
        <a:ea typeface="LF_Kai"/>
        <a:cs typeface="LF_Kai"/>
      </a:majorFont>
      <a:minorFont>
        <a:latin typeface="Arial"/>
        <a:ea typeface="LF_Kai"/>
        <a:cs typeface="LF_Ka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PM Research New Presentation Shell 1">
        <a:dk1>
          <a:srgbClr val="000000"/>
        </a:dk1>
        <a:lt1>
          <a:srgbClr val="FFFFFF"/>
        </a:lt1>
        <a:dk2>
          <a:srgbClr val="6D6E71"/>
        </a:dk2>
        <a:lt2>
          <a:srgbClr val="7397BC"/>
        </a:lt2>
        <a:accent1>
          <a:srgbClr val="6490CB"/>
        </a:accent1>
        <a:accent2>
          <a:srgbClr val="5FA364"/>
        </a:accent2>
        <a:accent3>
          <a:srgbClr val="FFFFFF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9579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M Research New Presentation Shell 2">
        <a:dk1>
          <a:srgbClr val="000000"/>
        </a:dk1>
        <a:lt1>
          <a:srgbClr val="DDDDDD"/>
        </a:lt1>
        <a:dk2>
          <a:srgbClr val="000000"/>
        </a:dk2>
        <a:lt2>
          <a:srgbClr val="7397BC"/>
        </a:lt2>
        <a:accent1>
          <a:srgbClr val="6490CB"/>
        </a:accent1>
        <a:accent2>
          <a:srgbClr val="5FA364"/>
        </a:accent2>
        <a:accent3>
          <a:srgbClr val="EBEBEB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9579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closures">
  <a:themeElements>
    <a:clrScheme name="Disclosures 1">
      <a:dk1>
        <a:srgbClr val="000000"/>
      </a:dk1>
      <a:lt1>
        <a:srgbClr val="FFFFFF"/>
      </a:lt1>
      <a:dk2>
        <a:srgbClr val="6D6E71"/>
      </a:dk2>
      <a:lt2>
        <a:srgbClr val="93B1CC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9579A1"/>
      </a:folHlink>
    </a:clrScheme>
    <a:fontScheme name="Disclosures">
      <a:majorFont>
        <a:latin typeface="Arial"/>
        <a:ea typeface="LF_Kai"/>
        <a:cs typeface="LF_Kai"/>
      </a:majorFont>
      <a:minorFont>
        <a:latin typeface="Arial"/>
        <a:ea typeface="LF_Kai"/>
        <a:cs typeface="LF_Ka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closures 1">
        <a:dk1>
          <a:srgbClr val="000000"/>
        </a:dk1>
        <a:lt1>
          <a:srgbClr val="FFFFFF"/>
        </a:lt1>
        <a:dk2>
          <a:srgbClr val="6D6E71"/>
        </a:dk2>
        <a:lt2>
          <a:srgbClr val="93B1CC"/>
        </a:lt2>
        <a:accent1>
          <a:srgbClr val="6490CB"/>
        </a:accent1>
        <a:accent2>
          <a:srgbClr val="5FA364"/>
        </a:accent2>
        <a:accent3>
          <a:srgbClr val="FFFFFF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9579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osures 2">
        <a:dk1>
          <a:srgbClr val="000000"/>
        </a:dk1>
        <a:lt1>
          <a:srgbClr val="DDDDDD"/>
        </a:lt1>
        <a:dk2>
          <a:srgbClr val="000000"/>
        </a:dk2>
        <a:lt2>
          <a:srgbClr val="5381AC"/>
        </a:lt2>
        <a:accent1>
          <a:srgbClr val="6490CB"/>
        </a:accent1>
        <a:accent2>
          <a:srgbClr val="5FA364"/>
        </a:accent2>
        <a:accent3>
          <a:srgbClr val="EBEBEB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9579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6EAD0"/>
      </a:dk2>
      <a:lt2>
        <a:srgbClr val="2C5280"/>
      </a:lt2>
      <a:accent1>
        <a:srgbClr val="799656"/>
      </a:accent1>
      <a:accent2>
        <a:srgbClr val="D6BC38"/>
      </a:accent2>
      <a:accent3>
        <a:srgbClr val="FFFFFF"/>
      </a:accent3>
      <a:accent4>
        <a:srgbClr val="000000"/>
      </a:accent4>
      <a:accent5>
        <a:srgbClr val="BEC9B4"/>
      </a:accent5>
      <a:accent6>
        <a:srgbClr val="C2AA32"/>
      </a:accent6>
      <a:hlink>
        <a:srgbClr val="6490CB"/>
      </a:hlink>
      <a:folHlink>
        <a:srgbClr val="957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PM Research New Presentation Shell 1">
    <a:dk1>
      <a:srgbClr val="000000"/>
    </a:dk1>
    <a:lt1>
      <a:srgbClr val="FFFFFF"/>
    </a:lt1>
    <a:dk2>
      <a:srgbClr val="6D6E71"/>
    </a:dk2>
    <a:lt2>
      <a:srgbClr val="7397BC"/>
    </a:lt2>
    <a:accent1>
      <a:srgbClr val="6490CB"/>
    </a:accent1>
    <a:accent2>
      <a:srgbClr val="5FA364"/>
    </a:accent2>
    <a:accent3>
      <a:srgbClr val="FFFFFF"/>
    </a:accent3>
    <a:accent4>
      <a:srgbClr val="000000"/>
    </a:accent4>
    <a:accent5>
      <a:srgbClr val="B8C6E2"/>
    </a:accent5>
    <a:accent6>
      <a:srgbClr val="55935A"/>
    </a:accent6>
    <a:hlink>
      <a:srgbClr val="D6BC38"/>
    </a:hlink>
    <a:folHlink>
      <a:srgbClr val="9579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JPM Research New Presentation Shell</Template>
  <TotalTime>27441</TotalTime>
  <Words>716</Words>
  <Application>Microsoft Office PowerPoint</Application>
  <PresentationFormat>Custom</PresentationFormat>
  <Paragraphs>99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JPM Research New Presentation Shell</vt:lpstr>
      <vt:lpstr>Disclosures</vt:lpstr>
      <vt:lpstr>Document</vt:lpstr>
      <vt:lpstr>PowerPoint Presentation</vt:lpstr>
      <vt:lpstr>Transport Rating and Price Target Summary</vt:lpstr>
      <vt:lpstr>Transport Demand Trends</vt:lpstr>
      <vt:lpstr>Transport Demand Trends</vt:lpstr>
      <vt:lpstr>Transport Demand Trends</vt:lpstr>
      <vt:lpstr>ISM Data Provides a Read to Transport Activity</vt:lpstr>
      <vt:lpstr>Truckload Pricing Trends</vt:lpstr>
      <vt:lpstr>Truckload Capacity Analysis</vt:lpstr>
      <vt:lpstr>Truckload Capacity Analysis</vt:lpstr>
      <vt:lpstr>Truckload Capacity Analysis</vt:lpstr>
      <vt:lpstr>Transport Stock Performance</vt:lpstr>
      <vt:lpstr>CSA Analysis</vt:lpstr>
      <vt:lpstr>CSA Analysis</vt:lpstr>
      <vt:lpstr>CSA Analysis</vt:lpstr>
      <vt:lpstr>CSA Analysis</vt:lpstr>
      <vt:lpstr>CSA Analysis</vt:lpstr>
      <vt:lpstr>CSA Analysis</vt:lpstr>
      <vt:lpstr>CSA Analysis</vt:lpstr>
      <vt:lpstr>CSA Analysis</vt:lpstr>
      <vt:lpstr>CSA Analysis</vt:lpstr>
      <vt:lpstr>CSA Analysis</vt:lpstr>
      <vt:lpstr>CSA Analysis</vt:lpstr>
      <vt:lpstr>CSA Analysis</vt:lpstr>
      <vt:lpstr>PowerPoint Presentation</vt:lpstr>
      <vt:lpstr>PowerPoint Presentation</vt:lpstr>
      <vt:lpstr>PowerPoint Presentation</vt:lpstr>
    </vt:vector>
  </TitlesOfParts>
  <Company>JPMorgan Chase &amp;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R. Weinz, CFA</dc:creator>
  <cp:lastModifiedBy>Turner, Elizabeth (VOLPE)</cp:lastModifiedBy>
  <cp:revision>1613</cp:revision>
  <cp:lastPrinted>2002-05-20T22:18:19Z</cp:lastPrinted>
  <dcterms:created xsi:type="dcterms:W3CDTF">2009-07-28T14:01:28Z</dcterms:created>
  <dcterms:modified xsi:type="dcterms:W3CDTF">2013-06-12T23:53:17Z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Original">
    <vt:lpwstr>3.0.0</vt:lpwstr>
  </property>
  <property fmtid="{D5CDD505-2E9C-101B-9397-08002B2CF9AE}" pid="3" name="VersionCurrent">
    <vt:lpwstr>3.1.0</vt:lpwstr>
  </property>
  <property fmtid="{D5CDD505-2E9C-101B-9397-08002B2CF9AE}" pid="4" name="ProductID">
    <vt:lpwstr>3.1.0</vt:lpwstr>
  </property>
</Properties>
</file>