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3" r:id="rId1"/>
    <p:sldMasterId id="2147483740" r:id="rId2"/>
  </p:sldMasterIdLst>
  <p:notesMasterIdLst>
    <p:notesMasterId r:id="rId22"/>
  </p:notesMasterIdLst>
  <p:handoutMasterIdLst>
    <p:handoutMasterId r:id="rId23"/>
  </p:handoutMasterIdLst>
  <p:sldIdLst>
    <p:sldId id="1637" r:id="rId3"/>
    <p:sldId id="1636" r:id="rId4"/>
    <p:sldId id="1713" r:id="rId5"/>
    <p:sldId id="1714" r:id="rId6"/>
    <p:sldId id="1712" r:id="rId7"/>
    <p:sldId id="1774" r:id="rId8"/>
    <p:sldId id="1781" r:id="rId9"/>
    <p:sldId id="1775" r:id="rId10"/>
    <p:sldId id="1782" r:id="rId11"/>
    <p:sldId id="1783" r:id="rId12"/>
    <p:sldId id="1784" r:id="rId13"/>
    <p:sldId id="1785" r:id="rId14"/>
    <p:sldId id="1776" r:id="rId15"/>
    <p:sldId id="1786" r:id="rId16"/>
    <p:sldId id="1777" r:id="rId17"/>
    <p:sldId id="1778" r:id="rId18"/>
    <p:sldId id="1779" r:id="rId19"/>
    <p:sldId id="1780" r:id="rId20"/>
    <p:sldId id="1745" r:id="rId21"/>
  </p:sldIdLst>
  <p:sldSz cx="9144000" cy="6858000" type="screen4x3"/>
  <p:notesSz cx="6858000" cy="9144000"/>
  <p:embeddedFontLst>
    <p:embeddedFont>
      <p:font typeface="Tahoma" panose="020B0604030504040204" pitchFamily="34" charset="0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4388" autoAdjust="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86"/>
    </p:cViewPr>
  </p:sorterViewPr>
  <p:notesViewPr>
    <p:cSldViewPr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F40DDF9-F94D-4AF4-8D18-E182D5E00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47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ADA33CD-EF47-4B77-9B0D-B3DC9FD4F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350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DAE5B8-F0A9-4FE6-B0D9-25BB480585A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1040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B5F336-556B-4460-8D77-B5440003CB9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57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DA33CD-EF47-4B77-9B0D-B3DC9FD4F52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522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D91938-AB2A-45A3-A48F-52935F7B5BA3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21" tIns="47610" rIns="95221" bIns="47610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5D341B2A-8938-414E-A17F-94D8D5ACF615}" type="slidenum">
              <a:rPr lang="en-US" sz="1200">
                <a:solidFill>
                  <a:srgbClr val="000000"/>
                </a:solidFill>
                <a:latin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198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441F5F-3856-4892-96A0-1FEF1DD47A2B}" type="slidenum">
              <a:rPr lang="en-US" smtClean="0">
                <a:solidFill>
                  <a:prstClr val="black"/>
                </a:solidFill>
                <a:latin typeface="Arial" charset="0"/>
              </a:rPr>
              <a:pPr/>
              <a:t>13</a:t>
            </a:fld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AC9D62B-BBCD-4E3D-A2B8-43A75E33F8A0}" type="slidenum">
              <a:rPr lang="en-US" sz="1200">
                <a:solidFill>
                  <a:prstClr val="black"/>
                </a:solidFill>
                <a:latin typeface="Arial" charset="0"/>
              </a:rPr>
              <a:pPr algn="r"/>
              <a:t>13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272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441F5F-3856-4892-96A0-1FEF1DD47A2B}" type="slidenum">
              <a:rPr lang="en-US" smtClean="0">
                <a:solidFill>
                  <a:prstClr val="black"/>
                </a:solidFill>
                <a:latin typeface="Arial" charset="0"/>
              </a:rPr>
              <a:pPr/>
              <a:t>15</a:t>
            </a:fld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AC9D62B-BBCD-4E3D-A2B8-43A75E33F8A0}" type="slidenum">
              <a:rPr lang="en-US" sz="1200">
                <a:solidFill>
                  <a:prstClr val="black"/>
                </a:solidFill>
                <a:latin typeface="Arial" charset="0"/>
              </a:rPr>
              <a:pPr algn="r"/>
              <a:t>15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367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441F5F-3856-4892-96A0-1FEF1DD47A2B}" type="slidenum">
              <a:rPr lang="en-US" smtClean="0">
                <a:solidFill>
                  <a:prstClr val="black"/>
                </a:solidFill>
                <a:latin typeface="Arial" charset="0"/>
              </a:rPr>
              <a:pPr/>
              <a:t>16</a:t>
            </a:fld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AC9D62B-BBCD-4E3D-A2B8-43A75E33F8A0}" type="slidenum">
              <a:rPr lang="en-US" sz="1200">
                <a:solidFill>
                  <a:prstClr val="black"/>
                </a:solidFill>
                <a:latin typeface="Arial" charset="0"/>
              </a:rPr>
              <a:pPr algn="r"/>
              <a:t>16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128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DA33CD-EF47-4B77-9B0D-B3DC9FD4F52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65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304800"/>
            <a:ext cx="2171700" cy="6327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362700" cy="6327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2850"/>
            <a:ext cx="4267200" cy="5419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2850"/>
            <a:ext cx="4267200" cy="2633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98913"/>
            <a:ext cx="4267200" cy="2633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12850"/>
            <a:ext cx="8686800" cy="5419725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212850"/>
            <a:ext cx="4267200" cy="5419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2850"/>
            <a:ext cx="4267200" cy="5419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2850"/>
            <a:ext cx="4267200" cy="5419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12850"/>
            <a:ext cx="4267200" cy="5419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08EC-6164-4DF6-8878-4F9AD617B618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FF84-69B2-481B-B9D4-12CCB4DBD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82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08EC-6164-4DF6-8878-4F9AD617B618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FF84-69B2-481B-B9D4-12CCB4DBD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02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08EC-6164-4DF6-8878-4F9AD617B618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FF84-69B2-481B-B9D4-12CCB4DBD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7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08EC-6164-4DF6-8878-4F9AD617B618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FF84-69B2-481B-B9D4-12CCB4DBD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8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08EC-6164-4DF6-8878-4F9AD617B618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FF84-69B2-481B-B9D4-12CCB4DBD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33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08EC-6164-4DF6-8878-4F9AD617B618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FF84-69B2-481B-B9D4-12CCB4DBD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3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08EC-6164-4DF6-8878-4F9AD617B618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FF84-69B2-481B-B9D4-12CCB4DBD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54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08EC-6164-4DF6-8878-4F9AD617B618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FF84-69B2-481B-B9D4-12CCB4DBD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228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08EC-6164-4DF6-8878-4F9AD617B618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FF84-69B2-481B-B9D4-12CCB4DBD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160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08EC-6164-4DF6-8878-4F9AD617B618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FF84-69B2-481B-B9D4-12CCB4DBD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362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08EC-6164-4DF6-8878-4F9AD617B618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FF84-69B2-481B-B9D4-12CCB4DBD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3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2850"/>
            <a:ext cx="4267200" cy="5419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2850"/>
            <a:ext cx="4267200" cy="5419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roadist1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45720" rIns="3600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2850"/>
            <a:ext cx="86868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</p:sldLayoutIdLst>
  <p:txStyles>
    <p:titleStyle>
      <a:lvl1pPr algn="ctr" rtl="0" eaLnBrk="0" fontAlgn="base" hangingPunct="0">
        <a:lnSpc>
          <a:spcPct val="85000"/>
        </a:lnSpc>
        <a:spcBef>
          <a:spcPct val="1000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1000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lnSpc>
          <a:spcPct val="85000"/>
        </a:lnSpc>
        <a:spcBef>
          <a:spcPct val="1000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lnSpc>
          <a:spcPct val="85000"/>
        </a:lnSpc>
        <a:spcBef>
          <a:spcPct val="1000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lnSpc>
          <a:spcPct val="85000"/>
        </a:lnSpc>
        <a:spcBef>
          <a:spcPct val="1000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0" fontAlgn="base" hangingPunct="0">
        <a:lnSpc>
          <a:spcPct val="85000"/>
        </a:lnSpc>
        <a:spcBef>
          <a:spcPct val="1000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0" fontAlgn="base" hangingPunct="0">
        <a:lnSpc>
          <a:spcPct val="85000"/>
        </a:lnSpc>
        <a:spcBef>
          <a:spcPct val="1000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0" fontAlgn="base" hangingPunct="0">
        <a:lnSpc>
          <a:spcPct val="85000"/>
        </a:lnSpc>
        <a:spcBef>
          <a:spcPct val="1000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0" fontAlgn="base" hangingPunct="0">
        <a:lnSpc>
          <a:spcPct val="85000"/>
        </a:lnSpc>
        <a:spcBef>
          <a:spcPct val="1000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457200" indent="-457200" algn="l" rtl="0" eaLnBrk="0" fontAlgn="base" hangingPunct="0">
        <a:lnSpc>
          <a:spcPct val="120000"/>
        </a:lnSpc>
        <a:spcBef>
          <a:spcPct val="25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1035050" indent="-46355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600200" indent="-45085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4003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8575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33147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7719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42291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C08EC-6164-4DF6-8878-4F9AD617B618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FFF84-69B2-481B-B9D4-12CCB4DBD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8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1.png@01D1B50B.74849A1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ummins.com/cmi/index.jsp?siteId=1&amp;langId=1033&amp;newsInfo=true" TargetMode="External"/><Relationship Id="rId13" Type="http://schemas.openxmlformats.org/officeDocument/2006/relationships/image" Target="../media/image13.png"/><Relationship Id="rId18" Type="http://schemas.openxmlformats.org/officeDocument/2006/relationships/image" Target="../media/image18.jpeg"/><Relationship Id="rId3" Type="http://schemas.openxmlformats.org/officeDocument/2006/relationships/image" Target="../media/image6.jpg"/><Relationship Id="rId7" Type="http://schemas.openxmlformats.org/officeDocument/2006/relationships/image" Target="../media/image9.jpeg"/><Relationship Id="rId12" Type="http://schemas.openxmlformats.org/officeDocument/2006/relationships/image" Target="../media/image4.jpeg"/><Relationship Id="rId17" Type="http://schemas.openxmlformats.org/officeDocument/2006/relationships/image" Target="../media/image17.jpg"/><Relationship Id="rId2" Type="http://schemas.openxmlformats.org/officeDocument/2006/relationships/image" Target="../media/image5.jpeg"/><Relationship Id="rId16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rimodal.com/main.html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8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7.jpg"/><Relationship Id="rId9" Type="http://schemas.openxmlformats.org/officeDocument/2006/relationships/image" Target="../media/image10.pn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9" Type="http://schemas.openxmlformats.org/officeDocument/2006/relationships/image" Target="../media/image52.jpeg"/><Relationship Id="rId3" Type="http://schemas.openxmlformats.org/officeDocument/2006/relationships/image" Target="../media/image20.jpeg"/><Relationship Id="rId21" Type="http://schemas.openxmlformats.org/officeDocument/2006/relationships/image" Target="../media/image35.jpeg"/><Relationship Id="rId34" Type="http://schemas.openxmlformats.org/officeDocument/2006/relationships/image" Target="../media/image48.png"/><Relationship Id="rId42" Type="http://schemas.openxmlformats.org/officeDocument/2006/relationships/image" Target="../media/image15.pn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17" Type="http://schemas.openxmlformats.org/officeDocument/2006/relationships/image" Target="../media/image31.jpeg"/><Relationship Id="rId25" Type="http://schemas.openxmlformats.org/officeDocument/2006/relationships/image" Target="../media/image39.jpeg"/><Relationship Id="rId33" Type="http://schemas.openxmlformats.org/officeDocument/2006/relationships/image" Target="../media/image47.jpeg"/><Relationship Id="rId38" Type="http://schemas.openxmlformats.org/officeDocument/2006/relationships/image" Target="../media/image12.jpeg"/><Relationship Id="rId2" Type="http://schemas.openxmlformats.org/officeDocument/2006/relationships/image" Target="../media/image19.jpeg"/><Relationship Id="rId16" Type="http://schemas.openxmlformats.org/officeDocument/2006/relationships/hyperlink" Target="http://www.ryder.com/index.shtml?disp=us" TargetMode="External"/><Relationship Id="rId20" Type="http://schemas.openxmlformats.org/officeDocument/2006/relationships/image" Target="../media/image34.png"/><Relationship Id="rId29" Type="http://schemas.openxmlformats.org/officeDocument/2006/relationships/image" Target="../media/image43.jpeg"/><Relationship Id="rId41" Type="http://schemas.openxmlformats.org/officeDocument/2006/relationships/image" Target="../media/image54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images.google.com/imgres?imgurl=http://www.focusink.com/images/teamsters_official_logo.gif&amp;imgrefurl=http://www.focusink.com/&amp;h=778&amp;w=600&amp;sz=44&amp;hl=en&amp;start=1&amp;tbnid=owxcP78YLBRsvM:&amp;tbnh=142&amp;tbnw=110&amp;prev=/images?q=teamsters&amp;gbv=2&amp;svnum=10&amp;hl=en" TargetMode="External"/><Relationship Id="rId11" Type="http://schemas.openxmlformats.org/officeDocument/2006/relationships/image" Target="../media/image26.pn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37" Type="http://schemas.openxmlformats.org/officeDocument/2006/relationships/image" Target="../media/image51.jpeg"/><Relationship Id="rId40" Type="http://schemas.openxmlformats.org/officeDocument/2006/relationships/image" Target="../media/image53.png"/><Relationship Id="rId45" Type="http://schemas.openxmlformats.org/officeDocument/2006/relationships/image" Target="../media/image56.jpeg"/><Relationship Id="rId5" Type="http://schemas.openxmlformats.org/officeDocument/2006/relationships/image" Target="../media/image21.png"/><Relationship Id="rId15" Type="http://schemas.openxmlformats.org/officeDocument/2006/relationships/image" Target="../media/image30.png"/><Relationship Id="rId23" Type="http://schemas.openxmlformats.org/officeDocument/2006/relationships/image" Target="../media/image37.jpeg"/><Relationship Id="rId28" Type="http://schemas.openxmlformats.org/officeDocument/2006/relationships/image" Target="../media/image42.jpeg"/><Relationship Id="rId36" Type="http://schemas.openxmlformats.org/officeDocument/2006/relationships/image" Target="../media/image50.jpeg"/><Relationship Id="rId10" Type="http://schemas.openxmlformats.org/officeDocument/2006/relationships/image" Target="../media/image25.png"/><Relationship Id="rId19" Type="http://schemas.openxmlformats.org/officeDocument/2006/relationships/image" Target="../media/image33.png"/><Relationship Id="rId31" Type="http://schemas.openxmlformats.org/officeDocument/2006/relationships/image" Target="../media/image45.jpeg"/><Relationship Id="rId44" Type="http://schemas.openxmlformats.org/officeDocument/2006/relationships/image" Target="../media/image11.png"/><Relationship Id="rId4" Type="http://schemas.openxmlformats.org/officeDocument/2006/relationships/hyperlink" Target="http://www.jbhunt.com/index.html" TargetMode="External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6.jpeg"/><Relationship Id="rId27" Type="http://schemas.openxmlformats.org/officeDocument/2006/relationships/image" Target="../media/image41.jpeg"/><Relationship Id="rId30" Type="http://schemas.openxmlformats.org/officeDocument/2006/relationships/image" Target="../media/image44.jpeg"/><Relationship Id="rId35" Type="http://schemas.openxmlformats.org/officeDocument/2006/relationships/image" Target="../media/image49.jpeg"/><Relationship Id="rId43" Type="http://schemas.openxmlformats.org/officeDocument/2006/relationships/image" Target="../media/image5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52438" y="920750"/>
            <a:ext cx="7239000" cy="1524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0000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ct val="2500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Wingdings" pitchFamily="2" charset="2"/>
              <a:buChar char="•"/>
              <a:defRPr/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 bwMode="blackWhite">
          <a:xfrm>
            <a:off x="973818" y="1298575"/>
            <a:ext cx="7258050" cy="1468438"/>
          </a:xfrm>
          <a:gradFill rotWithShape="0">
            <a:gsLst>
              <a:gs pos="0">
                <a:schemeClr val="accent1">
                  <a:gamma/>
                  <a:shade val="50196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</p:spPr>
        <p:txBody>
          <a:bodyPr anchor="ctr"/>
          <a:lstStyle/>
          <a:p>
            <a:pPr>
              <a:lnSpc>
                <a:spcPct val="125000"/>
              </a:lnSpc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Commercial Driver Perspectives on Obstructive Sleep Apnea</a:t>
            </a:r>
            <a:endParaRPr lang="en-GB" sz="3200" dirty="0" smtClean="0"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47825" y="3090863"/>
            <a:ext cx="5721350" cy="2701925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endParaRPr lang="en-US" sz="2800" b="1" dirty="0" smtClean="0"/>
          </a:p>
          <a:p>
            <a:pPr>
              <a:lnSpc>
                <a:spcPct val="100000"/>
              </a:lnSpc>
              <a:defRPr/>
            </a:pPr>
            <a:r>
              <a:rPr lang="en-US" sz="2800" b="1" dirty="0" smtClean="0">
                <a:effectLst/>
                <a:latin typeface="Tahoma" pitchFamily="34" charset="0"/>
              </a:rPr>
              <a:t>Rebecca M. Brewster </a:t>
            </a:r>
          </a:p>
          <a:p>
            <a:pPr>
              <a:lnSpc>
                <a:spcPct val="100000"/>
              </a:lnSpc>
              <a:defRPr/>
            </a:pPr>
            <a:r>
              <a:rPr lang="en-US" sz="2800" b="1" dirty="0" smtClean="0">
                <a:effectLst/>
                <a:latin typeface="Tahoma" pitchFamily="34" charset="0"/>
              </a:rPr>
              <a:t>President and COO</a:t>
            </a:r>
          </a:p>
          <a:p>
            <a:pPr>
              <a:lnSpc>
                <a:spcPct val="100000"/>
              </a:lnSpc>
              <a:defRPr/>
            </a:pPr>
            <a:r>
              <a:rPr lang="en-US" sz="2800" b="1" dirty="0" smtClean="0">
                <a:effectLst/>
                <a:latin typeface="Tahoma" pitchFamily="34" charset="0"/>
              </a:rPr>
              <a:t>American Transportation Research Institute</a:t>
            </a:r>
          </a:p>
        </p:txBody>
      </p:sp>
      <p:pic>
        <p:nvPicPr>
          <p:cNvPr id="20484" name="Picture 7" descr="ATR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1600" y="5784850"/>
            <a:ext cx="24384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562600"/>
            <a:ext cx="1447800" cy="113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63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Sleep Study Drivers</a:t>
            </a:r>
            <a:endParaRPr lang="en-US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4" descr="ATRI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6096000"/>
            <a:ext cx="2078038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153400" cy="4502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258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Sleep Study Drivers</a:t>
            </a:r>
            <a:endParaRPr lang="en-US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referred you for a sleep study?</a:t>
            </a:r>
            <a:endParaRPr lang="en-US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4" descr="ATRI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6096000"/>
            <a:ext cx="2078038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7467599" cy="39687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2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Sleep Study Drivers</a:t>
            </a:r>
            <a:endParaRPr lang="en-US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323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 you get a second opinion on the need for a sleep study after referral?</a:t>
            </a:r>
          </a:p>
          <a:p>
            <a:pPr lvl="1" eaLnBrk="1" hangingPunct="1">
              <a:defRPr/>
            </a:pPr>
            <a:r>
              <a:rPr lang="en-US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88% did not</a:t>
            </a:r>
          </a:p>
          <a:p>
            <a:pPr eaLnBrk="1" hangingPunct="1">
              <a:defRPr/>
            </a:pPr>
            <a:r>
              <a:rPr lang="en-US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85% completed in-lab sleep studies</a:t>
            </a:r>
          </a:p>
          <a:p>
            <a:pPr eaLnBrk="1" hangingPunct="1">
              <a:defRPr/>
            </a:pPr>
            <a:r>
              <a:rPr lang="en-US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15% home sleep studies</a:t>
            </a:r>
          </a:p>
          <a:p>
            <a:pPr marL="0" indent="0">
              <a:buNone/>
            </a:pPr>
            <a:endParaRPr lang="en-US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4" descr="ATRI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6096000"/>
            <a:ext cx="2078038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575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sz="28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53% paid 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out-of-pocket </a:t>
            </a:r>
            <a:r>
              <a:rPr lang="en-US" sz="28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costs</a:t>
            </a:r>
          </a:p>
          <a:p>
            <a:pPr eaLnBrk="1" hangingPunct="1">
              <a:defRPr/>
            </a:pPr>
            <a:r>
              <a:rPr lang="en-US" sz="28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Average driver out-of-pocket cost $1,220; nearly 1.5 weeks of average driver pay at $835/week</a:t>
            </a:r>
          </a:p>
          <a:p>
            <a:pPr eaLnBrk="1" hangingPunct="1">
              <a:defRPr/>
            </a:pPr>
            <a:r>
              <a:rPr lang="en-US" sz="28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67% of employee drivers said health insurance covered some portion of sleep study costs</a:t>
            </a:r>
          </a:p>
          <a:p>
            <a:pPr eaLnBrk="1" hangingPunct="1">
              <a:defRPr/>
            </a:pPr>
            <a:r>
              <a:rPr lang="en-US" sz="28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15% of employee drivers said employer covered some portion of sleep study costs</a:t>
            </a:r>
          </a:p>
          <a:p>
            <a:pPr eaLnBrk="1" hangingPunct="1">
              <a:defRPr/>
            </a:pPr>
            <a:r>
              <a:rPr lang="en-US" sz="28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61% of 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drivers with no health care coverage of </a:t>
            </a:r>
            <a:r>
              <a:rPr lang="en-US" sz="28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sleep 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study </a:t>
            </a:r>
            <a:r>
              <a:rPr lang="en-US" sz="28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out-of-pocket 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costs </a:t>
            </a:r>
            <a:r>
              <a:rPr lang="en-US" sz="28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&gt;$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1,000 </a:t>
            </a:r>
            <a:r>
              <a:rPr lang="en-US" sz="28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vs. 32% with 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 </a:t>
            </a:r>
            <a:r>
              <a:rPr lang="en-US" sz="28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care coverage of sleep 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study with </a:t>
            </a:r>
            <a:r>
              <a:rPr lang="en-US" sz="28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out-of-pocket costs &gt;$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1,000</a:t>
            </a:r>
            <a:endParaRPr lang="en-US" sz="2800" b="1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defRPr/>
            </a:pPr>
            <a:endParaRPr lang="en-US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458" name="Picture 4" descr="ATRI Logo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0" y="6096000"/>
            <a:ext cx="2078038" cy="588963"/>
          </a:xfrm>
        </p:spPr>
      </p:pic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3962" y="387169"/>
            <a:ext cx="8686800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Driver Expense for Sleep Study</a:t>
            </a:r>
          </a:p>
        </p:txBody>
      </p:sp>
    </p:spTree>
    <p:extLst>
      <p:ext uri="{BB962C8B-B14F-4D97-AF65-F5344CB8AC3E}">
        <p14:creationId xmlns:p14="http://schemas.microsoft.com/office/powerpoint/2010/main" val="242224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Sleep Study Drivers</a:t>
            </a:r>
            <a:endParaRPr lang="en-US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4" descr="ATRI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6096000"/>
            <a:ext cx="2078038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 descr="cid:image001.png@01D1B50B.74849A10"/>
          <p:cNvPicPr>
            <a:picLocks noGrp="1"/>
          </p:cNvPicPr>
          <p:nvPr>
            <p:ph idx="1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7239000" cy="2514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019813"/>
              </p:ext>
            </p:extLst>
          </p:nvPr>
        </p:nvGraphicFramePr>
        <p:xfrm>
          <a:off x="1524000" y="4381499"/>
          <a:ext cx="7277737" cy="1371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8204"/>
                <a:gridCol w="2148656"/>
                <a:gridCol w="1166959"/>
                <a:gridCol w="1166959"/>
                <a:gridCol w="1166959"/>
              </a:tblGrid>
              <a:tr h="6068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Age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Inconclusive /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 OSA Diagnosis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Mild OSA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Moderate OSA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Severe OSA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23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 or Younger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20%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22%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29%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29%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23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51+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10%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21%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42%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27%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799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066800"/>
            <a:ext cx="8229600" cy="5181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CPAP most prescribed treatment – 94%</a:t>
            </a:r>
          </a:p>
          <a:p>
            <a:pPr lvl="1" eaLnBrk="1" hangingPunct="1">
              <a:defRPr/>
            </a:pPr>
            <a:r>
              <a:rPr lang="en-US" sz="20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72% found CPAP effective</a:t>
            </a:r>
          </a:p>
          <a:p>
            <a:pPr lvl="1" eaLnBrk="1" hangingPunct="1">
              <a:defRPr/>
            </a:pPr>
            <a:r>
              <a:rPr lang="en-US" sz="20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21% did not find CPAP effective</a:t>
            </a:r>
          </a:p>
          <a:p>
            <a:pPr lvl="1" eaLnBrk="1" hangingPunct="1">
              <a:defRPr/>
            </a:pPr>
            <a:r>
              <a:rPr lang="en-US" sz="20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7% unsure of treatment efficacy</a:t>
            </a:r>
          </a:p>
          <a:p>
            <a:pPr eaLnBrk="1" hangingPunct="1">
              <a:defRPr/>
            </a:pPr>
            <a:r>
              <a:rPr lang="en-US" sz="28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Perceived efficacy impacted by OSA severity</a:t>
            </a:r>
          </a:p>
          <a:p>
            <a:pPr eaLnBrk="1" hangingPunct="1">
              <a:defRPr/>
            </a:pPr>
            <a:endParaRPr lang="en-US" sz="2800" b="1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endParaRPr lang="en-US" sz="2800" b="1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defRPr/>
            </a:pPr>
            <a:endParaRPr lang="en-US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686800" cy="1371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Driver Treatment for OSA</a:t>
            </a:r>
            <a:endParaRPr lang="en-US" sz="4000" b="1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8382000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812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CPAP Treatment Impacts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9609767"/>
              </p:ext>
            </p:extLst>
          </p:nvPr>
        </p:nvGraphicFramePr>
        <p:xfrm>
          <a:off x="228600" y="1143000"/>
          <a:ext cx="868680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325880"/>
                <a:gridCol w="1325880"/>
                <a:gridCol w="1325880"/>
                <a:gridCol w="1325880"/>
                <a:gridCol w="1325880"/>
              </a:tblGrid>
              <a:tr h="370840">
                <a:tc>
                  <a:txBody>
                    <a:bodyPr/>
                    <a:lstStyle/>
                    <a:p>
                      <a:endParaRPr lang="en-US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OSA Severity</a:t>
                      </a:r>
                      <a:endParaRPr lang="en-US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Agree</a:t>
                      </a:r>
                      <a:endParaRPr lang="en-US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Disagree</a:t>
                      </a:r>
                      <a:endParaRPr lang="en-US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Don’t Know</a:t>
                      </a:r>
                      <a:endParaRPr lang="en-US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 Change</a:t>
                      </a:r>
                      <a:endParaRPr lang="en-US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My blood pressure has decreased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Mild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0%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0%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14%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86%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Moderate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30%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0%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0%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70%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Severe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75%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0%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0%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25%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Amount of sleep has increased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Mild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32%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43%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0%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25%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Moderate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54%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23%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1%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22%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Severe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71%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13%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2%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13%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My</a:t>
                      </a:r>
                      <a:r>
                        <a:rPr lang="en-US" sz="16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weight has decreased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Mild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29%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0%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14%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57%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Moderate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50%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10%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0%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40%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Severe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50%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25%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0%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25%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 feel better when I wake</a:t>
                      </a:r>
                      <a:r>
                        <a:rPr lang="en-US" sz="16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up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Mild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44%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26%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1%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28%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Moderate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75%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13%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0%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13%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Severe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84%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3%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1%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12%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912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Driver Perceptions – OSA </a:t>
            </a:r>
            <a:endParaRPr lang="en-US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28600" y="1240161"/>
            <a:ext cx="8686800" cy="493204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Rationale for OSA rulemaking</a:t>
            </a:r>
          </a:p>
          <a:p>
            <a:pPr lvl="1"/>
            <a:r>
              <a:rPr lang="en-US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Clarify relationship OSA and crash risk</a:t>
            </a:r>
          </a:p>
          <a:p>
            <a:pPr lvl="1"/>
            <a:r>
              <a:rPr lang="en-US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Quantify affected population of CMV drivers with OSA</a:t>
            </a:r>
          </a:p>
          <a:p>
            <a:r>
              <a:rPr lang="en-US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Driver acceptance of sleep study referral criteria</a:t>
            </a:r>
          </a:p>
          <a:p>
            <a:pPr lvl="1"/>
            <a:r>
              <a:rPr lang="en-US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Drivers do not believe neck circumference and BMI should be used as sole metrics for referral to sleep study</a:t>
            </a:r>
          </a:p>
          <a:p>
            <a:r>
              <a:rPr lang="en-US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Driver sleep study costs are significant</a:t>
            </a:r>
          </a:p>
          <a:p>
            <a:pPr lvl="1"/>
            <a:r>
              <a:rPr lang="en-US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Flexibility for home sleep studies will reduce cost impacts and reduce time off work for study</a:t>
            </a:r>
          </a:p>
          <a:p>
            <a:endParaRPr lang="en-US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 descr="ATRI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6096000"/>
            <a:ext cx="2078038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4844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Driver Perceptions – OSA </a:t>
            </a:r>
            <a:endParaRPr lang="en-US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28600" y="1143001"/>
            <a:ext cx="86868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OSA screening procedures must be clarified</a:t>
            </a:r>
          </a:p>
          <a:p>
            <a:pPr lvl="1"/>
            <a:r>
              <a:rPr lang="en-US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36% of ATRI sample who completed sleep study did not require treatment</a:t>
            </a:r>
          </a:p>
          <a:p>
            <a:r>
              <a:rPr lang="en-US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CPAP not effective for treating all OSA drivers</a:t>
            </a:r>
          </a:p>
          <a:p>
            <a:pPr lvl="1"/>
            <a:r>
              <a:rPr lang="en-US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Among mild OSA drivers in ATRI sample, 91% treating with CPAP (though not required)</a:t>
            </a:r>
          </a:p>
          <a:p>
            <a:pPr lvl="1"/>
            <a:r>
              <a:rPr lang="en-US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 than half experienced improved sleep with CPAP treatment</a:t>
            </a:r>
          </a:p>
          <a:p>
            <a:r>
              <a:rPr lang="en-US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Preventing conflicts of interest – CMEs, sleep clinics, treatment providers – will be critical</a:t>
            </a:r>
            <a:endParaRPr lang="en-US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4" descr="ATRI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6096000"/>
            <a:ext cx="2078038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8657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2475" y="722313"/>
            <a:ext cx="7772400" cy="1600200"/>
          </a:xfrm>
        </p:spPr>
        <p:txBody>
          <a:bodyPr/>
          <a:lstStyle/>
          <a:p>
            <a:r>
              <a:rPr lang="en-US" sz="3600" b="0" dirty="0" smtClean="0">
                <a:effectLst/>
              </a:rPr>
              <a:t/>
            </a:r>
            <a:br>
              <a:rPr lang="en-US" sz="3600" b="0" dirty="0" smtClean="0">
                <a:effectLst/>
              </a:rPr>
            </a:b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Questions?</a:t>
            </a:r>
          </a:p>
        </p:txBody>
      </p:sp>
      <p:sp>
        <p:nvSpPr>
          <p:cNvPr id="4331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905000"/>
            <a:ext cx="7772400" cy="35814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Rebecca Brewster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rbrewster@trucking.org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770-432-0628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www.atri-online.org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@ATRIPREZ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endParaRPr lang="en-US" b="1" dirty="0" smtClean="0">
              <a:effectLst/>
              <a:latin typeface="Tahoma" pitchFamily="34" charset="0"/>
            </a:endParaRPr>
          </a:p>
          <a:p>
            <a:endParaRPr lang="en-US" sz="2800" b="1" dirty="0" smtClean="0">
              <a:effectLst/>
              <a:latin typeface="Tahoma" pitchFamily="34" charset="0"/>
            </a:endParaRPr>
          </a:p>
        </p:txBody>
      </p:sp>
      <p:pic>
        <p:nvPicPr>
          <p:cNvPr id="433155" name="Picture 4" descr="ATRI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6096000"/>
            <a:ext cx="2057400" cy="5826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1026" name="Picture 2" descr="C:\Users\rbrewster\Pictures\Twit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673489"/>
            <a:ext cx="841917" cy="914400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486400"/>
            <a:ext cx="1447800" cy="110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9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ATRI</a:t>
            </a:r>
            <a:r>
              <a:rPr lang="en-US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04686"/>
            <a:ext cx="7620000" cy="54278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>
                <a:effectLst/>
                <a:latin typeface="Tahoma" pitchFamily="34" charset="0"/>
              </a:rPr>
              <a:t>Trucking industry’s NFP research organization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effectLst/>
                <a:latin typeface="Tahoma" pitchFamily="34" charset="0"/>
              </a:rPr>
              <a:t>Safety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effectLst/>
                <a:latin typeface="Tahoma" pitchFamily="34" charset="0"/>
              </a:rPr>
              <a:t>Mobility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effectLst/>
                <a:latin typeface="Tahoma" pitchFamily="34" charset="0"/>
              </a:rPr>
              <a:t>Economic Analysis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effectLst/>
                <a:latin typeface="Tahoma" pitchFamily="34" charset="0"/>
              </a:rPr>
              <a:t>Technology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effectLst/>
                <a:latin typeface="Tahoma" pitchFamily="34" charset="0"/>
              </a:rPr>
              <a:t>Environment</a:t>
            </a:r>
          </a:p>
          <a:p>
            <a:pPr>
              <a:lnSpc>
                <a:spcPct val="90000"/>
              </a:lnSpc>
            </a:pPr>
            <a:endParaRPr lang="en-US" sz="2800" b="1" dirty="0" smtClean="0">
              <a:effectLst/>
              <a:latin typeface="Tahom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>
                <a:effectLst/>
                <a:latin typeface="Tahoma" pitchFamily="34" charset="0"/>
              </a:rPr>
              <a:t>               www.atri-online.org</a:t>
            </a:r>
            <a:endParaRPr lang="en-US" sz="3600" b="1" dirty="0" smtClean="0">
              <a:effectLst/>
              <a:latin typeface="Tahoma" pitchFamily="34" charset="0"/>
            </a:endParaRPr>
          </a:p>
        </p:txBody>
      </p:sp>
      <p:pic>
        <p:nvPicPr>
          <p:cNvPr id="23556" name="Picture 4" descr="ATRI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1638" y="6013450"/>
            <a:ext cx="2057400" cy="5826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486400"/>
            <a:ext cx="1676400" cy="110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2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 txBox="1">
            <a:spLocks noChangeArrowheads="1"/>
          </p:cNvSpPr>
          <p:nvPr/>
        </p:nvSpPr>
        <p:spPr bwMode="auto">
          <a:xfrm>
            <a:off x="228600" y="228600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 anchorCtr="1"/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srgbClr val="FF9900"/>
                </a:solidFill>
                <a:latin typeface="Tahoma" charset="0"/>
              </a:rPr>
              <a:t>Board of Directors</a:t>
            </a:r>
          </a:p>
        </p:txBody>
      </p:sp>
      <p:pic>
        <p:nvPicPr>
          <p:cNvPr id="8" name="Picture 5" descr="MAVTRANSLLC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792" y="5463381"/>
            <a:ext cx="2522537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8" t="17113" r="19368" b="22994"/>
          <a:stretch/>
        </p:blipFill>
        <p:spPr bwMode="auto">
          <a:xfrm>
            <a:off x="1442224" y="3119914"/>
            <a:ext cx="1666970" cy="97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743" y="2294839"/>
            <a:ext cx="3287349" cy="529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0" descr="Schneider National"/>
          <p:cNvPicPr>
            <a:picLocks noChangeAspect="1" noChangeArrowheads="1"/>
          </p:cNvPicPr>
          <p:nvPr/>
        </p:nvPicPr>
        <p:blipFill>
          <a:blip r:embed="rId5"/>
          <a:srcRect t="26778"/>
          <a:stretch>
            <a:fillRect/>
          </a:stretch>
        </p:blipFill>
        <p:spPr bwMode="auto">
          <a:xfrm>
            <a:off x="5713413" y="2224650"/>
            <a:ext cx="30956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1" descr="leftmenu_logo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44165" y="2625178"/>
            <a:ext cx="1216025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2" descr="Cummins Homepage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/>
          <a:srcRect l="7017" t="7643" r="15788" b="8279"/>
          <a:stretch/>
        </p:blipFill>
        <p:spPr bwMode="auto">
          <a:xfrm>
            <a:off x="3918777" y="1101836"/>
            <a:ext cx="10668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4" descr="atalogomain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32575" y="4252043"/>
            <a:ext cx="11906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" descr="http://2.bp.blogspot.com/_viZvuw50SqE/S5PB1fKrCnI/AAAAAAAAAX4/DQvd5LjJoW0/s200/UPS+Freight+logo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75119" y="4092313"/>
            <a:ext cx="1223963" cy="1295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8" name="Picture 4" descr="ATRI Log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38" y="6013450"/>
            <a:ext cx="20574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656" y="4247281"/>
            <a:ext cx="15621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915" y="3238519"/>
            <a:ext cx="3308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6033" y="1056321"/>
            <a:ext cx="2919446" cy="738946"/>
          </a:xfrm>
          <a:prstGeom prst="rect">
            <a:avLst/>
          </a:prstGeom>
          <a:solidFill>
            <a:schemeClr val="tx1"/>
          </a:solidFill>
          <a:extLst/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675" y="5753100"/>
            <a:ext cx="2742890" cy="704850"/>
          </a:xfrm>
          <a:prstGeom prst="rect">
            <a:avLst/>
          </a:prstGeom>
        </p:spPr>
      </p:pic>
      <p:pic>
        <p:nvPicPr>
          <p:cNvPr id="25" name="Picture 17"/>
          <p:cNvPicPr preferRelativeResize="0"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092" y="4385410"/>
            <a:ext cx="2406650" cy="70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2" descr="http://www.truckinginfo.com/fc_images/news/m-arcbest-corp-arcbest-corp-black-2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39" y="914400"/>
            <a:ext cx="2913858" cy="103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8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146050"/>
            <a:ext cx="8229600" cy="76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  <a:latin typeface="Tahoma" charset="0"/>
              </a:rPr>
              <a:t>Research Advisory Committee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457200" y="2286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</a:pPr>
            <a:endParaRPr lang="en-US" sz="2400">
              <a:solidFill>
                <a:srgbClr val="FF9900"/>
              </a:solidFill>
            </a:endParaRPr>
          </a:p>
        </p:txBody>
      </p:sp>
      <p:pic>
        <p:nvPicPr>
          <p:cNvPr id="4100" name="Picture 6" descr="ATRI Logo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5980113"/>
            <a:ext cx="20653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MAVTRANSLLC logo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412875"/>
            <a:ext cx="1838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homepage_JB_logo">
            <a:hlinkClick r:id="rId4"/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895" y="3261200"/>
            <a:ext cx="1976438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0" descr="teamsters_official_logo">
            <a:hlinkClick r:id="rId6"/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33600"/>
            <a:ext cx="732951" cy="94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web%20header%202004_150"/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166029"/>
            <a:ext cx="2270526" cy="48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5"/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469778"/>
            <a:ext cx="803275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6"/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2" y="2151062"/>
            <a:ext cx="896938" cy="859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43"/>
          <p:cNvPicPr preferRelativeResize="0"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4006850"/>
            <a:ext cx="19399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4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0" y="5323273"/>
            <a:ext cx="2253810" cy="66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4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5" y="817563"/>
            <a:ext cx="26289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5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993" y="796925"/>
            <a:ext cx="1670050" cy="61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5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975" y="6084888"/>
            <a:ext cx="1562100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45" descr="logo">
            <a:hlinkClick r:id="rId16"/>
          </p:cNvPr>
          <p:cNvPicPr preferRelativeResize="0"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1408113"/>
            <a:ext cx="19288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6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0" y="5986463"/>
            <a:ext cx="1466916" cy="79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6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" t="21671" r="9956" b="21606"/>
          <a:stretch>
            <a:fillRect/>
          </a:stretch>
        </p:blipFill>
        <p:spPr bwMode="auto">
          <a:xfrm>
            <a:off x="7525817" y="1460900"/>
            <a:ext cx="1368691" cy="62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5" name="Picture 7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908775"/>
            <a:ext cx="1855010" cy="59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8" name="Picture 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19600"/>
            <a:ext cx="155733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50" y="4541838"/>
            <a:ext cx="703263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4403725"/>
            <a:ext cx="852487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828675"/>
            <a:ext cx="22002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800100"/>
            <a:ext cx="1752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Picture 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22" y="3760264"/>
            <a:ext cx="199548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Picture 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5" y="5340350"/>
            <a:ext cx="17208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Picture 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613" y="2155372"/>
            <a:ext cx="697515" cy="68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" name="Picture 10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5327650"/>
            <a:ext cx="1865313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8" name="Picture 1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8" y="2216242"/>
            <a:ext cx="646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0" name="Picture 14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69" y="6084888"/>
            <a:ext cx="238601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1" name="Picture 15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314" y="2971800"/>
            <a:ext cx="1503686" cy="77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2" name="Picture 16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23" y="3407615"/>
            <a:ext cx="785812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3" name="Picture 17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" t="5708" r="39835"/>
          <a:stretch>
            <a:fillRect/>
          </a:stretch>
        </p:blipFill>
        <p:spPr bwMode="auto">
          <a:xfrm>
            <a:off x="1169156" y="3165860"/>
            <a:ext cx="20907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4" name="Picture 18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376863"/>
            <a:ext cx="192087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5" name="Picture 19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" t="4179" r="3629" b="5074"/>
          <a:stretch>
            <a:fillRect/>
          </a:stretch>
        </p:blipFill>
        <p:spPr bwMode="auto">
          <a:xfrm>
            <a:off x="5477229" y="1449681"/>
            <a:ext cx="120173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6" name="Picture 20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" t="7941" r="49707" b="37012"/>
          <a:stretch>
            <a:fillRect/>
          </a:stretch>
        </p:blipFill>
        <p:spPr bwMode="auto">
          <a:xfrm>
            <a:off x="5367338" y="3970337"/>
            <a:ext cx="1470096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7" name="Picture 2" descr="http://2.bp.blogspot.com/_viZvuw50SqE/S5PB1fKrCnI/AAAAAAAAAX4/DQvd5LjJoW0/s200/UPS+Freight+logo.jp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7" y="2408330"/>
            <a:ext cx="8604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8" name="Picture 21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436" y="2723707"/>
            <a:ext cx="1945920" cy="45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9" name="Picture 22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4562475"/>
            <a:ext cx="1358900" cy="623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0" name="Picture 23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4657725"/>
            <a:ext cx="153352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1588" y="4672013"/>
            <a:ext cx="2098160" cy="531069"/>
          </a:xfrm>
          <a:prstGeom prst="rect">
            <a:avLst/>
          </a:prstGeom>
          <a:solidFill>
            <a:schemeClr val="tx1"/>
          </a:solidFill>
          <a:ex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664" y="2151356"/>
            <a:ext cx="2098536" cy="561358"/>
          </a:xfrm>
          <a:prstGeom prst="rect">
            <a:avLst/>
          </a:prstGeom>
        </p:spPr>
      </p:pic>
      <p:pic>
        <p:nvPicPr>
          <p:cNvPr id="47" name="Picture 14" descr="atalogomain"/>
          <p:cNvPicPr>
            <a:picLocks noChangeAspect="1" noChangeArrowheads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>
            <a:off x="6780129" y="1450068"/>
            <a:ext cx="644524" cy="64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http://www.truckinginfo.com/fc_images/news/m-arcbest-corp-arcbest-corp-black-2.jp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247" y="3581400"/>
            <a:ext cx="1883553" cy="67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13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2015 </a:t>
            </a:r>
            <a:r>
              <a:rPr lang="en-US" b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Top Industry Issues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219200"/>
            <a:ext cx="5410200" cy="5334000"/>
          </a:xfrm>
        </p:spPr>
        <p:txBody>
          <a:bodyPr>
            <a:normAutofit lnSpcReduction="10000"/>
          </a:bodyPr>
          <a:lstStyle/>
          <a:p>
            <a:pPr marL="533400" indent="-5334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AutoNum type="arabicPeriod"/>
              <a:defRPr/>
            </a:pPr>
            <a:r>
              <a:rPr lang="en-US" sz="2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Hours-of-Service</a:t>
            </a:r>
          </a:p>
          <a:p>
            <a:pPr marL="533400" indent="-5334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AutoNum type="arabicPeriod"/>
              <a:defRPr/>
            </a:pPr>
            <a:r>
              <a:rPr lang="en-US" sz="2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CSA</a:t>
            </a:r>
          </a:p>
          <a:p>
            <a:pPr marL="533400" indent="-5334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AutoNum type="arabicPeriod"/>
              <a:defRPr/>
            </a:pPr>
            <a:r>
              <a:rPr lang="en-US" sz="2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Driver Shortage</a:t>
            </a:r>
          </a:p>
          <a:p>
            <a:pPr marL="533400" indent="-5334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AutoNum type="arabicPeriod"/>
              <a:defRPr/>
            </a:pPr>
            <a:r>
              <a:rPr lang="en-US" sz="2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Driver Retention</a:t>
            </a:r>
          </a:p>
          <a:p>
            <a:pPr marL="533400" indent="-5334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AutoNum type="arabicPeriod"/>
              <a:defRPr/>
            </a:pPr>
            <a:r>
              <a:rPr lang="en-US" sz="2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Truck Parking</a:t>
            </a:r>
          </a:p>
          <a:p>
            <a:pPr marL="533400" indent="-5334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AutoNum type="arabicPeriod"/>
              <a:defRPr/>
            </a:pPr>
            <a:r>
              <a:rPr lang="en-US" sz="2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ELD Mandate</a:t>
            </a:r>
          </a:p>
          <a:p>
            <a:pPr marL="533400" indent="-5334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AutoNum type="arabicPeriod"/>
              <a:defRPr/>
            </a:pPr>
            <a:r>
              <a:rPr lang="en-US" sz="2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Driver Health &amp; Wellness</a:t>
            </a:r>
          </a:p>
          <a:p>
            <a:pPr marL="533400" indent="-5334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AutoNum type="arabicPeriod"/>
              <a:defRPr/>
            </a:pPr>
            <a:r>
              <a:rPr lang="en-US" sz="2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Economy</a:t>
            </a:r>
          </a:p>
          <a:p>
            <a:pPr marL="533400" indent="-5334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AutoNum type="arabicPeriod"/>
              <a:defRPr/>
            </a:pPr>
            <a:r>
              <a:rPr lang="en-US" sz="2400" b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Transportation Infrastructure/ Congestion/Funding</a:t>
            </a:r>
          </a:p>
          <a:p>
            <a:pPr marL="533400" indent="-5334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AutoNum type="arabicPeriod"/>
              <a:defRPr/>
            </a:pPr>
            <a:r>
              <a:rPr lang="en-US" sz="2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Driver Distraction</a:t>
            </a:r>
          </a:p>
          <a:p>
            <a:pPr marL="533400" indent="-5334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AutoNum type="arabicPeriod"/>
              <a:defRPr/>
            </a:pPr>
            <a:endParaRPr lang="en-US" sz="2000" b="1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33400" lvl="0" indent="-533400" eaLnBrk="1" fontAlgn="auto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itchFamily="2" charset="2"/>
              <a:buAutoNum type="arabicPeriod"/>
              <a:defRPr/>
            </a:pPr>
            <a:endParaRPr lang="en-US" sz="2000" b="1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2" name="Picture 4" descr="ATRI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6096000"/>
            <a:ext cx="2057400" cy="5826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95400"/>
            <a:ext cx="3480136" cy="450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30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Obstructive Sleep Apnea ANPRM</a:t>
            </a:r>
          </a:p>
        </p:txBody>
      </p:sp>
      <p:pic>
        <p:nvPicPr>
          <p:cNvPr id="17411" name="Picture 4" descr="ATRI Logo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629400" y="6172200"/>
            <a:ext cx="2078182" cy="590204"/>
          </a:xfrm>
        </p:spPr>
      </p:pic>
      <p:sp>
        <p:nvSpPr>
          <p:cNvPr id="65945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038600" y="914401"/>
            <a:ext cx="4876800" cy="54102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 RAC priority for 2016</a:t>
            </a:r>
          </a:p>
          <a:p>
            <a:pPr eaLnBrk="1" hangingPunct="1">
              <a:defRPr/>
            </a:pPr>
            <a:r>
              <a:rPr lang="en-US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FMCSA Advanced Notice of Proposed Rulemaking on OSA; comment period open through July 8, 2016</a:t>
            </a:r>
          </a:p>
          <a:p>
            <a:pPr eaLnBrk="1" hangingPunct="1">
              <a:defRPr/>
            </a:pPr>
            <a:r>
              <a:rPr lang="en-US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 800 drivers participated in ATRI survey</a:t>
            </a:r>
          </a:p>
          <a:p>
            <a:pPr lvl="1" eaLnBrk="1" hangingPunct="1">
              <a:defRPr/>
            </a:pPr>
            <a:endParaRPr lang="en-US" b="1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lvl="1" indent="0" eaLnBrk="1" hangingPunct="1">
              <a:buNone/>
              <a:defRPr/>
            </a:pPr>
            <a:endParaRPr lang="en-US" b="1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defRPr/>
            </a:pPr>
            <a:endParaRPr lang="en-US" b="1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defRPr/>
            </a:pPr>
            <a:endParaRPr lang="en-US" sz="2400" b="1" dirty="0" smtClean="0">
              <a:effectLst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310270"/>
            <a:ext cx="3660775" cy="4737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49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Respondent Demographics</a:t>
            </a:r>
            <a:endParaRPr lang="en-US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Content Placeholder 9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20647"/>
            <a:ext cx="5257800" cy="2743200"/>
          </a:xfrm>
          <a:prstGeom prst="rect">
            <a:avLst/>
          </a:prstGeom>
          <a:noFill/>
        </p:spPr>
      </p:pic>
      <p:pic>
        <p:nvPicPr>
          <p:cNvPr id="11" name="Content Placeholder 10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14800"/>
            <a:ext cx="5761087" cy="1905000"/>
          </a:xfrm>
          <a:prstGeom prst="rect">
            <a:avLst/>
          </a:prstGeom>
          <a:noFill/>
        </p:spPr>
      </p:pic>
      <p:pic>
        <p:nvPicPr>
          <p:cNvPr id="12" name="Picture 4" descr="ATRI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6096000"/>
            <a:ext cx="2078038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791200" y="1828800"/>
            <a:ext cx="3144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400" b="1" dirty="0" smtClean="0"/>
              <a:t>72% Employee Drivers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400" b="1" dirty="0" smtClean="0"/>
              <a:t>28% O/O, IC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9206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Driver Experience – OSA </a:t>
            </a:r>
            <a:endParaRPr lang="en-US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7956669"/>
              </p:ext>
            </p:extLst>
          </p:nvPr>
        </p:nvGraphicFramePr>
        <p:xfrm>
          <a:off x="228600" y="1212850"/>
          <a:ext cx="86868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3276600"/>
                <a:gridCol w="3276600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Does your carrier have a defined OSA policy?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Employee Drivers</a:t>
                      </a:r>
                      <a:endParaRPr lang="en-US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O-O/I-C </a:t>
                      </a:r>
                    </a:p>
                    <a:p>
                      <a:pPr algn="ctr"/>
                      <a:r>
                        <a:rPr lang="en-US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Leased</a:t>
                      </a:r>
                      <a:r>
                        <a:rPr lang="en-US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to a Motor Carrier</a:t>
                      </a:r>
                      <a:endParaRPr lang="en-US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Yes</a:t>
                      </a:r>
                      <a:endParaRPr lang="en-US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24%</a:t>
                      </a:r>
                      <a:endParaRPr lang="en-US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12%</a:t>
                      </a:r>
                      <a:endParaRPr lang="en-US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</a:t>
                      </a:r>
                      <a:endParaRPr lang="en-US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46%</a:t>
                      </a:r>
                      <a:endParaRPr lang="en-US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57%</a:t>
                      </a:r>
                      <a:endParaRPr lang="en-US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Don’t Know</a:t>
                      </a:r>
                      <a:endParaRPr lang="en-US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30%</a:t>
                      </a:r>
                      <a:endParaRPr lang="en-US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32%</a:t>
                      </a:r>
                      <a:endParaRPr lang="en-US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Picture 4" descr="ATRI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6116637"/>
            <a:ext cx="2078038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1286517"/>
              </p:ext>
            </p:extLst>
          </p:nvPr>
        </p:nvGraphicFramePr>
        <p:xfrm>
          <a:off x="217408" y="3733800"/>
          <a:ext cx="86868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4792"/>
                <a:gridCol w="3271004"/>
                <a:gridCol w="3271004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Is the CME or clinic you go to for DOT physicals chosen by your carrier?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Employee Drivers</a:t>
                      </a:r>
                      <a:endParaRPr lang="en-US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O-O/I-C </a:t>
                      </a:r>
                    </a:p>
                    <a:p>
                      <a:pPr algn="ctr"/>
                      <a:r>
                        <a:rPr lang="en-US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Leased</a:t>
                      </a:r>
                      <a:r>
                        <a:rPr lang="en-US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to a Motor Carrier</a:t>
                      </a:r>
                      <a:endParaRPr lang="en-US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Yes</a:t>
                      </a:r>
                      <a:endParaRPr lang="en-US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65%</a:t>
                      </a:r>
                      <a:endParaRPr lang="en-US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39%</a:t>
                      </a:r>
                      <a:endParaRPr lang="en-US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</a:t>
                      </a:r>
                      <a:endParaRPr lang="en-US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28%</a:t>
                      </a:r>
                      <a:endParaRPr lang="en-US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59%</a:t>
                      </a:r>
                      <a:endParaRPr lang="en-US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Don’t Know</a:t>
                      </a:r>
                      <a:endParaRPr lang="en-US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r>
                        <a:rPr lang="en-US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en-US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2%</a:t>
                      </a:r>
                      <a:endParaRPr lang="en-US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623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Sleep Study Drivers</a:t>
            </a:r>
            <a:endParaRPr lang="en-US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70% believe in-lab sleep study necessary for diagnosis</a:t>
            </a:r>
          </a:p>
          <a:p>
            <a:endParaRPr lang="en-US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14" y="3017519"/>
            <a:ext cx="4584700" cy="1810385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451" y="3480808"/>
            <a:ext cx="4156710" cy="24987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4564" y="2610603"/>
            <a:ext cx="4624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Driver Estimates of Sleep Study Costs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3017519"/>
            <a:ext cx="4009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Driver Estimates of CPAP Costs </a:t>
            </a:r>
            <a:endParaRPr lang="en-US" sz="2000" dirty="0"/>
          </a:p>
        </p:txBody>
      </p:sp>
      <p:pic>
        <p:nvPicPr>
          <p:cNvPr id="8" name="Picture 4" descr="ATRI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6096000"/>
            <a:ext cx="2078038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967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-pptbackgrounds-fsnet-co-uk">
  <a:themeElements>
    <a:clrScheme name="">
      <a:dk1>
        <a:srgbClr val="000000"/>
      </a:dk1>
      <a:lt1>
        <a:srgbClr val="FFFFFF"/>
      </a:lt1>
      <a:dk2>
        <a:srgbClr val="000066"/>
      </a:dk2>
      <a:lt2>
        <a:srgbClr val="FF9900"/>
      </a:lt2>
      <a:accent1>
        <a:srgbClr val="3399FF"/>
      </a:accent1>
      <a:accent2>
        <a:srgbClr val="FFFF00"/>
      </a:accent2>
      <a:accent3>
        <a:srgbClr val="AAAAB8"/>
      </a:accent3>
      <a:accent4>
        <a:srgbClr val="DADADA"/>
      </a:accent4>
      <a:accent5>
        <a:srgbClr val="ADCAFF"/>
      </a:accent5>
      <a:accent6>
        <a:srgbClr val="E7E700"/>
      </a:accent6>
      <a:hlink>
        <a:srgbClr val="FF0000"/>
      </a:hlink>
      <a:folHlink>
        <a:srgbClr val="969696"/>
      </a:folHlink>
    </a:clrScheme>
    <a:fontScheme name="www-pptbackgrounds-fsnet-co-u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1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5000"/>
          </a:spcBef>
          <a:spcAft>
            <a:spcPct val="0"/>
          </a:spcAft>
          <a:buClr>
            <a:schemeClr val="tx2"/>
          </a:buClr>
          <a:buSzPct val="100000"/>
          <a:buFont typeface="Wingdings" pitchFamily="2" charset="2"/>
          <a:buChar char="•"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1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5000"/>
          </a:spcBef>
          <a:spcAft>
            <a:spcPct val="0"/>
          </a:spcAft>
          <a:buClr>
            <a:schemeClr val="tx2"/>
          </a:buClr>
          <a:buSzPct val="100000"/>
          <a:buFont typeface="Wingdings" pitchFamily="2" charset="2"/>
          <a:buChar char="•"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www-pptbackgrounds-fsnet-co-u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-pptbackgrounds-fsnet-co-u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-pptbackgrounds-fsnet-co-u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-pptbackgrounds-fsnet-co-u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-pptbackgrounds-fsnet-co-u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-pptbackgrounds-fsnet-co-u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-pptbackgrounds-fsnet-co-u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13572</TotalTime>
  <Words>719</Words>
  <Application>Microsoft Office PowerPoint</Application>
  <PresentationFormat>On-screen Show (4:3)</PresentationFormat>
  <Paragraphs>209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Tahoma</vt:lpstr>
      <vt:lpstr>Calibri</vt:lpstr>
      <vt:lpstr>Wingdings</vt:lpstr>
      <vt:lpstr>www-pptbackgrounds-fsnet-co-uk</vt:lpstr>
      <vt:lpstr>Custom Design</vt:lpstr>
      <vt:lpstr>Commercial Driver Perspectives on Obstructive Sleep Apnea</vt:lpstr>
      <vt:lpstr>ATRI </vt:lpstr>
      <vt:lpstr>PowerPoint Presentation</vt:lpstr>
      <vt:lpstr>Research Advisory Committee</vt:lpstr>
      <vt:lpstr>2015 Top Industry Issues</vt:lpstr>
      <vt:lpstr>Obstructive Sleep Apnea ANPRM</vt:lpstr>
      <vt:lpstr>Respondent Demographics</vt:lpstr>
      <vt:lpstr>Driver Experience – OSA </vt:lpstr>
      <vt:lpstr>No Sleep Study Drivers</vt:lpstr>
      <vt:lpstr>No Sleep Study Drivers</vt:lpstr>
      <vt:lpstr>Sleep Study Drivers</vt:lpstr>
      <vt:lpstr>Sleep Study Drivers</vt:lpstr>
      <vt:lpstr>Driver Expense for Sleep Study</vt:lpstr>
      <vt:lpstr>Sleep Study Drivers</vt:lpstr>
      <vt:lpstr>Driver Treatment for OSA</vt:lpstr>
      <vt:lpstr>CPAP Treatment Impacts</vt:lpstr>
      <vt:lpstr>Driver Perceptions – OSA </vt:lpstr>
      <vt:lpstr>Driver Perceptions – OSA </vt:lpstr>
      <vt:lpstr> Questions?</vt:lpstr>
    </vt:vector>
  </TitlesOfParts>
  <Company>ATRI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Proposal slide template</dc:title>
  <dc:creator>RBrewster</dc:creator>
  <cp:lastModifiedBy>charity.coleman</cp:lastModifiedBy>
  <cp:revision>1756</cp:revision>
  <dcterms:created xsi:type="dcterms:W3CDTF">2005-03-21T14:14:26Z</dcterms:created>
  <dcterms:modified xsi:type="dcterms:W3CDTF">2016-08-22T12:51:52Z</dcterms:modified>
</cp:coreProperties>
</file>