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72" r:id="rId4"/>
    <p:sldId id="273" r:id="rId5"/>
    <p:sldId id="274" r:id="rId6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ce Smith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-2904" y="-102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899" y="0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19A10BD5-EE4E-4335-82F5-B965E6632D65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41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899" y="8839041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B96BA5CB-F469-4407-994B-DBE9DE40F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9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899" y="0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B2B3A8A3-C912-43F8-BCFA-97AB88ADE0E6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1108"/>
            <a:ext cx="5615940" cy="4187667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41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899" y="8839041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7D9ED657-77D2-41F2-B683-BC45699A0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4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6774"/>
            <a:ext cx="7848600" cy="1927225"/>
          </a:xfrm>
        </p:spPr>
        <p:txBody>
          <a:bodyPr anchor="b">
            <a:noAutofit/>
          </a:bodyPr>
          <a:lstStyle>
            <a:lvl1pPr algn="ctr">
              <a:defRPr sz="54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18103"/>
            <a:ext cx="7848600" cy="10023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6209"/>
            <a:ext cx="2895600" cy="329184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2/18/2015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382537"/>
            <a:ext cx="4114800" cy="353114"/>
          </a:xfrm>
        </p:spPr>
        <p:txBody>
          <a:bodyPr/>
          <a:lstStyle/>
          <a:p>
            <a:r>
              <a:rPr lang="en-US" smtClean="0"/>
              <a:t>Commercial Vehicle Training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80452"/>
            <a:ext cx="1066800" cy="329184"/>
          </a:xfrm>
        </p:spPr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27" name="Picture 3" descr="\\CINDY-DESKTOP\Users\Cindy\WorkingFiles\501c6 Administration\LOGO\CVTA CURRENT LOGOS\CVTA 2007 master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87" y="366957"/>
            <a:ext cx="4936289" cy="2379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EB505-5B03-4E5B-9E8A-209AB5D777E8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D876-DB79-4A60-BC91-FE8F8F435FAE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786"/>
            <a:ext cx="6806485" cy="13032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3641" y="6528816"/>
            <a:ext cx="1120462" cy="329184"/>
          </a:xfrm>
        </p:spPr>
        <p:txBody>
          <a:bodyPr/>
          <a:lstStyle>
            <a:lvl1pPr>
              <a:defRPr sz="1200">
                <a:solidFill>
                  <a:srgbClr val="002060"/>
                </a:solidFill>
              </a:defRPr>
            </a:lvl1pPr>
          </a:lstStyle>
          <a:p>
            <a:fld id="{B2B12833-E668-49D2-ADDF-1D0973848A97}" type="datetime1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95898"/>
            <a:ext cx="3657599" cy="362102"/>
          </a:xfrm>
        </p:spPr>
        <p:txBody>
          <a:bodyPr/>
          <a:lstStyle/>
          <a:p>
            <a:r>
              <a:rPr lang="en-US" dirty="0" smtClean="0"/>
              <a:t>Commercial Vehicle Training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1114" y="6504903"/>
            <a:ext cx="405685" cy="329184"/>
          </a:xfrm>
        </p:spPr>
        <p:txBody>
          <a:bodyPr/>
          <a:lstStyle>
            <a:lvl1pPr algn="r">
              <a:defRPr sz="1200" b="0"/>
            </a:lvl1pPr>
          </a:lstStyle>
          <a:p>
            <a:fld id="{F673A90C-5A27-4B75-BF26-74BEFDF1FC0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3" descr="\\CINDY-DESKTOP\Users\Cindy\WorkingFiles\501c6 Administration\LOGO\CVTA CURRENT LOGOS\CVTA 2007 master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747" y="399245"/>
            <a:ext cx="1999253" cy="96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634-4BF7-48E0-B99C-0A084A4283FE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224-7BE3-4B1D-8B2F-24C1A6DF05C2}" type="datetime1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7956-DCCA-44D3-8953-CDFB577D0401}" type="datetime1">
              <a:rPr lang="en-US" smtClean="0"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3C2E-3057-41B9-9503-B31534BAFEFB}" type="datetime1">
              <a:rPr lang="en-US" smtClean="0"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5345-D341-43EE-8165-000BD32151BB}" type="datetime1">
              <a:rPr lang="en-US" smtClean="0"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07BC-5A3E-4491-A61A-6A0CDE9402B5}" type="datetime1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4C92-3847-42E9-859B-347CF22C5FC2}" type="datetime1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0786"/>
            <a:ext cx="6858000" cy="1303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4903"/>
            <a:ext cx="224736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fld id="{5AC35E04-61A8-4748-B881-F959735078DE}" type="datetime1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1" y="6486599"/>
            <a:ext cx="3683358" cy="3621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 Commercial Vehicle Training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5346" y="6504903"/>
            <a:ext cx="213145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002060"/>
                </a:solidFill>
              </a:defRPr>
            </a:lvl1pPr>
          </a:lstStyle>
          <a:p>
            <a:fld id="{FECD1155-A69E-4FE9-97BC-45BCA6485F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70524"/>
            <a:ext cx="7848600" cy="1927225"/>
          </a:xfrm>
        </p:spPr>
        <p:txBody>
          <a:bodyPr>
            <a:normAutofit/>
          </a:bodyPr>
          <a:lstStyle/>
          <a:p>
            <a:r>
              <a:rPr lang="en-US" dirty="0" smtClean="0"/>
              <a:t>CVTA Membership</a:t>
            </a:r>
            <a:br>
              <a:rPr lang="en-US" dirty="0" smtClean="0"/>
            </a:b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3262"/>
            <a:ext cx="7848600" cy="1413163"/>
          </a:xfrm>
        </p:spPr>
        <p:txBody>
          <a:bodyPr/>
          <a:lstStyle/>
          <a:p>
            <a:r>
              <a:rPr lang="en-US" b="1" dirty="0" smtClean="0">
                <a:latin typeface="+mj-lt"/>
              </a:rPr>
              <a:t>MARCH 19, 2015</a:t>
            </a:r>
          </a:p>
          <a:p>
            <a:r>
              <a:rPr lang="en-US" b="1" dirty="0" smtClean="0">
                <a:latin typeface="+mj-lt"/>
              </a:rPr>
              <a:t>Carl Spatocco, CVTA ELDTAC Representative</a:t>
            </a:r>
            <a:endParaRPr lang="en-US" b="1" dirty="0"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698172" y="4561819"/>
            <a:ext cx="589134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08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38"/>
            <a:ext cx="6806485" cy="1303214"/>
          </a:xfrm>
        </p:spPr>
        <p:txBody>
          <a:bodyPr>
            <a:normAutofit/>
          </a:bodyPr>
          <a:lstStyle/>
          <a:p>
            <a:r>
              <a:rPr lang="en-US" dirty="0" smtClean="0"/>
              <a:t>Curriculum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452"/>
            <a:ext cx="8229600" cy="4552406"/>
          </a:xfrm>
        </p:spPr>
        <p:txBody>
          <a:bodyPr>
            <a:normAutofit lnSpcReduction="10000"/>
          </a:bodyPr>
          <a:lstStyle/>
          <a:p>
            <a:r>
              <a:rPr lang="en-US" sz="1800" b="1" dirty="0" smtClean="0">
                <a:latin typeface="+mj-lt"/>
              </a:rPr>
              <a:t>Instruction Hours</a:t>
            </a:r>
          </a:p>
          <a:p>
            <a:pPr lvl="1"/>
            <a:r>
              <a:rPr lang="en-US" sz="1800" dirty="0" smtClean="0"/>
              <a:t>Total Training: Schools range from 160-600 Hours</a:t>
            </a:r>
          </a:p>
          <a:p>
            <a:pPr lvl="1"/>
            <a:r>
              <a:rPr lang="en-US" sz="1800" dirty="0"/>
              <a:t>Classroom</a:t>
            </a:r>
            <a:r>
              <a:rPr lang="en-US" sz="1800" dirty="0" smtClean="0"/>
              <a:t>: Covers CLP Prep, Model Curriculum knowledge subjects</a:t>
            </a:r>
            <a:endParaRPr lang="en-US" sz="1800" dirty="0"/>
          </a:p>
          <a:p>
            <a:pPr lvl="1"/>
            <a:r>
              <a:rPr lang="en-US" sz="1800" dirty="0" smtClean="0"/>
              <a:t>Behind-the-Wheel: </a:t>
            </a:r>
            <a:r>
              <a:rPr lang="en-US" sz="1800" dirty="0" smtClean="0"/>
              <a:t>Minimum </a:t>
            </a:r>
            <a:r>
              <a:rPr lang="en-US" sz="1800" dirty="0" smtClean="0"/>
              <a:t>of 40 Hours (range and road)</a:t>
            </a:r>
            <a:br>
              <a:rPr lang="en-US" sz="1800" dirty="0" smtClean="0"/>
            </a:br>
            <a:r>
              <a:rPr lang="en-US" sz="1800" dirty="0" smtClean="0"/>
              <a:t> </a:t>
            </a:r>
          </a:p>
          <a:p>
            <a:r>
              <a:rPr lang="en-US" sz="1800" b="1" dirty="0" smtClean="0">
                <a:latin typeface="+mj-lt"/>
              </a:rPr>
              <a:t>Skills Instruction Must Include:</a:t>
            </a:r>
            <a:endParaRPr lang="en-US" sz="1800" dirty="0" smtClean="0">
              <a:latin typeface="+mj-lt"/>
            </a:endParaRPr>
          </a:p>
          <a:p>
            <a:pPr lvl="1"/>
            <a:r>
              <a:rPr lang="en-US" sz="1800" dirty="0"/>
              <a:t>Pre-Trip Inspection</a:t>
            </a:r>
          </a:p>
          <a:p>
            <a:pPr lvl="1"/>
            <a:r>
              <a:rPr lang="en-US" sz="1800" dirty="0" smtClean="0"/>
              <a:t>Coupling/Uncoupling</a:t>
            </a:r>
          </a:p>
          <a:p>
            <a:pPr lvl="1"/>
            <a:r>
              <a:rPr lang="en-US" sz="1800" dirty="0"/>
              <a:t>Range Training</a:t>
            </a:r>
          </a:p>
          <a:p>
            <a:pPr lvl="1"/>
            <a:r>
              <a:rPr lang="en-US" sz="1800" dirty="0" smtClean="0"/>
              <a:t>Road Training</a:t>
            </a:r>
          </a:p>
          <a:p>
            <a:pPr lvl="1"/>
            <a:r>
              <a:rPr lang="en-US" sz="1800" dirty="0" smtClean="0"/>
              <a:t>Specific </a:t>
            </a:r>
            <a:r>
              <a:rPr lang="en-US" sz="1800" dirty="0"/>
              <a:t>Driving Situations, Traffic Conditions, and Road </a:t>
            </a:r>
            <a:r>
              <a:rPr lang="en-US" sz="1800" dirty="0" smtClean="0"/>
              <a:t>Types</a:t>
            </a:r>
            <a:br>
              <a:rPr lang="en-US" sz="1800" dirty="0" smtClean="0"/>
            </a:br>
            <a:r>
              <a:rPr lang="en-US" sz="1800" dirty="0" smtClean="0"/>
              <a:t>		</a:t>
            </a:r>
          </a:p>
          <a:p>
            <a:r>
              <a:rPr lang="en-US" sz="1800" b="1" dirty="0" smtClean="0">
                <a:latin typeface="+mj-lt"/>
              </a:rPr>
              <a:t>Student/Instructor Ratios</a:t>
            </a:r>
          </a:p>
          <a:p>
            <a:pPr lvl="1"/>
            <a:r>
              <a:rPr lang="en-US" sz="1800" dirty="0" smtClean="0"/>
              <a:t>No more than 4 students </a:t>
            </a:r>
            <a:r>
              <a:rPr lang="en-US" sz="1800" dirty="0"/>
              <a:t>to </a:t>
            </a:r>
            <a:r>
              <a:rPr lang="en-US" sz="1800" dirty="0" smtClean="0"/>
              <a:t>1 instructor </a:t>
            </a:r>
            <a:r>
              <a:rPr lang="en-US" sz="1800" dirty="0"/>
              <a:t>for over-the-road, in-cab </a:t>
            </a:r>
            <a:r>
              <a:rPr lang="en-US" sz="1800" dirty="0" smtClean="0"/>
              <a:t>training</a:t>
            </a:r>
          </a:p>
          <a:p>
            <a:pPr lvl="1"/>
            <a:r>
              <a:rPr lang="en-US" sz="1800" dirty="0" smtClean="0"/>
              <a:t>No more than 12 students </a:t>
            </a:r>
            <a:r>
              <a:rPr lang="en-US" sz="1800" dirty="0"/>
              <a:t>to </a:t>
            </a:r>
            <a:r>
              <a:rPr lang="en-US" sz="1800" dirty="0" smtClean="0"/>
              <a:t>1 instructor </a:t>
            </a:r>
            <a:r>
              <a:rPr lang="en-US" sz="1800" dirty="0"/>
              <a:t>for field or yard </a:t>
            </a:r>
            <a:r>
              <a:rPr lang="en-US" sz="1800" dirty="0" smtClean="0"/>
              <a:t>training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2697-52AA-46E6-B53D-D006326D0B88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Commercial Vehicle Training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Common Knowledge and Skills Taught by CVTA schools based on Model Curriculum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100" dirty="0"/>
              <a:t>Reading and Interpreting Control Systems</a:t>
            </a:r>
          </a:p>
          <a:p>
            <a:pPr lvl="0"/>
            <a:r>
              <a:rPr lang="en-US" sz="2100" dirty="0"/>
              <a:t>Performing Vehicle Inspections (Pre-Trip)</a:t>
            </a:r>
          </a:p>
          <a:p>
            <a:pPr lvl="0"/>
            <a:r>
              <a:rPr lang="en-US" sz="2100" dirty="0"/>
              <a:t>Exercising Basic Control</a:t>
            </a:r>
          </a:p>
          <a:p>
            <a:pPr lvl="0"/>
            <a:r>
              <a:rPr lang="en-US" sz="2100" dirty="0"/>
              <a:t>Shifting</a:t>
            </a:r>
          </a:p>
          <a:p>
            <a:pPr lvl="0"/>
            <a:r>
              <a:rPr lang="en-US" sz="2100" dirty="0"/>
              <a:t>Backing and Docking Tractor-Trailer</a:t>
            </a:r>
          </a:p>
          <a:p>
            <a:pPr lvl="0"/>
            <a:r>
              <a:rPr lang="en-US" sz="2100" dirty="0"/>
              <a:t>Coupling/Uncoupling Trailer</a:t>
            </a:r>
          </a:p>
          <a:p>
            <a:pPr lvl="0"/>
            <a:r>
              <a:rPr lang="en-US" sz="2100" dirty="0"/>
              <a:t>Performing Visual Search</a:t>
            </a:r>
          </a:p>
          <a:p>
            <a:pPr lvl="0"/>
            <a:r>
              <a:rPr lang="en-US" sz="2100" dirty="0"/>
              <a:t>Managing and Adjusting Vehicle Speed</a:t>
            </a:r>
          </a:p>
          <a:p>
            <a:pPr lvl="0"/>
            <a:r>
              <a:rPr lang="en-US" sz="2100" dirty="0"/>
              <a:t>Managing and Adjusting Vehicle Space Relations</a:t>
            </a:r>
          </a:p>
          <a:p>
            <a:pPr lvl="0"/>
            <a:r>
              <a:rPr lang="en-US" sz="2100" dirty="0"/>
              <a:t>Performing Straight Line, Offset, 90 Degree Alley Dock Backing </a:t>
            </a:r>
          </a:p>
          <a:p>
            <a:pPr lvl="0"/>
            <a:r>
              <a:rPr lang="en-US" sz="2100" dirty="0"/>
              <a:t>Performing Conventional Parallel and Sight Side Parallel Parking</a:t>
            </a:r>
          </a:p>
          <a:p>
            <a:pPr lvl="0"/>
            <a:r>
              <a:rPr lang="en-US" sz="2100" dirty="0"/>
              <a:t>Checking and Maintaining Vehicle Systems/Components</a:t>
            </a:r>
          </a:p>
          <a:p>
            <a:pPr lvl="0"/>
            <a:r>
              <a:rPr lang="en-US" sz="2100" dirty="0"/>
              <a:t>Diagnosing and Reporting Malfunctions</a:t>
            </a:r>
          </a:p>
          <a:p>
            <a:pPr lvl="0"/>
            <a:r>
              <a:rPr lang="en-US" sz="2100" dirty="0"/>
              <a:t>Identifying Potential Driving Hazards and Performing Emergency Maneuvers</a:t>
            </a:r>
          </a:p>
          <a:p>
            <a:pPr lvl="0"/>
            <a:r>
              <a:rPr lang="en-US" sz="2100" dirty="0"/>
              <a:t>Identifying and Adjusting to Difficult and Extreme Driving Conditions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2833-E668-49D2-ADDF-1D0973848A97}" type="datetime1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10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and Skills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1800" dirty="0"/>
              <a:t>Dealing with Accident Scenes and Reporting Procedures</a:t>
            </a:r>
          </a:p>
          <a:p>
            <a:pPr lvl="0"/>
            <a:r>
              <a:rPr lang="en-US" sz="1800" dirty="0"/>
              <a:t>Dealing with Environmental </a:t>
            </a:r>
            <a:r>
              <a:rPr lang="en-US" sz="1800" dirty="0" smtClean="0"/>
              <a:t>Issues</a:t>
            </a:r>
          </a:p>
          <a:p>
            <a:pPr lvl="0"/>
            <a:r>
              <a:rPr lang="en-US" sz="1800" dirty="0" smtClean="0"/>
              <a:t>Simulator Instruction on Shifting and advanced </a:t>
            </a:r>
            <a:r>
              <a:rPr lang="en-US" sz="1800" dirty="0" smtClean="0"/>
              <a:t>driving</a:t>
            </a:r>
            <a:endParaRPr lang="en-US" sz="1800" dirty="0"/>
          </a:p>
          <a:p>
            <a:pPr lvl="0"/>
            <a:r>
              <a:rPr lang="en-US" sz="1800" dirty="0"/>
              <a:t>Trip Planning/Map Reading</a:t>
            </a:r>
          </a:p>
          <a:p>
            <a:pPr lvl="0"/>
            <a:r>
              <a:rPr lang="en-US" sz="1800" dirty="0"/>
              <a:t>Using Effective Communication and Public Relations Skills</a:t>
            </a:r>
          </a:p>
          <a:p>
            <a:pPr lvl="0"/>
            <a:r>
              <a:rPr lang="en-US" sz="1800" dirty="0"/>
              <a:t>Managing Personal Resources/Dealing with Life on the Road</a:t>
            </a:r>
          </a:p>
          <a:p>
            <a:pPr lvl="0"/>
            <a:r>
              <a:rPr lang="en-US" sz="1800" dirty="0"/>
              <a:t>Recording and Maintaining Hours of Service Requirements</a:t>
            </a:r>
          </a:p>
          <a:p>
            <a:pPr lvl="0"/>
            <a:r>
              <a:rPr lang="en-US" sz="1800" dirty="0"/>
              <a:t>Understanding Wellness</a:t>
            </a:r>
          </a:p>
          <a:p>
            <a:pPr lvl="0"/>
            <a:r>
              <a:rPr lang="en-US" sz="1800" dirty="0"/>
              <a:t>Understanding Log Books</a:t>
            </a:r>
          </a:p>
          <a:p>
            <a:pPr lvl="0"/>
            <a:r>
              <a:rPr lang="en-US" sz="1800" dirty="0"/>
              <a:t>Avoiding Distracted </a:t>
            </a:r>
            <a:r>
              <a:rPr lang="en-US" sz="1800" dirty="0" smtClean="0"/>
              <a:t>Driving</a:t>
            </a:r>
          </a:p>
          <a:p>
            <a:pPr lvl="0"/>
            <a:r>
              <a:rPr lang="en-US" sz="1800" dirty="0" smtClean="0"/>
              <a:t>Employment </a:t>
            </a:r>
            <a:r>
              <a:rPr lang="en-US" sz="1800" dirty="0" smtClean="0"/>
              <a:t>Procedures</a:t>
            </a:r>
            <a:endParaRPr lang="en-US" sz="1800" dirty="0" smtClean="0"/>
          </a:p>
          <a:p>
            <a:pPr lvl="0"/>
            <a:r>
              <a:rPr lang="en-US" sz="1800" dirty="0" smtClean="0"/>
              <a:t>Fires and </a:t>
            </a:r>
            <a:r>
              <a:rPr lang="en-US" sz="1800" dirty="0" smtClean="0"/>
              <a:t>Safety</a:t>
            </a:r>
            <a:endParaRPr lang="en-US" sz="1800" dirty="0" smtClean="0"/>
          </a:p>
          <a:p>
            <a:pPr lvl="0"/>
            <a:r>
              <a:rPr lang="en-US" sz="1800" dirty="0" smtClean="0"/>
              <a:t>Bill of lading and shipping </a:t>
            </a:r>
            <a:r>
              <a:rPr lang="en-US" sz="1800" dirty="0" smtClean="0"/>
              <a:t>documents</a:t>
            </a:r>
            <a:endParaRPr lang="en-US" sz="1800" dirty="0" smtClean="0"/>
          </a:p>
          <a:p>
            <a:pPr lvl="0"/>
            <a:r>
              <a:rPr lang="en-US" sz="1800" dirty="0" smtClean="0"/>
              <a:t>Air Brake </a:t>
            </a:r>
            <a:r>
              <a:rPr lang="en-US" sz="1800" dirty="0" smtClean="0"/>
              <a:t>System</a:t>
            </a:r>
            <a:endParaRPr lang="en-US" sz="1800" dirty="0"/>
          </a:p>
          <a:p>
            <a:pPr lvl="0"/>
            <a:r>
              <a:rPr lang="en-US" sz="1800" dirty="0"/>
              <a:t>Understanding Effects of Fatigue</a:t>
            </a:r>
          </a:p>
          <a:p>
            <a:pPr lvl="0"/>
            <a:r>
              <a:rPr lang="en-US" sz="1800" dirty="0"/>
              <a:t>Understanding CSA Scores</a:t>
            </a:r>
          </a:p>
          <a:p>
            <a:pPr lvl="0"/>
            <a:r>
              <a:rPr lang="en-US" sz="1800" dirty="0"/>
              <a:t>Understanding Whistleblower Policy</a:t>
            </a:r>
          </a:p>
          <a:p>
            <a:pPr lvl="0"/>
            <a:r>
              <a:rPr lang="en-US" sz="1800" dirty="0"/>
              <a:t>Understanding Federal Regulation, Qualifications and Disqualifications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2833-E668-49D2-ADDF-1D0973848A97}" type="datetime1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0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Oversight of CVTA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CVTA Membership &amp; Oversight Committee reviews all curriculum of schools and </a:t>
            </a:r>
            <a:r>
              <a:rPr lang="en-US" dirty="0" smtClean="0"/>
              <a:t>interviews </a:t>
            </a:r>
            <a:r>
              <a:rPr lang="en-US" dirty="0" smtClean="0"/>
              <a:t>the prospective members to ensure the school is teaching the correct material.  In addition advertising practices are reviewed to ensure the school meets FTC regulations.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 prospective members must: </a:t>
            </a:r>
          </a:p>
          <a:p>
            <a:pPr lvl="1"/>
            <a:r>
              <a:rPr lang="en-US" dirty="0" smtClean="0"/>
              <a:t>Be licensed by their state </a:t>
            </a:r>
          </a:p>
          <a:p>
            <a:pPr lvl="1"/>
            <a:r>
              <a:rPr lang="en-US" dirty="0" smtClean="0"/>
              <a:t>Provide their training curriculum outline</a:t>
            </a:r>
          </a:p>
          <a:p>
            <a:pPr lvl="1"/>
            <a:r>
              <a:rPr lang="en-US" dirty="0" smtClean="0"/>
              <a:t>Disclose their amount of range and road hours</a:t>
            </a:r>
          </a:p>
          <a:p>
            <a:pPr lvl="1"/>
            <a:r>
              <a:rPr lang="en-US" dirty="0" smtClean="0"/>
              <a:t>Disclose coupling and uncoupling, and pre-trip inspection hours</a:t>
            </a:r>
          </a:p>
          <a:p>
            <a:pPr lvl="1"/>
            <a:r>
              <a:rPr lang="en-US" dirty="0" smtClean="0"/>
              <a:t>student to faculty ratios</a:t>
            </a:r>
          </a:p>
          <a:p>
            <a:pPr lvl="1"/>
            <a:r>
              <a:rPr lang="en-US" dirty="0" smtClean="0"/>
              <a:t>Provide Sample Advertisements</a:t>
            </a:r>
          </a:p>
          <a:p>
            <a:endParaRPr lang="en-US" dirty="0"/>
          </a:p>
          <a:p>
            <a:r>
              <a:rPr lang="en-US" dirty="0" smtClean="0"/>
              <a:t>CVTA enforces its membership via random audits and through a complaint process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2833-E668-49D2-ADDF-1D0973848A97}" type="datetime1">
              <a:rPr lang="en-US" smtClean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Commercial Vehicle Training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02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1502</TotalTime>
  <Words>343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Clarity</vt:lpstr>
      <vt:lpstr>CVTA Membership Requirements</vt:lpstr>
      <vt:lpstr>Curriculum Requirements</vt:lpstr>
      <vt:lpstr>Common Knowledge and Skills Taught by CVTA schools based on Model Curriculum </vt:lpstr>
      <vt:lpstr>Knowledge and Skills (cont.)</vt:lpstr>
      <vt:lpstr>Oversight of CVTA Members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CVTA Member Hill Day Briefing</dc:title>
  <dc:creator>don</dc:creator>
  <cp:lastModifiedBy>don</cp:lastModifiedBy>
  <cp:revision>69</cp:revision>
  <cp:lastPrinted>2015-03-16T20:21:44Z</cp:lastPrinted>
  <dcterms:created xsi:type="dcterms:W3CDTF">2014-03-03T23:49:17Z</dcterms:created>
  <dcterms:modified xsi:type="dcterms:W3CDTF">2015-03-19T15:15:53Z</dcterms:modified>
</cp:coreProperties>
</file>