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5"/>
  </p:notesMasterIdLst>
  <p:handoutMasterIdLst>
    <p:handoutMasterId r:id="rId16"/>
  </p:handoutMasterIdLst>
  <p:sldIdLst>
    <p:sldId id="325" r:id="rId2"/>
    <p:sldId id="488" r:id="rId3"/>
    <p:sldId id="515" r:id="rId4"/>
    <p:sldId id="517" r:id="rId5"/>
    <p:sldId id="503" r:id="rId6"/>
    <p:sldId id="479" r:id="rId7"/>
    <p:sldId id="516" r:id="rId8"/>
    <p:sldId id="518" r:id="rId9"/>
    <p:sldId id="519" r:id="rId10"/>
    <p:sldId id="520" r:id="rId11"/>
    <p:sldId id="521" r:id="rId12"/>
    <p:sldId id="498" r:id="rId13"/>
    <p:sldId id="502" r:id="rId14"/>
  </p:sldIdLst>
  <p:sldSz cx="9144000" cy="6858000" type="screen4x3"/>
  <p:notesSz cx="7010400" cy="9296400"/>
  <p:defaultTextStyle>
    <a:defPPr>
      <a:defRPr lang="en-US"/>
    </a:defPPr>
    <a:lvl1pPr algn="l" rtl="0" fontAlgn="base">
      <a:spcBef>
        <a:spcPct val="0"/>
      </a:spcBef>
      <a:spcAft>
        <a:spcPct val="0"/>
      </a:spcAft>
      <a:defRPr sz="3000" kern="1200" baseline="-25000">
        <a:solidFill>
          <a:schemeClr val="tx1"/>
        </a:solidFill>
        <a:latin typeface="Times New Roman" pitchFamily="18" charset="0"/>
        <a:ea typeface="+mn-ea"/>
        <a:cs typeface="+mn-cs"/>
      </a:defRPr>
    </a:lvl1pPr>
    <a:lvl2pPr marL="457200" algn="l" rtl="0" fontAlgn="base">
      <a:spcBef>
        <a:spcPct val="0"/>
      </a:spcBef>
      <a:spcAft>
        <a:spcPct val="0"/>
      </a:spcAft>
      <a:defRPr sz="3000" kern="1200" baseline="-25000">
        <a:solidFill>
          <a:schemeClr val="tx1"/>
        </a:solidFill>
        <a:latin typeface="Times New Roman" pitchFamily="18" charset="0"/>
        <a:ea typeface="+mn-ea"/>
        <a:cs typeface="+mn-cs"/>
      </a:defRPr>
    </a:lvl2pPr>
    <a:lvl3pPr marL="914400" algn="l" rtl="0" fontAlgn="base">
      <a:spcBef>
        <a:spcPct val="0"/>
      </a:spcBef>
      <a:spcAft>
        <a:spcPct val="0"/>
      </a:spcAft>
      <a:defRPr sz="3000" kern="1200" baseline="-25000">
        <a:solidFill>
          <a:schemeClr val="tx1"/>
        </a:solidFill>
        <a:latin typeface="Times New Roman" pitchFamily="18" charset="0"/>
        <a:ea typeface="+mn-ea"/>
        <a:cs typeface="+mn-cs"/>
      </a:defRPr>
    </a:lvl3pPr>
    <a:lvl4pPr marL="1371600" algn="l" rtl="0" fontAlgn="base">
      <a:spcBef>
        <a:spcPct val="0"/>
      </a:spcBef>
      <a:spcAft>
        <a:spcPct val="0"/>
      </a:spcAft>
      <a:defRPr sz="3000" kern="1200" baseline="-25000">
        <a:solidFill>
          <a:schemeClr val="tx1"/>
        </a:solidFill>
        <a:latin typeface="Times New Roman" pitchFamily="18" charset="0"/>
        <a:ea typeface="+mn-ea"/>
        <a:cs typeface="+mn-cs"/>
      </a:defRPr>
    </a:lvl4pPr>
    <a:lvl5pPr marL="1828800" algn="l" rtl="0" fontAlgn="base">
      <a:spcBef>
        <a:spcPct val="0"/>
      </a:spcBef>
      <a:spcAft>
        <a:spcPct val="0"/>
      </a:spcAft>
      <a:defRPr sz="3000" kern="1200" baseline="-25000">
        <a:solidFill>
          <a:schemeClr val="tx1"/>
        </a:solidFill>
        <a:latin typeface="Times New Roman" pitchFamily="18" charset="0"/>
        <a:ea typeface="+mn-ea"/>
        <a:cs typeface="+mn-cs"/>
      </a:defRPr>
    </a:lvl5pPr>
    <a:lvl6pPr marL="2286000" algn="l" defTabSz="914400" rtl="0" eaLnBrk="1" latinLnBrk="0" hangingPunct="1">
      <a:defRPr sz="3000" kern="1200" baseline="-25000">
        <a:solidFill>
          <a:schemeClr val="tx1"/>
        </a:solidFill>
        <a:latin typeface="Times New Roman" pitchFamily="18" charset="0"/>
        <a:ea typeface="+mn-ea"/>
        <a:cs typeface="+mn-cs"/>
      </a:defRPr>
    </a:lvl6pPr>
    <a:lvl7pPr marL="2743200" algn="l" defTabSz="914400" rtl="0" eaLnBrk="1" latinLnBrk="0" hangingPunct="1">
      <a:defRPr sz="3000" kern="1200" baseline="-25000">
        <a:solidFill>
          <a:schemeClr val="tx1"/>
        </a:solidFill>
        <a:latin typeface="Times New Roman" pitchFamily="18" charset="0"/>
        <a:ea typeface="+mn-ea"/>
        <a:cs typeface="+mn-cs"/>
      </a:defRPr>
    </a:lvl7pPr>
    <a:lvl8pPr marL="3200400" algn="l" defTabSz="914400" rtl="0" eaLnBrk="1" latinLnBrk="0" hangingPunct="1">
      <a:defRPr sz="3000" kern="1200" baseline="-25000">
        <a:solidFill>
          <a:schemeClr val="tx1"/>
        </a:solidFill>
        <a:latin typeface="Times New Roman" pitchFamily="18" charset="0"/>
        <a:ea typeface="+mn-ea"/>
        <a:cs typeface="+mn-cs"/>
      </a:defRPr>
    </a:lvl8pPr>
    <a:lvl9pPr marL="3657600" algn="l" defTabSz="914400" rtl="0" eaLnBrk="1" latinLnBrk="0" hangingPunct="1">
      <a:defRPr sz="3000" kern="1200" baseline="-250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319F3B"/>
    <a:srgbClr val="E78C07"/>
    <a:srgbClr val="FE9900"/>
    <a:srgbClr val="003300"/>
    <a:srgbClr val="1A3768"/>
    <a:srgbClr val="58267E"/>
    <a:srgbClr val="FF0000"/>
    <a:srgbClr val="FFFF66"/>
    <a:srgbClr val="162E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54174" autoAdjust="0"/>
  </p:normalViewPr>
  <p:slideViewPr>
    <p:cSldViewPr>
      <p:cViewPr>
        <p:scale>
          <a:sx n="42" d="100"/>
          <a:sy n="42" d="100"/>
        </p:scale>
        <p:origin x="-23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382" y="7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2800" dirty="0">
                <a:solidFill>
                  <a:srgbClr val="1A3768"/>
                </a:solidFill>
              </a:rPr>
              <a:t>Focus Areas to Improve </a:t>
            </a:r>
            <a:r>
              <a:rPr lang="en-US" sz="2800" dirty="0" smtClean="0">
                <a:solidFill>
                  <a:srgbClr val="1A3768"/>
                </a:solidFill>
              </a:rPr>
              <a:t>Inspection Data </a:t>
            </a:r>
            <a:r>
              <a:rPr lang="en-US" sz="2800" dirty="0">
                <a:solidFill>
                  <a:srgbClr val="1A3768"/>
                </a:solidFill>
              </a:rPr>
              <a:t>Quality &amp; Uniformity</a:t>
            </a:r>
          </a:p>
        </c:rich>
      </c:tx>
      <c:layout/>
      <c:overlay val="0"/>
    </c:title>
    <c:autoTitleDeleted val="0"/>
    <c:plotArea>
      <c:layout>
        <c:manualLayout>
          <c:layoutTarget val="inner"/>
          <c:xMode val="edge"/>
          <c:yMode val="edge"/>
          <c:x val="2.5000000000000001E-2"/>
          <c:y val="0.22081248177311169"/>
          <c:w val="0.43364238845144354"/>
          <c:h val="0.57818985126859135"/>
        </c:manualLayout>
      </c:layout>
      <c:pieChart>
        <c:varyColors val="1"/>
        <c:ser>
          <c:idx val="0"/>
          <c:order val="0"/>
          <c:tx>
            <c:strRef>
              <c:f>Sheet1!$B$1</c:f>
              <c:strCache>
                <c:ptCount val="1"/>
                <c:pt idx="0">
                  <c:v>Focus Areas to Improve Data Quality &amp; Uniformity</c:v>
                </c:pt>
              </c:strCache>
            </c:strRef>
          </c:tx>
          <c:dPt>
            <c:idx val="0"/>
            <c:bubble3D val="0"/>
            <c:explosion val="6"/>
            <c:spPr>
              <a:solidFill>
                <a:srgbClr val="58267E"/>
              </a:solidFill>
            </c:spPr>
          </c:dPt>
          <c:dPt>
            <c:idx val="1"/>
            <c:bubble3D val="0"/>
            <c:explosion val="7"/>
            <c:spPr>
              <a:solidFill>
                <a:srgbClr val="FFFF00"/>
              </a:solidFill>
            </c:spPr>
          </c:dPt>
          <c:dPt>
            <c:idx val="2"/>
            <c:bubble3D val="0"/>
            <c:explosion val="6"/>
            <c:spPr>
              <a:solidFill>
                <a:srgbClr val="FF99FF"/>
              </a:solidFill>
            </c:spPr>
          </c:dPt>
          <c:dPt>
            <c:idx val="3"/>
            <c:bubble3D val="0"/>
            <c:explosion val="6"/>
            <c:spPr>
              <a:solidFill>
                <a:schemeClr val="bg1">
                  <a:lumMod val="50000"/>
                </a:schemeClr>
              </a:solidFill>
            </c:spPr>
          </c:dPt>
          <c:dPt>
            <c:idx val="4"/>
            <c:bubble3D val="0"/>
            <c:explosion val="6"/>
            <c:spPr>
              <a:solidFill>
                <a:srgbClr val="003300"/>
              </a:solidFill>
            </c:spPr>
          </c:dPt>
          <c:dPt>
            <c:idx val="5"/>
            <c:bubble3D val="0"/>
            <c:explosion val="5"/>
            <c:spPr>
              <a:solidFill>
                <a:schemeClr val="accent6">
                  <a:lumMod val="60000"/>
                  <a:lumOff val="40000"/>
                </a:schemeClr>
              </a:solidFill>
            </c:spPr>
          </c:dPt>
          <c:dPt>
            <c:idx val="6"/>
            <c:bubble3D val="0"/>
            <c:explosion val="6"/>
            <c:spPr>
              <a:solidFill>
                <a:srgbClr val="E78C07"/>
              </a:solidFill>
            </c:spPr>
          </c:dPt>
          <c:dPt>
            <c:idx val="7"/>
            <c:bubble3D val="0"/>
            <c:explosion val="6"/>
            <c:spPr>
              <a:solidFill>
                <a:srgbClr val="92D050"/>
              </a:solidFill>
            </c:spPr>
          </c:dPt>
          <c:dPt>
            <c:idx val="8"/>
            <c:bubble3D val="0"/>
            <c:explosion val="6"/>
            <c:spPr>
              <a:solidFill>
                <a:srgbClr val="FF0000"/>
              </a:solidFill>
            </c:spPr>
          </c:dPt>
          <c:cat>
            <c:strRef>
              <c:f>Sheet1!$A$2:$A$10</c:f>
              <c:strCache>
                <c:ptCount val="9"/>
                <c:pt idx="0">
                  <c:v>Improve Regulatory Framework </c:v>
                </c:pt>
                <c:pt idx="1">
                  <c:v>Update Roadside Inspection Violations</c:v>
                </c:pt>
                <c:pt idx="2">
                  <c:v>Hardcode Inspection Violations </c:v>
                </c:pt>
                <c:pt idx="3">
                  <c:v>Implement Smart Logic</c:v>
                </c:pt>
                <c:pt idx="4">
                  <c:v>Correct Improper Carrier Identification</c:v>
                </c:pt>
                <c:pt idx="5">
                  <c:v>Address Incorrect Inspection Violation Data</c:v>
                </c:pt>
                <c:pt idx="6">
                  <c:v>Implement Effective DataQ Review Process</c:v>
                </c:pt>
                <c:pt idx="7">
                  <c:v>Implement Effective DataQ Due Process </c:v>
                </c:pt>
                <c:pt idx="8">
                  <c:v>Address Adjudication of Citations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5864238845144351"/>
          <c:y val="0.14523769500722522"/>
          <c:w val="0.5260798337707786"/>
          <c:h val="0.85476230499277472"/>
        </c:manualLayout>
      </c:layout>
      <c:overlay val="0"/>
      <c:txPr>
        <a:bodyPr/>
        <a:lstStyle/>
        <a:p>
          <a:pPr>
            <a:defRPr sz="18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8579646762904638"/>
          <c:y val="0.74141171960246544"/>
          <c:w val="0.13854636920384952"/>
          <c:h val="0.18680409330856115"/>
        </c:manualLayout>
      </c:layout>
      <c:pieChart>
        <c:varyColors val="1"/>
        <c:dLbls>
          <c:showLegendKey val="0"/>
          <c:showVal val="0"/>
          <c:showCatName val="0"/>
          <c:showSerName val="0"/>
          <c:showPercent val="0"/>
          <c:showBubbleSize val="0"/>
          <c:showLeaderLines val="1"/>
        </c:dLbls>
        <c:firstSliceAng val="30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84129800962379697"/>
          <c:y val="0.71893980949010583"/>
          <c:w val="0.15521303587051619"/>
          <c:h val="0.2092760034209207"/>
        </c:manualLayout>
      </c:layout>
      <c:pieChart>
        <c:varyColors val="1"/>
        <c:ser>
          <c:idx val="0"/>
          <c:order val="0"/>
          <c:tx>
            <c:strRef>
              <c:f>Sheet1!$B$1</c:f>
              <c:strCache>
                <c:ptCount val="1"/>
                <c:pt idx="0">
                  <c:v>Focus Areas to Improve Data Quality &amp; Uniformity</c:v>
                </c:pt>
              </c:strCache>
            </c:strRef>
          </c:tx>
          <c:dPt>
            <c:idx val="0"/>
            <c:bubble3D val="0"/>
            <c:explosion val="35"/>
            <c:spPr>
              <a:solidFill>
                <a:srgbClr val="58267E"/>
              </a:solidFill>
            </c:spPr>
          </c:dPt>
          <c:dPt>
            <c:idx val="1"/>
            <c:bubble3D val="0"/>
            <c:spPr>
              <a:solidFill>
                <a:srgbClr val="FFFF00"/>
              </a:solidFill>
            </c:spPr>
          </c:dPt>
          <c:dPt>
            <c:idx val="2"/>
            <c:bubble3D val="0"/>
            <c:spPr>
              <a:solidFill>
                <a:srgbClr val="FF99FF"/>
              </a:solidFill>
            </c:spPr>
          </c:dPt>
          <c:dPt>
            <c:idx val="3"/>
            <c:bubble3D val="0"/>
            <c:spPr>
              <a:solidFill>
                <a:schemeClr val="bg1">
                  <a:lumMod val="50000"/>
                </a:schemeClr>
              </a:solidFill>
            </c:spPr>
          </c:dPt>
          <c:dPt>
            <c:idx val="4"/>
            <c:bubble3D val="0"/>
            <c:spPr>
              <a:solidFill>
                <a:srgbClr val="003300"/>
              </a:solidFill>
            </c:spPr>
          </c:dPt>
          <c:dPt>
            <c:idx val="5"/>
            <c:bubble3D val="0"/>
            <c:spPr>
              <a:solidFill>
                <a:schemeClr val="accent6">
                  <a:lumMod val="60000"/>
                  <a:lumOff val="40000"/>
                </a:schemeClr>
              </a:solidFill>
            </c:spPr>
          </c:dPt>
          <c:dPt>
            <c:idx val="6"/>
            <c:bubble3D val="0"/>
            <c:spPr>
              <a:solidFill>
                <a:srgbClr val="E78C07"/>
              </a:solidFill>
            </c:spPr>
          </c:dPt>
          <c:dPt>
            <c:idx val="7"/>
            <c:bubble3D val="0"/>
            <c:spPr>
              <a:solidFill>
                <a:srgbClr val="92D050"/>
              </a:solidFill>
            </c:spPr>
          </c:dPt>
          <c:dPt>
            <c:idx val="8"/>
            <c:bubble3D val="0"/>
            <c:spPr>
              <a:solidFill>
                <a:srgbClr val="FF0000"/>
              </a:solidFill>
            </c:spPr>
          </c:dPt>
          <c:cat>
            <c:strRef>
              <c:f>Sheet1!$A$2:$A$10</c:f>
              <c:strCache>
                <c:ptCount val="9"/>
                <c:pt idx="0">
                  <c:v>Improve Regulatory Framework </c:v>
                </c:pt>
                <c:pt idx="1">
                  <c:v>Update Roadside Inspection Violations</c:v>
                </c:pt>
                <c:pt idx="2">
                  <c:v>Hardcode Inspection Violations </c:v>
                </c:pt>
                <c:pt idx="3">
                  <c:v>Implement Smart Logic</c:v>
                </c:pt>
                <c:pt idx="4">
                  <c:v>Correct Improper Carrier Identification</c:v>
                </c:pt>
                <c:pt idx="5">
                  <c:v>Address Incorrect Inspection Violation Data</c:v>
                </c:pt>
                <c:pt idx="6">
                  <c:v>Implement Effective DataQ Review Process</c:v>
                </c:pt>
                <c:pt idx="7">
                  <c:v>Implement Effective DataQ Due Process </c:v>
                </c:pt>
                <c:pt idx="8">
                  <c:v>Address Adjudication of Citations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ser>
        <c:dLbls>
          <c:showLegendKey val="0"/>
          <c:showVal val="0"/>
          <c:showCatName val="0"/>
          <c:showSerName val="0"/>
          <c:showPercent val="0"/>
          <c:showBubbleSize val="0"/>
          <c:showLeaderLines val="1"/>
        </c:dLbls>
        <c:firstSliceAng val="305"/>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84129800962379697"/>
          <c:y val="0.71893980949010583"/>
          <c:w val="0.15521303587051619"/>
          <c:h val="0.2092760034209207"/>
        </c:manualLayout>
      </c:layout>
      <c:pieChart>
        <c:varyColors val="1"/>
        <c:ser>
          <c:idx val="0"/>
          <c:order val="0"/>
          <c:tx>
            <c:strRef>
              <c:f>Sheet1!$B$1</c:f>
              <c:strCache>
                <c:ptCount val="1"/>
                <c:pt idx="0">
                  <c:v>Focus Areas to Improve Data Quality &amp; Uniformity</c:v>
                </c:pt>
              </c:strCache>
            </c:strRef>
          </c:tx>
          <c:dPt>
            <c:idx val="0"/>
            <c:bubble3D val="0"/>
            <c:explosion val="2"/>
            <c:spPr>
              <a:solidFill>
                <a:srgbClr val="58267E"/>
              </a:solidFill>
            </c:spPr>
          </c:dPt>
          <c:dPt>
            <c:idx val="1"/>
            <c:bubble3D val="0"/>
            <c:explosion val="32"/>
            <c:spPr>
              <a:solidFill>
                <a:srgbClr val="FFFF00"/>
              </a:solidFill>
            </c:spPr>
          </c:dPt>
          <c:dPt>
            <c:idx val="2"/>
            <c:bubble3D val="0"/>
            <c:explosion val="35"/>
            <c:spPr>
              <a:solidFill>
                <a:srgbClr val="FF99FF"/>
              </a:solidFill>
            </c:spPr>
          </c:dPt>
          <c:dPt>
            <c:idx val="3"/>
            <c:bubble3D val="0"/>
            <c:explosion val="32"/>
            <c:spPr>
              <a:solidFill>
                <a:schemeClr val="bg1">
                  <a:lumMod val="50000"/>
                </a:schemeClr>
              </a:solidFill>
            </c:spPr>
          </c:dPt>
          <c:dPt>
            <c:idx val="4"/>
            <c:bubble3D val="0"/>
            <c:spPr>
              <a:solidFill>
                <a:srgbClr val="003300"/>
              </a:solidFill>
            </c:spPr>
          </c:dPt>
          <c:dPt>
            <c:idx val="5"/>
            <c:bubble3D val="0"/>
            <c:spPr>
              <a:solidFill>
                <a:schemeClr val="accent6">
                  <a:lumMod val="60000"/>
                  <a:lumOff val="40000"/>
                </a:schemeClr>
              </a:solidFill>
            </c:spPr>
          </c:dPt>
          <c:dPt>
            <c:idx val="6"/>
            <c:bubble3D val="0"/>
            <c:spPr>
              <a:solidFill>
                <a:srgbClr val="E78C07"/>
              </a:solidFill>
            </c:spPr>
          </c:dPt>
          <c:dPt>
            <c:idx val="7"/>
            <c:bubble3D val="0"/>
            <c:spPr>
              <a:solidFill>
                <a:srgbClr val="92D050"/>
              </a:solidFill>
            </c:spPr>
          </c:dPt>
          <c:dPt>
            <c:idx val="8"/>
            <c:bubble3D val="0"/>
            <c:spPr>
              <a:solidFill>
                <a:srgbClr val="FF0000"/>
              </a:solidFill>
            </c:spPr>
          </c:dPt>
          <c:cat>
            <c:strRef>
              <c:f>Sheet1!$A$2:$A$10</c:f>
              <c:strCache>
                <c:ptCount val="9"/>
                <c:pt idx="0">
                  <c:v>Improve Regulatory Framework </c:v>
                </c:pt>
                <c:pt idx="1">
                  <c:v>Update Roadside Inspection Violations</c:v>
                </c:pt>
                <c:pt idx="2">
                  <c:v>Hardcode Inspection Violations </c:v>
                </c:pt>
                <c:pt idx="3">
                  <c:v>Implement Smart Logic</c:v>
                </c:pt>
                <c:pt idx="4">
                  <c:v>Correct Improper Carrier Identification</c:v>
                </c:pt>
                <c:pt idx="5">
                  <c:v>Address Incorrect Inspection Violation Data</c:v>
                </c:pt>
                <c:pt idx="6">
                  <c:v>Implement Effective DataQ Review Process</c:v>
                </c:pt>
                <c:pt idx="7">
                  <c:v>Implement Effective DataQ Due Process </c:v>
                </c:pt>
                <c:pt idx="8">
                  <c:v>Address Adjudication of Citations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ser>
        <c:dLbls>
          <c:showLegendKey val="0"/>
          <c:showVal val="0"/>
          <c:showCatName val="0"/>
          <c:showSerName val="0"/>
          <c:showPercent val="0"/>
          <c:showBubbleSize val="0"/>
          <c:showLeaderLines val="1"/>
        </c:dLbls>
        <c:firstSliceAng val="185"/>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84129800962379697"/>
          <c:y val="0.71893980949010583"/>
          <c:w val="0.15521303587051619"/>
          <c:h val="0.2092760034209207"/>
        </c:manualLayout>
      </c:layout>
      <c:pieChart>
        <c:varyColors val="1"/>
        <c:ser>
          <c:idx val="0"/>
          <c:order val="0"/>
          <c:tx>
            <c:strRef>
              <c:f>Sheet1!$B$1</c:f>
              <c:strCache>
                <c:ptCount val="1"/>
                <c:pt idx="0">
                  <c:v>Focus Areas to Improve Data Quality &amp; Uniformity</c:v>
                </c:pt>
              </c:strCache>
            </c:strRef>
          </c:tx>
          <c:dPt>
            <c:idx val="0"/>
            <c:bubble3D val="0"/>
            <c:explosion val="1"/>
            <c:spPr>
              <a:solidFill>
                <a:srgbClr val="58267E"/>
              </a:solidFill>
            </c:spPr>
          </c:dPt>
          <c:dPt>
            <c:idx val="1"/>
            <c:bubble3D val="0"/>
            <c:spPr>
              <a:solidFill>
                <a:srgbClr val="FFFF00"/>
              </a:solidFill>
            </c:spPr>
          </c:dPt>
          <c:dPt>
            <c:idx val="2"/>
            <c:bubble3D val="0"/>
            <c:spPr>
              <a:solidFill>
                <a:srgbClr val="FF99FF"/>
              </a:solidFill>
            </c:spPr>
          </c:dPt>
          <c:dPt>
            <c:idx val="3"/>
            <c:bubble3D val="0"/>
            <c:spPr>
              <a:solidFill>
                <a:schemeClr val="bg1">
                  <a:lumMod val="50000"/>
                </a:schemeClr>
              </a:solidFill>
            </c:spPr>
          </c:dPt>
          <c:dPt>
            <c:idx val="4"/>
            <c:bubble3D val="0"/>
            <c:explosion val="25"/>
            <c:spPr>
              <a:solidFill>
                <a:srgbClr val="003300"/>
              </a:solidFill>
            </c:spPr>
          </c:dPt>
          <c:dPt>
            <c:idx val="5"/>
            <c:bubble3D val="0"/>
            <c:explosion val="35"/>
            <c:spPr>
              <a:solidFill>
                <a:schemeClr val="accent6">
                  <a:lumMod val="60000"/>
                  <a:lumOff val="40000"/>
                </a:schemeClr>
              </a:solidFill>
            </c:spPr>
          </c:dPt>
          <c:dPt>
            <c:idx val="6"/>
            <c:bubble3D val="0"/>
            <c:spPr>
              <a:solidFill>
                <a:srgbClr val="E78C07"/>
              </a:solidFill>
            </c:spPr>
          </c:dPt>
          <c:dPt>
            <c:idx val="7"/>
            <c:bubble3D val="0"/>
            <c:spPr>
              <a:solidFill>
                <a:srgbClr val="92D050"/>
              </a:solidFill>
            </c:spPr>
          </c:dPt>
          <c:dPt>
            <c:idx val="8"/>
            <c:bubble3D val="0"/>
            <c:spPr>
              <a:solidFill>
                <a:srgbClr val="FF0000"/>
              </a:solidFill>
            </c:spPr>
          </c:dPt>
          <c:cat>
            <c:strRef>
              <c:f>Sheet1!$A$2:$A$10</c:f>
              <c:strCache>
                <c:ptCount val="9"/>
                <c:pt idx="0">
                  <c:v>Improve Regulatory Framework </c:v>
                </c:pt>
                <c:pt idx="1">
                  <c:v>Update Roadside Inspection Violations</c:v>
                </c:pt>
                <c:pt idx="2">
                  <c:v>Hardcode Inspection Violations </c:v>
                </c:pt>
                <c:pt idx="3">
                  <c:v>Implement Smart Logic</c:v>
                </c:pt>
                <c:pt idx="4">
                  <c:v>Correct Improper Carrier Identification</c:v>
                </c:pt>
                <c:pt idx="5">
                  <c:v>Address Incorrect Inspection Violation Data</c:v>
                </c:pt>
                <c:pt idx="6">
                  <c:v>Implement Effective DataQ Review Process</c:v>
                </c:pt>
                <c:pt idx="7">
                  <c:v>Implement Effective DataQ Due Process </c:v>
                </c:pt>
                <c:pt idx="8">
                  <c:v>Address Adjudication of Citations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ser>
        <c:dLbls>
          <c:showLegendKey val="0"/>
          <c:showVal val="0"/>
          <c:showCatName val="0"/>
          <c:showSerName val="0"/>
          <c:showPercent val="0"/>
          <c:showBubbleSize val="0"/>
          <c:showLeaderLines val="1"/>
        </c:dLbls>
        <c:firstSliceAng val="105"/>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84129800962379697"/>
          <c:y val="0.71893980949010583"/>
          <c:w val="0.15521303587051619"/>
          <c:h val="0.2092760034209207"/>
        </c:manualLayout>
      </c:layout>
      <c:pieChart>
        <c:varyColors val="1"/>
        <c:dLbls>
          <c:showLegendKey val="0"/>
          <c:showVal val="0"/>
          <c:showCatName val="0"/>
          <c:showSerName val="0"/>
          <c:showPercent val="0"/>
          <c:showBubbleSize val="0"/>
          <c:showLeaderLines val="1"/>
        </c:dLbls>
        <c:firstSliceAng val="65"/>
      </c:pie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84129800962379697"/>
          <c:y val="0.71893980949010583"/>
          <c:w val="0.15521303587051619"/>
          <c:h val="0.2092760034209207"/>
        </c:manualLayout>
      </c:layout>
      <c:pieChart>
        <c:varyColors val="1"/>
        <c:ser>
          <c:idx val="0"/>
          <c:order val="0"/>
          <c:tx>
            <c:strRef>
              <c:f>Sheet1!$B$1</c:f>
              <c:strCache>
                <c:ptCount val="1"/>
                <c:pt idx="0">
                  <c:v>Focus Areas to Improve Data Quality &amp; Uniformity</c:v>
                </c:pt>
              </c:strCache>
            </c:strRef>
          </c:tx>
          <c:dPt>
            <c:idx val="0"/>
            <c:bubble3D val="0"/>
            <c:spPr>
              <a:solidFill>
                <a:srgbClr val="58267E"/>
              </a:solidFill>
            </c:spPr>
          </c:dPt>
          <c:dPt>
            <c:idx val="1"/>
            <c:bubble3D val="0"/>
            <c:spPr>
              <a:solidFill>
                <a:srgbClr val="FFFF00"/>
              </a:solidFill>
            </c:spPr>
          </c:dPt>
          <c:dPt>
            <c:idx val="2"/>
            <c:bubble3D val="0"/>
            <c:spPr>
              <a:solidFill>
                <a:srgbClr val="FF99FF"/>
              </a:solidFill>
            </c:spPr>
          </c:dPt>
          <c:dPt>
            <c:idx val="3"/>
            <c:bubble3D val="0"/>
            <c:spPr>
              <a:solidFill>
                <a:schemeClr val="bg1">
                  <a:lumMod val="50000"/>
                </a:schemeClr>
              </a:solidFill>
            </c:spPr>
          </c:dPt>
          <c:dPt>
            <c:idx val="4"/>
            <c:bubble3D val="0"/>
            <c:spPr>
              <a:solidFill>
                <a:srgbClr val="003300"/>
              </a:solidFill>
            </c:spPr>
          </c:dPt>
          <c:dPt>
            <c:idx val="5"/>
            <c:bubble3D val="0"/>
            <c:spPr>
              <a:solidFill>
                <a:schemeClr val="accent6">
                  <a:lumMod val="60000"/>
                  <a:lumOff val="40000"/>
                </a:schemeClr>
              </a:solidFill>
            </c:spPr>
          </c:dPt>
          <c:dPt>
            <c:idx val="6"/>
            <c:bubble3D val="0"/>
            <c:explosion val="24"/>
            <c:spPr>
              <a:solidFill>
                <a:srgbClr val="E78C07"/>
              </a:solidFill>
            </c:spPr>
          </c:dPt>
          <c:dPt>
            <c:idx val="7"/>
            <c:bubble3D val="0"/>
            <c:explosion val="23"/>
            <c:spPr>
              <a:solidFill>
                <a:srgbClr val="92D050"/>
              </a:solidFill>
            </c:spPr>
          </c:dPt>
          <c:dPt>
            <c:idx val="8"/>
            <c:bubble3D val="0"/>
            <c:explosion val="19"/>
            <c:spPr>
              <a:solidFill>
                <a:srgbClr val="FF0000"/>
              </a:solidFill>
            </c:spPr>
          </c:dPt>
          <c:cat>
            <c:strRef>
              <c:f>Sheet1!$A$2:$A$10</c:f>
              <c:strCache>
                <c:ptCount val="9"/>
                <c:pt idx="0">
                  <c:v>Improve Regulatory Framework </c:v>
                </c:pt>
                <c:pt idx="1">
                  <c:v>Update Roadside Inspection Violations</c:v>
                </c:pt>
                <c:pt idx="2">
                  <c:v>Hardcode Inspection Violations </c:v>
                </c:pt>
                <c:pt idx="3">
                  <c:v>Implement Smart Logic</c:v>
                </c:pt>
                <c:pt idx="4">
                  <c:v>Correct Improper Carrier Identification</c:v>
                </c:pt>
                <c:pt idx="5">
                  <c:v>Address Incorrect Inspection Violation Data</c:v>
                </c:pt>
                <c:pt idx="6">
                  <c:v>Implement Effective DataQ Review Process</c:v>
                </c:pt>
                <c:pt idx="7">
                  <c:v>Implement Effective DataQ Due Process </c:v>
                </c:pt>
                <c:pt idx="8">
                  <c:v>Address Adjudication of Citations</c:v>
                </c:pt>
              </c:strCache>
            </c:strRef>
          </c:cat>
          <c:val>
            <c:numRef>
              <c:f>Sheet1!$B$2:$B$10</c:f>
              <c:numCache>
                <c:formatCode>General</c:formatCode>
                <c:ptCount val="9"/>
                <c:pt idx="0">
                  <c:v>1</c:v>
                </c:pt>
                <c:pt idx="1">
                  <c:v>1</c:v>
                </c:pt>
                <c:pt idx="2">
                  <c:v>1</c:v>
                </c:pt>
                <c:pt idx="3">
                  <c:v>1</c:v>
                </c:pt>
                <c:pt idx="4">
                  <c:v>1</c:v>
                </c:pt>
                <c:pt idx="5">
                  <c:v>1</c:v>
                </c:pt>
                <c:pt idx="6">
                  <c:v>1</c:v>
                </c:pt>
                <c:pt idx="7">
                  <c:v>1</c:v>
                </c:pt>
                <c:pt idx="8">
                  <c:v>1</c:v>
                </c:pt>
              </c:numCache>
            </c:numRef>
          </c:val>
        </c:ser>
        <c:dLbls>
          <c:showLegendKey val="0"/>
          <c:showVal val="0"/>
          <c:showCatName val="0"/>
          <c:showSerName val="0"/>
          <c:showPercent val="0"/>
          <c:showBubbleSize val="0"/>
          <c:showLeaderLines val="1"/>
        </c:dLbls>
        <c:firstSliceAng val="65"/>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0.775</cdr:x>
      <cdr:y>0.94382</cdr:y>
    </cdr:from>
    <cdr:to>
      <cdr:x>0.98333</cdr:x>
      <cdr:y>0.98876</cdr:y>
    </cdr:to>
    <cdr:sp macro="" textlink="">
      <cdr:nvSpPr>
        <cdr:cNvPr id="2" name="Slide Number Placeholder 1"/>
        <cdr:cNvSpPr>
          <a:spLocks xmlns:a="http://schemas.openxmlformats.org/drawingml/2006/main" noGrp="1"/>
        </cdr:cNvSpPr>
      </cdr:nvSpPr>
      <cdr:spPr bwMode="auto">
        <a:xfrm xmlns:a="http://schemas.openxmlformats.org/drawingml/2006/main">
          <a:off x="7086600" y="6400800"/>
          <a:ext cx="1905000" cy="30480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algn="r" rtl="0" fontAlgn="base">
            <a:spcBef>
              <a:spcPct val="0"/>
            </a:spcBef>
            <a:spcAft>
              <a:spcPct val="0"/>
            </a:spcAft>
            <a:defRPr sz="1400" b="1" kern="1200" baseline="0">
              <a:solidFill>
                <a:schemeClr val="bg1"/>
              </a:solidFill>
              <a:latin typeface="+mn-lt"/>
              <a:ea typeface="+mn-ea"/>
              <a:cs typeface="+mn-cs"/>
            </a:defRPr>
          </a:lvl1pPr>
          <a:lvl2pPr marL="457200" algn="l" rtl="0" fontAlgn="base">
            <a:spcBef>
              <a:spcPct val="0"/>
            </a:spcBef>
            <a:spcAft>
              <a:spcPct val="0"/>
            </a:spcAft>
            <a:defRPr sz="3000" kern="1200" baseline="-25000">
              <a:solidFill>
                <a:schemeClr val="tx1"/>
              </a:solidFill>
              <a:latin typeface="Times New Roman" pitchFamily="18" charset="0"/>
              <a:ea typeface="+mn-ea"/>
              <a:cs typeface="+mn-cs"/>
            </a:defRPr>
          </a:lvl2pPr>
          <a:lvl3pPr marL="914400" algn="l" rtl="0" fontAlgn="base">
            <a:spcBef>
              <a:spcPct val="0"/>
            </a:spcBef>
            <a:spcAft>
              <a:spcPct val="0"/>
            </a:spcAft>
            <a:defRPr sz="3000" kern="1200" baseline="-25000">
              <a:solidFill>
                <a:schemeClr val="tx1"/>
              </a:solidFill>
              <a:latin typeface="Times New Roman" pitchFamily="18" charset="0"/>
              <a:ea typeface="+mn-ea"/>
              <a:cs typeface="+mn-cs"/>
            </a:defRPr>
          </a:lvl3pPr>
          <a:lvl4pPr marL="1371600" algn="l" rtl="0" fontAlgn="base">
            <a:spcBef>
              <a:spcPct val="0"/>
            </a:spcBef>
            <a:spcAft>
              <a:spcPct val="0"/>
            </a:spcAft>
            <a:defRPr sz="3000" kern="1200" baseline="-25000">
              <a:solidFill>
                <a:schemeClr val="tx1"/>
              </a:solidFill>
              <a:latin typeface="Times New Roman" pitchFamily="18" charset="0"/>
              <a:ea typeface="+mn-ea"/>
              <a:cs typeface="+mn-cs"/>
            </a:defRPr>
          </a:lvl4pPr>
          <a:lvl5pPr marL="1828800" algn="l" rtl="0" fontAlgn="base">
            <a:spcBef>
              <a:spcPct val="0"/>
            </a:spcBef>
            <a:spcAft>
              <a:spcPct val="0"/>
            </a:spcAft>
            <a:defRPr sz="3000" kern="1200" baseline="-25000">
              <a:solidFill>
                <a:schemeClr val="tx1"/>
              </a:solidFill>
              <a:latin typeface="Times New Roman" pitchFamily="18" charset="0"/>
              <a:ea typeface="+mn-ea"/>
              <a:cs typeface="+mn-cs"/>
            </a:defRPr>
          </a:lvl5pPr>
          <a:lvl6pPr marL="2286000" algn="l" defTabSz="914400" rtl="0" eaLnBrk="1" latinLnBrk="0" hangingPunct="1">
            <a:defRPr sz="3000" kern="1200" baseline="-25000">
              <a:solidFill>
                <a:schemeClr val="tx1"/>
              </a:solidFill>
              <a:latin typeface="Times New Roman" pitchFamily="18" charset="0"/>
              <a:ea typeface="+mn-ea"/>
              <a:cs typeface="+mn-cs"/>
            </a:defRPr>
          </a:lvl6pPr>
          <a:lvl7pPr marL="2743200" algn="l" defTabSz="914400" rtl="0" eaLnBrk="1" latinLnBrk="0" hangingPunct="1">
            <a:defRPr sz="3000" kern="1200" baseline="-25000">
              <a:solidFill>
                <a:schemeClr val="tx1"/>
              </a:solidFill>
              <a:latin typeface="Times New Roman" pitchFamily="18" charset="0"/>
              <a:ea typeface="+mn-ea"/>
              <a:cs typeface="+mn-cs"/>
            </a:defRPr>
          </a:lvl7pPr>
          <a:lvl8pPr marL="3200400" algn="l" defTabSz="914400" rtl="0" eaLnBrk="1" latinLnBrk="0" hangingPunct="1">
            <a:defRPr sz="3000" kern="1200" baseline="-25000">
              <a:solidFill>
                <a:schemeClr val="tx1"/>
              </a:solidFill>
              <a:latin typeface="Times New Roman" pitchFamily="18" charset="0"/>
              <a:ea typeface="+mn-ea"/>
              <a:cs typeface="+mn-cs"/>
            </a:defRPr>
          </a:lvl8pPr>
          <a:lvl9pPr marL="3657600" algn="l" defTabSz="914400" rtl="0" eaLnBrk="1" latinLnBrk="0" hangingPunct="1">
            <a:defRPr sz="3000" kern="1200" baseline="-25000">
              <a:solidFill>
                <a:schemeClr val="tx1"/>
              </a:solidFill>
              <a:latin typeface="Times New Roman" pitchFamily="18" charset="0"/>
              <a:ea typeface="+mn-ea"/>
              <a:cs typeface="+mn-cs"/>
            </a:defRPr>
          </a:lvl9pPr>
        </a:lstStyle>
        <a:p xmlns:a="http://schemas.openxmlformats.org/drawingml/2006/main">
          <a:pPr>
            <a:defRPr/>
          </a:pPr>
          <a:fld id="{4E652989-C944-4870-9711-676141559594}" type="slidenum">
            <a:rPr lang="en-US" altLang="en-US" smtClean="0">
              <a:solidFill>
                <a:schemeClr val="tx1"/>
              </a:solidFill>
            </a:rPr>
            <a:pPr>
              <a:defRPr/>
            </a:pPr>
            <a:t>5</a:t>
          </a:fld>
          <a:endParaRPr lang="en-US" altLang="en-US"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38161" cy="464180"/>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defTabSz="929405">
              <a:defRPr sz="1200" baseline="0"/>
            </a:lvl1pPr>
          </a:lstStyle>
          <a:p>
            <a:pPr>
              <a:defRPr/>
            </a:pPr>
            <a:endParaRPr lang="en-US" altLang="en-US"/>
          </a:p>
        </p:txBody>
      </p:sp>
      <p:sp>
        <p:nvSpPr>
          <p:cNvPr id="96259" name="Rectangle 3"/>
          <p:cNvSpPr>
            <a:spLocks noGrp="1" noChangeArrowheads="1"/>
          </p:cNvSpPr>
          <p:nvPr>
            <p:ph type="dt" sz="quarter" idx="1"/>
          </p:nvPr>
        </p:nvSpPr>
        <p:spPr bwMode="auto">
          <a:xfrm>
            <a:off x="3972240" y="0"/>
            <a:ext cx="3038160" cy="464180"/>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lgn="r" defTabSz="929405">
              <a:defRPr sz="1200" baseline="0"/>
            </a:lvl1pPr>
          </a:lstStyle>
          <a:p>
            <a:pPr>
              <a:defRPr/>
            </a:pPr>
            <a:endParaRPr lang="en-US" altLang="en-US"/>
          </a:p>
        </p:txBody>
      </p:sp>
      <p:sp>
        <p:nvSpPr>
          <p:cNvPr id="96260" name="Rectangle 4"/>
          <p:cNvSpPr>
            <a:spLocks noGrp="1" noChangeArrowheads="1"/>
          </p:cNvSpPr>
          <p:nvPr>
            <p:ph type="ftr" sz="quarter" idx="2"/>
          </p:nvPr>
        </p:nvSpPr>
        <p:spPr bwMode="auto">
          <a:xfrm>
            <a:off x="0" y="8832221"/>
            <a:ext cx="3038161" cy="464180"/>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defTabSz="929405">
              <a:defRPr sz="1200" baseline="0"/>
            </a:lvl1pPr>
          </a:lstStyle>
          <a:p>
            <a:pPr>
              <a:defRPr/>
            </a:pPr>
            <a:endParaRPr lang="en-US" altLang="en-US"/>
          </a:p>
        </p:txBody>
      </p:sp>
      <p:sp>
        <p:nvSpPr>
          <p:cNvPr id="96261" name="Rectangle 5"/>
          <p:cNvSpPr>
            <a:spLocks noGrp="1" noChangeArrowheads="1"/>
          </p:cNvSpPr>
          <p:nvPr>
            <p:ph type="sldNum" sz="quarter" idx="3"/>
          </p:nvPr>
        </p:nvSpPr>
        <p:spPr bwMode="auto">
          <a:xfrm>
            <a:off x="3972240" y="8832221"/>
            <a:ext cx="3038160" cy="464180"/>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lgn="r" defTabSz="929405">
              <a:defRPr sz="1200" baseline="0"/>
            </a:lvl1pPr>
          </a:lstStyle>
          <a:p>
            <a:pPr>
              <a:defRPr/>
            </a:pPr>
            <a:fld id="{DA0A9D9F-4BAF-4FF5-8B5A-5ACD5630574F}" type="slidenum">
              <a:rPr lang="en-US" altLang="en-US"/>
              <a:pPr>
                <a:defRPr/>
              </a:pPr>
              <a:t>‹#›</a:t>
            </a:fld>
            <a:endParaRPr lang="en-US" altLang="en-US"/>
          </a:p>
        </p:txBody>
      </p:sp>
    </p:spTree>
    <p:extLst>
      <p:ext uri="{BB962C8B-B14F-4D97-AF65-F5344CB8AC3E}">
        <p14:creationId xmlns:p14="http://schemas.microsoft.com/office/powerpoint/2010/main" val="1479054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161" cy="464180"/>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defTabSz="929405">
              <a:defRPr sz="1200" baseline="0"/>
            </a:lvl1pPr>
          </a:lstStyle>
          <a:p>
            <a:pPr>
              <a:defRPr/>
            </a:pPr>
            <a:endParaRPr lang="en-US" altLang="en-US"/>
          </a:p>
        </p:txBody>
      </p:sp>
      <p:sp>
        <p:nvSpPr>
          <p:cNvPr id="4099" name="Rectangle 3"/>
          <p:cNvSpPr>
            <a:spLocks noGrp="1" noChangeArrowheads="1"/>
          </p:cNvSpPr>
          <p:nvPr>
            <p:ph type="dt" idx="1"/>
          </p:nvPr>
        </p:nvSpPr>
        <p:spPr bwMode="auto">
          <a:xfrm>
            <a:off x="3972240" y="0"/>
            <a:ext cx="3038160" cy="464180"/>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lvl1pPr algn="r" defTabSz="929405">
              <a:defRPr sz="1200" baseline="0"/>
            </a:lvl1pPr>
          </a:lstStyle>
          <a:p>
            <a:pPr>
              <a:defRPr/>
            </a:pPr>
            <a:endParaRPr lang="en-US" altLang="en-US"/>
          </a:p>
        </p:txBody>
      </p:sp>
      <p:sp>
        <p:nvSpPr>
          <p:cNvPr id="7172"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078" y="4416111"/>
            <a:ext cx="5142244" cy="4182419"/>
          </a:xfrm>
          <a:prstGeom prst="rect">
            <a:avLst/>
          </a:prstGeom>
          <a:noFill/>
          <a:ln w="9525">
            <a:noFill/>
            <a:miter lim="800000"/>
            <a:headEnd/>
            <a:tailEnd/>
          </a:ln>
          <a:effectLst/>
        </p:spPr>
        <p:txBody>
          <a:bodyPr vert="horz" wrap="square" lIns="93161" tIns="46580" rIns="93161" bIns="46580" numCol="1" anchor="t" anchorCtr="0" compatLnSpc="1">
            <a:prstTxWarp prst="textNoShape">
              <a:avLst/>
            </a:prstTxWarp>
          </a:bodyPr>
          <a:lstStyle/>
          <a:p>
            <a:endParaRPr lang="en-US" sz="2800" dirty="0" smtClean="0">
              <a:solidFill>
                <a:schemeClr val="tx1"/>
              </a:solidFill>
            </a:endParaRPr>
          </a:p>
        </p:txBody>
      </p:sp>
      <p:sp>
        <p:nvSpPr>
          <p:cNvPr id="4102" name="Rectangle 6"/>
          <p:cNvSpPr>
            <a:spLocks noGrp="1" noChangeArrowheads="1"/>
          </p:cNvSpPr>
          <p:nvPr>
            <p:ph type="ftr" sz="quarter" idx="4"/>
          </p:nvPr>
        </p:nvSpPr>
        <p:spPr bwMode="auto">
          <a:xfrm>
            <a:off x="0" y="8832221"/>
            <a:ext cx="3038161" cy="464180"/>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defTabSz="929405">
              <a:defRPr sz="1200" baseline="0"/>
            </a:lvl1pPr>
          </a:lstStyle>
          <a:p>
            <a:pPr>
              <a:defRPr/>
            </a:pPr>
            <a:endParaRPr lang="en-US" altLang="en-US"/>
          </a:p>
        </p:txBody>
      </p:sp>
      <p:sp>
        <p:nvSpPr>
          <p:cNvPr id="4103" name="Rectangle 7"/>
          <p:cNvSpPr>
            <a:spLocks noGrp="1" noChangeArrowheads="1"/>
          </p:cNvSpPr>
          <p:nvPr>
            <p:ph type="sldNum" sz="quarter" idx="5"/>
          </p:nvPr>
        </p:nvSpPr>
        <p:spPr bwMode="auto">
          <a:xfrm>
            <a:off x="3972240" y="8832221"/>
            <a:ext cx="3038160" cy="464180"/>
          </a:xfrm>
          <a:prstGeom prst="rect">
            <a:avLst/>
          </a:prstGeom>
          <a:noFill/>
          <a:ln w="9525">
            <a:noFill/>
            <a:miter lim="800000"/>
            <a:headEnd/>
            <a:tailEnd/>
          </a:ln>
          <a:effectLst/>
        </p:spPr>
        <p:txBody>
          <a:bodyPr vert="horz" wrap="square" lIns="93161" tIns="46580" rIns="93161" bIns="46580" numCol="1" anchor="b" anchorCtr="0" compatLnSpc="1">
            <a:prstTxWarp prst="textNoShape">
              <a:avLst/>
            </a:prstTxWarp>
          </a:bodyPr>
          <a:lstStyle>
            <a:lvl1pPr algn="r" defTabSz="929405">
              <a:defRPr sz="1200" baseline="0"/>
            </a:lvl1pPr>
          </a:lstStyle>
          <a:p>
            <a:pPr>
              <a:defRPr/>
            </a:pPr>
            <a:fld id="{B9600432-E29F-4BC5-91A2-F46DB7AA5973}" type="slidenum">
              <a:rPr lang="en-US" altLang="en-US"/>
              <a:pPr>
                <a:defRPr/>
              </a:pPr>
              <a:t>‹#›</a:t>
            </a:fld>
            <a:endParaRPr lang="en-US" altLang="en-US" dirty="0"/>
          </a:p>
        </p:txBody>
      </p:sp>
    </p:spTree>
    <p:extLst>
      <p:ext uri="{BB962C8B-B14F-4D97-AF65-F5344CB8AC3E}">
        <p14:creationId xmlns:p14="http://schemas.microsoft.com/office/powerpoint/2010/main" val="10471182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D8A33EDE-5F59-43A0-9F6D-4AE84D3EC7EE}" type="slidenum">
              <a:rPr lang="en-US" altLang="en-US" smtClean="0"/>
              <a:pPr/>
              <a:t>1</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en-US" altLang="en-US" dirty="0" smtClean="0"/>
          </a:p>
          <a:p>
            <a:pPr eaLnBrk="1" hangingPunct="1"/>
            <a:endParaRPr lang="en-US" altLang="en-US" smtClean="0"/>
          </a:p>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u="sng" dirty="0" smtClean="0"/>
              <a:t>Compliance v Crash Risk</a:t>
            </a:r>
          </a:p>
          <a:p>
            <a:r>
              <a:rPr lang="en-US" sz="1050" dirty="0" smtClean="0"/>
              <a:t>Non-compliance is an important factor for safety. Enforcement needs visibility into all violations. Concerned that industry may pick and choose what regulations to comply with.</a:t>
            </a:r>
            <a:endParaRPr lang="en-US" sz="1050" dirty="0"/>
          </a:p>
          <a:p>
            <a:r>
              <a:rPr lang="en-US" sz="1050" u="sng" dirty="0" smtClean="0"/>
              <a:t>Inspection v Screening</a:t>
            </a:r>
          </a:p>
          <a:p>
            <a:r>
              <a:rPr lang="en-US" sz="1050" dirty="0" smtClean="0"/>
              <a:t>Can/should </a:t>
            </a:r>
            <a:r>
              <a:rPr lang="en-US" sz="1050" dirty="0"/>
              <a:t>we define a pre-inspection screen?  </a:t>
            </a:r>
          </a:p>
          <a:p>
            <a:pPr lvl="1"/>
            <a:r>
              <a:rPr lang="en-US" sz="1050" dirty="0"/>
              <a:t>Should the definition be limiting in nature?</a:t>
            </a:r>
          </a:p>
          <a:p>
            <a:r>
              <a:rPr lang="en-US" sz="1050" dirty="0"/>
              <a:t>Can/should we draw a line at a specific point(s) at which a pre-inspection screen becomes an inspection?  </a:t>
            </a:r>
          </a:p>
          <a:p>
            <a:r>
              <a:rPr lang="en-US" sz="1050" dirty="0" smtClean="0"/>
              <a:t>Should </a:t>
            </a:r>
            <a:r>
              <a:rPr lang="en-US" sz="1050" dirty="0"/>
              <a:t>we mandate that an inspection report be generated when a defined inspection starts?  </a:t>
            </a:r>
          </a:p>
          <a:p>
            <a:r>
              <a:rPr lang="en-US" dirty="0" smtClean="0"/>
              <a:t>Ultimate decision was no, data should not drive operations. The inspection is based on the critical items. However, issue has merit and needs further work.</a:t>
            </a:r>
          </a:p>
          <a:p>
            <a:r>
              <a:rPr lang="en-US" u="sng" dirty="0" smtClean="0"/>
              <a:t>Regional Disparities</a:t>
            </a:r>
          </a:p>
          <a:p>
            <a:r>
              <a:rPr lang="en-US" dirty="0" smtClean="0"/>
              <a:t>Each state is different in operational configuration (sworn </a:t>
            </a:r>
            <a:r>
              <a:rPr lang="en-US" dirty="0" err="1" smtClean="0"/>
              <a:t>vs</a:t>
            </a:r>
            <a:r>
              <a:rPr lang="en-US" dirty="0" smtClean="0"/>
              <a:t> non-sworn, permanent scales </a:t>
            </a:r>
            <a:r>
              <a:rPr lang="en-US" dirty="0" err="1" smtClean="0"/>
              <a:t>vs</a:t>
            </a:r>
            <a:r>
              <a:rPr lang="en-US" dirty="0" smtClean="0"/>
              <a:t> mobile), problem areas, industry types/vehicle configurations.</a:t>
            </a:r>
          </a:p>
          <a:p>
            <a:r>
              <a:rPr lang="en-US" u="sng" dirty="0" smtClean="0"/>
              <a:t>Crash Reporting</a:t>
            </a:r>
          </a:p>
          <a:p>
            <a:r>
              <a:rPr lang="en-US" dirty="0" smtClean="0"/>
              <a:t>Each state is different, crash forms/data collected, who responds to the scene big issue, many not CMV trained, urban </a:t>
            </a:r>
            <a:r>
              <a:rPr lang="en-US" dirty="0" err="1" smtClean="0"/>
              <a:t>vs</a:t>
            </a:r>
            <a:r>
              <a:rPr lang="en-US" dirty="0" smtClean="0"/>
              <a:t> rural issue</a:t>
            </a:r>
            <a:endParaRPr lang="en-US" dirty="0"/>
          </a:p>
        </p:txBody>
      </p:sp>
      <p:sp>
        <p:nvSpPr>
          <p:cNvPr id="4" name="Slide Number Placeholder 3"/>
          <p:cNvSpPr>
            <a:spLocks noGrp="1"/>
          </p:cNvSpPr>
          <p:nvPr>
            <p:ph type="sldNum" sz="quarter" idx="10"/>
          </p:nvPr>
        </p:nvSpPr>
        <p:spPr/>
        <p:txBody>
          <a:bodyPr/>
          <a:lstStyle/>
          <a:p>
            <a:pPr>
              <a:defRPr/>
            </a:pPr>
            <a:fld id="{B9600432-E29F-4BC5-91A2-F46DB7AA5973}" type="slidenum">
              <a:rPr lang="en-US" altLang="en-US" smtClean="0"/>
              <a:pPr>
                <a:defRPr/>
              </a:pPr>
              <a:t>10</a:t>
            </a:fld>
            <a:endParaRPr lang="en-US" altLang="en-US" dirty="0"/>
          </a:p>
        </p:txBody>
      </p:sp>
    </p:spTree>
    <p:extLst>
      <p:ext uri="{BB962C8B-B14F-4D97-AF65-F5344CB8AC3E}">
        <p14:creationId xmlns:p14="http://schemas.microsoft.com/office/powerpoint/2010/main" val="3071563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a:t>
            </a:r>
            <a:r>
              <a:rPr lang="en-US" baseline="0" dirty="0" smtClean="0"/>
              <a:t> hoc was reinstated in January of this year</a:t>
            </a:r>
            <a:endParaRPr lang="en-US" dirty="0" smtClean="0"/>
          </a:p>
          <a:p>
            <a:endParaRPr lang="en-US" dirty="0" smtClean="0"/>
          </a:p>
          <a:p>
            <a:r>
              <a:rPr lang="en-US" dirty="0" smtClean="0"/>
              <a:t>The ad hoc is in the process</a:t>
            </a:r>
            <a:r>
              <a:rPr lang="en-US" baseline="0" dirty="0" smtClean="0"/>
              <a:t> of discussing each issue area</a:t>
            </a:r>
            <a:endParaRPr lang="en-US" dirty="0"/>
          </a:p>
        </p:txBody>
      </p:sp>
      <p:sp>
        <p:nvSpPr>
          <p:cNvPr id="4" name="Slide Number Placeholder 3"/>
          <p:cNvSpPr>
            <a:spLocks noGrp="1"/>
          </p:cNvSpPr>
          <p:nvPr>
            <p:ph type="sldNum" sz="quarter" idx="10"/>
          </p:nvPr>
        </p:nvSpPr>
        <p:spPr/>
        <p:txBody>
          <a:bodyPr/>
          <a:lstStyle/>
          <a:p>
            <a:pPr>
              <a:defRPr/>
            </a:pPr>
            <a:fld id="{B9600432-E29F-4BC5-91A2-F46DB7AA5973}" type="slidenum">
              <a:rPr lang="en-US" altLang="en-US" smtClean="0"/>
              <a:pPr>
                <a:defRPr/>
              </a:pPr>
              <a:t>11</a:t>
            </a:fld>
            <a:endParaRPr lang="en-US" altLang="en-US" dirty="0"/>
          </a:p>
        </p:txBody>
      </p:sp>
    </p:spTree>
    <p:extLst>
      <p:ext uri="{BB962C8B-B14F-4D97-AF65-F5344CB8AC3E}">
        <p14:creationId xmlns:p14="http://schemas.microsoft.com/office/powerpoint/2010/main" val="48163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r>
              <a:rPr lang="en-US" dirty="0" smtClean="0"/>
              <a:t>Operational Policy #13</a:t>
            </a:r>
          </a:p>
          <a:p>
            <a:r>
              <a:rPr lang="en-US" dirty="0" smtClean="0"/>
              <a:t>Operational Policy #14</a:t>
            </a:r>
          </a:p>
          <a:p>
            <a:r>
              <a:rPr lang="en-US" dirty="0" smtClean="0"/>
              <a:t>Basics 2 Roadside Training</a:t>
            </a:r>
          </a:p>
          <a:p>
            <a:r>
              <a:rPr lang="en-US" dirty="0" err="1" smtClean="0"/>
              <a:t>DataQs</a:t>
            </a:r>
            <a:r>
              <a:rPr lang="en-US" dirty="0" smtClean="0"/>
              <a:t> progress</a:t>
            </a:r>
          </a:p>
          <a:p>
            <a:r>
              <a:rPr lang="en-US" dirty="0" smtClean="0"/>
              <a:t>Documentation of violations improving</a:t>
            </a:r>
          </a:p>
          <a:p>
            <a:r>
              <a:rPr lang="en-US" dirty="0" smtClean="0"/>
              <a:t>Data Quality improving</a:t>
            </a:r>
          </a:p>
          <a:p>
            <a:r>
              <a:rPr lang="en-US" dirty="0" smtClean="0"/>
              <a:t>Importance of accurate data and inspector’s role</a:t>
            </a:r>
          </a:p>
          <a:p>
            <a:endParaRPr lang="en-US" dirty="0" smtClean="0"/>
          </a:p>
          <a:p>
            <a:r>
              <a:rPr lang="en-US" u="sng" dirty="0" smtClean="0"/>
              <a:t>Where are we going?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Building Blocks</a:t>
            </a:r>
          </a:p>
          <a:p>
            <a:pPr marL="228600" indent="-228600">
              <a:buFont typeface="+mj-lt"/>
              <a:buAutoNum type="arabicPeriod"/>
            </a:pPr>
            <a:r>
              <a:rPr lang="en-US" sz="1200" dirty="0" smtClean="0"/>
              <a:t>Regulatory Framework</a:t>
            </a:r>
          </a:p>
          <a:p>
            <a:pPr marL="228600" indent="-228600">
              <a:buFont typeface="+mj-lt"/>
              <a:buAutoNum type="arabicPeriod"/>
            </a:pPr>
            <a:r>
              <a:rPr lang="en-US" sz="1200" dirty="0" smtClean="0"/>
              <a:t>Inspections ( 3 pieces, all are distinct, necessary and complementary)</a:t>
            </a:r>
          </a:p>
          <a:p>
            <a:pPr marL="171450" indent="-171450">
              <a:buFont typeface="Arial" pitchFamily="34" charset="0"/>
              <a:buChar char="•"/>
            </a:pPr>
            <a:r>
              <a:rPr lang="en-US" sz="1200" dirty="0" smtClean="0"/>
              <a:t>Roadside Inspection Levels, Procedures, OOSC, Training &amp; Certification</a:t>
            </a:r>
          </a:p>
          <a:p>
            <a:pPr marL="171450" indent="-171450">
              <a:buFont typeface="Arial" pitchFamily="34" charset="0"/>
              <a:buChar char="•"/>
            </a:pPr>
            <a:r>
              <a:rPr lang="en-US" sz="1200" dirty="0" smtClean="0"/>
              <a:t>Appendix G</a:t>
            </a:r>
          </a:p>
          <a:p>
            <a:pPr marL="171450" indent="-171450">
              <a:buFont typeface="Arial" pitchFamily="34" charset="0"/>
              <a:buChar char="•"/>
            </a:pPr>
            <a:r>
              <a:rPr lang="en-US" sz="1200" dirty="0" smtClean="0"/>
              <a:t>Pre-trip </a:t>
            </a:r>
          </a:p>
          <a:p>
            <a:r>
              <a:rPr lang="en-US" sz="1200" dirty="0" smtClean="0"/>
              <a:t>3.  Safety Management Cycle/CSA</a:t>
            </a:r>
          </a:p>
          <a:p>
            <a:r>
              <a:rPr lang="en-US" sz="1200" dirty="0" smtClean="0"/>
              <a:t>Why is it important?</a:t>
            </a:r>
          </a:p>
          <a:p>
            <a:pPr marL="228600" indent="-228600">
              <a:buFont typeface="+mj-lt"/>
              <a:buAutoNum type="arabicPeriod"/>
            </a:pPr>
            <a:r>
              <a:rPr lang="en-US" sz="1200" dirty="0"/>
              <a:t>2008 – Data Uniformity Ad Hoc Committee -- Four Core Components</a:t>
            </a:r>
          </a:p>
          <a:p>
            <a:pPr marL="685800" lvl="1" indent="-228600">
              <a:buFont typeface="+mj-lt"/>
              <a:buAutoNum type="arabicPeriod"/>
            </a:pPr>
            <a:r>
              <a:rPr lang="en-US" sz="1200" dirty="0"/>
              <a:t>Consistent documentation of roadside inspection and violation data</a:t>
            </a:r>
          </a:p>
          <a:p>
            <a:pPr marL="685800" lvl="1" indent="-228600">
              <a:buFont typeface="+mj-lt"/>
              <a:buAutoNum type="arabicPeriod"/>
            </a:pPr>
            <a:r>
              <a:rPr lang="en-US" sz="1200" dirty="0"/>
              <a:t>Standardized processes for challenging data</a:t>
            </a:r>
          </a:p>
          <a:p>
            <a:pPr marL="685800" lvl="1" indent="-228600">
              <a:buFont typeface="+mj-lt"/>
              <a:buAutoNum type="arabicPeriod"/>
            </a:pPr>
            <a:r>
              <a:rPr lang="en-US" sz="1200" dirty="0"/>
              <a:t>Increased awareness of high level goals of the inspection program</a:t>
            </a:r>
          </a:p>
          <a:p>
            <a:pPr marL="685800" lvl="1" indent="-228600">
              <a:buFont typeface="+mj-lt"/>
              <a:buAutoNum type="arabicPeriod"/>
            </a:pPr>
            <a:r>
              <a:rPr lang="en-US" sz="1200" dirty="0"/>
              <a:t>Uniform inspection selection processes</a:t>
            </a:r>
          </a:p>
          <a:p>
            <a:r>
              <a:rPr lang="en-US" sz="1200" dirty="0" smtClean="0"/>
              <a:t>Why improve?</a:t>
            </a:r>
          </a:p>
          <a:p>
            <a:pPr marL="228600" indent="-228600">
              <a:buFont typeface="+mj-lt"/>
              <a:buAutoNum type="arabicPeriod"/>
            </a:pPr>
            <a:r>
              <a:rPr lang="en-US" sz="1200" dirty="0" smtClean="0"/>
              <a:t>Performance measurement (industry AND enforcement)</a:t>
            </a:r>
          </a:p>
          <a:p>
            <a:pPr marL="228600" indent="-228600">
              <a:buFont typeface="+mj-lt"/>
              <a:buAutoNum type="arabicPeriod"/>
            </a:pPr>
            <a:r>
              <a:rPr lang="en-US" sz="1200" dirty="0" smtClean="0"/>
              <a:t>Legislation, Regulations, Policy and Program development/evaluation</a:t>
            </a:r>
          </a:p>
          <a:p>
            <a:pPr marL="228600" indent="-228600">
              <a:buFont typeface="+mj-lt"/>
              <a:buAutoNum type="arabicPeriod"/>
            </a:pPr>
            <a:r>
              <a:rPr lang="en-US" sz="1200" dirty="0" smtClean="0"/>
              <a:t>Ensure we are focusing on the right things for the right reasons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B9600432-E29F-4BC5-91A2-F46DB7AA5973}" type="slidenum">
              <a:rPr lang="en-US" altLang="en-US" smtClean="0"/>
              <a:pPr>
                <a:defRPr/>
              </a:pPr>
              <a:t>3</a:t>
            </a:fld>
            <a:endParaRPr lang="en-US" altLang="en-US" dirty="0"/>
          </a:p>
        </p:txBody>
      </p:sp>
    </p:spTree>
    <p:extLst>
      <p:ext uri="{BB962C8B-B14F-4D97-AF65-F5344CB8AC3E}">
        <p14:creationId xmlns:p14="http://schemas.microsoft.com/office/powerpoint/2010/main" val="141521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actual list of  violations</a:t>
            </a:r>
            <a:r>
              <a:rPr lang="en-US" baseline="0" dirty="0" smtClean="0"/>
              <a:t> documented on a roadside inspection report.</a:t>
            </a:r>
          </a:p>
          <a:p>
            <a:endParaRPr lang="en-US" baseline="0" dirty="0" smtClean="0"/>
          </a:p>
          <a:p>
            <a:r>
              <a:rPr lang="en-US" baseline="0" dirty="0" smtClean="0"/>
              <a:t>The Carrier, when looking at the list, sees 19 separate violations.</a:t>
            </a:r>
          </a:p>
          <a:p>
            <a:endParaRPr lang="en-US" baseline="0" dirty="0" smtClean="0"/>
          </a:p>
          <a:p>
            <a:r>
              <a:rPr lang="en-US" baseline="0" dirty="0" smtClean="0"/>
              <a:t>However, when the inspection report goes into SMS, the systems sees 3 different violations – because there are only 3 violation codes.</a:t>
            </a:r>
          </a:p>
          <a:p>
            <a:endParaRPr lang="en-US" baseline="0" dirty="0" smtClean="0"/>
          </a:p>
          <a:p>
            <a:r>
              <a:rPr lang="en-US" baseline="0" dirty="0" smtClean="0"/>
              <a:t>However, there are actually 9 violations. The violations refer to 9 separate lighting requirements that are not met. The first four violations refer to clearance lights – even though all four are out, it is only one violation – not having proper clearance lighting. </a:t>
            </a:r>
          </a:p>
          <a:p>
            <a:endParaRPr lang="en-US" baseline="0" dirty="0" smtClean="0"/>
          </a:p>
          <a:p>
            <a:r>
              <a:rPr lang="en-US" baseline="0" dirty="0" smtClean="0"/>
              <a:t>Once the software is updated to mirror CVSA’s Operational Policy 14 – which I will discuss later – the system will guide how the violations are processed through the system. </a:t>
            </a:r>
            <a:endParaRPr lang="en-US" dirty="0"/>
          </a:p>
        </p:txBody>
      </p:sp>
      <p:sp>
        <p:nvSpPr>
          <p:cNvPr id="4" name="Slide Number Placeholder 3"/>
          <p:cNvSpPr>
            <a:spLocks noGrp="1"/>
          </p:cNvSpPr>
          <p:nvPr>
            <p:ph type="sldNum" sz="quarter" idx="10"/>
          </p:nvPr>
        </p:nvSpPr>
        <p:spPr/>
        <p:txBody>
          <a:bodyPr/>
          <a:lstStyle/>
          <a:p>
            <a:pPr>
              <a:defRPr/>
            </a:pPr>
            <a:fld id="{B9600432-E29F-4BC5-91A2-F46DB7AA5973}" type="slidenum">
              <a:rPr lang="en-US" altLang="en-US" smtClean="0"/>
              <a:pPr>
                <a:defRPr/>
              </a:pPr>
              <a:t>4</a:t>
            </a:fld>
            <a:endParaRPr lang="en-US" altLang="en-US" dirty="0"/>
          </a:p>
        </p:txBody>
      </p:sp>
    </p:spTree>
    <p:extLst>
      <p:ext uri="{BB962C8B-B14F-4D97-AF65-F5344CB8AC3E}">
        <p14:creationId xmlns:p14="http://schemas.microsoft.com/office/powerpoint/2010/main" val="3547084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the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pPr>
              <a:defRPr/>
            </a:pPr>
            <a:fld id="{B9600432-E29F-4BC5-91A2-F46DB7AA5973}" type="slidenum">
              <a:rPr lang="en-US" altLang="en-US" smtClean="0"/>
              <a:pPr>
                <a:defRPr/>
              </a:pPr>
              <a:t>5</a:t>
            </a:fld>
            <a:endParaRPr lang="en-US" altLang="en-US" dirty="0"/>
          </a:p>
        </p:txBody>
      </p:sp>
    </p:spTree>
    <p:extLst>
      <p:ext uri="{BB962C8B-B14F-4D97-AF65-F5344CB8AC3E}">
        <p14:creationId xmlns:p14="http://schemas.microsoft.com/office/powerpoint/2010/main" val="261621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u="sng" dirty="0" smtClean="0"/>
              <a:t>Issue:</a:t>
            </a:r>
            <a:r>
              <a:rPr lang="en-US" dirty="0" smtClean="0"/>
              <a:t> Regulations outdated and inconsistent with interpretations, regulatory guidance, operational policies and enforcement memos</a:t>
            </a:r>
          </a:p>
          <a:p>
            <a:pPr lvl="0"/>
            <a:endParaRPr lang="en-US" dirty="0" smtClean="0"/>
          </a:p>
          <a:p>
            <a:pPr lvl="0"/>
            <a:r>
              <a:rPr lang="en-US" dirty="0" smtClean="0"/>
              <a:t>FMCSA </a:t>
            </a:r>
            <a:r>
              <a:rPr lang="en-US" dirty="0"/>
              <a:t>issues guidance documents to correct technical errors in published rules or to clarify vague regulatory language within the safety regulations while improvements to the regulations make their way through the rulemaking process</a:t>
            </a:r>
          </a:p>
          <a:p>
            <a:pPr lvl="0"/>
            <a:r>
              <a:rPr lang="en-US" dirty="0"/>
              <a:t>The number of full rulemakings that can make it through the agency in any given year is limited by staff and funding, and a number of higher profile rules tend to push simple technical changes back in the queue. </a:t>
            </a:r>
          </a:p>
          <a:p>
            <a:pPr lvl="0"/>
            <a:r>
              <a:rPr lang="en-US" dirty="0"/>
              <a:t>As a result, a disconnect has developed between written regulation, regulatory guidance and interpretations, leading to confusion and inconsistencies.</a:t>
            </a:r>
          </a:p>
          <a:p>
            <a:pPr lvl="0"/>
            <a:r>
              <a:rPr lang="en-US" dirty="0"/>
              <a:t>These inconsistencies undermine the quality of the data going into CSA</a:t>
            </a:r>
          </a:p>
          <a:p>
            <a:r>
              <a:rPr lang="en-US" u="sng" dirty="0" smtClean="0"/>
              <a:t>CVSA Actions:</a:t>
            </a:r>
          </a:p>
          <a:p>
            <a:r>
              <a:rPr lang="en-US" dirty="0" smtClean="0"/>
              <a:t>CVSA is</a:t>
            </a:r>
            <a:r>
              <a:rPr lang="en-US" baseline="0" dirty="0" smtClean="0"/>
              <a:t> working to address this through petitions for rulemaking, policy positions that promote regulatory effectiveness and improvements and our ongoing committee deliberations that help identify issues and provide solutions</a:t>
            </a:r>
            <a:endParaRPr lang="en-US" dirty="0" smtClean="0"/>
          </a:p>
          <a:p>
            <a:r>
              <a:rPr lang="en-US" dirty="0" smtClean="0"/>
              <a:t>Sample petitions:</a:t>
            </a:r>
          </a:p>
          <a:p>
            <a:pPr marL="461498" lvl="2" fontAlgn="b"/>
            <a:r>
              <a:rPr lang="en-US" dirty="0" smtClean="0"/>
              <a:t>383.5 &amp; 390.5 – GVWR/GCWR</a:t>
            </a:r>
          </a:p>
          <a:p>
            <a:pPr marL="461498" lvl="2" fontAlgn="b"/>
            <a:r>
              <a:rPr lang="en-US" dirty="0" smtClean="0"/>
              <a:t>393.5 – Major Tread Grooves</a:t>
            </a:r>
          </a:p>
          <a:p>
            <a:pPr marL="461498" lvl="2" fontAlgn="b"/>
            <a:r>
              <a:rPr lang="en-US" dirty="0" smtClean="0"/>
              <a:t>393.118 – Dressed Lumber</a:t>
            </a:r>
          </a:p>
          <a:p>
            <a:r>
              <a:rPr lang="en-US" dirty="0" smtClean="0"/>
              <a:t>Sample Interpretations</a:t>
            </a:r>
          </a:p>
          <a:p>
            <a:pPr lvl="1"/>
            <a:r>
              <a:rPr lang="en-US" sz="1050" dirty="0" smtClean="0"/>
              <a:t>AOBRD/EOBR/ELD</a:t>
            </a:r>
          </a:p>
          <a:p>
            <a:pPr lvl="0"/>
            <a:r>
              <a:rPr lang="en-US" dirty="0" smtClean="0"/>
              <a:t>Sample Regulatory Guidance</a:t>
            </a:r>
          </a:p>
          <a:p>
            <a:pPr lvl="1"/>
            <a:r>
              <a:rPr lang="en-US" sz="1000" dirty="0" smtClean="0"/>
              <a:t>CDL Suspensions and Withdrawals</a:t>
            </a:r>
          </a:p>
        </p:txBody>
      </p:sp>
      <p:sp>
        <p:nvSpPr>
          <p:cNvPr id="4" name="Slide Number Placeholder 3"/>
          <p:cNvSpPr>
            <a:spLocks noGrp="1"/>
          </p:cNvSpPr>
          <p:nvPr>
            <p:ph type="sldNum" sz="quarter" idx="10"/>
          </p:nvPr>
        </p:nvSpPr>
        <p:spPr/>
        <p:txBody>
          <a:bodyPr/>
          <a:lstStyle/>
          <a:p>
            <a:pPr>
              <a:defRPr/>
            </a:pPr>
            <a:fld id="{B9600432-E29F-4BC5-91A2-F46DB7AA5973}" type="slidenum">
              <a:rPr lang="en-US" altLang="en-US" smtClean="0"/>
              <a:pPr>
                <a:defRPr/>
              </a:pPr>
              <a:t>6</a:t>
            </a:fld>
            <a:endParaRPr lang="en-US" altLang="en-US"/>
          </a:p>
        </p:txBody>
      </p:sp>
    </p:spTree>
    <p:extLst>
      <p:ext uri="{BB962C8B-B14F-4D97-AF65-F5344CB8AC3E}">
        <p14:creationId xmlns:p14="http://schemas.microsoft.com/office/powerpoint/2010/main" val="278109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smtClean="0"/>
              <a:t>Update Roadside Inspection Violations</a:t>
            </a:r>
          </a:p>
          <a:p>
            <a:pPr marL="0" indent="0">
              <a:buNone/>
            </a:pPr>
            <a:r>
              <a:rPr lang="en-US" b="1" u="sng" dirty="0" smtClean="0"/>
              <a:t>CVSA Recommendation (reference lighting example earlier):</a:t>
            </a:r>
            <a:endParaRPr lang="en-US" b="1" u="sng" dirty="0"/>
          </a:p>
          <a:p>
            <a:r>
              <a:rPr lang="en-US" dirty="0"/>
              <a:t>Updating Violation Tables </a:t>
            </a:r>
            <a:endParaRPr lang="en-US" dirty="0" smtClean="0"/>
          </a:p>
          <a:p>
            <a:r>
              <a:rPr lang="en-US" dirty="0" smtClean="0"/>
              <a:t>Original </a:t>
            </a:r>
            <a:r>
              <a:rPr lang="en-US" dirty="0"/>
              <a:t>work completed by CVSA Data Quality Ad Hoc in </a:t>
            </a:r>
            <a:r>
              <a:rPr lang="en-US" dirty="0" smtClean="0"/>
              <a:t>2008</a:t>
            </a:r>
          </a:p>
          <a:p>
            <a:r>
              <a:rPr lang="en-US" dirty="0" smtClean="0"/>
              <a:t>Working </a:t>
            </a:r>
            <a:r>
              <a:rPr lang="en-US" dirty="0"/>
              <a:t>with CVSA </a:t>
            </a:r>
            <a:r>
              <a:rPr lang="en-US" dirty="0" smtClean="0"/>
              <a:t>Committees D(river-traffic Enforcement, Hazardous Materials, Vehicle)</a:t>
            </a:r>
            <a:endParaRPr lang="en-US" dirty="0"/>
          </a:p>
          <a:p>
            <a:pPr marL="0" indent="0">
              <a:buNone/>
            </a:pPr>
            <a:r>
              <a:rPr lang="en-US" b="1" u="sng" dirty="0" smtClean="0"/>
              <a:t>Hardcode Inspection Violations</a:t>
            </a:r>
          </a:p>
          <a:p>
            <a:pPr marL="0" indent="0">
              <a:buNone/>
            </a:pPr>
            <a:r>
              <a:rPr lang="en-US" b="1" u="sng" dirty="0" smtClean="0"/>
              <a:t>CVSA </a:t>
            </a:r>
            <a:r>
              <a:rPr lang="en-US" b="1" u="sng" dirty="0"/>
              <a:t>Recommendations:</a:t>
            </a:r>
          </a:p>
          <a:p>
            <a:r>
              <a:rPr lang="en-US" dirty="0"/>
              <a:t>Violations should be ‘hard coded’ – unchangeable within the software</a:t>
            </a:r>
          </a:p>
          <a:p>
            <a:r>
              <a:rPr lang="en-US" dirty="0"/>
              <a:t>Ability to add additional clarifying descriptive information</a:t>
            </a:r>
          </a:p>
          <a:p>
            <a:r>
              <a:rPr lang="en-US" dirty="0"/>
              <a:t>Violation information should be mirrored through roadside software </a:t>
            </a:r>
            <a:r>
              <a:rPr lang="en-US" dirty="0">
                <a:sym typeface="Wingdings" pitchFamily="2" charset="2"/>
              </a:rPr>
              <a:t> </a:t>
            </a:r>
            <a:r>
              <a:rPr lang="en-US" dirty="0"/>
              <a:t>SAFETYNET </a:t>
            </a:r>
            <a:r>
              <a:rPr lang="en-US" dirty="0">
                <a:sym typeface="Wingdings" pitchFamily="2" charset="2"/>
              </a:rPr>
              <a:t> MCMIS</a:t>
            </a:r>
            <a:endParaRPr lang="en-US" dirty="0"/>
          </a:p>
          <a:p>
            <a:pPr marL="0" indent="0">
              <a:buNone/>
            </a:pPr>
            <a:r>
              <a:rPr lang="en-US" b="1" u="sng" dirty="0" smtClean="0"/>
              <a:t>Implement Smart Logic</a:t>
            </a:r>
          </a:p>
          <a:p>
            <a:pPr marL="0" indent="0">
              <a:buNone/>
            </a:pPr>
            <a:r>
              <a:rPr lang="en-US" b="1" u="sng" dirty="0" smtClean="0"/>
              <a:t>CVSA </a:t>
            </a:r>
            <a:r>
              <a:rPr lang="en-US" b="1" u="sng" dirty="0"/>
              <a:t>Recommendations:</a:t>
            </a:r>
          </a:p>
          <a:p>
            <a:r>
              <a:rPr lang="en-US" dirty="0"/>
              <a:t>Short term – Training</a:t>
            </a:r>
          </a:p>
          <a:p>
            <a:r>
              <a:rPr lang="en-US" dirty="0"/>
              <a:t>Long term – Implement Smart Logic programming changes within roadside inspection </a:t>
            </a:r>
            <a:r>
              <a:rPr lang="en-US" dirty="0" smtClean="0"/>
              <a:t>software, </a:t>
            </a:r>
            <a:r>
              <a:rPr lang="en-US" sz="1000" dirty="0" smtClean="0"/>
              <a:t>CVSA </a:t>
            </a:r>
            <a:r>
              <a:rPr lang="en-US" sz="1000" dirty="0"/>
              <a:t>Operation Policy 14 - How to Properly Document a Violation</a:t>
            </a:r>
          </a:p>
          <a:p>
            <a:endParaRPr lang="en-US" dirty="0"/>
          </a:p>
          <a:p>
            <a:pPr marL="171450" indent="-171450">
              <a:buFont typeface="Arial" pitchFamily="34" charset="0"/>
              <a:buChar char="•"/>
            </a:pPr>
            <a:endParaRPr lang="en-US" sz="600" dirty="0"/>
          </a:p>
        </p:txBody>
      </p:sp>
      <p:sp>
        <p:nvSpPr>
          <p:cNvPr id="4" name="Slide Number Placeholder 3"/>
          <p:cNvSpPr>
            <a:spLocks noGrp="1"/>
          </p:cNvSpPr>
          <p:nvPr>
            <p:ph type="sldNum" sz="quarter" idx="10"/>
          </p:nvPr>
        </p:nvSpPr>
        <p:spPr/>
        <p:txBody>
          <a:bodyPr/>
          <a:lstStyle/>
          <a:p>
            <a:pPr>
              <a:defRPr/>
            </a:pPr>
            <a:fld id="{B9600432-E29F-4BC5-91A2-F46DB7AA5973}" type="slidenum">
              <a:rPr lang="en-US" altLang="en-US" smtClean="0"/>
              <a:pPr>
                <a:defRPr/>
              </a:pPr>
              <a:t>7</a:t>
            </a:fld>
            <a:endParaRPr lang="en-US" altLang="en-US" dirty="0"/>
          </a:p>
        </p:txBody>
      </p:sp>
    </p:spTree>
    <p:extLst>
      <p:ext uri="{BB962C8B-B14F-4D97-AF65-F5344CB8AC3E}">
        <p14:creationId xmlns:p14="http://schemas.microsoft.com/office/powerpoint/2010/main" val="20348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smtClean="0"/>
              <a:t>CVSA Recommendations</a:t>
            </a:r>
            <a:endParaRPr lang="en-US" b="1" u="sng" dirty="0"/>
          </a:p>
          <a:p>
            <a:r>
              <a:rPr lang="en-US" dirty="0" smtClean="0"/>
              <a:t>System Edit checks</a:t>
            </a:r>
          </a:p>
          <a:p>
            <a:r>
              <a:rPr lang="en-US" dirty="0" smtClean="0"/>
              <a:t>Enforcement on carriers/brokers not providing updated information as required</a:t>
            </a:r>
          </a:p>
          <a:p>
            <a:r>
              <a:rPr lang="en-US" dirty="0" smtClean="0"/>
              <a:t>Enhanced vetting/oversight processes by FMCSA</a:t>
            </a:r>
          </a:p>
          <a:p>
            <a:r>
              <a:rPr lang="en-US" dirty="0" smtClean="0"/>
              <a:t>Ensure all systems have updated information and are consistent </a:t>
            </a:r>
          </a:p>
          <a:p>
            <a:r>
              <a:rPr lang="en-US" dirty="0" smtClean="0"/>
              <a:t>Training </a:t>
            </a:r>
          </a:p>
          <a:p>
            <a:r>
              <a:rPr lang="en-US" sz="1000" dirty="0" smtClean="0"/>
              <a:t>Improve regulatory framework</a:t>
            </a:r>
          </a:p>
          <a:p>
            <a:r>
              <a:rPr lang="en-US" sz="1000" dirty="0" smtClean="0"/>
              <a:t>CVSA </a:t>
            </a:r>
            <a:r>
              <a:rPr lang="en-US" sz="1000" dirty="0"/>
              <a:t>Training </a:t>
            </a:r>
            <a:r>
              <a:rPr lang="en-US" sz="1000" dirty="0" smtClean="0"/>
              <a:t>Committee</a:t>
            </a:r>
          </a:p>
          <a:p>
            <a:r>
              <a:rPr lang="en-US" sz="1000" dirty="0" smtClean="0"/>
              <a:t>North </a:t>
            </a:r>
            <a:r>
              <a:rPr lang="en-US" sz="1000" dirty="0"/>
              <a:t>American Standard </a:t>
            </a:r>
            <a:r>
              <a:rPr lang="en-US" sz="1000" dirty="0" smtClean="0"/>
              <a:t>Training Materials</a:t>
            </a:r>
          </a:p>
          <a:p>
            <a:r>
              <a:rPr lang="en-US" sz="1000" dirty="0" smtClean="0"/>
              <a:t>Annual </a:t>
            </a:r>
            <a:r>
              <a:rPr lang="en-US" sz="1000" dirty="0"/>
              <a:t>Refresher / In-Service </a:t>
            </a:r>
            <a:r>
              <a:rPr lang="en-US" sz="1000" dirty="0" smtClean="0"/>
              <a:t>Training</a:t>
            </a:r>
          </a:p>
          <a:p>
            <a:r>
              <a:rPr lang="en-US" sz="1000" dirty="0" smtClean="0"/>
              <a:t>CVSA </a:t>
            </a:r>
            <a:r>
              <a:rPr lang="en-US" sz="1000" dirty="0"/>
              <a:t>North American Inspectors </a:t>
            </a:r>
            <a:r>
              <a:rPr lang="en-US" sz="1000" dirty="0" smtClean="0"/>
              <a:t>Championship</a:t>
            </a:r>
          </a:p>
          <a:p>
            <a:r>
              <a:rPr lang="en-US" dirty="0" smtClean="0"/>
              <a:t>Operational Policy #14</a:t>
            </a:r>
          </a:p>
          <a:p>
            <a:r>
              <a:rPr lang="en-US" sz="1000" dirty="0" smtClean="0"/>
              <a:t>Basics2Roadside Training</a:t>
            </a:r>
            <a:endParaRPr lang="en-US" sz="1000" dirty="0"/>
          </a:p>
          <a:p>
            <a:endParaRPr lang="en-US" dirty="0"/>
          </a:p>
        </p:txBody>
      </p:sp>
      <p:sp>
        <p:nvSpPr>
          <p:cNvPr id="4" name="Slide Number Placeholder 3"/>
          <p:cNvSpPr>
            <a:spLocks noGrp="1"/>
          </p:cNvSpPr>
          <p:nvPr>
            <p:ph type="sldNum" sz="quarter" idx="10"/>
          </p:nvPr>
        </p:nvSpPr>
        <p:spPr/>
        <p:txBody>
          <a:bodyPr/>
          <a:lstStyle/>
          <a:p>
            <a:pPr>
              <a:defRPr/>
            </a:pPr>
            <a:fld id="{B9600432-E29F-4BC5-91A2-F46DB7AA5973}" type="slidenum">
              <a:rPr lang="en-US" altLang="en-US" smtClean="0"/>
              <a:pPr>
                <a:defRPr/>
              </a:pPr>
              <a:t>8</a:t>
            </a:fld>
            <a:endParaRPr lang="en-US" altLang="en-US" dirty="0"/>
          </a:p>
        </p:txBody>
      </p:sp>
    </p:spTree>
    <p:extLst>
      <p:ext uri="{BB962C8B-B14F-4D97-AF65-F5344CB8AC3E}">
        <p14:creationId xmlns:p14="http://schemas.microsoft.com/office/powerpoint/2010/main" val="353483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u="sng" dirty="0"/>
              <a:t>CVSA Recommendations:</a:t>
            </a:r>
          </a:p>
          <a:p>
            <a:r>
              <a:rPr lang="en-US" dirty="0" smtClean="0"/>
              <a:t>CVSA </a:t>
            </a:r>
            <a:r>
              <a:rPr lang="en-US" dirty="0"/>
              <a:t>and FMCSA are </a:t>
            </a:r>
            <a:r>
              <a:rPr lang="en-US" dirty="0" smtClean="0"/>
              <a:t>currently working to how </a:t>
            </a:r>
            <a:r>
              <a:rPr lang="en-US" dirty="0"/>
              <a:t>best to address </a:t>
            </a:r>
            <a:r>
              <a:rPr lang="en-US" dirty="0" smtClean="0"/>
              <a:t>these issues. </a:t>
            </a:r>
            <a:endParaRPr lang="en-US" sz="800" dirty="0"/>
          </a:p>
          <a:p>
            <a:r>
              <a:rPr lang="en-US" dirty="0" smtClean="0"/>
              <a:t>2013 </a:t>
            </a:r>
            <a:r>
              <a:rPr lang="en-US" dirty="0"/>
              <a:t>Information Systems Users Workshop, Louisville, KY</a:t>
            </a:r>
          </a:p>
          <a:p>
            <a:pPr lvl="1"/>
            <a:r>
              <a:rPr lang="en-US" sz="1000" dirty="0"/>
              <a:t>Revised </a:t>
            </a:r>
            <a:r>
              <a:rPr lang="en-US" sz="1000" dirty="0" err="1"/>
              <a:t>DataQs</a:t>
            </a:r>
            <a:r>
              <a:rPr lang="en-US" sz="1000" dirty="0"/>
              <a:t> Guidelines Manual discussed</a:t>
            </a:r>
          </a:p>
          <a:p>
            <a:r>
              <a:rPr lang="en-US" dirty="0"/>
              <a:t>CVSA and FMCSA are continuing to evaluate Manual’s effectiveness</a:t>
            </a:r>
          </a:p>
          <a:p>
            <a:r>
              <a:rPr lang="en-US" dirty="0"/>
              <a:t>Promoting best </a:t>
            </a:r>
            <a:r>
              <a:rPr lang="en-US" dirty="0" smtClean="0"/>
              <a:t>practices</a:t>
            </a:r>
          </a:p>
          <a:p>
            <a:r>
              <a:rPr lang="en-US" dirty="0" smtClean="0"/>
              <a:t>Training</a:t>
            </a:r>
          </a:p>
          <a:p>
            <a:r>
              <a:rPr lang="en-US" dirty="0" smtClean="0"/>
              <a:t>Data Quality Ad Hoc Committee</a:t>
            </a:r>
          </a:p>
          <a:p>
            <a:r>
              <a:rPr lang="en-US" dirty="0" smtClean="0"/>
              <a:t>Analyzing </a:t>
            </a:r>
            <a:r>
              <a:rPr lang="en-US" dirty="0" err="1" smtClean="0"/>
              <a:t>DataQs</a:t>
            </a:r>
            <a:r>
              <a:rPr lang="en-US" dirty="0" smtClean="0"/>
              <a:t> RDRs for trends and folding back into training courses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B9600432-E29F-4BC5-91A2-F46DB7AA5973}" type="slidenum">
              <a:rPr lang="en-US" altLang="en-US" smtClean="0"/>
              <a:pPr>
                <a:defRPr/>
              </a:pPr>
              <a:t>9</a:t>
            </a:fld>
            <a:endParaRPr lang="en-US" altLang="en-US" dirty="0"/>
          </a:p>
        </p:txBody>
      </p:sp>
    </p:spTree>
    <p:extLst>
      <p:ext uri="{BB962C8B-B14F-4D97-AF65-F5344CB8AC3E}">
        <p14:creationId xmlns:p14="http://schemas.microsoft.com/office/powerpoint/2010/main" val="306851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5EF7DD6-FC12-428B-9223-70A33888D142}" type="slidenum">
              <a:rPr lang="en-US" altLang="en-US"/>
              <a:pPr>
                <a:defRPr/>
              </a:pPr>
              <a:t>‹#›</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7210266-D710-487D-B268-12FC4E00D002}" type="slidenum">
              <a:rPr lang="en-US" altLang="en-US"/>
              <a:pPr>
                <a:defRPr/>
              </a:pPr>
              <a:t>‹#›</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88E9D1-8D4F-4EAF-9EC1-23F884765752}" type="slidenum">
              <a:rPr lang="en-US" altLang="en-US"/>
              <a:pPr>
                <a:defRPr/>
              </a:pPr>
              <a:t>‹#›</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BBFB82CE-AE88-4801-9C40-05D29055F3FB}" type="slidenum">
              <a:rPr lang="en-US" altLang="en-US"/>
              <a:pPr>
                <a:defRPr/>
              </a:pPr>
              <a:t>‹#›</a:t>
            </a:fld>
            <a:endParaRPr lang="en-US" altLang="en-US"/>
          </a:p>
        </p:txBody>
      </p:sp>
      <p:sp>
        <p:nvSpPr>
          <p:cNvPr id="7"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05000"/>
            <a:ext cx="7772400" cy="4114800"/>
          </a:xfrm>
        </p:spPr>
        <p:txBody>
          <a:bodyPr/>
          <a:lstStyle/>
          <a:p>
            <a:pPr lvl="0"/>
            <a:endParaRPr lang="en-US" noProof="0"/>
          </a:p>
        </p:txBody>
      </p:sp>
      <p:sp>
        <p:nvSpPr>
          <p:cNvPr id="4" name="Rectangle 6"/>
          <p:cNvSpPr>
            <a:spLocks noGrp="1" noChangeArrowheads="1"/>
          </p:cNvSpPr>
          <p:nvPr>
            <p:ph type="sldNum" sz="quarter" idx="10"/>
          </p:nvPr>
        </p:nvSpPr>
        <p:spPr>
          <a:ln/>
        </p:spPr>
        <p:txBody>
          <a:bodyPr/>
          <a:lstStyle>
            <a:lvl1pPr>
              <a:defRPr/>
            </a:lvl1pPr>
          </a:lstStyle>
          <a:p>
            <a:pPr>
              <a:defRPr/>
            </a:pPr>
            <a:fld id="{E1702E91-27C4-4EF1-8DEA-AB51A9306E84}" type="slidenum">
              <a:rPr lang="en-US" altLang="en-US"/>
              <a:pPr>
                <a:defRPr/>
              </a:pPr>
              <a:t>‹#›</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5C21822-F5F1-4732-9B65-FD740A424585}" type="slidenum">
              <a:rPr lang="en-US" altLang="en-US"/>
              <a:pPr>
                <a:defRPr/>
              </a:pPr>
              <a:t>‹#›</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8E53744-C4A4-4A4B-A855-9854D595FF9C}" type="slidenum">
              <a:rPr lang="en-US" altLang="en-US"/>
              <a:pPr>
                <a:defRPr/>
              </a:pPr>
              <a:t>‹#›</a:t>
            </a:fld>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A98F9C9-84B5-4C6C-9F6E-8D514DFDF3EC}" type="slidenum">
              <a:rPr lang="en-US" altLang="en-US"/>
              <a:pPr>
                <a:defRPr/>
              </a:pPr>
              <a:t>‹#›</a:t>
            </a:fld>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198A0670-2DAD-4BA0-91F4-5A98A7A7019B}" type="slidenum">
              <a:rPr lang="en-US" altLang="en-US"/>
              <a:pPr>
                <a:defRPr/>
              </a:pPr>
              <a:t>‹#›</a:t>
            </a:fld>
            <a:endParaRPr lang="en-US" alt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106D5A7A-77CB-440E-84AD-9DB11121FA6E}" type="slidenum">
              <a:rPr lang="en-US" altLang="en-US"/>
              <a:pPr>
                <a:defRPr/>
              </a:pPr>
              <a:t>‹#›</a:t>
            </a:fld>
            <a:endParaRPr lang="en-US" alt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4E652989-C944-4870-9711-676141559594}" type="slidenum">
              <a:rPr lang="en-US" altLang="en-US"/>
              <a:pPr>
                <a:defRPr/>
              </a:pPr>
              <a:t>‹#›</a:t>
            </a:fld>
            <a:endParaRPr lang="en-US" alt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C355B8C-8867-486F-A1F7-F795BCB07532}" type="slidenum">
              <a:rPr lang="en-US" altLang="en-US"/>
              <a:pPr>
                <a:defRPr/>
              </a:pPr>
              <a:t>‹#›</a:t>
            </a:fld>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83C7B04-7C4F-467F-B41C-6B9595DEA6FA}" type="slidenum">
              <a:rPr lang="en-US" altLang="en-US"/>
              <a:pPr>
                <a:defRPr/>
              </a:pPr>
              <a:t>‹#›</a:t>
            </a:fld>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icture2a"/>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858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9142" name="Rectangle 6"/>
          <p:cNvSpPr>
            <a:spLocks noGrp="1" noChangeArrowheads="1"/>
          </p:cNvSpPr>
          <p:nvPr>
            <p:ph type="sldNum" sz="quarter" idx="4"/>
          </p:nvPr>
        </p:nvSpPr>
        <p:spPr bwMode="auto">
          <a:xfrm>
            <a:off x="708660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baseline="0">
                <a:solidFill>
                  <a:schemeClr val="bg1"/>
                </a:solidFill>
                <a:latin typeface="+mn-lt"/>
              </a:defRPr>
            </a:lvl1pPr>
          </a:lstStyle>
          <a:p>
            <a:pPr>
              <a:defRPr/>
            </a:pPr>
            <a:fld id="{4A2D857B-1B90-495C-85F7-4DA5680888D1}" type="slidenum">
              <a:rPr lang="en-US" altLang="en-US"/>
              <a:pPr>
                <a:defRPr/>
              </a:pPr>
              <a:t>‹#›</a:t>
            </a:fld>
            <a:endParaRPr lang="en-US" altLang="en-US"/>
          </a:p>
        </p:txBody>
      </p:sp>
      <p:sp>
        <p:nvSpPr>
          <p:cNvPr id="219144" name="Rectangle 8"/>
          <p:cNvSpPr>
            <a:spLocks noGrp="1" noChangeArrowheads="1"/>
          </p:cNvSpPr>
          <p:nvPr>
            <p:ph type="ftr" sz="quarter" idx="3"/>
          </p:nvPr>
        </p:nvSpPr>
        <p:spPr bwMode="auto">
          <a:xfrm>
            <a:off x="76200" y="76200"/>
            <a:ext cx="4191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600" b="1" baseline="0">
                <a:solidFill>
                  <a:schemeClr val="bg1"/>
                </a:solidFill>
                <a:latin typeface="+mn-lt"/>
              </a:defRPr>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ftr="0" dt="0"/>
  <p:txStyles>
    <p:titleStyle>
      <a:lvl1pPr algn="l" rtl="0" eaLnBrk="0" fontAlgn="base" hangingPunct="0">
        <a:spcBef>
          <a:spcPct val="0"/>
        </a:spcBef>
        <a:spcAft>
          <a:spcPct val="0"/>
        </a:spcAft>
        <a:defRPr sz="3000" b="1">
          <a:solidFill>
            <a:srgbClr val="1A3768"/>
          </a:solidFill>
          <a:latin typeface="+mj-lt"/>
          <a:ea typeface="+mj-ea"/>
          <a:cs typeface="+mj-cs"/>
        </a:defRPr>
      </a:lvl1pPr>
      <a:lvl2pPr algn="l" rtl="0" eaLnBrk="0" fontAlgn="base" hangingPunct="0">
        <a:spcBef>
          <a:spcPct val="0"/>
        </a:spcBef>
        <a:spcAft>
          <a:spcPct val="0"/>
        </a:spcAft>
        <a:defRPr sz="3000" b="1">
          <a:solidFill>
            <a:srgbClr val="1A3768"/>
          </a:solidFill>
          <a:latin typeface="Helvetica" charset="0"/>
        </a:defRPr>
      </a:lvl2pPr>
      <a:lvl3pPr algn="l" rtl="0" eaLnBrk="0" fontAlgn="base" hangingPunct="0">
        <a:spcBef>
          <a:spcPct val="0"/>
        </a:spcBef>
        <a:spcAft>
          <a:spcPct val="0"/>
        </a:spcAft>
        <a:defRPr sz="3000" b="1">
          <a:solidFill>
            <a:srgbClr val="1A3768"/>
          </a:solidFill>
          <a:latin typeface="Helvetica" charset="0"/>
        </a:defRPr>
      </a:lvl3pPr>
      <a:lvl4pPr algn="l" rtl="0" eaLnBrk="0" fontAlgn="base" hangingPunct="0">
        <a:spcBef>
          <a:spcPct val="0"/>
        </a:spcBef>
        <a:spcAft>
          <a:spcPct val="0"/>
        </a:spcAft>
        <a:defRPr sz="3000" b="1">
          <a:solidFill>
            <a:srgbClr val="1A3768"/>
          </a:solidFill>
          <a:latin typeface="Helvetica" charset="0"/>
        </a:defRPr>
      </a:lvl4pPr>
      <a:lvl5pPr algn="l" rtl="0" eaLnBrk="0" fontAlgn="base" hangingPunct="0">
        <a:spcBef>
          <a:spcPct val="0"/>
        </a:spcBef>
        <a:spcAft>
          <a:spcPct val="0"/>
        </a:spcAft>
        <a:defRPr sz="3000" b="1">
          <a:solidFill>
            <a:srgbClr val="1A3768"/>
          </a:solidFill>
          <a:latin typeface="Helvetica" charset="0"/>
        </a:defRPr>
      </a:lvl5pPr>
      <a:lvl6pPr marL="457200" algn="l" rtl="0" eaLnBrk="0" fontAlgn="base" hangingPunct="0">
        <a:spcBef>
          <a:spcPct val="0"/>
        </a:spcBef>
        <a:spcAft>
          <a:spcPct val="0"/>
        </a:spcAft>
        <a:defRPr sz="3000" b="1">
          <a:solidFill>
            <a:srgbClr val="1A3768"/>
          </a:solidFill>
          <a:latin typeface="Helvetica" charset="0"/>
        </a:defRPr>
      </a:lvl6pPr>
      <a:lvl7pPr marL="914400" algn="l" rtl="0" eaLnBrk="0" fontAlgn="base" hangingPunct="0">
        <a:spcBef>
          <a:spcPct val="0"/>
        </a:spcBef>
        <a:spcAft>
          <a:spcPct val="0"/>
        </a:spcAft>
        <a:defRPr sz="3000" b="1">
          <a:solidFill>
            <a:srgbClr val="1A3768"/>
          </a:solidFill>
          <a:latin typeface="Helvetica" charset="0"/>
        </a:defRPr>
      </a:lvl7pPr>
      <a:lvl8pPr marL="1371600" algn="l" rtl="0" eaLnBrk="0" fontAlgn="base" hangingPunct="0">
        <a:spcBef>
          <a:spcPct val="0"/>
        </a:spcBef>
        <a:spcAft>
          <a:spcPct val="0"/>
        </a:spcAft>
        <a:defRPr sz="3000" b="1">
          <a:solidFill>
            <a:srgbClr val="1A3768"/>
          </a:solidFill>
          <a:latin typeface="Helvetica" charset="0"/>
        </a:defRPr>
      </a:lvl8pPr>
      <a:lvl9pPr marL="1828800" algn="l" rtl="0" eaLnBrk="0" fontAlgn="base" hangingPunct="0">
        <a:spcBef>
          <a:spcPct val="0"/>
        </a:spcBef>
        <a:spcAft>
          <a:spcPct val="0"/>
        </a:spcAft>
        <a:defRPr sz="3000" b="1">
          <a:solidFill>
            <a:srgbClr val="1A3768"/>
          </a:solidFill>
          <a:latin typeface="Helvetica" charset="0"/>
        </a:defRPr>
      </a:lvl9pPr>
    </p:titleStyle>
    <p:bodyStyle>
      <a:lvl1pPr marL="342900" indent="-342900" algn="l" rtl="0" eaLnBrk="0" fontAlgn="base" hangingPunct="0">
        <a:spcBef>
          <a:spcPct val="20000"/>
        </a:spcBef>
        <a:spcAft>
          <a:spcPct val="0"/>
        </a:spcAft>
        <a:buClr>
          <a:srgbClr val="FFAE07"/>
        </a:buClr>
        <a:buFont typeface="Wingdings" pitchFamily="2" charset="2"/>
        <a:buChar char="§"/>
        <a:defRPr sz="2400">
          <a:solidFill>
            <a:srgbClr val="2A333D"/>
          </a:solidFill>
          <a:latin typeface="+mn-lt"/>
          <a:ea typeface="+mn-ea"/>
          <a:cs typeface="+mn-cs"/>
        </a:defRPr>
      </a:lvl1pPr>
      <a:lvl2pPr marL="742950" indent="-285750" algn="l" rtl="0" eaLnBrk="0" fontAlgn="base" hangingPunct="0">
        <a:spcBef>
          <a:spcPct val="20000"/>
        </a:spcBef>
        <a:spcAft>
          <a:spcPct val="0"/>
        </a:spcAft>
        <a:buChar char="–"/>
        <a:defRPr sz="2000">
          <a:solidFill>
            <a:srgbClr val="2A333D"/>
          </a:solidFill>
          <a:latin typeface="+mn-lt"/>
        </a:defRPr>
      </a:lvl2pPr>
      <a:lvl3pPr marL="1143000" indent="-228600" algn="l" rtl="0" eaLnBrk="0" fontAlgn="base" hangingPunct="0">
        <a:spcBef>
          <a:spcPct val="20000"/>
        </a:spcBef>
        <a:spcAft>
          <a:spcPct val="0"/>
        </a:spcAft>
        <a:buClr>
          <a:srgbClr val="FFBC01"/>
        </a:buClr>
        <a:buChar char="•"/>
        <a:defRPr>
          <a:solidFill>
            <a:srgbClr val="2A333D"/>
          </a:solidFill>
          <a:latin typeface="+mn-lt"/>
        </a:defRPr>
      </a:lvl3pPr>
      <a:lvl4pPr marL="1600200" indent="-228600" algn="l" rtl="0" eaLnBrk="0" fontAlgn="base" hangingPunct="0">
        <a:spcBef>
          <a:spcPct val="20000"/>
        </a:spcBef>
        <a:spcAft>
          <a:spcPct val="0"/>
        </a:spcAft>
        <a:buChar char="–"/>
        <a:defRPr sz="1600">
          <a:solidFill>
            <a:srgbClr val="2A333D"/>
          </a:solidFill>
          <a:latin typeface="+mn-lt"/>
        </a:defRPr>
      </a:lvl4pPr>
      <a:lvl5pPr marL="2057400" indent="-228600" algn="l" rtl="0" eaLnBrk="0" fontAlgn="base" hangingPunct="0">
        <a:spcBef>
          <a:spcPct val="20000"/>
        </a:spcBef>
        <a:spcAft>
          <a:spcPct val="0"/>
        </a:spcAft>
        <a:buChar char="»"/>
        <a:defRPr sz="1500">
          <a:solidFill>
            <a:srgbClr val="2A333D"/>
          </a:solidFill>
          <a:latin typeface="+mn-lt"/>
        </a:defRPr>
      </a:lvl5pPr>
      <a:lvl6pPr marL="2514600" indent="-228600" algn="l" rtl="0" eaLnBrk="0" fontAlgn="base" hangingPunct="0">
        <a:spcBef>
          <a:spcPct val="20000"/>
        </a:spcBef>
        <a:spcAft>
          <a:spcPct val="0"/>
        </a:spcAft>
        <a:buChar char="»"/>
        <a:defRPr sz="1500">
          <a:solidFill>
            <a:srgbClr val="2A333D"/>
          </a:solidFill>
          <a:latin typeface="+mn-lt"/>
        </a:defRPr>
      </a:lvl6pPr>
      <a:lvl7pPr marL="2971800" indent="-228600" algn="l" rtl="0" eaLnBrk="0" fontAlgn="base" hangingPunct="0">
        <a:spcBef>
          <a:spcPct val="20000"/>
        </a:spcBef>
        <a:spcAft>
          <a:spcPct val="0"/>
        </a:spcAft>
        <a:buChar char="»"/>
        <a:defRPr sz="1500">
          <a:solidFill>
            <a:srgbClr val="2A333D"/>
          </a:solidFill>
          <a:latin typeface="+mn-lt"/>
        </a:defRPr>
      </a:lvl7pPr>
      <a:lvl8pPr marL="3429000" indent="-228600" algn="l" rtl="0" eaLnBrk="0" fontAlgn="base" hangingPunct="0">
        <a:spcBef>
          <a:spcPct val="20000"/>
        </a:spcBef>
        <a:spcAft>
          <a:spcPct val="0"/>
        </a:spcAft>
        <a:buChar char="»"/>
        <a:defRPr sz="1500">
          <a:solidFill>
            <a:srgbClr val="2A333D"/>
          </a:solidFill>
          <a:latin typeface="+mn-lt"/>
        </a:defRPr>
      </a:lvl8pPr>
      <a:lvl9pPr marL="3886200" indent="-228600" algn="l" rtl="0" eaLnBrk="0" fontAlgn="base" hangingPunct="0">
        <a:spcBef>
          <a:spcPct val="20000"/>
        </a:spcBef>
        <a:spcAft>
          <a:spcPct val="0"/>
        </a:spcAft>
        <a:buChar char="»"/>
        <a:defRPr sz="1500">
          <a:solidFill>
            <a:srgbClr val="2A333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36E6EE0E-C720-4A50-BB01-93A8AB3DCC08}" type="slidenum">
              <a:rPr lang="en-US" altLang="en-US"/>
              <a:pPr>
                <a:defRPr/>
              </a:pPr>
              <a:t>1</a:t>
            </a:fld>
            <a:endParaRPr lang="en-US" altLang="en-US"/>
          </a:p>
        </p:txBody>
      </p:sp>
      <p:pic>
        <p:nvPicPr>
          <p:cNvPr id="2051" name="Picture 2" descr="Picture1"/>
          <p:cNvPicPr>
            <a:picLocks noChangeAspect="1" noChangeArrowheads="1"/>
          </p:cNvPicPr>
          <p:nvPr/>
        </p:nvPicPr>
        <p:blipFill>
          <a:blip r:embed="rId3" cstate="print"/>
          <a:srcRect/>
          <a:stretch>
            <a:fillRect/>
          </a:stretch>
        </p:blipFill>
        <p:spPr bwMode="auto">
          <a:xfrm>
            <a:off x="0" y="0"/>
            <a:ext cx="9144000" cy="7011988"/>
          </a:xfrm>
          <a:prstGeom prst="rect">
            <a:avLst/>
          </a:prstGeom>
          <a:noFill/>
          <a:ln w="9525">
            <a:noFill/>
            <a:miter lim="800000"/>
            <a:headEnd/>
            <a:tailEnd/>
          </a:ln>
        </p:spPr>
      </p:pic>
      <p:sp>
        <p:nvSpPr>
          <p:cNvPr id="2053" name="Rectangle 4"/>
          <p:cNvSpPr>
            <a:spLocks noGrp="1" noChangeArrowheads="1"/>
          </p:cNvSpPr>
          <p:nvPr>
            <p:ph type="subTitle" idx="1"/>
          </p:nvPr>
        </p:nvSpPr>
        <p:spPr>
          <a:xfrm>
            <a:off x="990600" y="3429000"/>
            <a:ext cx="6324600" cy="1447800"/>
          </a:xfrm>
        </p:spPr>
        <p:txBody>
          <a:bodyPr/>
          <a:lstStyle/>
          <a:p>
            <a:pPr algn="l">
              <a:lnSpc>
                <a:spcPct val="60000"/>
              </a:lnSpc>
            </a:pPr>
            <a:endParaRPr lang="en-US" altLang="en-US" b="1" dirty="0" smtClean="0">
              <a:solidFill>
                <a:srgbClr val="162E57"/>
              </a:solidFill>
            </a:endParaRPr>
          </a:p>
          <a:p>
            <a:pPr algn="l">
              <a:lnSpc>
                <a:spcPct val="60000"/>
              </a:lnSpc>
            </a:pPr>
            <a:endParaRPr lang="en-US" altLang="en-US" b="1" dirty="0" smtClean="0">
              <a:solidFill>
                <a:srgbClr val="162E57"/>
              </a:solidFill>
            </a:endParaRPr>
          </a:p>
          <a:p>
            <a:pPr algn="l">
              <a:lnSpc>
                <a:spcPct val="60000"/>
              </a:lnSpc>
            </a:pPr>
            <a:endParaRPr lang="en-US" altLang="en-US" b="1" dirty="0" smtClean="0">
              <a:solidFill>
                <a:srgbClr val="162E57"/>
              </a:solidFill>
            </a:endParaRPr>
          </a:p>
          <a:p>
            <a:pPr algn="l">
              <a:lnSpc>
                <a:spcPct val="60000"/>
              </a:lnSpc>
            </a:pPr>
            <a:endParaRPr lang="en-US" altLang="en-US" b="1" dirty="0" smtClean="0">
              <a:solidFill>
                <a:srgbClr val="162E57"/>
              </a:solidFill>
            </a:endParaRPr>
          </a:p>
        </p:txBody>
      </p:sp>
      <p:sp>
        <p:nvSpPr>
          <p:cNvPr id="7" name="Rectangle 6"/>
          <p:cNvSpPr>
            <a:spLocks noGrp="1" noChangeArrowheads="1"/>
          </p:cNvSpPr>
          <p:nvPr/>
        </p:nvSpPr>
        <p:spPr bwMode="auto">
          <a:xfrm>
            <a:off x="0" y="2133600"/>
            <a:ext cx="9144000" cy="2590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a:solidFill>
                  <a:srgbClr val="1A3768"/>
                </a:solidFill>
                <a:latin typeface="+mj-lt"/>
                <a:ea typeface="+mj-ea"/>
                <a:cs typeface="+mj-cs"/>
              </a:defRPr>
            </a:lvl1pPr>
            <a:lvl2pPr algn="l" rtl="0" eaLnBrk="0" fontAlgn="base" hangingPunct="0">
              <a:spcBef>
                <a:spcPct val="0"/>
              </a:spcBef>
              <a:spcAft>
                <a:spcPct val="0"/>
              </a:spcAft>
              <a:defRPr sz="3000" b="1">
                <a:solidFill>
                  <a:srgbClr val="1A3768"/>
                </a:solidFill>
                <a:latin typeface="Helvetica" charset="0"/>
              </a:defRPr>
            </a:lvl2pPr>
            <a:lvl3pPr algn="l" rtl="0" eaLnBrk="0" fontAlgn="base" hangingPunct="0">
              <a:spcBef>
                <a:spcPct val="0"/>
              </a:spcBef>
              <a:spcAft>
                <a:spcPct val="0"/>
              </a:spcAft>
              <a:defRPr sz="3000" b="1">
                <a:solidFill>
                  <a:srgbClr val="1A3768"/>
                </a:solidFill>
                <a:latin typeface="Helvetica" charset="0"/>
              </a:defRPr>
            </a:lvl3pPr>
            <a:lvl4pPr algn="l" rtl="0" eaLnBrk="0" fontAlgn="base" hangingPunct="0">
              <a:spcBef>
                <a:spcPct val="0"/>
              </a:spcBef>
              <a:spcAft>
                <a:spcPct val="0"/>
              </a:spcAft>
              <a:defRPr sz="3000" b="1">
                <a:solidFill>
                  <a:srgbClr val="1A3768"/>
                </a:solidFill>
                <a:latin typeface="Helvetica" charset="0"/>
              </a:defRPr>
            </a:lvl4pPr>
            <a:lvl5pPr algn="l" rtl="0" eaLnBrk="0" fontAlgn="base" hangingPunct="0">
              <a:spcBef>
                <a:spcPct val="0"/>
              </a:spcBef>
              <a:spcAft>
                <a:spcPct val="0"/>
              </a:spcAft>
              <a:defRPr sz="3000" b="1">
                <a:solidFill>
                  <a:srgbClr val="1A3768"/>
                </a:solidFill>
                <a:latin typeface="Helvetica" charset="0"/>
              </a:defRPr>
            </a:lvl5pPr>
            <a:lvl6pPr marL="457200" algn="l" rtl="0" eaLnBrk="0" fontAlgn="base" hangingPunct="0">
              <a:spcBef>
                <a:spcPct val="0"/>
              </a:spcBef>
              <a:spcAft>
                <a:spcPct val="0"/>
              </a:spcAft>
              <a:defRPr sz="3000" b="1">
                <a:solidFill>
                  <a:srgbClr val="1A3768"/>
                </a:solidFill>
                <a:latin typeface="Helvetica" charset="0"/>
              </a:defRPr>
            </a:lvl6pPr>
            <a:lvl7pPr marL="914400" algn="l" rtl="0" eaLnBrk="0" fontAlgn="base" hangingPunct="0">
              <a:spcBef>
                <a:spcPct val="0"/>
              </a:spcBef>
              <a:spcAft>
                <a:spcPct val="0"/>
              </a:spcAft>
              <a:defRPr sz="3000" b="1">
                <a:solidFill>
                  <a:srgbClr val="1A3768"/>
                </a:solidFill>
                <a:latin typeface="Helvetica" charset="0"/>
              </a:defRPr>
            </a:lvl7pPr>
            <a:lvl8pPr marL="1371600" algn="l" rtl="0" eaLnBrk="0" fontAlgn="base" hangingPunct="0">
              <a:spcBef>
                <a:spcPct val="0"/>
              </a:spcBef>
              <a:spcAft>
                <a:spcPct val="0"/>
              </a:spcAft>
              <a:defRPr sz="3000" b="1">
                <a:solidFill>
                  <a:srgbClr val="1A3768"/>
                </a:solidFill>
                <a:latin typeface="Helvetica" charset="0"/>
              </a:defRPr>
            </a:lvl8pPr>
            <a:lvl9pPr marL="1828800" algn="l" rtl="0" eaLnBrk="0" fontAlgn="base" hangingPunct="0">
              <a:spcBef>
                <a:spcPct val="0"/>
              </a:spcBef>
              <a:spcAft>
                <a:spcPct val="0"/>
              </a:spcAft>
              <a:defRPr sz="3000" b="1">
                <a:solidFill>
                  <a:srgbClr val="1A3768"/>
                </a:solidFill>
                <a:latin typeface="Helvetica" charset="0"/>
              </a:defRPr>
            </a:lvl9pPr>
          </a:lstStyle>
          <a:p>
            <a:pPr algn="ctr">
              <a:spcBef>
                <a:spcPts val="1200"/>
              </a:spcBef>
            </a:pPr>
            <a:r>
              <a:rPr lang="en-US" sz="4800" dirty="0">
                <a:solidFill>
                  <a:srgbClr val="FFC000"/>
                </a:solidFill>
              </a:rPr>
              <a:t>Commercial Vehicle Safety </a:t>
            </a:r>
            <a:r>
              <a:rPr lang="en-US" sz="4800" dirty="0" smtClean="0">
                <a:solidFill>
                  <a:srgbClr val="FFC000"/>
                </a:solidFill>
              </a:rPr>
              <a:t/>
            </a:r>
            <a:br>
              <a:rPr lang="en-US" sz="4800" dirty="0" smtClean="0">
                <a:solidFill>
                  <a:srgbClr val="FFC000"/>
                </a:solidFill>
              </a:rPr>
            </a:br>
            <a:r>
              <a:rPr lang="en-US" sz="4800" dirty="0" smtClean="0">
                <a:solidFill>
                  <a:srgbClr val="FFC000"/>
                </a:solidFill>
              </a:rPr>
              <a:t>Data </a:t>
            </a:r>
            <a:r>
              <a:rPr lang="en-US" sz="4800" dirty="0">
                <a:solidFill>
                  <a:srgbClr val="FFC000"/>
                </a:solidFill>
              </a:rPr>
              <a:t>Quality and Uniformity</a:t>
            </a:r>
            <a:r>
              <a:rPr lang="en-US" sz="4400" dirty="0" smtClean="0">
                <a:solidFill>
                  <a:srgbClr val="FFAA00"/>
                </a:solidFill>
              </a:rPr>
              <a:t/>
            </a:r>
            <a:br>
              <a:rPr lang="en-US" sz="4400" dirty="0" smtClean="0">
                <a:solidFill>
                  <a:srgbClr val="FFAA00"/>
                </a:solidFill>
              </a:rPr>
            </a:br>
            <a:r>
              <a:rPr lang="en-US" sz="4400" dirty="0" smtClean="0">
                <a:solidFill>
                  <a:srgbClr val="FFAA00"/>
                </a:solidFill>
              </a:rPr>
              <a:t/>
            </a:r>
            <a:br>
              <a:rPr lang="en-US" sz="4400" dirty="0" smtClean="0">
                <a:solidFill>
                  <a:srgbClr val="FFAA00"/>
                </a:solidFill>
              </a:rPr>
            </a:br>
            <a:endParaRPr lang="en-US" altLang="en-US" sz="3600" dirty="0" smtClean="0">
              <a:solidFill>
                <a:schemeClr val="bg1"/>
              </a:solidFill>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Additional </a:t>
            </a:r>
            <a:r>
              <a:rPr lang="en-US" sz="2800" dirty="0" smtClean="0"/>
              <a:t>Issues</a:t>
            </a:r>
            <a:endParaRPr lang="en-US" sz="2800" dirty="0"/>
          </a:p>
        </p:txBody>
      </p:sp>
      <p:sp>
        <p:nvSpPr>
          <p:cNvPr id="3" name="Content Placeholder 2"/>
          <p:cNvSpPr>
            <a:spLocks noGrp="1"/>
          </p:cNvSpPr>
          <p:nvPr>
            <p:ph idx="1"/>
          </p:nvPr>
        </p:nvSpPr>
        <p:spPr/>
        <p:txBody>
          <a:bodyPr/>
          <a:lstStyle/>
          <a:p>
            <a:pPr>
              <a:lnSpc>
                <a:spcPct val="150000"/>
              </a:lnSpc>
            </a:pPr>
            <a:r>
              <a:rPr lang="en-US" dirty="0" smtClean="0"/>
              <a:t>Compliance </a:t>
            </a:r>
            <a:r>
              <a:rPr lang="en-US" dirty="0"/>
              <a:t>vs. Crash Risk</a:t>
            </a:r>
          </a:p>
          <a:p>
            <a:pPr>
              <a:lnSpc>
                <a:spcPct val="150000"/>
              </a:lnSpc>
            </a:pPr>
            <a:r>
              <a:rPr lang="en-US" dirty="0"/>
              <a:t>Inspection vs. Screening</a:t>
            </a:r>
          </a:p>
          <a:p>
            <a:pPr>
              <a:lnSpc>
                <a:spcPct val="150000"/>
              </a:lnSpc>
            </a:pPr>
            <a:r>
              <a:rPr lang="en-US" dirty="0"/>
              <a:t>Regional Disparities in Enforcement</a:t>
            </a:r>
          </a:p>
          <a:p>
            <a:pPr>
              <a:lnSpc>
                <a:spcPct val="150000"/>
              </a:lnSpc>
            </a:pPr>
            <a:r>
              <a:rPr lang="en-US" dirty="0"/>
              <a:t>Crash Reporting</a:t>
            </a:r>
          </a:p>
          <a:p>
            <a:endParaRPr lang="en-US" dirty="0"/>
          </a:p>
        </p:txBody>
      </p:sp>
      <p:sp>
        <p:nvSpPr>
          <p:cNvPr id="4" name="Slide Number Placeholder 3"/>
          <p:cNvSpPr>
            <a:spLocks noGrp="1"/>
          </p:cNvSpPr>
          <p:nvPr>
            <p:ph type="sldNum" sz="quarter" idx="10"/>
          </p:nvPr>
        </p:nvSpPr>
        <p:spPr/>
        <p:txBody>
          <a:bodyPr/>
          <a:lstStyle/>
          <a:p>
            <a:pPr>
              <a:defRPr/>
            </a:pPr>
            <a:fld id="{55C21822-F5F1-4732-9B65-FD740A424585}" type="slidenum">
              <a:rPr lang="en-US" altLang="en-US" smtClean="0"/>
              <a:pPr>
                <a:defRPr/>
              </a:pPr>
              <a:t>10</a:t>
            </a:fld>
            <a:endParaRPr lang="en-US" altLang="en-US"/>
          </a:p>
        </p:txBody>
      </p:sp>
    </p:spTree>
    <p:extLst>
      <p:ext uri="{BB962C8B-B14F-4D97-AF65-F5344CB8AC3E}">
        <p14:creationId xmlns:p14="http://schemas.microsoft.com/office/powerpoint/2010/main" val="790892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pPr algn="ctr"/>
            <a:r>
              <a:rPr lang="en-US" dirty="0" smtClean="0"/>
              <a:t>Data Quality </a:t>
            </a:r>
            <a:r>
              <a:rPr lang="en-US" dirty="0" err="1" smtClean="0"/>
              <a:t>AdHoc</a:t>
            </a:r>
            <a:r>
              <a:rPr lang="en-US" dirty="0" smtClean="0"/>
              <a:t> Committee</a:t>
            </a:r>
            <a:endParaRPr lang="en-US" dirty="0"/>
          </a:p>
        </p:txBody>
      </p:sp>
      <p:sp>
        <p:nvSpPr>
          <p:cNvPr id="3" name="Content Placeholder 2"/>
          <p:cNvSpPr>
            <a:spLocks noGrp="1"/>
          </p:cNvSpPr>
          <p:nvPr>
            <p:ph idx="1"/>
          </p:nvPr>
        </p:nvSpPr>
        <p:spPr>
          <a:xfrm>
            <a:off x="685800" y="1600200"/>
            <a:ext cx="8001000" cy="4114800"/>
          </a:xfrm>
        </p:spPr>
        <p:txBody>
          <a:bodyPr/>
          <a:lstStyle/>
          <a:p>
            <a:pPr lvl="0"/>
            <a:r>
              <a:rPr lang="en-US" sz="2000" dirty="0"/>
              <a:t>Identify strengths and weaknesses in the collection, documentation, use and application of roadside inspection and enforcement data.</a:t>
            </a:r>
            <a:endParaRPr lang="en-US" dirty="0"/>
          </a:p>
          <a:p>
            <a:pPr lvl="0"/>
            <a:r>
              <a:rPr lang="en-US" sz="2000" dirty="0" smtClean="0"/>
              <a:t>Develop </a:t>
            </a:r>
            <a:r>
              <a:rPr lang="en-US" sz="2000" dirty="0"/>
              <a:t>and promote solutions that improve the uniformity, reciprocity, accuracy and timeliness of roadside inspection and enforcement data.</a:t>
            </a:r>
            <a:endParaRPr lang="en-US" dirty="0"/>
          </a:p>
          <a:p>
            <a:pPr lvl="0"/>
            <a:r>
              <a:rPr lang="en-US" sz="2000" dirty="0" smtClean="0"/>
              <a:t>Develop </a:t>
            </a:r>
            <a:r>
              <a:rPr lang="en-US" sz="2000" dirty="0"/>
              <a:t>suggested standardized processes for handling challenges to roadside inspection and enforcement data. </a:t>
            </a:r>
            <a:endParaRPr lang="en-US" dirty="0"/>
          </a:p>
          <a:p>
            <a:pPr lvl="0"/>
            <a:r>
              <a:rPr lang="en-US" sz="2000" dirty="0" smtClean="0"/>
              <a:t>Improve </a:t>
            </a:r>
            <a:r>
              <a:rPr lang="en-US" sz="2000" dirty="0"/>
              <a:t>awareness and understanding of the need for uniform and consistent driver/vehicle inspections and inspection selection policies.</a:t>
            </a:r>
            <a:endParaRPr lang="en-US" dirty="0"/>
          </a:p>
          <a:p>
            <a:pPr lvl="0"/>
            <a:r>
              <a:rPr lang="en-US" sz="2000" dirty="0" smtClean="0"/>
              <a:t>Examine </a:t>
            </a:r>
            <a:r>
              <a:rPr lang="en-US" sz="2000" dirty="0"/>
              <a:t>possible metrics for measuring data quality</a:t>
            </a:r>
            <a:r>
              <a:rPr lang="en-US" sz="2000" dirty="0" smtClean="0"/>
              <a:t>.</a:t>
            </a:r>
            <a:endParaRPr lang="en-US" dirty="0"/>
          </a:p>
        </p:txBody>
      </p:sp>
      <p:sp>
        <p:nvSpPr>
          <p:cNvPr id="4" name="Slide Number Placeholder 3"/>
          <p:cNvSpPr>
            <a:spLocks noGrp="1"/>
          </p:cNvSpPr>
          <p:nvPr>
            <p:ph type="sldNum" sz="quarter" idx="10"/>
          </p:nvPr>
        </p:nvSpPr>
        <p:spPr/>
        <p:txBody>
          <a:bodyPr/>
          <a:lstStyle/>
          <a:p>
            <a:pPr>
              <a:defRPr/>
            </a:pPr>
            <a:fld id="{55C21822-F5F1-4732-9B65-FD740A424585}" type="slidenum">
              <a:rPr lang="en-US" altLang="en-US" smtClean="0"/>
              <a:pPr>
                <a:defRPr/>
              </a:pPr>
              <a:t>11</a:t>
            </a:fld>
            <a:endParaRPr lang="en-US" altLang="en-US"/>
          </a:p>
        </p:txBody>
      </p:sp>
    </p:spTree>
    <p:extLst>
      <p:ext uri="{BB962C8B-B14F-4D97-AF65-F5344CB8AC3E}">
        <p14:creationId xmlns:p14="http://schemas.microsoft.com/office/powerpoint/2010/main" val="81755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Summary</a:t>
            </a:r>
          </a:p>
        </p:txBody>
      </p:sp>
      <p:sp>
        <p:nvSpPr>
          <p:cNvPr id="6148" name="Rectangle 3"/>
          <p:cNvSpPr>
            <a:spLocks noGrp="1" noChangeArrowheads="1"/>
          </p:cNvSpPr>
          <p:nvPr>
            <p:ph idx="1"/>
          </p:nvPr>
        </p:nvSpPr>
        <p:spPr/>
        <p:txBody>
          <a:bodyPr/>
          <a:lstStyle/>
          <a:p>
            <a:r>
              <a:rPr lang="en-US" dirty="0" smtClean="0"/>
              <a:t>What has been accomplished and where are we going?</a:t>
            </a:r>
          </a:p>
          <a:p>
            <a:endParaRPr lang="en-US" dirty="0" smtClean="0"/>
          </a:p>
        </p:txBody>
      </p:sp>
      <p:sp>
        <p:nvSpPr>
          <p:cNvPr id="6" name="Slide Number Placeholder 4"/>
          <p:cNvSpPr>
            <a:spLocks noGrp="1"/>
          </p:cNvSpPr>
          <p:nvPr>
            <p:ph type="sldNum" sz="quarter" idx="10"/>
          </p:nvPr>
        </p:nvSpPr>
        <p:spPr/>
        <p:txBody>
          <a:bodyPr/>
          <a:lstStyle/>
          <a:p>
            <a:fld id="{6CD17518-18FB-4111-8EB4-F1D9008AD2AA}" type="slidenum">
              <a:rPr lang="en-US" altLang="en-US" smtClean="0"/>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6CD17518-18FB-4111-8EB4-F1D9008AD2AA}" type="slidenum">
              <a:rPr lang="en-US" altLang="en-US"/>
              <a:pPr>
                <a:defRPr/>
              </a:pPr>
              <a:t>13</a:t>
            </a:fld>
            <a:endParaRPr lang="en-US" altLang="en-US"/>
          </a:p>
        </p:txBody>
      </p:sp>
      <p:sp>
        <p:nvSpPr>
          <p:cNvPr id="6147" name="Rectangle 2"/>
          <p:cNvSpPr>
            <a:spLocks noGrp="1" noChangeArrowheads="1"/>
          </p:cNvSpPr>
          <p:nvPr>
            <p:ph type="title"/>
          </p:nvPr>
        </p:nvSpPr>
        <p:spPr>
          <a:xfrm>
            <a:off x="0" y="1600200"/>
            <a:ext cx="9144000" cy="1143000"/>
          </a:xfrm>
        </p:spPr>
        <p:txBody>
          <a:bodyPr/>
          <a:lstStyle/>
          <a:p>
            <a:pPr algn="ctr"/>
            <a:r>
              <a:rPr lang="en-US" sz="4800" dirty="0" smtClean="0"/>
              <a:t>Thank you!</a:t>
            </a:r>
            <a:br>
              <a:rPr lang="en-US" sz="4800" dirty="0" smtClean="0"/>
            </a:br>
            <a:r>
              <a:rPr lang="en-US" sz="1600" dirty="0" smtClean="0"/>
              <a:t/>
            </a:r>
            <a:br>
              <a:rPr lang="en-US" sz="1600" dirty="0" smtClean="0"/>
            </a:br>
            <a:r>
              <a:rPr lang="en-US" sz="4800" dirty="0" smtClean="0"/>
              <a:t>Questions?</a:t>
            </a:r>
          </a:p>
        </p:txBody>
      </p:sp>
      <p:sp>
        <p:nvSpPr>
          <p:cNvPr id="6148" name="Rectangle 3"/>
          <p:cNvSpPr>
            <a:spLocks noGrp="1" noChangeArrowheads="1"/>
          </p:cNvSpPr>
          <p:nvPr>
            <p:ph type="body" sz="half" idx="1"/>
          </p:nvPr>
        </p:nvSpPr>
        <p:spPr>
          <a:xfrm>
            <a:off x="228600" y="2743200"/>
            <a:ext cx="8686800" cy="3276600"/>
          </a:xfrm>
        </p:spPr>
        <p:txBody>
          <a:bodyPr/>
          <a:lstStyle/>
          <a:p>
            <a:pPr marL="0" indent="0" algn="ctr">
              <a:buNone/>
            </a:pPr>
            <a:endParaRPr lang="en-US" dirty="0" smtClean="0">
              <a:solidFill>
                <a:schemeClr val="tx1"/>
              </a:solidFill>
            </a:endParaRPr>
          </a:p>
          <a:p>
            <a:pPr marL="0" indent="0" algn="ctr">
              <a:buNone/>
            </a:pPr>
            <a:r>
              <a:rPr lang="en-US" dirty="0" smtClean="0">
                <a:solidFill>
                  <a:schemeClr val="tx1"/>
                </a:solidFill>
              </a:rPr>
              <a:t>Major Mark Savage</a:t>
            </a:r>
          </a:p>
          <a:p>
            <a:pPr marL="0" indent="0" algn="ctr">
              <a:buNone/>
            </a:pPr>
            <a:r>
              <a:rPr lang="en-US" dirty="0" smtClean="0">
                <a:solidFill>
                  <a:schemeClr val="tx1"/>
                </a:solidFill>
              </a:rPr>
              <a:t>CVSA President </a:t>
            </a:r>
          </a:p>
          <a:p>
            <a:pPr marL="0" indent="0" algn="ctr">
              <a:buNone/>
            </a:pPr>
            <a:r>
              <a:rPr lang="en-US" dirty="0" smtClean="0">
                <a:solidFill>
                  <a:schemeClr val="tx1"/>
                </a:solidFill>
              </a:rPr>
              <a:t>Colorado State Patrol</a:t>
            </a:r>
          </a:p>
          <a:p>
            <a:pPr marL="0" indent="0" algn="ctr">
              <a:buNone/>
            </a:pPr>
            <a:r>
              <a:rPr lang="en-US" dirty="0" smtClean="0">
                <a:solidFill>
                  <a:schemeClr val="tx1"/>
                </a:solidFill>
              </a:rPr>
              <a:t>303-916-1853</a:t>
            </a:r>
          </a:p>
          <a:p>
            <a:pPr marL="0" indent="0" algn="ctr">
              <a:buNone/>
            </a:pPr>
            <a:r>
              <a:rPr lang="en-US" dirty="0" smtClean="0">
                <a:solidFill>
                  <a:schemeClr val="tx1"/>
                </a:solidFill>
              </a:rPr>
              <a:t>mark.savage@state.co.us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pPr>
              <a:defRPr/>
            </a:pPr>
            <a:fld id="{9E936211-DC9D-4476-A59B-B9C2FA7BD8D5}" type="slidenum">
              <a:rPr lang="en-US" altLang="en-US"/>
              <a:pPr>
                <a:defRPr/>
              </a:pPr>
              <a:t>2</a:t>
            </a:fld>
            <a:endParaRPr lang="en-US" altLang="en-US"/>
          </a:p>
        </p:txBody>
      </p:sp>
      <p:sp>
        <p:nvSpPr>
          <p:cNvPr id="3075" name="Rectangle 2"/>
          <p:cNvSpPr>
            <a:spLocks noGrp="1" noChangeArrowheads="1"/>
          </p:cNvSpPr>
          <p:nvPr>
            <p:ph type="title"/>
          </p:nvPr>
        </p:nvSpPr>
        <p:spPr>
          <a:xfrm>
            <a:off x="0" y="609600"/>
            <a:ext cx="9144000" cy="1143000"/>
          </a:xfrm>
        </p:spPr>
        <p:txBody>
          <a:bodyPr/>
          <a:lstStyle/>
          <a:p>
            <a:pPr algn="ctr"/>
            <a:r>
              <a:rPr lang="en-US" sz="3200" dirty="0" smtClean="0"/>
              <a:t>Presentation Overview </a:t>
            </a:r>
          </a:p>
        </p:txBody>
      </p:sp>
      <p:sp>
        <p:nvSpPr>
          <p:cNvPr id="3076" name="Rectangle 3"/>
          <p:cNvSpPr>
            <a:spLocks noGrp="1" noChangeArrowheads="1"/>
          </p:cNvSpPr>
          <p:nvPr>
            <p:ph type="body" sz="half" idx="1"/>
          </p:nvPr>
        </p:nvSpPr>
        <p:spPr>
          <a:xfrm>
            <a:off x="228600" y="1752600"/>
            <a:ext cx="8686800" cy="4114800"/>
          </a:xfrm>
        </p:spPr>
        <p:txBody>
          <a:bodyPr/>
          <a:lstStyle/>
          <a:p>
            <a:pPr lvl="1"/>
            <a:endParaRPr lang="en-US" sz="1400" dirty="0" smtClean="0">
              <a:solidFill>
                <a:schemeClr val="tx1"/>
              </a:solidFill>
            </a:endParaRPr>
          </a:p>
          <a:p>
            <a:r>
              <a:rPr lang="en-US" sz="2800" dirty="0" smtClean="0">
                <a:solidFill>
                  <a:schemeClr val="tx1"/>
                </a:solidFill>
              </a:rPr>
              <a:t>The Context</a:t>
            </a:r>
          </a:p>
          <a:p>
            <a:pPr marL="0" indent="0">
              <a:buNone/>
            </a:pPr>
            <a:r>
              <a:rPr lang="en-US" sz="2800" dirty="0" smtClean="0">
                <a:solidFill>
                  <a:schemeClr val="tx1"/>
                </a:solidFill>
              </a:rPr>
              <a:t> </a:t>
            </a:r>
          </a:p>
          <a:p>
            <a:r>
              <a:rPr lang="en-US" sz="2800" dirty="0" smtClean="0">
                <a:solidFill>
                  <a:schemeClr val="tx1"/>
                </a:solidFill>
              </a:rPr>
              <a:t>Areas of Focus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The Context</a:t>
            </a:r>
            <a:endParaRPr lang="en-US" dirty="0"/>
          </a:p>
        </p:txBody>
      </p:sp>
      <p:sp>
        <p:nvSpPr>
          <p:cNvPr id="11" name="Content Placeholder 10"/>
          <p:cNvSpPr>
            <a:spLocks noGrp="1"/>
          </p:cNvSpPr>
          <p:nvPr>
            <p:ph idx="1"/>
          </p:nvPr>
        </p:nvSpPr>
        <p:spPr/>
        <p:txBody>
          <a:bodyPr/>
          <a:lstStyle/>
          <a:p>
            <a:pPr>
              <a:lnSpc>
                <a:spcPct val="150000"/>
              </a:lnSpc>
            </a:pPr>
            <a:r>
              <a:rPr lang="en-US" dirty="0" smtClean="0"/>
              <a:t>Why is data quality so important?</a:t>
            </a:r>
          </a:p>
          <a:p>
            <a:pPr>
              <a:lnSpc>
                <a:spcPct val="150000"/>
              </a:lnSpc>
            </a:pPr>
            <a:r>
              <a:rPr lang="en-US" dirty="0" smtClean="0"/>
              <a:t>What are the current issues?</a:t>
            </a:r>
          </a:p>
          <a:p>
            <a:pPr>
              <a:lnSpc>
                <a:spcPct val="150000"/>
              </a:lnSpc>
            </a:pPr>
            <a:r>
              <a:rPr lang="en-US" dirty="0" smtClean="0"/>
              <a:t>What has CVSA been doing about it?</a:t>
            </a:r>
            <a:endParaRPr lang="en-US" dirty="0"/>
          </a:p>
        </p:txBody>
      </p:sp>
      <p:sp>
        <p:nvSpPr>
          <p:cNvPr id="5" name="Slide Number Placeholder 4"/>
          <p:cNvSpPr>
            <a:spLocks noGrp="1"/>
          </p:cNvSpPr>
          <p:nvPr>
            <p:ph type="sldNum" sz="quarter" idx="10"/>
          </p:nvPr>
        </p:nvSpPr>
        <p:spPr/>
        <p:txBody>
          <a:bodyPr/>
          <a:lstStyle/>
          <a:p>
            <a:fld id="{CA98F9C9-84B5-4C6C-9F6E-8D514DFDF3EC}" type="slidenum">
              <a:rPr lang="en-US" altLang="en-US" smtClean="0"/>
              <a:pPr/>
              <a:t>3</a:t>
            </a:fld>
            <a:endParaRPr lang="en-US" altLang="en-US"/>
          </a:p>
        </p:txBody>
      </p:sp>
    </p:spTree>
    <p:extLst>
      <p:ext uri="{BB962C8B-B14F-4D97-AF65-F5344CB8AC3E}">
        <p14:creationId xmlns:p14="http://schemas.microsoft.com/office/powerpoint/2010/main" val="1380684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061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bwMode="auto">
          <a:xfrm>
            <a:off x="0" y="0"/>
            <a:ext cx="9306128" cy="1295400"/>
          </a:xfrm>
          <a:prstGeom prst="rect">
            <a:avLst/>
          </a:prstGeom>
          <a:solidFill>
            <a:srgbClr val="FFFF00">
              <a:alpha val="45000"/>
            </a:srgbClr>
          </a:solid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8" name="Rectangle 7"/>
          <p:cNvSpPr/>
          <p:nvPr/>
        </p:nvSpPr>
        <p:spPr bwMode="auto">
          <a:xfrm>
            <a:off x="0" y="4648200"/>
            <a:ext cx="9306128" cy="609600"/>
          </a:xfrm>
          <a:prstGeom prst="rect">
            <a:avLst/>
          </a:prstGeom>
          <a:solidFill>
            <a:srgbClr val="92D050">
              <a:alpha val="45000"/>
            </a:srgbClr>
          </a:solidFill>
          <a:ln w="38100" cap="flat" cmpd="sng" algn="ctr">
            <a:solidFill>
              <a:srgbClr val="92D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9" name="Rectangle 8"/>
          <p:cNvSpPr/>
          <p:nvPr/>
        </p:nvSpPr>
        <p:spPr bwMode="auto">
          <a:xfrm>
            <a:off x="0" y="5257800"/>
            <a:ext cx="9306128" cy="598714"/>
          </a:xfrm>
          <a:prstGeom prst="rect">
            <a:avLst/>
          </a:prstGeom>
          <a:solidFill>
            <a:srgbClr val="FF0000">
              <a:alpha val="45000"/>
            </a:srgbClr>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10" name="Rectangle 9"/>
          <p:cNvSpPr/>
          <p:nvPr/>
        </p:nvSpPr>
        <p:spPr bwMode="auto">
          <a:xfrm>
            <a:off x="0" y="5867400"/>
            <a:ext cx="9306128" cy="685800"/>
          </a:xfrm>
          <a:prstGeom prst="rect">
            <a:avLst/>
          </a:prstGeom>
          <a:solidFill>
            <a:srgbClr val="7030A0">
              <a:alpha val="45000"/>
            </a:srgbClr>
          </a:solidFill>
          <a:ln w="38100" cap="flat" cmpd="sng" algn="ctr">
            <a:solidFill>
              <a:srgbClr val="7030A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11" name="Rectangle 10"/>
          <p:cNvSpPr/>
          <p:nvPr/>
        </p:nvSpPr>
        <p:spPr bwMode="auto">
          <a:xfrm>
            <a:off x="0" y="1332410"/>
            <a:ext cx="9306128" cy="877389"/>
          </a:xfrm>
          <a:prstGeom prst="rect">
            <a:avLst/>
          </a:prstGeom>
          <a:solidFill>
            <a:srgbClr val="002060">
              <a:alpha val="45000"/>
            </a:srgbClr>
          </a:solidFill>
          <a:ln w="38100" cap="flat" cmpd="sng" algn="ctr">
            <a:solidFill>
              <a:srgbClr val="00206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12" name="Rectangle 11"/>
          <p:cNvSpPr/>
          <p:nvPr/>
        </p:nvSpPr>
        <p:spPr bwMode="auto">
          <a:xfrm>
            <a:off x="0" y="4038600"/>
            <a:ext cx="9306128" cy="609600"/>
          </a:xfrm>
          <a:prstGeom prst="rect">
            <a:avLst/>
          </a:prstGeom>
          <a:solidFill>
            <a:srgbClr val="0070C0">
              <a:alpha val="45000"/>
            </a:srgbClr>
          </a:solidFill>
          <a:ln w="38100" cap="flat" cmpd="sng" algn="ctr">
            <a:solidFill>
              <a:srgbClr val="0070C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13" name="Rectangle 12"/>
          <p:cNvSpPr/>
          <p:nvPr/>
        </p:nvSpPr>
        <p:spPr bwMode="auto">
          <a:xfrm>
            <a:off x="0" y="3429000"/>
            <a:ext cx="9306128" cy="609600"/>
          </a:xfrm>
          <a:prstGeom prst="rect">
            <a:avLst/>
          </a:prstGeom>
          <a:solidFill>
            <a:srgbClr val="FE9900">
              <a:alpha val="45000"/>
            </a:srgbClr>
          </a:solidFill>
          <a:ln w="38100" cap="flat" cmpd="sng" algn="ctr">
            <a:solidFill>
              <a:srgbClr val="E78C07"/>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14" name="Rectangle 13"/>
          <p:cNvSpPr/>
          <p:nvPr/>
        </p:nvSpPr>
        <p:spPr bwMode="auto">
          <a:xfrm>
            <a:off x="0" y="3124200"/>
            <a:ext cx="9306128" cy="304800"/>
          </a:xfrm>
          <a:prstGeom prst="rect">
            <a:avLst/>
          </a:prstGeom>
          <a:solidFill>
            <a:srgbClr val="319F3B">
              <a:alpha val="44706"/>
            </a:srgbClr>
          </a:solidFill>
          <a:ln w="38100" cap="flat" cmpd="sng" algn="ctr">
            <a:solidFill>
              <a:srgbClr val="319F3B"/>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15" name="Rectangle 14"/>
          <p:cNvSpPr/>
          <p:nvPr/>
        </p:nvSpPr>
        <p:spPr bwMode="auto">
          <a:xfrm>
            <a:off x="-9797" y="2220684"/>
            <a:ext cx="9306128" cy="903515"/>
          </a:xfrm>
          <a:prstGeom prst="rect">
            <a:avLst/>
          </a:prstGeom>
          <a:solidFill>
            <a:srgbClr val="FF99FF">
              <a:alpha val="45000"/>
            </a:srgbClr>
          </a:solidFill>
          <a:ln w="38100" cap="flat" cmpd="sng" algn="ctr">
            <a:solidFill>
              <a:srgbClr val="FF99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dirty="0" smtClean="0">
              <a:ln>
                <a:noFill/>
              </a:ln>
              <a:solidFill>
                <a:schemeClr val="tx1"/>
              </a:solidFill>
              <a:effectLst/>
              <a:latin typeface="Times New Roman" pitchFamily="18" charset="0"/>
            </a:endParaRPr>
          </a:p>
        </p:txBody>
      </p:sp>
      <p:sp>
        <p:nvSpPr>
          <p:cNvPr id="18" name="TextBox 17"/>
          <p:cNvSpPr txBox="1"/>
          <p:nvPr/>
        </p:nvSpPr>
        <p:spPr>
          <a:xfrm>
            <a:off x="35259" y="1905000"/>
            <a:ext cx="9306127" cy="1015663"/>
          </a:xfrm>
          <a:prstGeom prst="rect">
            <a:avLst/>
          </a:prstGeom>
          <a:noFill/>
        </p:spPr>
        <p:txBody>
          <a:bodyPr wrap="square" rtlCol="0" anchor="ctr">
            <a:spAutoFit/>
          </a:bodyPr>
          <a:lstStyle/>
          <a:p>
            <a:pPr algn="ctr"/>
            <a:r>
              <a:rPr lang="en-US" sz="6000" b="1" dirty="0" smtClean="0">
                <a:effectLst>
                  <a:outerShdw blurRad="38100" dist="38100" dir="2700000" algn="tl">
                    <a:srgbClr val="000000">
                      <a:alpha val="43137"/>
                    </a:srgbClr>
                  </a:outerShdw>
                </a:effectLst>
                <a:latin typeface="+mn-lt"/>
              </a:rPr>
              <a:t>Carrier sees</a:t>
            </a:r>
            <a:r>
              <a:rPr lang="en-US" sz="6000" b="1" baseline="0" dirty="0" smtClean="0">
                <a:effectLst>
                  <a:outerShdw blurRad="38100" dist="38100" dir="2700000" algn="tl">
                    <a:srgbClr val="000000">
                      <a:alpha val="43137"/>
                    </a:srgbClr>
                  </a:outerShdw>
                </a:effectLst>
                <a:latin typeface="+mn-lt"/>
              </a:rPr>
              <a:t> </a:t>
            </a:r>
            <a:r>
              <a:rPr lang="en-US" sz="6000" b="1" dirty="0" smtClean="0">
                <a:effectLst>
                  <a:outerShdw blurRad="38100" dist="38100" dir="2700000" algn="tl">
                    <a:srgbClr val="000000">
                      <a:alpha val="43137"/>
                    </a:srgbClr>
                  </a:outerShdw>
                </a:effectLst>
                <a:latin typeface="+mn-lt"/>
              </a:rPr>
              <a:t>19 Violations</a:t>
            </a:r>
            <a:endParaRPr lang="en-US" sz="6000" b="1" dirty="0">
              <a:effectLst>
                <a:outerShdw blurRad="38100" dist="38100" dir="2700000" algn="tl">
                  <a:srgbClr val="000000">
                    <a:alpha val="43137"/>
                  </a:srgbClr>
                </a:outerShdw>
              </a:effectLst>
              <a:latin typeface="+mn-lt"/>
            </a:endParaRPr>
          </a:p>
        </p:txBody>
      </p:sp>
      <p:sp>
        <p:nvSpPr>
          <p:cNvPr id="21" name="Rectangle 20"/>
          <p:cNvSpPr/>
          <p:nvPr/>
        </p:nvSpPr>
        <p:spPr bwMode="auto">
          <a:xfrm>
            <a:off x="1" y="0"/>
            <a:ext cx="9296400" cy="5257800"/>
          </a:xfrm>
          <a:prstGeom prst="rect">
            <a:avLst/>
          </a:prstGeom>
          <a:solidFill>
            <a:srgbClr val="FFFF00">
              <a:alpha val="45000"/>
            </a:srgbClr>
          </a:solidFill>
          <a:ln w="38100" cap="flat" cmpd="sng" algn="ctr">
            <a:solidFill>
              <a:srgbClr val="FFFF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22" name="Rectangle 21"/>
          <p:cNvSpPr/>
          <p:nvPr/>
        </p:nvSpPr>
        <p:spPr bwMode="auto">
          <a:xfrm>
            <a:off x="0" y="5268686"/>
            <a:ext cx="9306128" cy="598714"/>
          </a:xfrm>
          <a:prstGeom prst="rect">
            <a:avLst/>
          </a:prstGeom>
          <a:solidFill>
            <a:srgbClr val="FF0000">
              <a:alpha val="45000"/>
            </a:srgbClr>
          </a:solid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23" name="Rectangle 22"/>
          <p:cNvSpPr/>
          <p:nvPr/>
        </p:nvSpPr>
        <p:spPr bwMode="auto">
          <a:xfrm>
            <a:off x="0" y="5867400"/>
            <a:ext cx="9306128" cy="685800"/>
          </a:xfrm>
          <a:prstGeom prst="rect">
            <a:avLst/>
          </a:prstGeom>
          <a:solidFill>
            <a:srgbClr val="7030A0">
              <a:alpha val="45000"/>
            </a:srgbClr>
          </a:solidFill>
          <a:ln w="38100" cap="flat" cmpd="sng" algn="ctr">
            <a:solidFill>
              <a:srgbClr val="7030A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Times New Roman" pitchFamily="18" charset="0"/>
            </a:endParaRPr>
          </a:p>
        </p:txBody>
      </p:sp>
      <p:sp>
        <p:nvSpPr>
          <p:cNvPr id="7" name="TextBox 6"/>
          <p:cNvSpPr txBox="1"/>
          <p:nvPr/>
        </p:nvSpPr>
        <p:spPr>
          <a:xfrm>
            <a:off x="0" y="2133600"/>
            <a:ext cx="9306128" cy="707886"/>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mj-lt"/>
              </a:rPr>
              <a:t>Should be 9 Separate Violations</a:t>
            </a:r>
          </a:p>
        </p:txBody>
      </p:sp>
      <p:sp>
        <p:nvSpPr>
          <p:cNvPr id="20" name="TextBox 19"/>
          <p:cNvSpPr txBox="1"/>
          <p:nvPr/>
        </p:nvSpPr>
        <p:spPr>
          <a:xfrm>
            <a:off x="1" y="2133600"/>
            <a:ext cx="9306128" cy="707886"/>
          </a:xfrm>
          <a:prstGeom prst="rect">
            <a:avLst/>
          </a:prstGeom>
          <a:noFill/>
        </p:spPr>
        <p:txBody>
          <a:bodyPr wrap="square" rtlCol="0">
            <a:spAutoFit/>
          </a:bodyPr>
          <a:lstStyle/>
          <a:p>
            <a:pPr algn="ctr"/>
            <a:r>
              <a:rPr lang="en-US" sz="6000" b="1" dirty="0" smtClean="0">
                <a:effectLst>
                  <a:outerShdw blurRad="38100" dist="38100" dir="2700000" algn="tl">
                    <a:srgbClr val="000000">
                      <a:alpha val="43137"/>
                    </a:srgbClr>
                  </a:outerShdw>
                </a:effectLst>
                <a:latin typeface="+mj-lt"/>
              </a:rPr>
              <a:t>SMS sees 3 </a:t>
            </a:r>
            <a:r>
              <a:rPr lang="en-US" sz="6000" b="1" dirty="0">
                <a:effectLst>
                  <a:outerShdw blurRad="38100" dist="38100" dir="2700000" algn="tl">
                    <a:srgbClr val="000000">
                      <a:alpha val="43137"/>
                    </a:srgbClr>
                  </a:outerShdw>
                </a:effectLst>
                <a:latin typeface="+mj-lt"/>
              </a:rPr>
              <a:t>Separate Violations</a:t>
            </a:r>
          </a:p>
        </p:txBody>
      </p:sp>
      <p:sp>
        <p:nvSpPr>
          <p:cNvPr id="16" name="Slide Number Placeholder 15"/>
          <p:cNvSpPr>
            <a:spLocks noGrp="1"/>
          </p:cNvSpPr>
          <p:nvPr>
            <p:ph type="sldNum" sz="quarter" idx="10"/>
          </p:nvPr>
        </p:nvSpPr>
        <p:spPr>
          <a:xfrm>
            <a:off x="7086600" y="6553200"/>
            <a:ext cx="1905000" cy="457200"/>
          </a:xfrm>
        </p:spPr>
        <p:txBody>
          <a:bodyPr/>
          <a:lstStyle/>
          <a:p>
            <a:pPr>
              <a:defRPr/>
            </a:pPr>
            <a:fld id="{4E652989-C944-4870-9711-676141559594}" type="slidenum">
              <a:rPr lang="en-US" altLang="en-US" smtClean="0">
                <a:solidFill>
                  <a:schemeClr val="tx1"/>
                </a:solidFill>
              </a:rPr>
              <a:pPr>
                <a:defRPr/>
              </a:pPr>
              <a:t>4</a:t>
            </a:fld>
            <a:endParaRPr lang="en-US" altLang="en-US" dirty="0">
              <a:solidFill>
                <a:schemeClr val="tx1"/>
              </a:solidFill>
            </a:endParaRPr>
          </a:p>
        </p:txBody>
      </p:sp>
    </p:spTree>
    <p:extLst>
      <p:ext uri="{BB962C8B-B14F-4D97-AF65-F5344CB8AC3E}">
        <p14:creationId xmlns:p14="http://schemas.microsoft.com/office/powerpoint/2010/main" val="265607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8" grpId="0"/>
      <p:bldP spid="21" grpId="0" animBg="1"/>
      <p:bldP spid="22" grpId="0" animBg="1"/>
      <p:bldP spid="23" grpId="0" animBg="1"/>
      <p:bldP spid="7"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86781493"/>
              </p:ext>
            </p:extLst>
          </p:nvPr>
        </p:nvGraphicFramePr>
        <p:xfrm>
          <a:off x="0" y="0"/>
          <a:ext cx="91440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448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871364884"/>
              </p:ext>
            </p:extLst>
          </p:nvPr>
        </p:nvGraphicFramePr>
        <p:xfrm>
          <a:off x="0" y="0"/>
          <a:ext cx="9144000" cy="678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028607261"/>
              </p:ext>
            </p:extLst>
          </p:nvPr>
        </p:nvGraphicFramePr>
        <p:xfrm>
          <a:off x="5255" y="0"/>
          <a:ext cx="9144000" cy="6781800"/>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0"/>
          </p:nvPr>
        </p:nvSpPr>
        <p:spPr/>
        <p:txBody>
          <a:bodyPr/>
          <a:lstStyle/>
          <a:p>
            <a:pPr>
              <a:defRPr/>
            </a:pPr>
            <a:fld id="{4091B847-BF50-4924-8DB2-36E8E5DB2737}" type="slidenum">
              <a:rPr lang="en-US" altLang="en-US"/>
              <a:pPr>
                <a:defRPr/>
              </a:pPr>
              <a:t>6</a:t>
            </a:fld>
            <a:endParaRPr lang="en-US" altLang="en-US"/>
          </a:p>
        </p:txBody>
      </p:sp>
      <p:sp>
        <p:nvSpPr>
          <p:cNvPr id="4099" name="Rectangle 2"/>
          <p:cNvSpPr>
            <a:spLocks noGrp="1" noChangeArrowheads="1"/>
          </p:cNvSpPr>
          <p:nvPr>
            <p:ph type="title"/>
          </p:nvPr>
        </p:nvSpPr>
        <p:spPr>
          <a:xfrm>
            <a:off x="-30480" y="762000"/>
            <a:ext cx="9144000" cy="457200"/>
          </a:xfrm>
        </p:spPr>
        <p:txBody>
          <a:bodyPr/>
          <a:lstStyle/>
          <a:p>
            <a:pPr lvl="1" algn="ctr"/>
            <a:r>
              <a:rPr lang="en-US" sz="2800" dirty="0" smtClean="0">
                <a:latin typeface="+mj-lt"/>
              </a:rPr>
              <a:t>Improve Regulatory Framework</a:t>
            </a:r>
            <a:endParaRPr lang="en-US" dirty="0" smtClean="0">
              <a:latin typeface="+mj-lt"/>
            </a:endParaRPr>
          </a:p>
        </p:txBody>
      </p:sp>
      <p:sp>
        <p:nvSpPr>
          <p:cNvPr id="4100" name="Rectangle 3"/>
          <p:cNvSpPr>
            <a:spLocks noGrp="1" noChangeArrowheads="1"/>
          </p:cNvSpPr>
          <p:nvPr>
            <p:ph type="body" idx="1"/>
          </p:nvPr>
        </p:nvSpPr>
        <p:spPr>
          <a:xfrm>
            <a:off x="228600" y="1295400"/>
            <a:ext cx="8686800" cy="4876800"/>
          </a:xfrm>
        </p:spPr>
        <p:txBody>
          <a:bodyPr/>
          <a:lstStyle/>
          <a:p>
            <a:pPr marL="0" indent="0">
              <a:buNone/>
            </a:pPr>
            <a:r>
              <a:rPr lang="en-US" b="1" u="sng" dirty="0" smtClean="0"/>
              <a:t>Issue:</a:t>
            </a:r>
            <a:r>
              <a:rPr lang="en-US" dirty="0" smtClean="0"/>
              <a:t> Regulations outdated and inconsistent </a:t>
            </a:r>
            <a:r>
              <a:rPr lang="en-US" dirty="0"/>
              <a:t>with </a:t>
            </a:r>
            <a:r>
              <a:rPr lang="en-US" dirty="0" smtClean="0"/>
              <a:t>interpretations, regulatory guidance, operational policies and enforcement memos</a:t>
            </a:r>
            <a:endParaRPr lang="en-US" dirty="0"/>
          </a:p>
          <a:p>
            <a:pPr marL="0" indent="0">
              <a:buNone/>
            </a:pPr>
            <a:endParaRPr lang="en-US" sz="1400" dirty="0" smtClean="0"/>
          </a:p>
          <a:p>
            <a:pPr marL="0" indent="0">
              <a:buNone/>
            </a:pPr>
            <a:r>
              <a:rPr lang="en-US" b="1" u="sng" dirty="0" smtClean="0"/>
              <a:t>CVSA Recommendations:</a:t>
            </a:r>
          </a:p>
          <a:p>
            <a:r>
              <a:rPr lang="en-US" dirty="0" smtClean="0"/>
              <a:t>CVSA Petitions for Rulemaking</a:t>
            </a:r>
          </a:p>
          <a:p>
            <a:r>
              <a:rPr lang="en-US" dirty="0" smtClean="0"/>
              <a:t>Incorporate changes implemented through:</a:t>
            </a:r>
          </a:p>
          <a:p>
            <a:pPr lvl="1"/>
            <a:r>
              <a:rPr lang="en-US" sz="2400" dirty="0"/>
              <a:t>Interpretations</a:t>
            </a:r>
          </a:p>
          <a:p>
            <a:pPr lvl="1"/>
            <a:r>
              <a:rPr lang="en-US" sz="2400" dirty="0" smtClean="0"/>
              <a:t>Regulatory guidance</a:t>
            </a:r>
          </a:p>
          <a:p>
            <a:pPr lvl="1"/>
            <a:r>
              <a:rPr lang="en-US" sz="2400" dirty="0" smtClean="0"/>
              <a:t>Operational Policies</a:t>
            </a:r>
          </a:p>
          <a:p>
            <a:pPr lvl="1"/>
            <a:r>
              <a:rPr lang="en-US" sz="2400" dirty="0" smtClean="0"/>
              <a:t>Enforcement memos</a:t>
            </a:r>
          </a:p>
          <a:p>
            <a:pPr lvl="1"/>
            <a:endParaRPr lang="en-US" sz="2400" dirty="0" smtClean="0"/>
          </a:p>
          <a:p>
            <a:pPr lvl="1"/>
            <a:endParaRPr lang="en-US" sz="2400" dirty="0" smtClean="0"/>
          </a:p>
          <a:p>
            <a:pPr marL="0" indent="0">
              <a:buNone/>
            </a:pPr>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354651989"/>
              </p:ext>
            </p:extLst>
          </p:nvPr>
        </p:nvGraphicFramePr>
        <p:xfrm>
          <a:off x="0" y="18393"/>
          <a:ext cx="9144000" cy="6781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85800" y="457200"/>
            <a:ext cx="7772400" cy="1143000"/>
          </a:xfrm>
        </p:spPr>
        <p:txBody>
          <a:bodyPr/>
          <a:lstStyle/>
          <a:p>
            <a:pPr algn="ctr"/>
            <a:r>
              <a:rPr lang="en-US" sz="2800" dirty="0" smtClean="0"/>
              <a:t>Roadside Inspection Software</a:t>
            </a:r>
            <a:endParaRPr lang="en-US" sz="2800" dirty="0"/>
          </a:p>
        </p:txBody>
      </p:sp>
      <p:sp>
        <p:nvSpPr>
          <p:cNvPr id="3" name="Content Placeholder 2"/>
          <p:cNvSpPr>
            <a:spLocks noGrp="1"/>
          </p:cNvSpPr>
          <p:nvPr>
            <p:ph idx="1"/>
          </p:nvPr>
        </p:nvSpPr>
        <p:spPr>
          <a:xfrm>
            <a:off x="533400" y="1600200"/>
            <a:ext cx="7162800" cy="4114800"/>
          </a:xfrm>
        </p:spPr>
        <p:txBody>
          <a:bodyPr/>
          <a:lstStyle/>
          <a:p>
            <a:r>
              <a:rPr lang="en-US" b="1" dirty="0"/>
              <a:t>Update Roadside Inspection </a:t>
            </a:r>
            <a:r>
              <a:rPr lang="en-US" b="1" dirty="0" smtClean="0"/>
              <a:t>Violations</a:t>
            </a:r>
          </a:p>
          <a:p>
            <a:pPr marL="457200" lvl="1" indent="0">
              <a:buNone/>
            </a:pPr>
            <a:r>
              <a:rPr lang="en-US" b="1" dirty="0" smtClean="0"/>
              <a:t>	</a:t>
            </a:r>
            <a:r>
              <a:rPr lang="en-US" b="1" u="sng" dirty="0" smtClean="0"/>
              <a:t>Issue</a:t>
            </a:r>
            <a:r>
              <a:rPr lang="en-US" dirty="0" smtClean="0"/>
              <a:t>: Disconnect </a:t>
            </a:r>
            <a:r>
              <a:rPr lang="en-US" dirty="0"/>
              <a:t>between less specific regulatory </a:t>
            </a:r>
            <a:r>
              <a:rPr lang="en-US" dirty="0" smtClean="0"/>
              <a:t>	references </a:t>
            </a:r>
            <a:r>
              <a:rPr lang="en-US" dirty="0"/>
              <a:t>and more detailed violation codes in </a:t>
            </a:r>
            <a:r>
              <a:rPr lang="en-US" dirty="0" smtClean="0"/>
              <a:t>	roadside inspection </a:t>
            </a:r>
            <a:r>
              <a:rPr lang="en-US" dirty="0"/>
              <a:t>software</a:t>
            </a:r>
          </a:p>
          <a:p>
            <a:r>
              <a:rPr lang="en-US" b="1" dirty="0"/>
              <a:t>Hardcode Inspection </a:t>
            </a:r>
            <a:r>
              <a:rPr lang="en-US" b="1" dirty="0" smtClean="0"/>
              <a:t>Violations</a:t>
            </a:r>
          </a:p>
          <a:p>
            <a:pPr marL="457200" lvl="1" indent="0">
              <a:buNone/>
            </a:pPr>
            <a:r>
              <a:rPr lang="en-US" b="1" dirty="0" smtClean="0">
                <a:solidFill>
                  <a:schemeClr val="tx1"/>
                </a:solidFill>
              </a:rPr>
              <a:t>	</a:t>
            </a:r>
            <a:r>
              <a:rPr lang="en-US" b="1" u="sng" dirty="0" smtClean="0">
                <a:solidFill>
                  <a:schemeClr val="tx1"/>
                </a:solidFill>
              </a:rPr>
              <a:t>Issue</a:t>
            </a:r>
            <a:r>
              <a:rPr lang="en-US" dirty="0" smtClean="0">
                <a:solidFill>
                  <a:schemeClr val="tx1"/>
                </a:solidFill>
              </a:rPr>
              <a:t>: Too many variations in violation descriptions 	documented on roadside inspection report</a:t>
            </a:r>
          </a:p>
          <a:p>
            <a:r>
              <a:rPr lang="en-US" b="1" dirty="0" smtClean="0"/>
              <a:t>Implement </a:t>
            </a:r>
            <a:r>
              <a:rPr lang="en-US" b="1" dirty="0"/>
              <a:t>Smart </a:t>
            </a:r>
            <a:r>
              <a:rPr lang="en-US" b="1" dirty="0" smtClean="0"/>
              <a:t>Logic</a:t>
            </a:r>
          </a:p>
          <a:p>
            <a:pPr marL="457200" lvl="1" indent="0">
              <a:buNone/>
            </a:pPr>
            <a:r>
              <a:rPr lang="en-US" b="1" dirty="0" smtClean="0">
                <a:solidFill>
                  <a:schemeClr val="tx1"/>
                </a:solidFill>
              </a:rPr>
              <a:t>	</a:t>
            </a:r>
            <a:r>
              <a:rPr lang="en-US" b="1" u="sng" dirty="0" smtClean="0">
                <a:solidFill>
                  <a:schemeClr val="tx1"/>
                </a:solidFill>
              </a:rPr>
              <a:t>Issue</a:t>
            </a:r>
            <a:r>
              <a:rPr lang="en-US" dirty="0" smtClean="0">
                <a:solidFill>
                  <a:schemeClr val="tx1"/>
                </a:solidFill>
              </a:rPr>
              <a:t>: Improper </a:t>
            </a:r>
            <a:r>
              <a:rPr lang="en-US" dirty="0">
                <a:solidFill>
                  <a:schemeClr val="tx1"/>
                </a:solidFill>
              </a:rPr>
              <a:t>cataloging of multiple roadside </a:t>
            </a:r>
            <a:r>
              <a:rPr lang="en-US" dirty="0" smtClean="0">
                <a:solidFill>
                  <a:schemeClr val="tx1"/>
                </a:solidFill>
              </a:rPr>
              <a:t>	inspection violations </a:t>
            </a:r>
            <a:r>
              <a:rPr lang="en-US" dirty="0">
                <a:solidFill>
                  <a:schemeClr val="tx1"/>
                </a:solidFill>
              </a:rPr>
              <a:t>of the same regulatory cite</a:t>
            </a:r>
          </a:p>
          <a:p>
            <a:pPr lvl="1"/>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55C21822-F5F1-4732-9B65-FD740A424585}" type="slidenum">
              <a:rPr lang="en-US" altLang="en-US" smtClean="0"/>
              <a:pPr>
                <a:defRPr/>
              </a:pPr>
              <a:t>7</a:t>
            </a:fld>
            <a:endParaRPr lang="en-US" altLang="en-US"/>
          </a:p>
        </p:txBody>
      </p:sp>
    </p:spTree>
    <p:extLst>
      <p:ext uri="{BB962C8B-B14F-4D97-AF65-F5344CB8AC3E}">
        <p14:creationId xmlns:p14="http://schemas.microsoft.com/office/powerpoint/2010/main" val="3729860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986012798"/>
              </p:ext>
            </p:extLst>
          </p:nvPr>
        </p:nvGraphicFramePr>
        <p:xfrm>
          <a:off x="0" y="0"/>
          <a:ext cx="9144000" cy="678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727395396"/>
              </p:ext>
            </p:extLst>
          </p:nvPr>
        </p:nvGraphicFramePr>
        <p:xfrm>
          <a:off x="0" y="10510"/>
          <a:ext cx="9144000" cy="678180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685800" y="457200"/>
            <a:ext cx="7772400" cy="1143000"/>
          </a:xfrm>
        </p:spPr>
        <p:txBody>
          <a:bodyPr/>
          <a:lstStyle/>
          <a:p>
            <a:pPr algn="ctr"/>
            <a:r>
              <a:rPr lang="en-US" sz="2800" dirty="0" smtClean="0"/>
              <a:t>Getting it right at the point of entry</a:t>
            </a:r>
            <a:endParaRPr lang="en-US" sz="2800" dirty="0"/>
          </a:p>
        </p:txBody>
      </p:sp>
      <p:sp>
        <p:nvSpPr>
          <p:cNvPr id="3" name="Content Placeholder 2"/>
          <p:cNvSpPr>
            <a:spLocks noGrp="1"/>
          </p:cNvSpPr>
          <p:nvPr>
            <p:ph idx="1"/>
          </p:nvPr>
        </p:nvSpPr>
        <p:spPr>
          <a:xfrm>
            <a:off x="609600" y="1524000"/>
            <a:ext cx="8001000" cy="4114800"/>
          </a:xfrm>
        </p:spPr>
        <p:txBody>
          <a:bodyPr/>
          <a:lstStyle/>
          <a:p>
            <a:r>
              <a:rPr lang="en-US" b="1" dirty="0" smtClean="0"/>
              <a:t>Ensure correct entries for those interacting with the systems</a:t>
            </a:r>
          </a:p>
          <a:p>
            <a:pPr lvl="1"/>
            <a:r>
              <a:rPr lang="en-US" dirty="0" smtClean="0"/>
              <a:t>Carriers, States, Inspectors, Investigators, Brokers, FMCSA</a:t>
            </a:r>
          </a:p>
          <a:p>
            <a:pPr lvl="1"/>
            <a:r>
              <a:rPr lang="en-US" dirty="0" smtClean="0"/>
              <a:t>URS should help</a:t>
            </a:r>
          </a:p>
          <a:p>
            <a:pPr lvl="1"/>
            <a:r>
              <a:rPr lang="en-US" dirty="0" smtClean="0"/>
              <a:t>Need to effectively police the system (quality control)</a:t>
            </a:r>
          </a:p>
          <a:p>
            <a:r>
              <a:rPr lang="en-US" dirty="0" smtClean="0"/>
              <a:t>Examples</a:t>
            </a:r>
          </a:p>
          <a:p>
            <a:pPr marL="457200" lvl="1" indent="0">
              <a:buNone/>
            </a:pPr>
            <a:r>
              <a:rPr lang="en-US" b="1" dirty="0" smtClean="0">
                <a:solidFill>
                  <a:schemeClr val="tx1"/>
                </a:solidFill>
              </a:rPr>
              <a:t>	</a:t>
            </a:r>
            <a:r>
              <a:rPr lang="en-US" b="1" u="sng" dirty="0" smtClean="0">
                <a:solidFill>
                  <a:schemeClr val="tx1"/>
                </a:solidFill>
              </a:rPr>
              <a:t>Issue</a:t>
            </a:r>
            <a:r>
              <a:rPr lang="en-US" b="1" u="sng" dirty="0">
                <a:solidFill>
                  <a:schemeClr val="tx1"/>
                </a:solidFill>
              </a:rPr>
              <a:t>:</a:t>
            </a:r>
            <a:r>
              <a:rPr lang="en-US" dirty="0">
                <a:solidFill>
                  <a:schemeClr val="tx1"/>
                </a:solidFill>
              </a:rPr>
              <a:t> Carriers improperly identified roadside</a:t>
            </a:r>
          </a:p>
          <a:p>
            <a:pPr marL="0" indent="0">
              <a:buNone/>
            </a:pPr>
            <a:r>
              <a:rPr lang="en-US" b="1" dirty="0" smtClean="0">
                <a:solidFill>
                  <a:schemeClr val="tx1"/>
                </a:solidFill>
              </a:rPr>
              <a:t>	</a:t>
            </a:r>
            <a:r>
              <a:rPr lang="en-US" sz="2000" b="1" u="sng" dirty="0" smtClean="0">
                <a:solidFill>
                  <a:schemeClr val="tx1"/>
                </a:solidFill>
              </a:rPr>
              <a:t>Issue</a:t>
            </a:r>
            <a:r>
              <a:rPr lang="en-US" sz="2000" b="1" u="sng" dirty="0">
                <a:solidFill>
                  <a:schemeClr val="tx1"/>
                </a:solidFill>
              </a:rPr>
              <a:t>:</a:t>
            </a:r>
            <a:r>
              <a:rPr lang="en-US" sz="2000" dirty="0">
                <a:solidFill>
                  <a:schemeClr val="tx1"/>
                </a:solidFill>
              </a:rPr>
              <a:t> Improperly documented </a:t>
            </a:r>
            <a:r>
              <a:rPr lang="en-US" sz="2000" dirty="0" smtClean="0">
                <a:solidFill>
                  <a:schemeClr val="tx1"/>
                </a:solidFill>
              </a:rPr>
              <a:t>roadside	inspection  	violations (incorrect inspection violations)</a:t>
            </a:r>
            <a:endParaRPr lang="en-US" sz="2000" dirty="0">
              <a:solidFill>
                <a:schemeClr val="tx1"/>
              </a:solidFill>
            </a:endParaRPr>
          </a:p>
          <a:p>
            <a:pPr lvl="2"/>
            <a:r>
              <a:rPr lang="en-US" dirty="0">
                <a:solidFill>
                  <a:schemeClr val="tx1"/>
                </a:solidFill>
              </a:rPr>
              <a:t>Lack of clarity in regulations is a contributing </a:t>
            </a:r>
            <a:r>
              <a:rPr lang="en-US" dirty="0" smtClean="0">
                <a:solidFill>
                  <a:schemeClr val="tx1"/>
                </a:solidFill>
              </a:rPr>
              <a:t>factor</a:t>
            </a:r>
          </a:p>
          <a:p>
            <a:pPr marL="914400" lvl="2" indent="0">
              <a:buNone/>
            </a:pPr>
            <a:r>
              <a:rPr lang="en-US" b="1" u="sng" dirty="0" smtClean="0">
                <a:solidFill>
                  <a:schemeClr val="tx1"/>
                </a:solidFill>
              </a:rPr>
              <a:t>Issue</a:t>
            </a:r>
            <a:r>
              <a:rPr lang="en-US" dirty="0" smtClean="0">
                <a:solidFill>
                  <a:schemeClr val="tx1"/>
                </a:solidFill>
              </a:rPr>
              <a:t>: Lack of consistency in data viewed by roadside   enforcement</a:t>
            </a: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55C21822-F5F1-4732-9B65-FD740A424585}" type="slidenum">
              <a:rPr lang="en-US" altLang="en-US" smtClean="0"/>
              <a:pPr>
                <a:defRPr/>
              </a:pPr>
              <a:t>8</a:t>
            </a:fld>
            <a:endParaRPr lang="en-US" altLang="en-US"/>
          </a:p>
        </p:txBody>
      </p:sp>
    </p:spTree>
    <p:extLst>
      <p:ext uri="{BB962C8B-B14F-4D97-AF65-F5344CB8AC3E}">
        <p14:creationId xmlns:p14="http://schemas.microsoft.com/office/powerpoint/2010/main" val="1398929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192598137"/>
              </p:ext>
            </p:extLst>
          </p:nvPr>
        </p:nvGraphicFramePr>
        <p:xfrm>
          <a:off x="0" y="10510"/>
          <a:ext cx="9144000" cy="6781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85800" y="533400"/>
            <a:ext cx="7772400" cy="1143000"/>
          </a:xfrm>
        </p:spPr>
        <p:txBody>
          <a:bodyPr/>
          <a:lstStyle/>
          <a:p>
            <a:pPr algn="ctr"/>
            <a:r>
              <a:rPr lang="en-US" dirty="0" smtClean="0"/>
              <a:t>Effective Due Process</a:t>
            </a:r>
            <a:endParaRPr lang="en-US" dirty="0"/>
          </a:p>
        </p:txBody>
      </p:sp>
      <p:sp>
        <p:nvSpPr>
          <p:cNvPr id="3" name="Content Placeholder 2"/>
          <p:cNvSpPr>
            <a:spLocks noGrp="1"/>
          </p:cNvSpPr>
          <p:nvPr>
            <p:ph idx="1"/>
          </p:nvPr>
        </p:nvSpPr>
        <p:spPr>
          <a:xfrm>
            <a:off x="609600" y="1676400"/>
            <a:ext cx="7772400" cy="4114800"/>
          </a:xfrm>
        </p:spPr>
        <p:txBody>
          <a:bodyPr/>
          <a:lstStyle/>
          <a:p>
            <a:r>
              <a:rPr lang="en-US" b="1" dirty="0"/>
              <a:t>Implement Effective </a:t>
            </a:r>
            <a:r>
              <a:rPr lang="en-US" b="1" dirty="0" err="1"/>
              <a:t>DataQs</a:t>
            </a:r>
            <a:r>
              <a:rPr lang="en-US" b="1" dirty="0"/>
              <a:t> Review </a:t>
            </a:r>
            <a:r>
              <a:rPr lang="en-US" b="1" dirty="0" smtClean="0"/>
              <a:t>Process</a:t>
            </a:r>
          </a:p>
          <a:p>
            <a:pPr marL="0" indent="0">
              <a:buNone/>
            </a:pPr>
            <a:r>
              <a:rPr lang="en-US" b="1" dirty="0" smtClean="0">
                <a:solidFill>
                  <a:schemeClr val="tx1"/>
                </a:solidFill>
              </a:rPr>
              <a:t>	</a:t>
            </a:r>
            <a:r>
              <a:rPr lang="en-US" sz="2000" b="1" u="sng" dirty="0" smtClean="0">
                <a:solidFill>
                  <a:schemeClr val="tx1"/>
                </a:solidFill>
              </a:rPr>
              <a:t>Issue</a:t>
            </a:r>
            <a:r>
              <a:rPr lang="en-US" sz="2000" b="1" u="sng" dirty="0">
                <a:solidFill>
                  <a:schemeClr val="tx1"/>
                </a:solidFill>
              </a:rPr>
              <a:t>:</a:t>
            </a:r>
            <a:r>
              <a:rPr lang="en-US" sz="2000" dirty="0">
                <a:solidFill>
                  <a:schemeClr val="tx1"/>
                </a:solidFill>
              </a:rPr>
              <a:t> Lack of uniformity in processing </a:t>
            </a:r>
            <a:r>
              <a:rPr lang="en-US" sz="2000" dirty="0" err="1">
                <a:solidFill>
                  <a:schemeClr val="tx1"/>
                </a:solidFill>
              </a:rPr>
              <a:t>DataQ</a:t>
            </a:r>
            <a:r>
              <a:rPr lang="en-US" sz="2000" dirty="0">
                <a:solidFill>
                  <a:schemeClr val="tx1"/>
                </a:solidFill>
              </a:rPr>
              <a:t> </a:t>
            </a:r>
            <a:r>
              <a:rPr lang="en-US" sz="2000" dirty="0" smtClean="0">
                <a:solidFill>
                  <a:schemeClr val="tx1"/>
                </a:solidFill>
              </a:rPr>
              <a:t>challenges</a:t>
            </a:r>
          </a:p>
          <a:p>
            <a:r>
              <a:rPr lang="en-US" b="1" dirty="0" smtClean="0">
                <a:solidFill>
                  <a:schemeClr val="tx1"/>
                </a:solidFill>
              </a:rPr>
              <a:t>Implement effective </a:t>
            </a:r>
            <a:r>
              <a:rPr lang="en-US" b="1" dirty="0" err="1" smtClean="0">
                <a:solidFill>
                  <a:schemeClr val="tx1"/>
                </a:solidFill>
              </a:rPr>
              <a:t>DataQ</a:t>
            </a:r>
            <a:r>
              <a:rPr lang="en-US" b="1" dirty="0" smtClean="0">
                <a:solidFill>
                  <a:schemeClr val="tx1"/>
                </a:solidFill>
              </a:rPr>
              <a:t> Due Process</a:t>
            </a:r>
          </a:p>
          <a:p>
            <a:pPr marL="0" indent="0">
              <a:buNone/>
            </a:pPr>
            <a:r>
              <a:rPr lang="en-US" sz="2000" b="1" dirty="0">
                <a:solidFill>
                  <a:schemeClr val="tx1"/>
                </a:solidFill>
              </a:rPr>
              <a:t>	</a:t>
            </a:r>
            <a:r>
              <a:rPr lang="en-US" sz="2000" b="1" u="sng" dirty="0" smtClean="0">
                <a:solidFill>
                  <a:schemeClr val="tx1"/>
                </a:solidFill>
              </a:rPr>
              <a:t>Issue</a:t>
            </a:r>
            <a:r>
              <a:rPr lang="en-US" sz="2000" b="1" u="sng" dirty="0">
                <a:solidFill>
                  <a:schemeClr val="tx1"/>
                </a:solidFill>
              </a:rPr>
              <a:t>:</a:t>
            </a:r>
            <a:r>
              <a:rPr lang="en-US" sz="2000" dirty="0">
                <a:solidFill>
                  <a:schemeClr val="tx1"/>
                </a:solidFill>
              </a:rPr>
              <a:t> No uniform process or final authority for </a:t>
            </a:r>
            <a:r>
              <a:rPr lang="en-US" sz="2000" dirty="0" smtClean="0">
                <a:solidFill>
                  <a:schemeClr val="tx1"/>
                </a:solidFill>
              </a:rPr>
              <a:t>resolving 	a </a:t>
            </a:r>
            <a:r>
              <a:rPr lang="en-US" sz="2000" dirty="0" err="1">
                <a:solidFill>
                  <a:schemeClr val="tx1"/>
                </a:solidFill>
              </a:rPr>
              <a:t>DataQ</a:t>
            </a:r>
            <a:r>
              <a:rPr lang="en-US" sz="2000" dirty="0">
                <a:solidFill>
                  <a:schemeClr val="tx1"/>
                </a:solidFill>
              </a:rPr>
              <a:t> challenge when the motor </a:t>
            </a:r>
            <a:r>
              <a:rPr lang="en-US" sz="2000" dirty="0" smtClean="0">
                <a:solidFill>
                  <a:schemeClr val="tx1"/>
                </a:solidFill>
              </a:rPr>
              <a:t>carrier </a:t>
            </a:r>
            <a:r>
              <a:rPr lang="en-US" sz="2000" dirty="0">
                <a:solidFill>
                  <a:schemeClr val="tx1"/>
                </a:solidFill>
              </a:rPr>
              <a:t>and </a:t>
            </a:r>
            <a:r>
              <a:rPr lang="en-US" sz="2000" dirty="0" err="1">
                <a:solidFill>
                  <a:schemeClr val="tx1"/>
                </a:solidFill>
              </a:rPr>
              <a:t>DataQ</a:t>
            </a:r>
            <a:r>
              <a:rPr lang="en-US" sz="2000" dirty="0">
                <a:solidFill>
                  <a:schemeClr val="tx1"/>
                </a:solidFill>
              </a:rPr>
              <a:t> </a:t>
            </a:r>
            <a:r>
              <a:rPr lang="en-US" sz="2000" dirty="0" smtClean="0">
                <a:solidFill>
                  <a:schemeClr val="tx1"/>
                </a:solidFill>
              </a:rPr>
              <a:t>	administrator </a:t>
            </a:r>
            <a:r>
              <a:rPr lang="en-US" sz="2000" dirty="0">
                <a:solidFill>
                  <a:schemeClr val="tx1"/>
                </a:solidFill>
              </a:rPr>
              <a:t>continue </a:t>
            </a:r>
            <a:r>
              <a:rPr lang="en-US" sz="2000" dirty="0" smtClean="0">
                <a:solidFill>
                  <a:schemeClr val="tx1"/>
                </a:solidFill>
              </a:rPr>
              <a:t>to disagree</a:t>
            </a:r>
          </a:p>
          <a:p>
            <a:r>
              <a:rPr lang="en-US" b="1" dirty="0"/>
              <a:t>Address Adjudication of Citations</a:t>
            </a:r>
          </a:p>
          <a:p>
            <a:pPr marL="0" indent="0">
              <a:buNone/>
            </a:pPr>
            <a:r>
              <a:rPr lang="en-US" sz="2000" b="1" dirty="0">
                <a:solidFill>
                  <a:schemeClr val="tx1"/>
                </a:solidFill>
              </a:rPr>
              <a:t>	</a:t>
            </a:r>
            <a:r>
              <a:rPr lang="en-US" sz="2000" b="1" u="sng" dirty="0" smtClean="0">
                <a:solidFill>
                  <a:schemeClr val="tx1"/>
                </a:solidFill>
              </a:rPr>
              <a:t>Issue</a:t>
            </a:r>
            <a:r>
              <a:rPr lang="en-US" sz="2000" b="1" u="sng" dirty="0">
                <a:solidFill>
                  <a:schemeClr val="tx1"/>
                </a:solidFill>
              </a:rPr>
              <a:t>:</a:t>
            </a:r>
            <a:r>
              <a:rPr lang="en-US" sz="2000" dirty="0">
                <a:solidFill>
                  <a:schemeClr val="tx1"/>
                </a:solidFill>
              </a:rPr>
              <a:t> No uniform process for how to handle an </a:t>
            </a:r>
            <a:r>
              <a:rPr lang="en-US" sz="2000" dirty="0" smtClean="0">
                <a:solidFill>
                  <a:schemeClr val="tx1"/>
                </a:solidFill>
              </a:rPr>
              <a:t>	adjudicated </a:t>
            </a:r>
            <a:r>
              <a:rPr lang="en-US" sz="2000" dirty="0">
                <a:solidFill>
                  <a:schemeClr val="tx1"/>
                </a:solidFill>
              </a:rPr>
              <a:t>citation that is linked to a violation </a:t>
            </a:r>
            <a:r>
              <a:rPr lang="en-US" sz="2000" dirty="0" smtClean="0">
                <a:solidFill>
                  <a:schemeClr val="tx1"/>
                </a:solidFill>
              </a:rPr>
              <a:t> 	documented on </a:t>
            </a:r>
            <a:r>
              <a:rPr lang="en-US" sz="2000" dirty="0">
                <a:solidFill>
                  <a:schemeClr val="tx1"/>
                </a:solidFill>
              </a:rPr>
              <a:t>a roadside inspection report</a:t>
            </a:r>
          </a:p>
          <a:p>
            <a:pPr marL="0" indent="0">
              <a:buNone/>
            </a:pPr>
            <a:endParaRPr lang="en-US" sz="2000" dirty="0">
              <a:solidFill>
                <a:schemeClr val="tx1"/>
              </a:solidFill>
            </a:endParaRPr>
          </a:p>
          <a:p>
            <a:pPr marL="0" indent="0">
              <a:buNone/>
            </a:pPr>
            <a:endParaRPr lang="en-US"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55C21822-F5F1-4732-9B65-FD740A424585}" type="slidenum">
              <a:rPr lang="en-US" altLang="en-US" smtClean="0"/>
              <a:pPr>
                <a:defRPr/>
              </a:pPr>
              <a:t>9</a:t>
            </a:fld>
            <a:endParaRPr lang="en-US" altLang="en-US"/>
          </a:p>
        </p:txBody>
      </p:sp>
    </p:spTree>
    <p:extLst>
      <p:ext uri="{BB962C8B-B14F-4D97-AF65-F5344CB8AC3E}">
        <p14:creationId xmlns:p14="http://schemas.microsoft.com/office/powerpoint/2010/main" val="1750014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2500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0" i="0" u="none" strike="noStrike" cap="none" normalizeH="0" baseline="-2500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 97\Templates\Blank Presentation.pot</Template>
  <TotalTime>12437</TotalTime>
  <Words>1181</Words>
  <Application>Microsoft Office PowerPoint</Application>
  <PresentationFormat>On-screen Show (4:3)</PresentationFormat>
  <Paragraphs>199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 Presentation</vt:lpstr>
      <vt:lpstr>PowerPoint Presentation</vt:lpstr>
      <vt:lpstr>Presentation Overview </vt:lpstr>
      <vt:lpstr>The Context</vt:lpstr>
      <vt:lpstr>PowerPoint Presentation</vt:lpstr>
      <vt:lpstr>PowerPoint Presentation</vt:lpstr>
      <vt:lpstr>Improve Regulatory Framework</vt:lpstr>
      <vt:lpstr>Roadside Inspection Software</vt:lpstr>
      <vt:lpstr>Getting it right at the point of entry</vt:lpstr>
      <vt:lpstr>Effective Due Process</vt:lpstr>
      <vt:lpstr>Additional Issues</vt:lpstr>
      <vt:lpstr>Data Quality AdHoc Committee</vt:lpstr>
      <vt:lpstr>Summary</vt:lpstr>
      <vt:lpstr>Thank you!  Questions?</vt:lpstr>
    </vt:vector>
  </TitlesOfParts>
  <Company>A3 Consulting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One: Definitions</dc:title>
  <dc:subject>CVSA Refresher Training</dc:subject>
  <dc:creator>Aimee K. Klimczak, PhD</dc:creator>
  <cp:lastModifiedBy>Steve Keppler</cp:lastModifiedBy>
  <cp:revision>977</cp:revision>
  <cp:lastPrinted>2013-05-23T17:14:45Z</cp:lastPrinted>
  <dcterms:created xsi:type="dcterms:W3CDTF">2002-10-05T02:51:45Z</dcterms:created>
  <dcterms:modified xsi:type="dcterms:W3CDTF">2013-06-12T10:32:57Z</dcterms:modified>
</cp:coreProperties>
</file>