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85" r:id="rId4"/>
    <p:sldId id="286" r:id="rId5"/>
    <p:sldId id="287" r:id="rId6"/>
    <p:sldId id="288" r:id="rId7"/>
    <p:sldId id="289" r:id="rId8"/>
    <p:sldId id="279" r:id="rId9"/>
    <p:sldId id="292" r:id="rId10"/>
    <p:sldId id="284" r:id="rId11"/>
    <p:sldId id="280" r:id="rId12"/>
    <p:sldId id="295" r:id="rId13"/>
    <p:sldId id="290" r:id="rId14"/>
    <p:sldId id="296" r:id="rId15"/>
    <p:sldId id="281" r:id="rId16"/>
    <p:sldId id="282" r:id="rId17"/>
    <p:sldId id="283" r:id="rId18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036"/>
    <a:srgbClr val="000F24"/>
    <a:srgbClr val="000022"/>
    <a:srgbClr val="000024"/>
    <a:srgbClr val="F48625"/>
    <a:srgbClr val="657094"/>
    <a:srgbClr val="7784A7"/>
    <a:srgbClr val="7684A7"/>
    <a:srgbClr val="646E92"/>
    <a:srgbClr val="F38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7171" autoAdjust="0"/>
  </p:normalViewPr>
  <p:slideViewPr>
    <p:cSldViewPr snapToObjects="1">
      <p:cViewPr>
        <p:scale>
          <a:sx n="70" d="100"/>
          <a:sy n="70" d="100"/>
        </p:scale>
        <p:origin x="-1164" y="-390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96853-3149-9547-8663-214A83B7E017}" type="datetime1">
              <a:rPr lang="en-US" smtClean="0"/>
              <a:pPr>
                <a:defRPr/>
              </a:pPr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8DEE6C-D318-492E-B9F8-FAAB452FC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69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B08BF7C-9D8F-C54B-9206-689792D22823}" type="datetime1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80A3430-AC64-7047-A32F-B27368A7A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8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sample of the analysis results that informed the current selection of severity weights. Violations with a statistically significant relationship to drivers’ crash risk received higher severity weights in the SMS; the violations that were more strongly associated to crash involvement received higher weights.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r>
              <a:rPr lang="en-US" baseline="0" dirty="0" smtClean="0"/>
              <a:t> (headlights) is weighted a 6. Brakes, Other (not related to adjustment) is 4 – such as insufficient brake lining.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6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in HOS Compliance BASIC: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Form &amp; Manner = Low</a:t>
            </a:r>
          </a:p>
          <a:p>
            <a:r>
              <a:rPr lang="en-US" baseline="0" dirty="0" smtClean="0"/>
              <a:t>Missing / Complete Logs = Med</a:t>
            </a:r>
          </a:p>
          <a:p>
            <a:r>
              <a:rPr lang="en-US" baseline="0" dirty="0" smtClean="0"/>
              <a:t>HOS/False Logs =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8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comparing BASIC measure to carriers with similar amount of data – mitigate the higher variance associated with low numbers of event</a:t>
            </a:r>
          </a:p>
          <a:p>
            <a:r>
              <a:rPr lang="en-US" dirty="0" smtClean="0"/>
              <a:t>If we didn’t have SEG – SMS will be biased to identify carriers with fewest observations events (virtual free pass for large carriers)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0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A PPT title page 12.3 (Page 03)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013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187700"/>
            <a:ext cx="7975600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 smtClean="0"/>
              <a:t>Title Slide Name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822700"/>
            <a:ext cx="45847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EB82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ew banner 12.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>
            <a:fillRect/>
          </a:stretch>
        </p:blipFill>
        <p:spPr>
          <a:xfrm>
            <a:off x="0" y="457200"/>
            <a:ext cx="9144000" cy="1219008"/>
          </a:xfrm>
          <a:prstGeom prst="rect">
            <a:avLst/>
          </a:prstGeom>
        </p:spPr>
      </p:pic>
      <p:sp>
        <p:nvSpPr>
          <p:cNvPr id="9" name="Title 2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ew banner 12.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>
            <a:fillRect/>
          </a:stretch>
        </p:blipFill>
        <p:spPr>
          <a:xfrm>
            <a:off x="0" y="457200"/>
            <a:ext cx="9144000" cy="1219008"/>
          </a:xfrm>
          <a:prstGeom prst="rect">
            <a:avLst/>
          </a:prstGeom>
        </p:spPr>
      </p:pic>
      <p:sp>
        <p:nvSpPr>
          <p:cNvPr id="8" name="Title 2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14663"/>
            <a:ext cx="8001000" cy="3505200"/>
          </a:xfrm>
          <a:prstGeom prst="rect">
            <a:avLst/>
          </a:prstGeom>
        </p:spPr>
        <p:txBody>
          <a:bodyPr vert="horz" numCol="2" spcCol="457200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228600" y="685801"/>
            <a:ext cx="8001000" cy="685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09800"/>
            <a:ext cx="3886200" cy="3505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is-IS" dirty="0" smtClean="0"/>
              <a:t>etiam porta sem malesuada magna mollis euismod. Aenean lacinia bibendum nulla sed consectetur. Vestibulum id ligula porta felis euismod semper. Cras mattis consectetur purus sit amet fermentum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43400" y="1143000"/>
            <a:ext cx="48006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/>
          </p:nvPr>
        </p:nvSpPr>
        <p:spPr>
          <a:xfrm>
            <a:off x="228600" y="1142999"/>
            <a:ext cx="3886200" cy="8288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-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3400"/>
            <a:ext cx="9144000" cy="5562600"/>
          </a:xfrm>
          <a:prstGeom prst="rect">
            <a:avLst/>
          </a:prstGeom>
          <a:solidFill>
            <a:srgbClr val="7684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28600" y="1508313"/>
            <a:ext cx="8229600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r>
              <a:rPr lang="fr-FR" dirty="0" smtClean="0"/>
              <a:t>Donec ullamcorper nulla non metus auctor fringilla. Etiam porta sem malesuada magna mollis euismod. Cras justo odio, dapibus ac facilisis in, egestas eget quam. </a:t>
            </a:r>
            <a:r>
              <a:rPr lang="ro-RO" dirty="0" smtClean="0"/>
              <a:t>Vestibulum id ligula porta felis euismod semper.</a:t>
            </a:r>
            <a:endParaRPr lang="en-US" dirty="0" smtClean="0"/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228600" y="685801"/>
            <a:ext cx="8229600" cy="609599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3400"/>
            <a:ext cx="9144000" cy="5562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0"/>
            <a:ext cx="8229600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r>
              <a:rPr lang="fr-FR" dirty="0" smtClean="0"/>
              <a:t>Donec ullamcorper nulla non metus auctor fringilla. Etiam porta sem malesuada magna mollis euismod. Cras justo odio, dapibus ac facilisis in, egestas eget quam. </a:t>
            </a:r>
            <a:r>
              <a:rPr lang="ro-RO" dirty="0" smtClean="0"/>
              <a:t>Vestibulum id ligula porta felis euismod semper.</a:t>
            </a:r>
            <a:endParaRPr lang="en-US" dirty="0" smtClean="0"/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228600" y="685801"/>
            <a:ext cx="8229600" cy="609599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SA PPT 12.ps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25"/>
            <a:ext cx="9144000" cy="799475"/>
          </a:xfrm>
          <a:prstGeom prst="rect">
            <a:avLst/>
          </a:prstGeom>
        </p:spPr>
      </p:pic>
      <p:pic>
        <p:nvPicPr>
          <p:cNvPr id="16" name="Picture 15" descr="banner blue only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17" name="Picture 16" descr="CSA-2011_logoFinal_Wht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" y="106008"/>
            <a:ext cx="1073150" cy="300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9" r:id="rId4"/>
    <p:sldLayoutId id="2147483658" r:id="rId5"/>
    <p:sldLayoutId id="2147483657" r:id="rId6"/>
    <p:sldLayoutId id="2147483656" r:id="rId7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Potential SMS Improvements for MCSAC CSA Subcommittee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1800" y="4267200"/>
            <a:ext cx="4584700" cy="609600"/>
          </a:xfrm>
        </p:spPr>
        <p:txBody>
          <a:bodyPr/>
          <a:lstStyle/>
          <a:p>
            <a:r>
              <a:rPr lang="en-US" dirty="0" smtClean="0"/>
              <a:t>April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Safety Event Groups (SEG)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23214" r="29722" b="37699"/>
          <a:stretch/>
        </p:blipFill>
        <p:spPr bwMode="auto">
          <a:xfrm>
            <a:off x="533400" y="1963065"/>
            <a:ext cx="8066314" cy="39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599" y="5715000"/>
            <a:ext cx="228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GAO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905000"/>
            <a:ext cx="8001000" cy="3505200"/>
          </a:xfrm>
        </p:spPr>
        <p:txBody>
          <a:bodyPr/>
          <a:lstStyle/>
          <a:p>
            <a:r>
              <a:rPr lang="en-US" dirty="0"/>
              <a:t>Most BASICs currently have </a:t>
            </a:r>
            <a:r>
              <a:rPr lang="en-US" dirty="0" smtClean="0"/>
              <a:t>5 SEGs. </a:t>
            </a:r>
            <a:r>
              <a:rPr lang="en-US" dirty="0"/>
              <a:t>Example: </a:t>
            </a:r>
            <a:r>
              <a:rPr lang="en-US" dirty="0" smtClean="0"/>
              <a:t>HOS Compliance BASIC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 Background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36053"/>
              </p:ext>
            </p:extLst>
          </p:nvPr>
        </p:nvGraphicFramePr>
        <p:xfrm>
          <a:off x="2358788" y="2825924"/>
          <a:ext cx="4727812" cy="2660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708"/>
                <a:gridCol w="2849104"/>
              </a:tblGrid>
              <a:tr h="747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SEG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Relevant Inspections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5-10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11-20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21-100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101-500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501+ 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24" y="1143000"/>
            <a:ext cx="7982764" cy="685800"/>
          </a:xfrm>
        </p:spPr>
        <p:txBody>
          <a:bodyPr/>
          <a:lstStyle/>
          <a:p>
            <a:r>
              <a:rPr lang="en-US" sz="2400" dirty="0"/>
              <a:t>Explaining </a:t>
            </a:r>
            <a:r>
              <a:rPr lang="en-US" sz="2400" dirty="0" smtClean="0"/>
              <a:t>SEGs, </a:t>
            </a:r>
            <a:r>
              <a:rPr lang="en-US" sz="2400" dirty="0"/>
              <a:t>Percentiles </a:t>
            </a:r>
            <a:r>
              <a:rPr lang="en-US" sz="2400" dirty="0" smtClean="0"/>
              <a:t>and </a:t>
            </a:r>
            <a:r>
              <a:rPr lang="en-US" sz="2400" dirty="0"/>
              <a:t>Measures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3870" y="4660263"/>
            <a:ext cx="8016240" cy="1152316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88824" y="2385796"/>
            <a:ext cx="4829455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88824" y="2927988"/>
            <a:ext cx="4008120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88824" y="3505511"/>
            <a:ext cx="2833326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88824" y="4075729"/>
            <a:ext cx="1727638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2080" y="33316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101-500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752080" y="2256695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11-20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752080" y="390387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500+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52080" y="274648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21-100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6496944" y="5166452"/>
            <a:ext cx="1382110" cy="296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Percentile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281508" y="5070149"/>
            <a:ext cx="6081286" cy="25865"/>
          </a:xfrm>
          <a:prstGeom prst="straightConnector1">
            <a:avLst/>
          </a:prstGeom>
          <a:ln w="53975">
            <a:prstDash val="sysDot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3863" y="4810493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Measure Range</a:t>
            </a:r>
            <a:endParaRPr lang="en-US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9880" y="40928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0.54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262881" y="5436654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Associated Measure</a:t>
            </a:r>
            <a:endParaRPr lang="en-US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22976" y="4764728"/>
            <a:ext cx="158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Safety Event Group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471504" y="3989472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57105" y="5006782"/>
            <a:ext cx="0" cy="1644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09637" y="354304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1.08</a:t>
            </a:r>
            <a:endParaRPr lang="en-US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201260" y="3420874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76623" y="2849346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28976" y="2303590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00201" y="29972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1.39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391256" y="23882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1.70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82815" y="1832684"/>
            <a:ext cx="5879978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080" y="17935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5-10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53200" y="1750477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4600" y="17945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2.39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0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2184779"/>
            <a:ext cx="8001000" cy="3505200"/>
          </a:xfrm>
        </p:spPr>
        <p:txBody>
          <a:bodyPr/>
          <a:lstStyle/>
          <a:p>
            <a:r>
              <a:rPr lang="en-US" dirty="0"/>
              <a:t>When moving from one </a:t>
            </a:r>
            <a:r>
              <a:rPr lang="en-US" dirty="0" smtClean="0"/>
              <a:t>SEG to </a:t>
            </a:r>
            <a:r>
              <a:rPr lang="en-US" dirty="0"/>
              <a:t>another, a carrier can experience a dramatic </a:t>
            </a:r>
            <a:r>
              <a:rPr lang="en-US" dirty="0" smtClean="0"/>
              <a:t>percentile change </a:t>
            </a:r>
            <a:r>
              <a:rPr lang="en-US" dirty="0"/>
              <a:t>(e.g. +/-15</a:t>
            </a:r>
            <a:r>
              <a:rPr lang="en-US" dirty="0" smtClean="0"/>
              <a:t>%)</a:t>
            </a:r>
          </a:p>
          <a:p>
            <a:r>
              <a:rPr lang="en-US" dirty="0" smtClean="0"/>
              <a:t>Changing </a:t>
            </a:r>
            <a:r>
              <a:rPr lang="en-US" dirty="0"/>
              <a:t>the boundaries or sizes of the groups does not fix the issue</a:t>
            </a:r>
          </a:p>
          <a:p>
            <a:pPr lvl="1"/>
            <a:r>
              <a:rPr lang="en-US" dirty="0"/>
              <a:t>Having more groups helps, but there are always jumps at the </a:t>
            </a:r>
            <a:r>
              <a:rPr lang="en-US" dirty="0" smtClean="0"/>
              <a:t>boundaries</a:t>
            </a:r>
            <a:endParaRPr lang="en-US" dirty="0"/>
          </a:p>
          <a:p>
            <a:r>
              <a:rPr lang="en-US" dirty="0"/>
              <a:t>More drastic change is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24" y="1143000"/>
            <a:ext cx="7982764" cy="685800"/>
          </a:xfrm>
        </p:spPr>
        <p:txBody>
          <a:bodyPr/>
          <a:lstStyle/>
          <a:p>
            <a:r>
              <a:rPr lang="en-US" sz="2400" dirty="0"/>
              <a:t>Explaining </a:t>
            </a:r>
            <a:r>
              <a:rPr lang="en-US" sz="2400" dirty="0" smtClean="0"/>
              <a:t>SEGs, </a:t>
            </a:r>
            <a:r>
              <a:rPr lang="en-US" sz="2400" dirty="0"/>
              <a:t>Percentiles </a:t>
            </a:r>
            <a:r>
              <a:rPr lang="en-US" sz="2400" dirty="0" smtClean="0"/>
              <a:t>and </a:t>
            </a:r>
            <a:r>
              <a:rPr lang="en-US" sz="2400" dirty="0"/>
              <a:t>Measures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88824" y="2858542"/>
            <a:ext cx="4829455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2080" y="2729441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11-20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628976" y="2776336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91256" y="29371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1.70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82815" y="1832684"/>
            <a:ext cx="5879978" cy="0"/>
          </a:xfrm>
          <a:prstGeom prst="straightConnector1">
            <a:avLst/>
          </a:prstGeom>
          <a:ln w="69850"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080" y="17935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5-10 </a:t>
            </a:r>
            <a:r>
              <a:rPr lang="en-US" b="1" dirty="0" err="1" smtClean="0"/>
              <a:t>insp</a:t>
            </a:r>
            <a:endParaRPr lang="en-US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53200" y="1750477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4600" y="17945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US" sz="1600" b="1" dirty="0" smtClean="0"/>
              <a:t>2.39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715941"/>
            <a:ext cx="87142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Carrier has 10 inspection with a measure of 2.39 / 65%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Gets a new clean inspection – slightly lower measure – 2.25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Moves to 11-20 inspection SEG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Receives a higher percentile of 76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86765" y="2948226"/>
            <a:ext cx="595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76%</a:t>
            </a:r>
          </a:p>
          <a:p>
            <a:r>
              <a:rPr lang="en-US" sz="1600" b="1" dirty="0" smtClean="0"/>
              <a:t>2.25</a:t>
            </a:r>
          </a:p>
          <a:p>
            <a:endParaRPr lang="en-US" b="1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00800" y="2783812"/>
            <a:ext cx="0" cy="1644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08082" y="2209800"/>
            <a:ext cx="145118" cy="566536"/>
          </a:xfrm>
          <a:prstGeom prst="straightConnector1">
            <a:avLst/>
          </a:prstGeom>
          <a:ln w="444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Move </a:t>
            </a:r>
            <a:r>
              <a:rPr lang="en-US" dirty="0" smtClean="0"/>
              <a:t>from </a:t>
            </a:r>
            <a:r>
              <a:rPr lang="en-US" dirty="0"/>
              <a:t>5-tiered grouping to a dynamic or “tailored” </a:t>
            </a:r>
            <a:r>
              <a:rPr lang="en-US" dirty="0" smtClean="0"/>
              <a:t>SEG for each carrier </a:t>
            </a:r>
            <a:r>
              <a:rPr lang="en-US" dirty="0"/>
              <a:t>based 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 smtClean="0"/>
              <a:t>A carrier’s </a:t>
            </a:r>
            <a:r>
              <a:rPr lang="en-US" dirty="0"/>
              <a:t>exact number of safety events (e.g. inspections), and 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Other carriers with the same or similar number of safety events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077200" cy="685800"/>
          </a:xfrm>
        </p:spPr>
        <p:txBody>
          <a:bodyPr/>
          <a:lstStyle/>
          <a:p>
            <a:r>
              <a:rPr lang="en-US" dirty="0" smtClean="0"/>
              <a:t>Potential Solution: Adjustments </a:t>
            </a:r>
            <a:r>
              <a:rPr lang="en-US" dirty="0"/>
              <a:t>to </a:t>
            </a:r>
            <a:r>
              <a:rPr lang="en-US" dirty="0" smtClean="0"/>
              <a:t>SEGs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SEG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04297"/>
              </p:ext>
            </p:extLst>
          </p:nvPr>
        </p:nvGraphicFramePr>
        <p:xfrm>
          <a:off x="1447800" y="1955800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Safety</a:t>
                      </a:r>
                      <a:r>
                        <a:rPr lang="en-US" baseline="0" dirty="0" smtClean="0"/>
                        <a:t> Events of Carrier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SEGs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r>
                        <a:rPr lang="en-US" baseline="0" dirty="0" smtClean="0"/>
                        <a:t> SEG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inspections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r>
                        <a:rPr lang="en-US" baseline="0" dirty="0" smtClean="0"/>
                        <a:t> inspections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8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981200"/>
            <a:ext cx="8001000" cy="3505200"/>
          </a:xfrm>
        </p:spPr>
        <p:txBody>
          <a:bodyPr/>
          <a:lstStyle/>
          <a:p>
            <a:r>
              <a:rPr lang="en-US" dirty="0"/>
              <a:t>Allows for carrier BASIC measures to be compared with the other carriers with same or closest number of </a:t>
            </a:r>
            <a:r>
              <a:rPr lang="en-US" dirty="0" smtClean="0"/>
              <a:t>events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Eliminates current problem of large jumps in percentiles when carrier transitions from </a:t>
            </a:r>
            <a:r>
              <a:rPr lang="en-US" dirty="0" smtClean="0"/>
              <a:t>one SEG </a:t>
            </a:r>
            <a:r>
              <a:rPr lang="en-US" dirty="0"/>
              <a:t>to the </a:t>
            </a:r>
            <a:r>
              <a:rPr lang="en-US" dirty="0" smtClean="0"/>
              <a:t>next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Still focus CSA efforts on carriers with the worst compliance/safety across all sizes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077200" cy="685800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E</a:t>
            </a:r>
            <a:r>
              <a:rPr lang="en-US" dirty="0" smtClean="0"/>
              <a:t>ffect of Adjustments </a:t>
            </a:r>
            <a:r>
              <a:rPr lang="en-US" dirty="0"/>
              <a:t>to </a:t>
            </a:r>
            <a:r>
              <a:rPr lang="en-US" dirty="0" smtClean="0"/>
              <a:t>SEGs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/>
          <a:p>
            <a:pPr marR="0" lvl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Potential SMS Methodology Improvements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Low/Medium/High (L/M/H) Severity Weighting</a:t>
            </a: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Dynamic Safety Event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Groups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(SEG)</a:t>
            </a:r>
          </a:p>
          <a:p>
            <a:pPr marL="742950" marR="0" lvl="1" indent="-28575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One of the goals of the CSMS is to identify habitual safety problems.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Severity weights help tune CSMS by differentiating varying degrees of crash risk associated with specific violations.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The violations and their associated severity weights are calculated across multiple inspections to identify systemic safety issues.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Violation Severity Weight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828800"/>
            <a:ext cx="80010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/>
              <a:t>General Approach: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Cover all safety-based roadside inspection violations in a systematic manner.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Develop weights based on empirical analysis to the extent possible.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Supplement results with expert judgment.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Because each BASIC </a:t>
            </a:r>
            <a:r>
              <a:rPr lang="en-US" sz="1800" dirty="0" smtClean="0"/>
              <a:t>is </a:t>
            </a:r>
            <a:r>
              <a:rPr lang="en-US" sz="1800" dirty="0"/>
              <a:t>calculated independently in the CSMS, develop the violation severity weights relative to the crash risk associated with only the violations within the same BASIC. 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Results: </a:t>
            </a:r>
          </a:p>
          <a:p>
            <a:pPr marL="974725" lvl="1">
              <a:buFont typeface="Wingdings" pitchFamily="2" charset="2"/>
              <a:buChar char="§"/>
            </a:pPr>
            <a:r>
              <a:rPr lang="en-US" sz="1800" dirty="0"/>
              <a:t>Assigned severity weight from 1 to 10 scale (where 1 represents lowest crash risk, 10 represents the highest within the BASIC) to every safety-based </a:t>
            </a:r>
            <a:r>
              <a:rPr lang="en-US" sz="1800" dirty="0" smtClean="0"/>
              <a:t>violation.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Violation Severity </a:t>
            </a:r>
            <a:r>
              <a:rPr lang="en-US" dirty="0" smtClean="0"/>
              <a:t>Weights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828800"/>
            <a:ext cx="8001000" cy="3505200"/>
          </a:xfrm>
        </p:spPr>
        <p:txBody>
          <a:bodyPr/>
          <a:lstStyle/>
          <a:p>
            <a:pPr marL="0" lvl="1" indent="0">
              <a:spcBef>
                <a:spcPct val="40000"/>
              </a:spcBef>
              <a:buNone/>
            </a:pPr>
            <a:r>
              <a:rPr lang="en-US" dirty="0">
                <a:ea typeface="ＭＳ Ｐゴシック"/>
              </a:rPr>
              <a:t>Driver Regression Model</a:t>
            </a: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Example: Unsafe Driving BASIC</a:t>
            </a: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  <a:sym typeface="Wingdings" pitchFamily="2" charset="2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ea typeface="ＭＳ Ｐゴシック"/>
              <a:sym typeface="Wingdings" pitchFamily="2" charset="2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  <a:sym typeface="Wingdings" pitchFamily="2" charset="2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ea typeface="ＭＳ Ｐゴシック"/>
            </a:endParaRPr>
          </a:p>
          <a:p>
            <a:pPr marL="1395413" lvl="2" indent="-533400">
              <a:lnSpc>
                <a:spcPct val="90000"/>
              </a:lnSpc>
              <a:buNone/>
            </a:pPr>
            <a:endParaRPr lang="en-US" dirty="0">
              <a:ea typeface="ＭＳ Ｐゴシック"/>
            </a:endParaRPr>
          </a:p>
          <a:p>
            <a:pPr marL="1395413" lvl="2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ea typeface="ＭＳ Ｐゴシック"/>
              </a:rPr>
              <a:t>Statistical coefficients were used to generate initial violation severity weights from 1 to 10</a:t>
            </a:r>
            <a:r>
              <a:rPr lang="en-US" dirty="0" smtClean="0">
                <a:ea typeface="ＭＳ Ｐゴシック"/>
              </a:rPr>
              <a:t>.</a:t>
            </a:r>
            <a:endParaRPr lang="en-US" dirty="0"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Weight Example Analysis</a:t>
            </a:r>
            <a:endParaRPr lang="en-US" dirty="0"/>
          </a:p>
        </p:txBody>
      </p:sp>
      <p:graphicFrame>
        <p:nvGraphicFramePr>
          <p:cNvPr id="5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15621"/>
              </p:ext>
            </p:extLst>
          </p:nvPr>
        </p:nvGraphicFramePr>
        <p:xfrm>
          <a:off x="2133600" y="2829876"/>
          <a:ext cx="4833938" cy="2199324"/>
        </p:xfrm>
        <a:graphic>
          <a:graphicData uri="http://schemas.openxmlformats.org/drawingml/2006/table">
            <a:tbl>
              <a:tblPr/>
              <a:tblGrid>
                <a:gridCol w="2551113"/>
                <a:gridCol w="1106487"/>
                <a:gridCol w="1176338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Violation Group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Regression Coefficients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Statistically Significant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Reckless Driving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Dangerous Driving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Speeding Related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Other Driver Violations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HM Related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64" y="1905000"/>
            <a:ext cx="8001000" cy="3505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Easily </a:t>
            </a:r>
            <a:r>
              <a:rPr lang="en-US" dirty="0"/>
              <a:t>observable violations (e.g., tires, lights) are weighted more in some instances than violations that would intuitively be more likely to cause a crash.</a:t>
            </a:r>
          </a:p>
          <a:p>
            <a:pPr lvl="1"/>
            <a:r>
              <a:rPr lang="en-US" sz="2000" dirty="0"/>
              <a:t>Approach based on statistical and observed “Relationship” of violations to crashes.</a:t>
            </a:r>
          </a:p>
          <a:p>
            <a:pPr lvl="1"/>
            <a:r>
              <a:rPr lang="en-US" sz="2000" dirty="0"/>
              <a:t>“Relationship” doesn’t necessarily equate to causation.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 level of precision of the severity weights is not a major factor in identifying carriers with safety problems in the CSMS.</a:t>
            </a:r>
          </a:p>
          <a:p>
            <a:pPr lvl="1"/>
            <a:r>
              <a:rPr lang="en-US" sz="2000" dirty="0"/>
              <a:t>Carriers with safety problems simply have more violations.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Assigning 1-10 severity weight implies a level of safety risk precision (Is a severity rate violation of 6 more risky than a 4?)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/>
              <a:t>Stakeholder focus on individual violations (such </a:t>
            </a:r>
            <a:r>
              <a:rPr lang="en-US" dirty="0" smtClean="0"/>
              <a:t>as how did a particular </a:t>
            </a:r>
            <a:r>
              <a:rPr lang="en-US" dirty="0"/>
              <a:t>headlight </a:t>
            </a:r>
            <a:r>
              <a:rPr lang="en-US" dirty="0" smtClean="0"/>
              <a:t>go out</a:t>
            </a:r>
            <a:r>
              <a:rPr lang="en-US" dirty="0"/>
              <a:t>) instead of importance of preventing patterns of violations (Drivers conducting pre-trip, having solid maintenance programs,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0839" y="1676400"/>
            <a:ext cx="80010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Low, Medium, High</a:t>
            </a:r>
          </a:p>
          <a:p>
            <a:r>
              <a:rPr lang="en-US" sz="2000" dirty="0" smtClean="0"/>
              <a:t>Calibrate </a:t>
            </a:r>
            <a:r>
              <a:rPr lang="en-US" sz="2000" dirty="0"/>
              <a:t>to numerical weights associated with each severity classification.</a:t>
            </a:r>
          </a:p>
          <a:p>
            <a:pPr lvl="1"/>
            <a:r>
              <a:rPr lang="en-US" sz="2000" dirty="0"/>
              <a:t>Examine driver-based model that links violation rates of drivers to crash involvement</a:t>
            </a:r>
          </a:p>
          <a:p>
            <a:pPr lvl="1"/>
            <a:r>
              <a:rPr lang="en-US" sz="2000" dirty="0"/>
              <a:t>MCSAC recommendations</a:t>
            </a:r>
          </a:p>
          <a:p>
            <a:pPr lvl="1"/>
            <a:r>
              <a:rPr lang="en-US" sz="2000" dirty="0"/>
              <a:t>SMS Effectiveness test results</a:t>
            </a:r>
          </a:p>
          <a:p>
            <a:r>
              <a:rPr lang="en-US" sz="2000" dirty="0"/>
              <a:t>Recalibrate cap on max total severity weight from an </a:t>
            </a:r>
            <a:r>
              <a:rPr lang="en-US" sz="2000" dirty="0" smtClean="0"/>
              <a:t>inspection</a:t>
            </a:r>
          </a:p>
          <a:p>
            <a:r>
              <a:rPr lang="en-US" sz="2000" dirty="0" smtClean="0"/>
              <a:t>Consider how to treat OOS conditions.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	Low = 1, Medium = 2, High = 3 OOS = +1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Solution: Simplified Severity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/>
          <a:p>
            <a:pPr marR="0" lvl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Potential SMS Methodology Improvements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Low/Medium/High (L/M/H) Severity Weighting</a:t>
            </a:r>
          </a:p>
          <a:p>
            <a:pPr marL="742950" marR="0" lvl="1" indent="-285750" eaLnBrk="1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Dynamic Safety Event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Groups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SEGs)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951</Words>
  <Application>Microsoft Office PowerPoint</Application>
  <PresentationFormat>On-screen Show (4:3)</PresentationFormat>
  <Paragraphs>196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Agenda</vt:lpstr>
      <vt:lpstr>Violation Severity Weight Purpose</vt:lpstr>
      <vt:lpstr>Violation Severity Weights Background</vt:lpstr>
      <vt:lpstr>Severity Weight Example Analysis</vt:lpstr>
      <vt:lpstr>Lessons Learned</vt:lpstr>
      <vt:lpstr>Problem</vt:lpstr>
      <vt:lpstr>Potential Solution: Simplified Severity </vt:lpstr>
      <vt:lpstr>Agenda</vt:lpstr>
      <vt:lpstr>Purpose of Safety Event Groups (SEG)</vt:lpstr>
      <vt:lpstr>SEG Background</vt:lpstr>
      <vt:lpstr>Explaining SEGs, Percentiles and Measures </vt:lpstr>
      <vt:lpstr>Problem</vt:lpstr>
      <vt:lpstr>Explaining SEGs, Percentiles and Measures </vt:lpstr>
      <vt:lpstr>Potential Solution: Adjustments to SEGs</vt:lpstr>
      <vt:lpstr>Dynamic SEG Example</vt:lpstr>
      <vt:lpstr>Expected Effect of Adjustments to SEGs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Alvin Martinez</dc:creator>
  <cp:lastModifiedBy>Shannon Watson</cp:lastModifiedBy>
  <cp:revision>294</cp:revision>
  <cp:lastPrinted>2014-04-22T15:45:33Z</cp:lastPrinted>
  <dcterms:created xsi:type="dcterms:W3CDTF">2014-01-06T17:56:01Z</dcterms:created>
  <dcterms:modified xsi:type="dcterms:W3CDTF">2014-04-24T21:17:11Z</dcterms:modified>
</cp:coreProperties>
</file>