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6180" r:id="rId4"/>
  </p:sldMasterIdLst>
  <p:notesMasterIdLst>
    <p:notesMasterId r:id="rId40"/>
  </p:notesMasterIdLst>
  <p:handoutMasterIdLst>
    <p:handoutMasterId r:id="rId41"/>
  </p:handoutMasterIdLst>
  <p:sldIdLst>
    <p:sldId id="859" r:id="rId5"/>
    <p:sldId id="862" r:id="rId6"/>
    <p:sldId id="864" r:id="rId7"/>
    <p:sldId id="855" r:id="rId8"/>
    <p:sldId id="708" r:id="rId9"/>
    <p:sldId id="876" r:id="rId10"/>
    <p:sldId id="877" r:id="rId11"/>
    <p:sldId id="880" r:id="rId12"/>
    <p:sldId id="881" r:id="rId13"/>
    <p:sldId id="879" r:id="rId14"/>
    <p:sldId id="891" r:id="rId15"/>
    <p:sldId id="867" r:id="rId16"/>
    <p:sldId id="856" r:id="rId17"/>
    <p:sldId id="868" r:id="rId18"/>
    <p:sldId id="718" r:id="rId19"/>
    <p:sldId id="854" r:id="rId20"/>
    <p:sldId id="860" r:id="rId21"/>
    <p:sldId id="865" r:id="rId22"/>
    <p:sldId id="882" r:id="rId23"/>
    <p:sldId id="883" r:id="rId24"/>
    <p:sldId id="884" r:id="rId25"/>
    <p:sldId id="885" r:id="rId26"/>
    <p:sldId id="886" r:id="rId27"/>
    <p:sldId id="887" r:id="rId28"/>
    <p:sldId id="888" r:id="rId29"/>
    <p:sldId id="889" r:id="rId30"/>
    <p:sldId id="863" r:id="rId31"/>
    <p:sldId id="866" r:id="rId32"/>
    <p:sldId id="870" r:id="rId33"/>
    <p:sldId id="871" r:id="rId34"/>
    <p:sldId id="872" r:id="rId35"/>
    <p:sldId id="873" r:id="rId36"/>
    <p:sldId id="874" r:id="rId37"/>
    <p:sldId id="875" r:id="rId38"/>
    <p:sldId id="890" r:id="rId39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Garamond" pitchFamily="18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Garamond" pitchFamily="18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Garamond" pitchFamily="18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Garamond" pitchFamily="18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Garamond" pitchFamily="18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3000" kern="1200">
        <a:solidFill>
          <a:schemeClr val="tx1"/>
        </a:solidFill>
        <a:latin typeface="Garamond" pitchFamily="18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3000" kern="1200">
        <a:solidFill>
          <a:schemeClr val="tx1"/>
        </a:solidFill>
        <a:latin typeface="Garamond" pitchFamily="18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3000" kern="1200">
        <a:solidFill>
          <a:schemeClr val="tx1"/>
        </a:solidFill>
        <a:latin typeface="Garamond" pitchFamily="18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3000" kern="1200">
        <a:solidFill>
          <a:schemeClr val="tx1"/>
        </a:solidFill>
        <a:latin typeface="Garamond" pitchFamily="18" charset="0"/>
        <a:ea typeface="ＭＳ Ｐゴシック"/>
        <a:cs typeface="ＭＳ Ｐゴシック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e DeLorenzo" initials="JPD" lastIdx="3" clrIdx="0"/>
  <p:cmAuthor id="1" name="Olanyk, Amy (VOLPE)" initials="AO" lastIdx="7" clrIdx="1"/>
  <p:cmAuthor id="2" name="Jonathan Pearlman" initials="JP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BD54"/>
    <a:srgbClr val="3399FF"/>
    <a:srgbClr val="993300"/>
    <a:srgbClr val="990000"/>
    <a:srgbClr val="800000"/>
    <a:srgbClr val="E8E8E8"/>
    <a:srgbClr val="66CC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27" autoAdjust="0"/>
    <p:restoredTop sz="82281" autoAdjust="0"/>
  </p:normalViewPr>
  <p:slideViewPr>
    <p:cSldViewPr>
      <p:cViewPr>
        <p:scale>
          <a:sx n="66" d="100"/>
          <a:sy n="66" d="100"/>
        </p:scale>
        <p:origin x="-1272" y="-6"/>
      </p:cViewPr>
      <p:guideLst>
        <p:guide orient="horz" pos="2304"/>
        <p:guide pos="336"/>
      </p:guideLst>
    </p:cSldViewPr>
  </p:slideViewPr>
  <p:outlineViewPr>
    <p:cViewPr>
      <p:scale>
        <a:sx n="33" d="100"/>
        <a:sy n="33" d="100"/>
      </p:scale>
      <p:origin x="0" y="61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358"/>
    </p:cViewPr>
  </p:sorterViewPr>
  <p:notesViewPr>
    <p:cSldViewPr>
      <p:cViewPr>
        <p:scale>
          <a:sx n="66" d="100"/>
          <a:sy n="66" d="100"/>
        </p:scale>
        <p:origin x="-2616" y="492"/>
      </p:cViewPr>
      <p:guideLst>
        <p:guide orient="horz" pos="2910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nathan.pearlman\Desktop\ET%20Technical%20Doc\Crash%20rate%20by-BASIC%20Graphs%2007-17-12%20(SMS%20ET%20with%20SMS%202.2)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nathan.pearlman\Desktop\Crash%20rate%20by-BASIC%20Graphs%2007-17-12%20(SMS%20ET%20with%20SMS%203.0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795928128914351E-2"/>
          <c:y val="6.3218568209433959E-2"/>
          <c:w val="0.85714371128000566"/>
          <c:h val="0.73850781953747846"/>
        </c:manualLayout>
      </c:layout>
      <c:scatterChart>
        <c:scatterStyle val="lineMarker"/>
        <c:varyColors val="0"/>
        <c:ser>
          <c:idx val="0"/>
          <c:order val="0"/>
          <c:tx>
            <c:v>HOS</c:v>
          </c:tx>
          <c:spPr>
            <a:ln w="28575">
              <a:noFill/>
            </a:ln>
          </c:spPr>
          <c:marker>
            <c:symbol val="x"/>
            <c:size val="3"/>
            <c:spPr>
              <a:noFill/>
              <a:ln>
                <a:solidFill>
                  <a:srgbClr val="0000FF"/>
                </a:solidFill>
                <a:prstDash val="solid"/>
              </a:ln>
            </c:spPr>
          </c:marker>
          <c:trendline>
            <c:name>Trend (HOS)</c:name>
            <c:spPr>
              <a:ln w="25400">
                <a:solidFill>
                  <a:srgbClr val="000080"/>
                </a:solidFill>
                <a:prstDash val="solid"/>
              </a:ln>
            </c:spPr>
            <c:trendlineType val="linear"/>
            <c:dispRSqr val="1"/>
            <c:dispEq val="0"/>
            <c:trendlineLbl>
              <c:layout>
                <c:manualLayout>
                  <c:x val="6.7155605549306344E-2"/>
                  <c:y val="-0.16183908045977011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xVal>
            <c:numRef>
              <c:f>'Fatigued Driving'!$D$3:$D$102</c:f>
              <c:numCache>
                <c:formatCode>General</c:formatCode>
                <c:ptCount val="100"/>
                <c:pt idx="0">
                  <c:v>99</c:v>
                </c:pt>
                <c:pt idx="1">
                  <c:v>98</c:v>
                </c:pt>
                <c:pt idx="2">
                  <c:v>97</c:v>
                </c:pt>
                <c:pt idx="3">
                  <c:v>96</c:v>
                </c:pt>
                <c:pt idx="4">
                  <c:v>95</c:v>
                </c:pt>
                <c:pt idx="5">
                  <c:v>94</c:v>
                </c:pt>
                <c:pt idx="6">
                  <c:v>93</c:v>
                </c:pt>
                <c:pt idx="7">
                  <c:v>92</c:v>
                </c:pt>
                <c:pt idx="8">
                  <c:v>91</c:v>
                </c:pt>
                <c:pt idx="9">
                  <c:v>90</c:v>
                </c:pt>
                <c:pt idx="10">
                  <c:v>89</c:v>
                </c:pt>
                <c:pt idx="11">
                  <c:v>88</c:v>
                </c:pt>
                <c:pt idx="12">
                  <c:v>87</c:v>
                </c:pt>
                <c:pt idx="13">
                  <c:v>86</c:v>
                </c:pt>
                <c:pt idx="14">
                  <c:v>85</c:v>
                </c:pt>
                <c:pt idx="15">
                  <c:v>84</c:v>
                </c:pt>
                <c:pt idx="16">
                  <c:v>83</c:v>
                </c:pt>
                <c:pt idx="17">
                  <c:v>82</c:v>
                </c:pt>
                <c:pt idx="18">
                  <c:v>81</c:v>
                </c:pt>
                <c:pt idx="19">
                  <c:v>80</c:v>
                </c:pt>
                <c:pt idx="20">
                  <c:v>79</c:v>
                </c:pt>
                <c:pt idx="21">
                  <c:v>78</c:v>
                </c:pt>
                <c:pt idx="22">
                  <c:v>77</c:v>
                </c:pt>
                <c:pt idx="23">
                  <c:v>76</c:v>
                </c:pt>
                <c:pt idx="24">
                  <c:v>75</c:v>
                </c:pt>
                <c:pt idx="25">
                  <c:v>74</c:v>
                </c:pt>
                <c:pt idx="26">
                  <c:v>73</c:v>
                </c:pt>
                <c:pt idx="27">
                  <c:v>72</c:v>
                </c:pt>
                <c:pt idx="28">
                  <c:v>71</c:v>
                </c:pt>
                <c:pt idx="29">
                  <c:v>70</c:v>
                </c:pt>
                <c:pt idx="30">
                  <c:v>69</c:v>
                </c:pt>
                <c:pt idx="31">
                  <c:v>68</c:v>
                </c:pt>
                <c:pt idx="32">
                  <c:v>67</c:v>
                </c:pt>
                <c:pt idx="33">
                  <c:v>66</c:v>
                </c:pt>
                <c:pt idx="34">
                  <c:v>65</c:v>
                </c:pt>
                <c:pt idx="35">
                  <c:v>64</c:v>
                </c:pt>
                <c:pt idx="36">
                  <c:v>63</c:v>
                </c:pt>
                <c:pt idx="37">
                  <c:v>62</c:v>
                </c:pt>
                <c:pt idx="38">
                  <c:v>61</c:v>
                </c:pt>
                <c:pt idx="39">
                  <c:v>60</c:v>
                </c:pt>
                <c:pt idx="40">
                  <c:v>59</c:v>
                </c:pt>
                <c:pt idx="41">
                  <c:v>58</c:v>
                </c:pt>
                <c:pt idx="42">
                  <c:v>57</c:v>
                </c:pt>
                <c:pt idx="43">
                  <c:v>56</c:v>
                </c:pt>
                <c:pt idx="44">
                  <c:v>55</c:v>
                </c:pt>
                <c:pt idx="45">
                  <c:v>54</c:v>
                </c:pt>
                <c:pt idx="46">
                  <c:v>53</c:v>
                </c:pt>
                <c:pt idx="47">
                  <c:v>52</c:v>
                </c:pt>
                <c:pt idx="48">
                  <c:v>51</c:v>
                </c:pt>
                <c:pt idx="49">
                  <c:v>50</c:v>
                </c:pt>
                <c:pt idx="50">
                  <c:v>49</c:v>
                </c:pt>
                <c:pt idx="51">
                  <c:v>48</c:v>
                </c:pt>
                <c:pt idx="52">
                  <c:v>47</c:v>
                </c:pt>
                <c:pt idx="53">
                  <c:v>46</c:v>
                </c:pt>
                <c:pt idx="54">
                  <c:v>45</c:v>
                </c:pt>
                <c:pt idx="55">
                  <c:v>44</c:v>
                </c:pt>
                <c:pt idx="56">
                  <c:v>43</c:v>
                </c:pt>
                <c:pt idx="57">
                  <c:v>42</c:v>
                </c:pt>
                <c:pt idx="58">
                  <c:v>41</c:v>
                </c:pt>
                <c:pt idx="59">
                  <c:v>40</c:v>
                </c:pt>
                <c:pt idx="60">
                  <c:v>39</c:v>
                </c:pt>
                <c:pt idx="61">
                  <c:v>38</c:v>
                </c:pt>
                <c:pt idx="62">
                  <c:v>37</c:v>
                </c:pt>
                <c:pt idx="63">
                  <c:v>36</c:v>
                </c:pt>
                <c:pt idx="64">
                  <c:v>35</c:v>
                </c:pt>
                <c:pt idx="65">
                  <c:v>34</c:v>
                </c:pt>
                <c:pt idx="66">
                  <c:v>33</c:v>
                </c:pt>
                <c:pt idx="67">
                  <c:v>32</c:v>
                </c:pt>
                <c:pt idx="68">
                  <c:v>31</c:v>
                </c:pt>
                <c:pt idx="69">
                  <c:v>30</c:v>
                </c:pt>
                <c:pt idx="70">
                  <c:v>29</c:v>
                </c:pt>
                <c:pt idx="71">
                  <c:v>28</c:v>
                </c:pt>
                <c:pt idx="72">
                  <c:v>27</c:v>
                </c:pt>
                <c:pt idx="73">
                  <c:v>26</c:v>
                </c:pt>
                <c:pt idx="74">
                  <c:v>25</c:v>
                </c:pt>
                <c:pt idx="75">
                  <c:v>24</c:v>
                </c:pt>
                <c:pt idx="76">
                  <c:v>23</c:v>
                </c:pt>
                <c:pt idx="77">
                  <c:v>22</c:v>
                </c:pt>
                <c:pt idx="78">
                  <c:v>21</c:v>
                </c:pt>
                <c:pt idx="79">
                  <c:v>20</c:v>
                </c:pt>
                <c:pt idx="80">
                  <c:v>19</c:v>
                </c:pt>
                <c:pt idx="81">
                  <c:v>18</c:v>
                </c:pt>
                <c:pt idx="82">
                  <c:v>17</c:v>
                </c:pt>
                <c:pt idx="83">
                  <c:v>16</c:v>
                </c:pt>
                <c:pt idx="84">
                  <c:v>15</c:v>
                </c:pt>
                <c:pt idx="85">
                  <c:v>14</c:v>
                </c:pt>
                <c:pt idx="86">
                  <c:v>13</c:v>
                </c:pt>
                <c:pt idx="87">
                  <c:v>12</c:v>
                </c:pt>
                <c:pt idx="88">
                  <c:v>11</c:v>
                </c:pt>
                <c:pt idx="89">
                  <c:v>10</c:v>
                </c:pt>
                <c:pt idx="90">
                  <c:v>9</c:v>
                </c:pt>
                <c:pt idx="91">
                  <c:v>8</c:v>
                </c:pt>
                <c:pt idx="92">
                  <c:v>7</c:v>
                </c:pt>
                <c:pt idx="93">
                  <c:v>6</c:v>
                </c:pt>
                <c:pt idx="94">
                  <c:v>5</c:v>
                </c:pt>
                <c:pt idx="95">
                  <c:v>4</c:v>
                </c:pt>
                <c:pt idx="96">
                  <c:v>3</c:v>
                </c:pt>
                <c:pt idx="97">
                  <c:v>2</c:v>
                </c:pt>
                <c:pt idx="98">
                  <c:v>1</c:v>
                </c:pt>
                <c:pt idx="99">
                  <c:v>0</c:v>
                </c:pt>
              </c:numCache>
            </c:numRef>
          </c:xVal>
          <c:yVal>
            <c:numRef>
              <c:f>'Fatigued Driving'!$F$3:$F$102</c:f>
              <c:numCache>
                <c:formatCode>0.00</c:formatCode>
                <c:ptCount val="100"/>
                <c:pt idx="0">
                  <c:v>92.245901216671868</c:v>
                </c:pt>
                <c:pt idx="1">
                  <c:v>90.610301567558224</c:v>
                </c:pt>
                <c:pt idx="2">
                  <c:v>80.719532173894166</c:v>
                </c:pt>
                <c:pt idx="3">
                  <c:v>81.564646954048428</c:v>
                </c:pt>
                <c:pt idx="4">
                  <c:v>91.208485119909128</c:v>
                </c:pt>
                <c:pt idx="5">
                  <c:v>70.682272525259478</c:v>
                </c:pt>
                <c:pt idx="6">
                  <c:v>81.707673093300485</c:v>
                </c:pt>
                <c:pt idx="7">
                  <c:v>78.202372480981282</c:v>
                </c:pt>
                <c:pt idx="8">
                  <c:v>77.414824938975812</c:v>
                </c:pt>
                <c:pt idx="9">
                  <c:v>70.601639361966363</c:v>
                </c:pt>
                <c:pt idx="10">
                  <c:v>68.195703303390076</c:v>
                </c:pt>
                <c:pt idx="11">
                  <c:v>76.711166137965861</c:v>
                </c:pt>
                <c:pt idx="12">
                  <c:v>93.659304701855618</c:v>
                </c:pt>
                <c:pt idx="13">
                  <c:v>76.806979675147502</c:v>
                </c:pt>
                <c:pt idx="14">
                  <c:v>73.066272537196568</c:v>
                </c:pt>
                <c:pt idx="15">
                  <c:v>69.24373795761079</c:v>
                </c:pt>
                <c:pt idx="16">
                  <c:v>59.904663489957599</c:v>
                </c:pt>
                <c:pt idx="17">
                  <c:v>71.25893552666993</c:v>
                </c:pt>
                <c:pt idx="18">
                  <c:v>83.507618603748355</c:v>
                </c:pt>
                <c:pt idx="19">
                  <c:v>58.200442323361649</c:v>
                </c:pt>
                <c:pt idx="20">
                  <c:v>58.00133933200231</c:v>
                </c:pt>
                <c:pt idx="21">
                  <c:v>67.609024436949696</c:v>
                </c:pt>
                <c:pt idx="22">
                  <c:v>66.719388265970252</c:v>
                </c:pt>
                <c:pt idx="23">
                  <c:v>84.368853041781534</c:v>
                </c:pt>
                <c:pt idx="24">
                  <c:v>72.686157325149409</c:v>
                </c:pt>
                <c:pt idx="25">
                  <c:v>65.292131277991444</c:v>
                </c:pt>
                <c:pt idx="26">
                  <c:v>64.546217041974543</c:v>
                </c:pt>
                <c:pt idx="27">
                  <c:v>41.592812036755809</c:v>
                </c:pt>
                <c:pt idx="28">
                  <c:v>73.624408938460007</c:v>
                </c:pt>
                <c:pt idx="29">
                  <c:v>52.529815866154316</c:v>
                </c:pt>
                <c:pt idx="30">
                  <c:v>51.445089653634639</c:v>
                </c:pt>
                <c:pt idx="31">
                  <c:v>69.622104853309636</c:v>
                </c:pt>
                <c:pt idx="32">
                  <c:v>67.487250278001454</c:v>
                </c:pt>
                <c:pt idx="33">
                  <c:v>62.043239534039927</c:v>
                </c:pt>
                <c:pt idx="34">
                  <c:v>64.701442057897978</c:v>
                </c:pt>
                <c:pt idx="35">
                  <c:v>64.519240042434177</c:v>
                </c:pt>
                <c:pt idx="36">
                  <c:v>60.142637018630509</c:v>
                </c:pt>
                <c:pt idx="37">
                  <c:v>64.474921063414399</c:v>
                </c:pt>
                <c:pt idx="38">
                  <c:v>72.606055869922599</c:v>
                </c:pt>
                <c:pt idx="39">
                  <c:v>60.653121801203035</c:v>
                </c:pt>
                <c:pt idx="40">
                  <c:v>65.398246160664755</c:v>
                </c:pt>
                <c:pt idx="41">
                  <c:v>61.892846576659373</c:v>
                </c:pt>
                <c:pt idx="42">
                  <c:v>64.76371495282018</c:v>
                </c:pt>
                <c:pt idx="43">
                  <c:v>64.008478021444674</c:v>
                </c:pt>
                <c:pt idx="44">
                  <c:v>64.603261048345544</c:v>
                </c:pt>
                <c:pt idx="45">
                  <c:v>60.512170590900887</c:v>
                </c:pt>
                <c:pt idx="46">
                  <c:v>68.988990091361529</c:v>
                </c:pt>
                <c:pt idx="47">
                  <c:v>60.709548497212708</c:v>
                </c:pt>
                <c:pt idx="48">
                  <c:v>59.248637281342532</c:v>
                </c:pt>
                <c:pt idx="49">
                  <c:v>57.292191778410448</c:v>
                </c:pt>
                <c:pt idx="50">
                  <c:v>65.931203637883044</c:v>
                </c:pt>
                <c:pt idx="51">
                  <c:v>70.053422368402721</c:v>
                </c:pt>
                <c:pt idx="52">
                  <c:v>67.719477388775289</c:v>
                </c:pt>
                <c:pt idx="53">
                  <c:v>68.879388017073737</c:v>
                </c:pt>
                <c:pt idx="54">
                  <c:v>56.395381719170395</c:v>
                </c:pt>
                <c:pt idx="55">
                  <c:v>47.23307261896629</c:v>
                </c:pt>
                <c:pt idx="56">
                  <c:v>49.348047862957216</c:v>
                </c:pt>
                <c:pt idx="57">
                  <c:v>51.101409307294006</c:v>
                </c:pt>
                <c:pt idx="58">
                  <c:v>41.733414208024222</c:v>
                </c:pt>
                <c:pt idx="59">
                  <c:v>60.500694460567345</c:v>
                </c:pt>
                <c:pt idx="60">
                  <c:v>61.73163773144541</c:v>
                </c:pt>
                <c:pt idx="61">
                  <c:v>57.965101245082849</c:v>
                </c:pt>
                <c:pt idx="62">
                  <c:v>50.299045692422716</c:v>
                </c:pt>
                <c:pt idx="63">
                  <c:v>51.326768611270616</c:v>
                </c:pt>
                <c:pt idx="64">
                  <c:v>53.4234580404447</c:v>
                </c:pt>
                <c:pt idx="65">
                  <c:v>45.784669779015182</c:v>
                </c:pt>
                <c:pt idx="66">
                  <c:v>48.139651587927453</c:v>
                </c:pt>
                <c:pt idx="67">
                  <c:v>28.289979925956569</c:v>
                </c:pt>
                <c:pt idx="68">
                  <c:v>35.319717312986711</c:v>
                </c:pt>
                <c:pt idx="69">
                  <c:v>49.981668665106881</c:v>
                </c:pt>
                <c:pt idx="70">
                  <c:v>31.694407154604917</c:v>
                </c:pt>
                <c:pt idx="71">
                  <c:v>50.389420571125441</c:v>
                </c:pt>
                <c:pt idx="72">
                  <c:v>51.099792832771463</c:v>
                </c:pt>
                <c:pt idx="73">
                  <c:v>43.732485811790113</c:v>
                </c:pt>
                <c:pt idx="74">
                  <c:v>29.413198940815224</c:v>
                </c:pt>
                <c:pt idx="75">
                  <c:v>35.091915552568537</c:v>
                </c:pt>
                <c:pt idx="76">
                  <c:v>37.74097613260669</c:v>
                </c:pt>
                <c:pt idx="77">
                  <c:v>35.505693879821294</c:v>
                </c:pt>
                <c:pt idx="78">
                  <c:v>38.347370364584073</c:v>
                </c:pt>
                <c:pt idx="79">
                  <c:v>34.375638340717984</c:v>
                </c:pt>
                <c:pt idx="80">
                  <c:v>36.961886676629618</c:v>
                </c:pt>
                <c:pt idx="81">
                  <c:v>33.898555278368818</c:v>
                </c:pt>
                <c:pt idx="82">
                  <c:v>32.171046916550488</c:v>
                </c:pt>
                <c:pt idx="83">
                  <c:v>41.324991882590879</c:v>
                </c:pt>
                <c:pt idx="84">
                  <c:v>31.711508977637543</c:v>
                </c:pt>
                <c:pt idx="85">
                  <c:v>30.182145036630423</c:v>
                </c:pt>
                <c:pt idx="86">
                  <c:v>33.201412433719405</c:v>
                </c:pt>
                <c:pt idx="87">
                  <c:v>33.41488155617877</c:v>
                </c:pt>
                <c:pt idx="88">
                  <c:v>28.547958255169366</c:v>
                </c:pt>
                <c:pt idx="89">
                  <c:v>36.171051281912852</c:v>
                </c:pt>
                <c:pt idx="90">
                  <c:v>65.576515236075451</c:v>
                </c:pt>
                <c:pt idx="91">
                  <c:v>43.456016963256552</c:v>
                </c:pt>
                <c:pt idx="92">
                  <c:v>31.579986183756045</c:v>
                </c:pt>
                <c:pt idx="93">
                  <c:v>31.036587801023522</c:v>
                </c:pt>
                <c:pt idx="94">
                  <c:v>18.885074429912141</c:v>
                </c:pt>
                <c:pt idx="95">
                  <c:v>38.037162831190471</c:v>
                </c:pt>
                <c:pt idx="96">
                  <c:v>19.946211804269343</c:v>
                </c:pt>
                <c:pt idx="97">
                  <c:v>27.109156337465013</c:v>
                </c:pt>
                <c:pt idx="98">
                  <c:v>25.491718055869828</c:v>
                </c:pt>
                <c:pt idx="99">
                  <c:v>50.706127240944312</c:v>
                </c:pt>
              </c:numCache>
            </c:numRef>
          </c:yVal>
          <c:smooth val="0"/>
        </c:ser>
        <c:ser>
          <c:idx val="1"/>
          <c:order val="1"/>
          <c:tx>
            <c:v>National Avg x 2</c:v>
          </c:tx>
          <c:spPr>
            <a:ln w="25400">
              <a:solidFill>
                <a:srgbClr val="993300"/>
              </a:solidFill>
              <a:prstDash val="sysDash"/>
            </a:ln>
          </c:spPr>
          <c:marker>
            <c:symbol val="none"/>
          </c:marker>
          <c:xVal>
            <c:numRef>
              <c:f>'Fatigued Driving'!$D$3:$D$102</c:f>
              <c:numCache>
                <c:formatCode>General</c:formatCode>
                <c:ptCount val="100"/>
                <c:pt idx="0">
                  <c:v>99</c:v>
                </c:pt>
                <c:pt idx="1">
                  <c:v>98</c:v>
                </c:pt>
                <c:pt idx="2">
                  <c:v>97</c:v>
                </c:pt>
                <c:pt idx="3">
                  <c:v>96</c:v>
                </c:pt>
                <c:pt idx="4">
                  <c:v>95</c:v>
                </c:pt>
                <c:pt idx="5">
                  <c:v>94</c:v>
                </c:pt>
                <c:pt idx="6">
                  <c:v>93</c:v>
                </c:pt>
                <c:pt idx="7">
                  <c:v>92</c:v>
                </c:pt>
                <c:pt idx="8">
                  <c:v>91</c:v>
                </c:pt>
                <c:pt idx="9">
                  <c:v>90</c:v>
                </c:pt>
                <c:pt idx="10">
                  <c:v>89</c:v>
                </c:pt>
                <c:pt idx="11">
                  <c:v>88</c:v>
                </c:pt>
                <c:pt idx="12">
                  <c:v>87</c:v>
                </c:pt>
                <c:pt idx="13">
                  <c:v>86</c:v>
                </c:pt>
                <c:pt idx="14">
                  <c:v>85</c:v>
                </c:pt>
                <c:pt idx="15">
                  <c:v>84</c:v>
                </c:pt>
                <c:pt idx="16">
                  <c:v>83</c:v>
                </c:pt>
                <c:pt idx="17">
                  <c:v>82</c:v>
                </c:pt>
                <c:pt idx="18">
                  <c:v>81</c:v>
                </c:pt>
                <c:pt idx="19">
                  <c:v>80</c:v>
                </c:pt>
                <c:pt idx="20">
                  <c:v>79</c:v>
                </c:pt>
                <c:pt idx="21">
                  <c:v>78</c:v>
                </c:pt>
                <c:pt idx="22">
                  <c:v>77</c:v>
                </c:pt>
                <c:pt idx="23">
                  <c:v>76</c:v>
                </c:pt>
                <c:pt idx="24">
                  <c:v>75</c:v>
                </c:pt>
                <c:pt idx="25">
                  <c:v>74</c:v>
                </c:pt>
                <c:pt idx="26">
                  <c:v>73</c:v>
                </c:pt>
                <c:pt idx="27">
                  <c:v>72</c:v>
                </c:pt>
                <c:pt idx="28">
                  <c:v>71</c:v>
                </c:pt>
                <c:pt idx="29">
                  <c:v>70</c:v>
                </c:pt>
                <c:pt idx="30">
                  <c:v>69</c:v>
                </c:pt>
                <c:pt idx="31">
                  <c:v>68</c:v>
                </c:pt>
                <c:pt idx="32">
                  <c:v>67</c:v>
                </c:pt>
                <c:pt idx="33">
                  <c:v>66</c:v>
                </c:pt>
                <c:pt idx="34">
                  <c:v>65</c:v>
                </c:pt>
                <c:pt idx="35">
                  <c:v>64</c:v>
                </c:pt>
                <c:pt idx="36">
                  <c:v>63</c:v>
                </c:pt>
                <c:pt idx="37">
                  <c:v>62</c:v>
                </c:pt>
                <c:pt idx="38">
                  <c:v>61</c:v>
                </c:pt>
                <c:pt idx="39">
                  <c:v>60</c:v>
                </c:pt>
                <c:pt idx="40">
                  <c:v>59</c:v>
                </c:pt>
                <c:pt idx="41">
                  <c:v>58</c:v>
                </c:pt>
                <c:pt idx="42">
                  <c:v>57</c:v>
                </c:pt>
                <c:pt idx="43">
                  <c:v>56</c:v>
                </c:pt>
                <c:pt idx="44">
                  <c:v>55</c:v>
                </c:pt>
                <c:pt idx="45">
                  <c:v>54</c:v>
                </c:pt>
                <c:pt idx="46">
                  <c:v>53</c:v>
                </c:pt>
                <c:pt idx="47">
                  <c:v>52</c:v>
                </c:pt>
                <c:pt idx="48">
                  <c:v>51</c:v>
                </c:pt>
                <c:pt idx="49">
                  <c:v>50</c:v>
                </c:pt>
                <c:pt idx="50">
                  <c:v>49</c:v>
                </c:pt>
                <c:pt idx="51">
                  <c:v>48</c:v>
                </c:pt>
                <c:pt idx="52">
                  <c:v>47</c:v>
                </c:pt>
                <c:pt idx="53">
                  <c:v>46</c:v>
                </c:pt>
                <c:pt idx="54">
                  <c:v>45</c:v>
                </c:pt>
                <c:pt idx="55">
                  <c:v>44</c:v>
                </c:pt>
                <c:pt idx="56">
                  <c:v>43</c:v>
                </c:pt>
                <c:pt idx="57">
                  <c:v>42</c:v>
                </c:pt>
                <c:pt idx="58">
                  <c:v>41</c:v>
                </c:pt>
                <c:pt idx="59">
                  <c:v>40</c:v>
                </c:pt>
                <c:pt idx="60">
                  <c:v>39</c:v>
                </c:pt>
                <c:pt idx="61">
                  <c:v>38</c:v>
                </c:pt>
                <c:pt idx="62">
                  <c:v>37</c:v>
                </c:pt>
                <c:pt idx="63">
                  <c:v>36</c:v>
                </c:pt>
                <c:pt idx="64">
                  <c:v>35</c:v>
                </c:pt>
                <c:pt idx="65">
                  <c:v>34</c:v>
                </c:pt>
                <c:pt idx="66">
                  <c:v>33</c:v>
                </c:pt>
                <c:pt idx="67">
                  <c:v>32</c:v>
                </c:pt>
                <c:pt idx="68">
                  <c:v>31</c:v>
                </c:pt>
                <c:pt idx="69">
                  <c:v>30</c:v>
                </c:pt>
                <c:pt idx="70">
                  <c:v>29</c:v>
                </c:pt>
                <c:pt idx="71">
                  <c:v>28</c:v>
                </c:pt>
                <c:pt idx="72">
                  <c:v>27</c:v>
                </c:pt>
                <c:pt idx="73">
                  <c:v>26</c:v>
                </c:pt>
                <c:pt idx="74">
                  <c:v>25</c:v>
                </c:pt>
                <c:pt idx="75">
                  <c:v>24</c:v>
                </c:pt>
                <c:pt idx="76">
                  <c:v>23</c:v>
                </c:pt>
                <c:pt idx="77">
                  <c:v>22</c:v>
                </c:pt>
                <c:pt idx="78">
                  <c:v>21</c:v>
                </c:pt>
                <c:pt idx="79">
                  <c:v>20</c:v>
                </c:pt>
                <c:pt idx="80">
                  <c:v>19</c:v>
                </c:pt>
                <c:pt idx="81">
                  <c:v>18</c:v>
                </c:pt>
                <c:pt idx="82">
                  <c:v>17</c:v>
                </c:pt>
                <c:pt idx="83">
                  <c:v>16</c:v>
                </c:pt>
                <c:pt idx="84">
                  <c:v>15</c:v>
                </c:pt>
                <c:pt idx="85">
                  <c:v>14</c:v>
                </c:pt>
                <c:pt idx="86">
                  <c:v>13</c:v>
                </c:pt>
                <c:pt idx="87">
                  <c:v>12</c:v>
                </c:pt>
                <c:pt idx="88">
                  <c:v>11</c:v>
                </c:pt>
                <c:pt idx="89">
                  <c:v>10</c:v>
                </c:pt>
                <c:pt idx="90">
                  <c:v>9</c:v>
                </c:pt>
                <c:pt idx="91">
                  <c:v>8</c:v>
                </c:pt>
                <c:pt idx="92">
                  <c:v>7</c:v>
                </c:pt>
                <c:pt idx="93">
                  <c:v>6</c:v>
                </c:pt>
                <c:pt idx="94">
                  <c:v>5</c:v>
                </c:pt>
                <c:pt idx="95">
                  <c:v>4</c:v>
                </c:pt>
                <c:pt idx="96">
                  <c:v>3</c:v>
                </c:pt>
                <c:pt idx="97">
                  <c:v>2</c:v>
                </c:pt>
                <c:pt idx="98">
                  <c:v>1</c:v>
                </c:pt>
                <c:pt idx="99">
                  <c:v>0</c:v>
                </c:pt>
              </c:numCache>
            </c:numRef>
          </c:xVal>
          <c:yVal>
            <c:numRef>
              <c:f>'Fatigued Driving'!$A$3:$A$102</c:f>
              <c:numCache>
                <c:formatCode>General</c:formatCode>
                <c:ptCount val="100"/>
                <c:pt idx="0">
                  <c:v>36</c:v>
                </c:pt>
                <c:pt idx="1">
                  <c:v>36</c:v>
                </c:pt>
                <c:pt idx="2">
                  <c:v>36</c:v>
                </c:pt>
                <c:pt idx="3">
                  <c:v>36</c:v>
                </c:pt>
                <c:pt idx="4">
                  <c:v>36</c:v>
                </c:pt>
                <c:pt idx="5">
                  <c:v>36</c:v>
                </c:pt>
                <c:pt idx="6">
                  <c:v>36</c:v>
                </c:pt>
                <c:pt idx="7">
                  <c:v>36</c:v>
                </c:pt>
                <c:pt idx="8">
                  <c:v>36</c:v>
                </c:pt>
                <c:pt idx="9">
                  <c:v>36</c:v>
                </c:pt>
                <c:pt idx="10">
                  <c:v>36</c:v>
                </c:pt>
                <c:pt idx="11">
                  <c:v>36</c:v>
                </c:pt>
                <c:pt idx="12">
                  <c:v>36</c:v>
                </c:pt>
                <c:pt idx="13">
                  <c:v>36</c:v>
                </c:pt>
                <c:pt idx="14">
                  <c:v>36</c:v>
                </c:pt>
                <c:pt idx="15">
                  <c:v>36</c:v>
                </c:pt>
                <c:pt idx="16">
                  <c:v>36</c:v>
                </c:pt>
                <c:pt idx="17">
                  <c:v>36</c:v>
                </c:pt>
                <c:pt idx="18">
                  <c:v>36</c:v>
                </c:pt>
                <c:pt idx="19">
                  <c:v>36</c:v>
                </c:pt>
                <c:pt idx="20">
                  <c:v>36</c:v>
                </c:pt>
                <c:pt idx="21">
                  <c:v>36</c:v>
                </c:pt>
                <c:pt idx="22">
                  <c:v>36</c:v>
                </c:pt>
                <c:pt idx="23">
                  <c:v>36</c:v>
                </c:pt>
                <c:pt idx="24">
                  <c:v>36</c:v>
                </c:pt>
                <c:pt idx="25">
                  <c:v>36</c:v>
                </c:pt>
                <c:pt idx="26">
                  <c:v>36</c:v>
                </c:pt>
                <c:pt idx="27">
                  <c:v>36</c:v>
                </c:pt>
                <c:pt idx="28">
                  <c:v>36</c:v>
                </c:pt>
                <c:pt idx="29">
                  <c:v>36</c:v>
                </c:pt>
                <c:pt idx="30">
                  <c:v>36</c:v>
                </c:pt>
                <c:pt idx="31">
                  <c:v>36</c:v>
                </c:pt>
                <c:pt idx="32">
                  <c:v>36</c:v>
                </c:pt>
                <c:pt idx="33">
                  <c:v>36</c:v>
                </c:pt>
                <c:pt idx="34">
                  <c:v>36</c:v>
                </c:pt>
                <c:pt idx="35">
                  <c:v>36</c:v>
                </c:pt>
                <c:pt idx="36">
                  <c:v>36</c:v>
                </c:pt>
                <c:pt idx="37">
                  <c:v>36</c:v>
                </c:pt>
                <c:pt idx="38">
                  <c:v>36</c:v>
                </c:pt>
                <c:pt idx="39">
                  <c:v>36</c:v>
                </c:pt>
                <c:pt idx="40">
                  <c:v>36</c:v>
                </c:pt>
                <c:pt idx="41">
                  <c:v>36</c:v>
                </c:pt>
                <c:pt idx="42">
                  <c:v>36</c:v>
                </c:pt>
                <c:pt idx="43">
                  <c:v>36</c:v>
                </c:pt>
                <c:pt idx="44">
                  <c:v>36</c:v>
                </c:pt>
                <c:pt idx="45">
                  <c:v>36</c:v>
                </c:pt>
                <c:pt idx="46">
                  <c:v>36</c:v>
                </c:pt>
                <c:pt idx="47">
                  <c:v>36</c:v>
                </c:pt>
                <c:pt idx="48">
                  <c:v>36</c:v>
                </c:pt>
                <c:pt idx="49">
                  <c:v>36</c:v>
                </c:pt>
                <c:pt idx="50">
                  <c:v>36</c:v>
                </c:pt>
                <c:pt idx="51">
                  <c:v>36</c:v>
                </c:pt>
                <c:pt idx="52">
                  <c:v>36</c:v>
                </c:pt>
                <c:pt idx="53">
                  <c:v>36</c:v>
                </c:pt>
                <c:pt idx="54">
                  <c:v>36</c:v>
                </c:pt>
                <c:pt idx="55">
                  <c:v>36</c:v>
                </c:pt>
                <c:pt idx="56">
                  <c:v>36</c:v>
                </c:pt>
                <c:pt idx="57">
                  <c:v>36</c:v>
                </c:pt>
                <c:pt idx="58">
                  <c:v>36</c:v>
                </c:pt>
                <c:pt idx="59">
                  <c:v>36</c:v>
                </c:pt>
                <c:pt idx="60">
                  <c:v>36</c:v>
                </c:pt>
                <c:pt idx="61">
                  <c:v>36</c:v>
                </c:pt>
                <c:pt idx="62">
                  <c:v>36</c:v>
                </c:pt>
                <c:pt idx="63">
                  <c:v>36</c:v>
                </c:pt>
                <c:pt idx="64">
                  <c:v>36</c:v>
                </c:pt>
                <c:pt idx="65">
                  <c:v>36</c:v>
                </c:pt>
                <c:pt idx="66">
                  <c:v>36</c:v>
                </c:pt>
                <c:pt idx="67">
                  <c:v>36</c:v>
                </c:pt>
                <c:pt idx="68">
                  <c:v>36</c:v>
                </c:pt>
                <c:pt idx="69">
                  <c:v>36</c:v>
                </c:pt>
                <c:pt idx="70">
                  <c:v>36</c:v>
                </c:pt>
                <c:pt idx="71">
                  <c:v>36</c:v>
                </c:pt>
                <c:pt idx="72">
                  <c:v>36</c:v>
                </c:pt>
                <c:pt idx="73">
                  <c:v>36</c:v>
                </c:pt>
                <c:pt idx="74">
                  <c:v>36</c:v>
                </c:pt>
                <c:pt idx="75">
                  <c:v>36</c:v>
                </c:pt>
                <c:pt idx="76">
                  <c:v>36</c:v>
                </c:pt>
                <c:pt idx="77">
                  <c:v>36</c:v>
                </c:pt>
                <c:pt idx="78">
                  <c:v>36</c:v>
                </c:pt>
                <c:pt idx="79">
                  <c:v>36</c:v>
                </c:pt>
                <c:pt idx="80">
                  <c:v>36</c:v>
                </c:pt>
                <c:pt idx="81">
                  <c:v>36</c:v>
                </c:pt>
                <c:pt idx="82">
                  <c:v>36</c:v>
                </c:pt>
                <c:pt idx="83">
                  <c:v>36</c:v>
                </c:pt>
                <c:pt idx="84">
                  <c:v>36</c:v>
                </c:pt>
                <c:pt idx="85">
                  <c:v>36</c:v>
                </c:pt>
                <c:pt idx="86">
                  <c:v>36</c:v>
                </c:pt>
                <c:pt idx="87">
                  <c:v>36</c:v>
                </c:pt>
                <c:pt idx="88">
                  <c:v>36</c:v>
                </c:pt>
                <c:pt idx="89">
                  <c:v>36</c:v>
                </c:pt>
                <c:pt idx="90">
                  <c:v>36</c:v>
                </c:pt>
                <c:pt idx="91">
                  <c:v>36</c:v>
                </c:pt>
                <c:pt idx="92">
                  <c:v>36</c:v>
                </c:pt>
                <c:pt idx="93">
                  <c:v>36</c:v>
                </c:pt>
                <c:pt idx="94">
                  <c:v>36</c:v>
                </c:pt>
                <c:pt idx="95">
                  <c:v>36</c:v>
                </c:pt>
                <c:pt idx="96">
                  <c:v>36</c:v>
                </c:pt>
                <c:pt idx="97">
                  <c:v>36</c:v>
                </c:pt>
                <c:pt idx="98">
                  <c:v>36</c:v>
                </c:pt>
                <c:pt idx="99">
                  <c:v>36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280000"/>
        <c:axId val="77281920"/>
      </c:scatterChart>
      <c:valAx>
        <c:axId val="77280000"/>
        <c:scaling>
          <c:orientation val="minMax"/>
          <c:max val="100"/>
        </c:scaling>
        <c:delete val="0"/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BASIC Percentile</a:t>
                </a:r>
              </a:p>
            </c:rich>
          </c:tx>
          <c:layout>
            <c:manualLayout>
              <c:xMode val="edge"/>
              <c:yMode val="edge"/>
              <c:x val="0.41224532647704748"/>
              <c:y val="0.8563242525718768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00" b="0" i="0" u="none" strike="noStrike" baseline="0">
                <a:solidFill>
                  <a:srgbClr val="969696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281920"/>
        <c:crosses val="autoZero"/>
        <c:crossBetween val="midCat"/>
      </c:valAx>
      <c:valAx>
        <c:axId val="77281920"/>
        <c:scaling>
          <c:orientation val="minMax"/>
        </c:scaling>
        <c:delete val="0"/>
        <c:axPos val="l"/>
        <c:majorGridlines>
          <c:spPr>
            <a:ln w="3175">
              <a:solidFill>
                <a:srgbClr val="969696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Crash Rate (crashes per 1000 PUs)</a:t>
                </a:r>
              </a:p>
            </c:rich>
          </c:tx>
          <c:layout>
            <c:manualLayout>
              <c:xMode val="edge"/>
              <c:yMode val="edge"/>
              <c:x val="1.020408163265306E-2"/>
              <c:y val="0.11781639364045011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00" b="0" i="0" u="none" strike="noStrike" baseline="0">
                <a:solidFill>
                  <a:srgbClr val="969696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280000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2.4489795918367346E-2"/>
          <c:y val="0.9224165082812924"/>
          <c:w val="0.96734779581123786"/>
          <c:h val="6.8965818927806399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836826208572031E-2"/>
          <c:y val="6.3218568209433959E-2"/>
          <c:w val="0.86326616636057718"/>
          <c:h val="0.73850781953747846"/>
        </c:manualLayout>
      </c:layout>
      <c:scatterChart>
        <c:scatterStyle val="lineMarker"/>
        <c:varyColors val="0"/>
        <c:ser>
          <c:idx val="0"/>
          <c:order val="0"/>
          <c:tx>
            <c:v>Driver Fitness</c:v>
          </c:tx>
          <c:spPr>
            <a:ln w="28575">
              <a:noFill/>
            </a:ln>
          </c:spPr>
          <c:marker>
            <c:symbol val="x"/>
            <c:size val="3"/>
            <c:spPr>
              <a:noFill/>
              <a:ln>
                <a:solidFill>
                  <a:srgbClr val="0000FF"/>
                </a:solidFill>
                <a:prstDash val="solid"/>
              </a:ln>
            </c:spPr>
          </c:marker>
          <c:trendline>
            <c:name>Trend (Driver Fitness)</c:name>
            <c:spPr>
              <a:ln w="25400">
                <a:solidFill>
                  <a:srgbClr val="000080"/>
                </a:solidFill>
                <a:prstDash val="solid"/>
              </a:ln>
            </c:spPr>
            <c:trendlineType val="linear"/>
            <c:dispRSqr val="1"/>
            <c:dispEq val="0"/>
            <c:trendlineLbl>
              <c:layout>
                <c:manualLayout>
                  <c:x val="6.9856339386148159E-2"/>
                  <c:y val="-0.56529067487253748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xVal>
            <c:numRef>
              <c:f>'Driver Fitness'!$D$3:$D$102</c:f>
              <c:numCache>
                <c:formatCode>General</c:formatCode>
                <c:ptCount val="100"/>
                <c:pt idx="0">
                  <c:v>99</c:v>
                </c:pt>
                <c:pt idx="1">
                  <c:v>98</c:v>
                </c:pt>
                <c:pt idx="2">
                  <c:v>97</c:v>
                </c:pt>
                <c:pt idx="3">
                  <c:v>96</c:v>
                </c:pt>
                <c:pt idx="4">
                  <c:v>95</c:v>
                </c:pt>
                <c:pt idx="5">
                  <c:v>94</c:v>
                </c:pt>
                <c:pt idx="6">
                  <c:v>93</c:v>
                </c:pt>
                <c:pt idx="7">
                  <c:v>92</c:v>
                </c:pt>
                <c:pt idx="8">
                  <c:v>91</c:v>
                </c:pt>
                <c:pt idx="9">
                  <c:v>90</c:v>
                </c:pt>
                <c:pt idx="10">
                  <c:v>89</c:v>
                </c:pt>
                <c:pt idx="11">
                  <c:v>88</c:v>
                </c:pt>
                <c:pt idx="12">
                  <c:v>87</c:v>
                </c:pt>
                <c:pt idx="13">
                  <c:v>86</c:v>
                </c:pt>
                <c:pt idx="14">
                  <c:v>85</c:v>
                </c:pt>
                <c:pt idx="15">
                  <c:v>84</c:v>
                </c:pt>
                <c:pt idx="16">
                  <c:v>83</c:v>
                </c:pt>
                <c:pt idx="17">
                  <c:v>82</c:v>
                </c:pt>
                <c:pt idx="18">
                  <c:v>81</c:v>
                </c:pt>
                <c:pt idx="19">
                  <c:v>80</c:v>
                </c:pt>
                <c:pt idx="20">
                  <c:v>79</c:v>
                </c:pt>
                <c:pt idx="21">
                  <c:v>78</c:v>
                </c:pt>
                <c:pt idx="22">
                  <c:v>77</c:v>
                </c:pt>
                <c:pt idx="23">
                  <c:v>76</c:v>
                </c:pt>
                <c:pt idx="24">
                  <c:v>75</c:v>
                </c:pt>
                <c:pt idx="25">
                  <c:v>74</c:v>
                </c:pt>
                <c:pt idx="26">
                  <c:v>73</c:v>
                </c:pt>
                <c:pt idx="27">
                  <c:v>72</c:v>
                </c:pt>
                <c:pt idx="28">
                  <c:v>71</c:v>
                </c:pt>
                <c:pt idx="29">
                  <c:v>70</c:v>
                </c:pt>
                <c:pt idx="30">
                  <c:v>69</c:v>
                </c:pt>
                <c:pt idx="31">
                  <c:v>68</c:v>
                </c:pt>
                <c:pt idx="32">
                  <c:v>67</c:v>
                </c:pt>
                <c:pt idx="33">
                  <c:v>66</c:v>
                </c:pt>
                <c:pt idx="34">
                  <c:v>65</c:v>
                </c:pt>
                <c:pt idx="35">
                  <c:v>64</c:v>
                </c:pt>
                <c:pt idx="36">
                  <c:v>63</c:v>
                </c:pt>
                <c:pt idx="37">
                  <c:v>62</c:v>
                </c:pt>
                <c:pt idx="38">
                  <c:v>61</c:v>
                </c:pt>
                <c:pt idx="39">
                  <c:v>60</c:v>
                </c:pt>
                <c:pt idx="40">
                  <c:v>59</c:v>
                </c:pt>
                <c:pt idx="41">
                  <c:v>58</c:v>
                </c:pt>
                <c:pt idx="42">
                  <c:v>57</c:v>
                </c:pt>
                <c:pt idx="43">
                  <c:v>56</c:v>
                </c:pt>
                <c:pt idx="44">
                  <c:v>55</c:v>
                </c:pt>
                <c:pt idx="45">
                  <c:v>54</c:v>
                </c:pt>
                <c:pt idx="46">
                  <c:v>53</c:v>
                </c:pt>
                <c:pt idx="47">
                  <c:v>52</c:v>
                </c:pt>
                <c:pt idx="48">
                  <c:v>51</c:v>
                </c:pt>
                <c:pt idx="49">
                  <c:v>50</c:v>
                </c:pt>
                <c:pt idx="50">
                  <c:v>49</c:v>
                </c:pt>
                <c:pt idx="51">
                  <c:v>48</c:v>
                </c:pt>
                <c:pt idx="52">
                  <c:v>47</c:v>
                </c:pt>
                <c:pt idx="53">
                  <c:v>46</c:v>
                </c:pt>
                <c:pt idx="54">
                  <c:v>45</c:v>
                </c:pt>
                <c:pt idx="55">
                  <c:v>44</c:v>
                </c:pt>
                <c:pt idx="56">
                  <c:v>43</c:v>
                </c:pt>
                <c:pt idx="57">
                  <c:v>42</c:v>
                </c:pt>
                <c:pt idx="58">
                  <c:v>41</c:v>
                </c:pt>
                <c:pt idx="59">
                  <c:v>40</c:v>
                </c:pt>
                <c:pt idx="60">
                  <c:v>39</c:v>
                </c:pt>
                <c:pt idx="61">
                  <c:v>38</c:v>
                </c:pt>
                <c:pt idx="62">
                  <c:v>37</c:v>
                </c:pt>
                <c:pt idx="63">
                  <c:v>36</c:v>
                </c:pt>
                <c:pt idx="64">
                  <c:v>35</c:v>
                </c:pt>
                <c:pt idx="65">
                  <c:v>34</c:v>
                </c:pt>
                <c:pt idx="66">
                  <c:v>33</c:v>
                </c:pt>
                <c:pt idx="67">
                  <c:v>32</c:v>
                </c:pt>
                <c:pt idx="68">
                  <c:v>31</c:v>
                </c:pt>
                <c:pt idx="69">
                  <c:v>30</c:v>
                </c:pt>
                <c:pt idx="70">
                  <c:v>29</c:v>
                </c:pt>
                <c:pt idx="71">
                  <c:v>28</c:v>
                </c:pt>
                <c:pt idx="72">
                  <c:v>27</c:v>
                </c:pt>
                <c:pt idx="73">
                  <c:v>26</c:v>
                </c:pt>
                <c:pt idx="74">
                  <c:v>25</c:v>
                </c:pt>
                <c:pt idx="75">
                  <c:v>24</c:v>
                </c:pt>
                <c:pt idx="76">
                  <c:v>23</c:v>
                </c:pt>
                <c:pt idx="77">
                  <c:v>22</c:v>
                </c:pt>
                <c:pt idx="78">
                  <c:v>21</c:v>
                </c:pt>
                <c:pt idx="79">
                  <c:v>20</c:v>
                </c:pt>
                <c:pt idx="80">
                  <c:v>19</c:v>
                </c:pt>
                <c:pt idx="81">
                  <c:v>18</c:v>
                </c:pt>
                <c:pt idx="82">
                  <c:v>17</c:v>
                </c:pt>
                <c:pt idx="83">
                  <c:v>16</c:v>
                </c:pt>
                <c:pt idx="84">
                  <c:v>15</c:v>
                </c:pt>
                <c:pt idx="85">
                  <c:v>14</c:v>
                </c:pt>
                <c:pt idx="86">
                  <c:v>13</c:v>
                </c:pt>
                <c:pt idx="87">
                  <c:v>12</c:v>
                </c:pt>
                <c:pt idx="88">
                  <c:v>11</c:v>
                </c:pt>
                <c:pt idx="89">
                  <c:v>10</c:v>
                </c:pt>
                <c:pt idx="90">
                  <c:v>9</c:v>
                </c:pt>
                <c:pt idx="91">
                  <c:v>8</c:v>
                </c:pt>
                <c:pt idx="92">
                  <c:v>7</c:v>
                </c:pt>
                <c:pt idx="93">
                  <c:v>6</c:v>
                </c:pt>
                <c:pt idx="94">
                  <c:v>5</c:v>
                </c:pt>
                <c:pt idx="95">
                  <c:v>4</c:v>
                </c:pt>
                <c:pt idx="96">
                  <c:v>3</c:v>
                </c:pt>
                <c:pt idx="97">
                  <c:v>2</c:v>
                </c:pt>
                <c:pt idx="98">
                  <c:v>1</c:v>
                </c:pt>
                <c:pt idx="99">
                  <c:v>0</c:v>
                </c:pt>
              </c:numCache>
            </c:numRef>
          </c:xVal>
          <c:yVal>
            <c:numRef>
              <c:f>'Driver Fitness'!$F$3:$F$102</c:f>
              <c:numCache>
                <c:formatCode>0.00</c:formatCode>
                <c:ptCount val="100"/>
                <c:pt idx="0">
                  <c:v>26.181036556600088</c:v>
                </c:pt>
                <c:pt idx="1">
                  <c:v>20.298872530014908</c:v>
                </c:pt>
                <c:pt idx="2">
                  <c:v>17.158963216249301</c:v>
                </c:pt>
                <c:pt idx="3">
                  <c:v>22.705643076952807</c:v>
                </c:pt>
                <c:pt idx="4">
                  <c:v>32.747505225999639</c:v>
                </c:pt>
                <c:pt idx="5">
                  <c:v>26.787040376822048</c:v>
                </c:pt>
                <c:pt idx="6">
                  <c:v>20.412068635580788</c:v>
                </c:pt>
                <c:pt idx="7">
                  <c:v>26.316251162301093</c:v>
                </c:pt>
                <c:pt idx="8">
                  <c:v>24.38036208036279</c:v>
                </c:pt>
                <c:pt idx="9">
                  <c:v>23.685709715350526</c:v>
                </c:pt>
                <c:pt idx="10">
                  <c:v>30.143268035884102</c:v>
                </c:pt>
                <c:pt idx="11">
                  <c:v>35.940487305483252</c:v>
                </c:pt>
                <c:pt idx="12">
                  <c:v>36.635640439305611</c:v>
                </c:pt>
                <c:pt idx="13">
                  <c:v>39.927777048587245</c:v>
                </c:pt>
                <c:pt idx="14">
                  <c:v>28.57188858394602</c:v>
                </c:pt>
                <c:pt idx="15">
                  <c:v>37.461577609789529</c:v>
                </c:pt>
                <c:pt idx="16">
                  <c:v>27.286595644258647</c:v>
                </c:pt>
                <c:pt idx="17">
                  <c:v>28.345585074370216</c:v>
                </c:pt>
                <c:pt idx="18">
                  <c:v>46.173004816930828</c:v>
                </c:pt>
                <c:pt idx="19">
                  <c:v>56.723242972597347</c:v>
                </c:pt>
                <c:pt idx="20">
                  <c:v>33.099867693506383</c:v>
                </c:pt>
                <c:pt idx="21">
                  <c:v>49.460954109655724</c:v>
                </c:pt>
                <c:pt idx="22">
                  <c:v>47.402301772429361</c:v>
                </c:pt>
                <c:pt idx="23">
                  <c:v>64.390749195698888</c:v>
                </c:pt>
                <c:pt idx="24">
                  <c:v>43.344599317105832</c:v>
                </c:pt>
                <c:pt idx="25">
                  <c:v>40.887372013651877</c:v>
                </c:pt>
                <c:pt idx="26">
                  <c:v>50.20625817486669</c:v>
                </c:pt>
                <c:pt idx="27">
                  <c:v>41.637557852556519</c:v>
                </c:pt>
                <c:pt idx="28">
                  <c:v>54.095879149805981</c:v>
                </c:pt>
                <c:pt idx="29">
                  <c:v>44.751527315383001</c:v>
                </c:pt>
                <c:pt idx="30">
                  <c:v>56.724156521168418</c:v>
                </c:pt>
                <c:pt idx="31">
                  <c:v>43.496647943225142</c:v>
                </c:pt>
                <c:pt idx="32">
                  <c:v>48.118801619752894</c:v>
                </c:pt>
                <c:pt idx="33">
                  <c:v>24.915379297969618</c:v>
                </c:pt>
                <c:pt idx="34">
                  <c:v>62.597564783015926</c:v>
                </c:pt>
                <c:pt idx="35">
                  <c:v>59.872409830086234</c:v>
                </c:pt>
                <c:pt idx="36">
                  <c:v>33.656153961165884</c:v>
                </c:pt>
                <c:pt idx="37">
                  <c:v>49.778871192192902</c:v>
                </c:pt>
                <c:pt idx="38">
                  <c:v>61.283017422570339</c:v>
                </c:pt>
                <c:pt idx="39">
                  <c:v>75.168324399579603</c:v>
                </c:pt>
                <c:pt idx="40">
                  <c:v>40.994007066585979</c:v>
                </c:pt>
                <c:pt idx="41">
                  <c:v>49.269083889694812</c:v>
                </c:pt>
                <c:pt idx="42">
                  <c:v>42.913385826771652</c:v>
                </c:pt>
                <c:pt idx="43">
                  <c:v>30.757705414269747</c:v>
                </c:pt>
                <c:pt idx="44">
                  <c:v>27.239965110065594</c:v>
                </c:pt>
                <c:pt idx="45">
                  <c:v>72.317546435790845</c:v>
                </c:pt>
                <c:pt idx="46">
                  <c:v>49.576204101157529</c:v>
                </c:pt>
                <c:pt idx="47">
                  <c:v>38.164934535210733</c:v>
                </c:pt>
                <c:pt idx="48">
                  <c:v>60.294055079105554</c:v>
                </c:pt>
                <c:pt idx="49">
                  <c:v>59.25307813605243</c:v>
                </c:pt>
                <c:pt idx="50">
                  <c:v>45.02492400263025</c:v>
                </c:pt>
                <c:pt idx="51">
                  <c:v>44.313074892718895</c:v>
                </c:pt>
                <c:pt idx="52">
                  <c:v>51.627043075943185</c:v>
                </c:pt>
                <c:pt idx="53">
                  <c:v>57.879224272684816</c:v>
                </c:pt>
                <c:pt idx="54">
                  <c:v>64.651372372313546</c:v>
                </c:pt>
                <c:pt idx="55">
                  <c:v>59.28359142812451</c:v>
                </c:pt>
                <c:pt idx="56">
                  <c:v>60.290508240106341</c:v>
                </c:pt>
                <c:pt idx="57">
                  <c:v>51.446969283242559</c:v>
                </c:pt>
                <c:pt idx="58">
                  <c:v>53.349447513812152</c:v>
                </c:pt>
                <c:pt idx="59">
                  <c:v>45.109715479223787</c:v>
                </c:pt>
                <c:pt idx="60">
                  <c:v>35.621970920840063</c:v>
                </c:pt>
                <c:pt idx="61">
                  <c:v>42.199172647985677</c:v>
                </c:pt>
                <c:pt idx="62">
                  <c:v>57.788391405460537</c:v>
                </c:pt>
                <c:pt idx="63">
                  <c:v>42.164899701118415</c:v>
                </c:pt>
                <c:pt idx="64">
                  <c:v>48.924273205632879</c:v>
                </c:pt>
                <c:pt idx="65">
                  <c:v>51.441621535616143</c:v>
                </c:pt>
                <c:pt idx="66">
                  <c:v>48.490921166631814</c:v>
                </c:pt>
                <c:pt idx="67">
                  <c:v>14.53284079646815</c:v>
                </c:pt>
                <c:pt idx="68">
                  <c:v>45.919832713311528</c:v>
                </c:pt>
                <c:pt idx="69">
                  <c:v>56.627796673748151</c:v>
                </c:pt>
                <c:pt idx="70">
                  <c:v>59.078323100615385</c:v>
                </c:pt>
                <c:pt idx="71">
                  <c:v>51.744529863985811</c:v>
                </c:pt>
                <c:pt idx="72">
                  <c:v>42.503551587530751</c:v>
                </c:pt>
                <c:pt idx="73">
                  <c:v>42.316354195056874</c:v>
                </c:pt>
                <c:pt idx="74">
                  <c:v>36.387860370996478</c:v>
                </c:pt>
                <c:pt idx="75">
                  <c:v>57.582962886384784</c:v>
                </c:pt>
                <c:pt idx="76">
                  <c:v>43.129089827483639</c:v>
                </c:pt>
                <c:pt idx="77">
                  <c:v>54.973821989528794</c:v>
                </c:pt>
                <c:pt idx="78">
                  <c:v>16.83893684688778</c:v>
                </c:pt>
                <c:pt idx="79">
                  <c:v>46.41649672239641</c:v>
                </c:pt>
                <c:pt idx="80">
                  <c:v>50.260300814692307</c:v>
                </c:pt>
                <c:pt idx="81">
                  <c:v>56.281581079493094</c:v>
                </c:pt>
                <c:pt idx="82">
                  <c:v>52.624113475177303</c:v>
                </c:pt>
                <c:pt idx="83">
                  <c:v>36.735502831227265</c:v>
                </c:pt>
                <c:pt idx="84">
                  <c:v>53.201187910092486</c:v>
                </c:pt>
                <c:pt idx="85">
                  <c:v>59.208624816551477</c:v>
                </c:pt>
                <c:pt idx="86">
                  <c:v>50.293856112907115</c:v>
                </c:pt>
                <c:pt idx="87">
                  <c:v>47.489442535221336</c:v>
                </c:pt>
                <c:pt idx="88">
                  <c:v>66.738088129401632</c:v>
                </c:pt>
                <c:pt idx="89">
                  <c:v>61.401822207612589</c:v>
                </c:pt>
                <c:pt idx="90">
                  <c:v>52.148551070199026</c:v>
                </c:pt>
                <c:pt idx="91">
                  <c:v>49.77840126482392</c:v>
                </c:pt>
                <c:pt idx="92">
                  <c:v>45.29795324774404</c:v>
                </c:pt>
                <c:pt idx="93">
                  <c:v>45.865371644408469</c:v>
                </c:pt>
                <c:pt idx="94">
                  <c:v>54.772581678411278</c:v>
                </c:pt>
                <c:pt idx="95">
                  <c:v>53.158929089210353</c:v>
                </c:pt>
                <c:pt idx="96">
                  <c:v>50.856454478705452</c:v>
                </c:pt>
                <c:pt idx="97">
                  <c:v>35.25745721144623</c:v>
                </c:pt>
                <c:pt idx="98">
                  <c:v>70.348773586380489</c:v>
                </c:pt>
                <c:pt idx="99">
                  <c:v>113.18619128466327</c:v>
                </c:pt>
              </c:numCache>
            </c:numRef>
          </c:yVal>
          <c:smooth val="0"/>
        </c:ser>
        <c:ser>
          <c:idx val="1"/>
          <c:order val="1"/>
          <c:tx>
            <c:v>National Avg</c:v>
          </c:tx>
          <c:spPr>
            <a:ln w="25400">
              <a:solidFill>
                <a:srgbClr val="993300"/>
              </a:solidFill>
              <a:prstDash val="sysDash"/>
            </a:ln>
          </c:spPr>
          <c:marker>
            <c:symbol val="none"/>
          </c:marker>
          <c:xVal>
            <c:numRef>
              <c:f>'Driver Fitness'!$D$3:$D$102</c:f>
              <c:numCache>
                <c:formatCode>General</c:formatCode>
                <c:ptCount val="100"/>
                <c:pt idx="0">
                  <c:v>99</c:v>
                </c:pt>
                <c:pt idx="1">
                  <c:v>98</c:v>
                </c:pt>
                <c:pt idx="2">
                  <c:v>97</c:v>
                </c:pt>
                <c:pt idx="3">
                  <c:v>96</c:v>
                </c:pt>
                <c:pt idx="4">
                  <c:v>95</c:v>
                </c:pt>
                <c:pt idx="5">
                  <c:v>94</c:v>
                </c:pt>
                <c:pt idx="6">
                  <c:v>93</c:v>
                </c:pt>
                <c:pt idx="7">
                  <c:v>92</c:v>
                </c:pt>
                <c:pt idx="8">
                  <c:v>91</c:v>
                </c:pt>
                <c:pt idx="9">
                  <c:v>90</c:v>
                </c:pt>
                <c:pt idx="10">
                  <c:v>89</c:v>
                </c:pt>
                <c:pt idx="11">
                  <c:v>88</c:v>
                </c:pt>
                <c:pt idx="12">
                  <c:v>87</c:v>
                </c:pt>
                <c:pt idx="13">
                  <c:v>86</c:v>
                </c:pt>
                <c:pt idx="14">
                  <c:v>85</c:v>
                </c:pt>
                <c:pt idx="15">
                  <c:v>84</c:v>
                </c:pt>
                <c:pt idx="16">
                  <c:v>83</c:v>
                </c:pt>
                <c:pt idx="17">
                  <c:v>82</c:v>
                </c:pt>
                <c:pt idx="18">
                  <c:v>81</c:v>
                </c:pt>
                <c:pt idx="19">
                  <c:v>80</c:v>
                </c:pt>
                <c:pt idx="20">
                  <c:v>79</c:v>
                </c:pt>
                <c:pt idx="21">
                  <c:v>78</c:v>
                </c:pt>
                <c:pt idx="22">
                  <c:v>77</c:v>
                </c:pt>
                <c:pt idx="23">
                  <c:v>76</c:v>
                </c:pt>
                <c:pt idx="24">
                  <c:v>75</c:v>
                </c:pt>
                <c:pt idx="25">
                  <c:v>74</c:v>
                </c:pt>
                <c:pt idx="26">
                  <c:v>73</c:v>
                </c:pt>
                <c:pt idx="27">
                  <c:v>72</c:v>
                </c:pt>
                <c:pt idx="28">
                  <c:v>71</c:v>
                </c:pt>
                <c:pt idx="29">
                  <c:v>70</c:v>
                </c:pt>
                <c:pt idx="30">
                  <c:v>69</c:v>
                </c:pt>
                <c:pt idx="31">
                  <c:v>68</c:v>
                </c:pt>
                <c:pt idx="32">
                  <c:v>67</c:v>
                </c:pt>
                <c:pt idx="33">
                  <c:v>66</c:v>
                </c:pt>
                <c:pt idx="34">
                  <c:v>65</c:v>
                </c:pt>
                <c:pt idx="35">
                  <c:v>64</c:v>
                </c:pt>
                <c:pt idx="36">
                  <c:v>63</c:v>
                </c:pt>
                <c:pt idx="37">
                  <c:v>62</c:v>
                </c:pt>
                <c:pt idx="38">
                  <c:v>61</c:v>
                </c:pt>
                <c:pt idx="39">
                  <c:v>60</c:v>
                </c:pt>
                <c:pt idx="40">
                  <c:v>59</c:v>
                </c:pt>
                <c:pt idx="41">
                  <c:v>58</c:v>
                </c:pt>
                <c:pt idx="42">
                  <c:v>57</c:v>
                </c:pt>
                <c:pt idx="43">
                  <c:v>56</c:v>
                </c:pt>
                <c:pt idx="44">
                  <c:v>55</c:v>
                </c:pt>
                <c:pt idx="45">
                  <c:v>54</c:v>
                </c:pt>
                <c:pt idx="46">
                  <c:v>53</c:v>
                </c:pt>
                <c:pt idx="47">
                  <c:v>52</c:v>
                </c:pt>
                <c:pt idx="48">
                  <c:v>51</c:v>
                </c:pt>
                <c:pt idx="49">
                  <c:v>50</c:v>
                </c:pt>
                <c:pt idx="50">
                  <c:v>49</c:v>
                </c:pt>
                <c:pt idx="51">
                  <c:v>48</c:v>
                </c:pt>
                <c:pt idx="52">
                  <c:v>47</c:v>
                </c:pt>
                <c:pt idx="53">
                  <c:v>46</c:v>
                </c:pt>
                <c:pt idx="54">
                  <c:v>45</c:v>
                </c:pt>
                <c:pt idx="55">
                  <c:v>44</c:v>
                </c:pt>
                <c:pt idx="56">
                  <c:v>43</c:v>
                </c:pt>
                <c:pt idx="57">
                  <c:v>42</c:v>
                </c:pt>
                <c:pt idx="58">
                  <c:v>41</c:v>
                </c:pt>
                <c:pt idx="59">
                  <c:v>40</c:v>
                </c:pt>
                <c:pt idx="60">
                  <c:v>39</c:v>
                </c:pt>
                <c:pt idx="61">
                  <c:v>38</c:v>
                </c:pt>
                <c:pt idx="62">
                  <c:v>37</c:v>
                </c:pt>
                <c:pt idx="63">
                  <c:v>36</c:v>
                </c:pt>
                <c:pt idx="64">
                  <c:v>35</c:v>
                </c:pt>
                <c:pt idx="65">
                  <c:v>34</c:v>
                </c:pt>
                <c:pt idx="66">
                  <c:v>33</c:v>
                </c:pt>
                <c:pt idx="67">
                  <c:v>32</c:v>
                </c:pt>
                <c:pt idx="68">
                  <c:v>31</c:v>
                </c:pt>
                <c:pt idx="69">
                  <c:v>30</c:v>
                </c:pt>
                <c:pt idx="70">
                  <c:v>29</c:v>
                </c:pt>
                <c:pt idx="71">
                  <c:v>28</c:v>
                </c:pt>
                <c:pt idx="72">
                  <c:v>27</c:v>
                </c:pt>
                <c:pt idx="73">
                  <c:v>26</c:v>
                </c:pt>
                <c:pt idx="74">
                  <c:v>25</c:v>
                </c:pt>
                <c:pt idx="75">
                  <c:v>24</c:v>
                </c:pt>
                <c:pt idx="76">
                  <c:v>23</c:v>
                </c:pt>
                <c:pt idx="77">
                  <c:v>22</c:v>
                </c:pt>
                <c:pt idx="78">
                  <c:v>21</c:v>
                </c:pt>
                <c:pt idx="79">
                  <c:v>20</c:v>
                </c:pt>
                <c:pt idx="80">
                  <c:v>19</c:v>
                </c:pt>
                <c:pt idx="81">
                  <c:v>18</c:v>
                </c:pt>
                <c:pt idx="82">
                  <c:v>17</c:v>
                </c:pt>
                <c:pt idx="83">
                  <c:v>16</c:v>
                </c:pt>
                <c:pt idx="84">
                  <c:v>15</c:v>
                </c:pt>
                <c:pt idx="85">
                  <c:v>14</c:v>
                </c:pt>
                <c:pt idx="86">
                  <c:v>13</c:v>
                </c:pt>
                <c:pt idx="87">
                  <c:v>12</c:v>
                </c:pt>
                <c:pt idx="88">
                  <c:v>11</c:v>
                </c:pt>
                <c:pt idx="89">
                  <c:v>10</c:v>
                </c:pt>
                <c:pt idx="90">
                  <c:v>9</c:v>
                </c:pt>
                <c:pt idx="91">
                  <c:v>8</c:v>
                </c:pt>
                <c:pt idx="92">
                  <c:v>7</c:v>
                </c:pt>
                <c:pt idx="93">
                  <c:v>6</c:v>
                </c:pt>
                <c:pt idx="94">
                  <c:v>5</c:v>
                </c:pt>
                <c:pt idx="95">
                  <c:v>4</c:v>
                </c:pt>
                <c:pt idx="96">
                  <c:v>3</c:v>
                </c:pt>
                <c:pt idx="97">
                  <c:v>2</c:v>
                </c:pt>
                <c:pt idx="98">
                  <c:v>1</c:v>
                </c:pt>
                <c:pt idx="99">
                  <c:v>0</c:v>
                </c:pt>
              </c:numCache>
            </c:numRef>
          </c:xVal>
          <c:yVal>
            <c:numRef>
              <c:f>'Driver Fitness'!$A$3:$A$102</c:f>
              <c:numCache>
                <c:formatCode>General</c:formatCode>
                <c:ptCount val="100"/>
                <c:pt idx="0">
                  <c:v>36</c:v>
                </c:pt>
                <c:pt idx="1">
                  <c:v>36</c:v>
                </c:pt>
                <c:pt idx="2">
                  <c:v>36</c:v>
                </c:pt>
                <c:pt idx="3">
                  <c:v>36</c:v>
                </c:pt>
                <c:pt idx="4">
                  <c:v>36</c:v>
                </c:pt>
                <c:pt idx="5">
                  <c:v>36</c:v>
                </c:pt>
                <c:pt idx="6">
                  <c:v>36</c:v>
                </c:pt>
                <c:pt idx="7">
                  <c:v>36</c:v>
                </c:pt>
                <c:pt idx="8">
                  <c:v>36</c:v>
                </c:pt>
                <c:pt idx="9">
                  <c:v>36</c:v>
                </c:pt>
                <c:pt idx="10">
                  <c:v>36</c:v>
                </c:pt>
                <c:pt idx="11">
                  <c:v>36</c:v>
                </c:pt>
                <c:pt idx="12">
                  <c:v>36</c:v>
                </c:pt>
                <c:pt idx="13">
                  <c:v>36</c:v>
                </c:pt>
                <c:pt idx="14">
                  <c:v>36</c:v>
                </c:pt>
                <c:pt idx="15">
                  <c:v>36</c:v>
                </c:pt>
                <c:pt idx="16">
                  <c:v>36</c:v>
                </c:pt>
                <c:pt idx="17">
                  <c:v>36</c:v>
                </c:pt>
                <c:pt idx="18">
                  <c:v>36</c:v>
                </c:pt>
                <c:pt idx="19">
                  <c:v>36</c:v>
                </c:pt>
                <c:pt idx="20">
                  <c:v>36</c:v>
                </c:pt>
                <c:pt idx="21">
                  <c:v>36</c:v>
                </c:pt>
                <c:pt idx="22">
                  <c:v>36</c:v>
                </c:pt>
                <c:pt idx="23">
                  <c:v>36</c:v>
                </c:pt>
                <c:pt idx="24">
                  <c:v>36</c:v>
                </c:pt>
                <c:pt idx="25">
                  <c:v>36</c:v>
                </c:pt>
                <c:pt idx="26">
                  <c:v>36</c:v>
                </c:pt>
                <c:pt idx="27">
                  <c:v>36</c:v>
                </c:pt>
                <c:pt idx="28">
                  <c:v>36</c:v>
                </c:pt>
                <c:pt idx="29">
                  <c:v>36</c:v>
                </c:pt>
                <c:pt idx="30">
                  <c:v>36</c:v>
                </c:pt>
                <c:pt idx="31">
                  <c:v>36</c:v>
                </c:pt>
                <c:pt idx="32">
                  <c:v>36</c:v>
                </c:pt>
                <c:pt idx="33">
                  <c:v>36</c:v>
                </c:pt>
                <c:pt idx="34">
                  <c:v>36</c:v>
                </c:pt>
                <c:pt idx="35">
                  <c:v>36</c:v>
                </c:pt>
                <c:pt idx="36">
                  <c:v>36</c:v>
                </c:pt>
                <c:pt idx="37">
                  <c:v>36</c:v>
                </c:pt>
                <c:pt idx="38">
                  <c:v>36</c:v>
                </c:pt>
                <c:pt idx="39">
                  <c:v>36</c:v>
                </c:pt>
                <c:pt idx="40">
                  <c:v>36</c:v>
                </c:pt>
                <c:pt idx="41">
                  <c:v>36</c:v>
                </c:pt>
                <c:pt idx="42">
                  <c:v>36</c:v>
                </c:pt>
                <c:pt idx="43">
                  <c:v>36</c:v>
                </c:pt>
                <c:pt idx="44">
                  <c:v>36</c:v>
                </c:pt>
                <c:pt idx="45">
                  <c:v>36</c:v>
                </c:pt>
                <c:pt idx="46">
                  <c:v>36</c:v>
                </c:pt>
                <c:pt idx="47">
                  <c:v>36</c:v>
                </c:pt>
                <c:pt idx="48">
                  <c:v>36</c:v>
                </c:pt>
                <c:pt idx="49">
                  <c:v>36</c:v>
                </c:pt>
                <c:pt idx="50">
                  <c:v>36</c:v>
                </c:pt>
                <c:pt idx="51">
                  <c:v>36</c:v>
                </c:pt>
                <c:pt idx="52">
                  <c:v>36</c:v>
                </c:pt>
                <c:pt idx="53">
                  <c:v>36</c:v>
                </c:pt>
                <c:pt idx="54">
                  <c:v>36</c:v>
                </c:pt>
                <c:pt idx="55">
                  <c:v>36</c:v>
                </c:pt>
                <c:pt idx="56">
                  <c:v>36</c:v>
                </c:pt>
                <c:pt idx="57">
                  <c:v>36</c:v>
                </c:pt>
                <c:pt idx="58">
                  <c:v>36</c:v>
                </c:pt>
                <c:pt idx="59">
                  <c:v>36</c:v>
                </c:pt>
                <c:pt idx="60">
                  <c:v>36</c:v>
                </c:pt>
                <c:pt idx="61">
                  <c:v>36</c:v>
                </c:pt>
                <c:pt idx="62">
                  <c:v>36</c:v>
                </c:pt>
                <c:pt idx="63">
                  <c:v>36</c:v>
                </c:pt>
                <c:pt idx="64">
                  <c:v>36</c:v>
                </c:pt>
                <c:pt idx="65">
                  <c:v>36</c:v>
                </c:pt>
                <c:pt idx="66">
                  <c:v>36</c:v>
                </c:pt>
                <c:pt idx="67">
                  <c:v>36</c:v>
                </c:pt>
                <c:pt idx="68">
                  <c:v>36</c:v>
                </c:pt>
                <c:pt idx="69">
                  <c:v>36</c:v>
                </c:pt>
                <c:pt idx="70">
                  <c:v>36</c:v>
                </c:pt>
                <c:pt idx="71">
                  <c:v>36</c:v>
                </c:pt>
                <c:pt idx="72">
                  <c:v>36</c:v>
                </c:pt>
                <c:pt idx="73">
                  <c:v>36</c:v>
                </c:pt>
                <c:pt idx="74">
                  <c:v>36</c:v>
                </c:pt>
                <c:pt idx="75">
                  <c:v>36</c:v>
                </c:pt>
                <c:pt idx="76">
                  <c:v>36</c:v>
                </c:pt>
                <c:pt idx="77">
                  <c:v>36</c:v>
                </c:pt>
                <c:pt idx="78">
                  <c:v>36</c:v>
                </c:pt>
                <c:pt idx="79">
                  <c:v>36</c:v>
                </c:pt>
                <c:pt idx="80">
                  <c:v>36</c:v>
                </c:pt>
                <c:pt idx="81">
                  <c:v>36</c:v>
                </c:pt>
                <c:pt idx="82">
                  <c:v>36</c:v>
                </c:pt>
                <c:pt idx="83">
                  <c:v>36</c:v>
                </c:pt>
                <c:pt idx="84">
                  <c:v>36</c:v>
                </c:pt>
                <c:pt idx="85">
                  <c:v>36</c:v>
                </c:pt>
                <c:pt idx="86">
                  <c:v>36</c:v>
                </c:pt>
                <c:pt idx="87">
                  <c:v>36</c:v>
                </c:pt>
                <c:pt idx="88">
                  <c:v>36</c:v>
                </c:pt>
                <c:pt idx="89">
                  <c:v>36</c:v>
                </c:pt>
                <c:pt idx="90">
                  <c:v>36</c:v>
                </c:pt>
                <c:pt idx="91">
                  <c:v>36</c:v>
                </c:pt>
                <c:pt idx="92">
                  <c:v>36</c:v>
                </c:pt>
                <c:pt idx="93">
                  <c:v>36</c:v>
                </c:pt>
                <c:pt idx="94">
                  <c:v>36</c:v>
                </c:pt>
                <c:pt idx="95">
                  <c:v>36</c:v>
                </c:pt>
                <c:pt idx="96">
                  <c:v>36</c:v>
                </c:pt>
                <c:pt idx="97">
                  <c:v>36</c:v>
                </c:pt>
                <c:pt idx="98">
                  <c:v>36</c:v>
                </c:pt>
                <c:pt idx="99">
                  <c:v>36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329920"/>
        <c:axId val="77331840"/>
      </c:scatterChart>
      <c:valAx>
        <c:axId val="77329920"/>
        <c:scaling>
          <c:orientation val="minMax"/>
          <c:max val="100"/>
        </c:scaling>
        <c:delete val="0"/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BASIC Percentile</a:t>
                </a:r>
              </a:p>
            </c:rich>
          </c:tx>
          <c:layout>
            <c:manualLayout>
              <c:xMode val="edge"/>
              <c:yMode val="edge"/>
              <c:x val="0.40816369382398626"/>
              <c:y val="0.8563242525718768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00" b="0" i="0" u="none" strike="noStrike" baseline="0">
                <a:solidFill>
                  <a:srgbClr val="969696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331840"/>
        <c:crosses val="autoZero"/>
        <c:crossBetween val="midCat"/>
      </c:valAx>
      <c:valAx>
        <c:axId val="77331840"/>
        <c:scaling>
          <c:orientation val="minMax"/>
        </c:scaling>
        <c:delete val="0"/>
        <c:axPos val="l"/>
        <c:majorGridlines>
          <c:spPr>
            <a:ln w="3175">
              <a:solidFill>
                <a:srgbClr val="969696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Crash Rate (crashes per 1000 PUs)</a:t>
                </a:r>
              </a:p>
            </c:rich>
          </c:tx>
          <c:layout>
            <c:manualLayout>
              <c:xMode val="edge"/>
              <c:yMode val="edge"/>
              <c:x val="1.020408163265306E-2"/>
              <c:y val="0.11781639364045011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00" b="0" i="0" u="none" strike="noStrike" baseline="0">
                <a:solidFill>
                  <a:srgbClr val="969696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329920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6.3265306122448975E-2"/>
          <c:y val="0.9224165082812924"/>
          <c:w val="0.91428657132144198"/>
          <c:h val="6.8965818927806399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12018" cy="462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8" tIns="46339" rIns="92678" bIns="46339" numCol="1" anchor="t" anchorCtr="0" compatLnSpc="1">
            <a:prstTxWarp prst="textNoShape">
              <a:avLst/>
            </a:prstTxWarp>
          </a:bodyPr>
          <a:lstStyle>
            <a:lvl1pPr defTabSz="924857">
              <a:spcBef>
                <a:spcPct val="0"/>
              </a:spcBef>
              <a:buFontTx/>
              <a:buNone/>
              <a:defRPr sz="1200">
                <a:latin typeface="Arial" charset="0"/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466" y="1"/>
            <a:ext cx="3012018" cy="462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8" tIns="46339" rIns="92678" bIns="46339" numCol="1" anchor="t" anchorCtr="0" compatLnSpc="1">
            <a:prstTxWarp prst="textNoShape">
              <a:avLst/>
            </a:prstTxWarp>
          </a:bodyPr>
          <a:lstStyle>
            <a:lvl1pPr algn="r" defTabSz="924857">
              <a:spcBef>
                <a:spcPct val="0"/>
              </a:spcBef>
              <a:buFontTx/>
              <a:buNone/>
              <a:defRPr sz="1200">
                <a:latin typeface="Arial" charset="0"/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1728"/>
            <a:ext cx="3012018" cy="462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8" tIns="46339" rIns="92678" bIns="46339" numCol="1" anchor="b" anchorCtr="0" compatLnSpc="1">
            <a:prstTxWarp prst="textNoShape">
              <a:avLst/>
            </a:prstTxWarp>
          </a:bodyPr>
          <a:lstStyle>
            <a:lvl1pPr defTabSz="924857">
              <a:spcBef>
                <a:spcPct val="0"/>
              </a:spcBef>
              <a:buFontTx/>
              <a:buNone/>
              <a:defRPr sz="1200">
                <a:latin typeface="Arial" charset="0"/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466" y="8771728"/>
            <a:ext cx="3012018" cy="462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8" tIns="46339" rIns="92678" bIns="46339" numCol="1" anchor="b" anchorCtr="0" compatLnSpc="1">
            <a:prstTxWarp prst="textNoShape">
              <a:avLst/>
            </a:prstTxWarp>
          </a:bodyPr>
          <a:lstStyle>
            <a:lvl1pPr algn="r" defTabSz="924090">
              <a:spcBef>
                <a:spcPct val="0"/>
              </a:spcBef>
              <a:buFontTx/>
              <a:buNone/>
              <a:defRPr sz="1200">
                <a:latin typeface="Arial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8F57C5AC-34FB-4B97-B174-3335D9EFC2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78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12018" cy="462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8" tIns="46339" rIns="92678" bIns="46339" numCol="1" anchor="t" anchorCtr="0" compatLnSpc="1">
            <a:prstTxWarp prst="textNoShape">
              <a:avLst/>
            </a:prstTxWarp>
          </a:bodyPr>
          <a:lstStyle>
            <a:lvl1pPr defTabSz="924857">
              <a:spcBef>
                <a:spcPct val="0"/>
              </a:spcBef>
              <a:buFontTx/>
              <a:buNone/>
              <a:defRPr sz="1200">
                <a:latin typeface="Arial" charset="0"/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466" y="1"/>
            <a:ext cx="3012018" cy="462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8" tIns="46339" rIns="92678" bIns="46339" numCol="1" anchor="t" anchorCtr="0" compatLnSpc="1">
            <a:prstTxWarp prst="textNoShape">
              <a:avLst/>
            </a:prstTxWarp>
          </a:bodyPr>
          <a:lstStyle>
            <a:lvl1pPr algn="r" defTabSz="924857">
              <a:spcBef>
                <a:spcPct val="0"/>
              </a:spcBef>
              <a:buFontTx/>
              <a:buNone/>
              <a:defRPr sz="1200">
                <a:latin typeface="Arial" charset="0"/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92150"/>
            <a:ext cx="4621213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7" y="4387455"/>
            <a:ext cx="5559424" cy="41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8" tIns="46339" rIns="92678" bIns="463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1728"/>
            <a:ext cx="3012018" cy="462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8" tIns="46339" rIns="92678" bIns="46339" numCol="1" anchor="b" anchorCtr="0" compatLnSpc="1">
            <a:prstTxWarp prst="textNoShape">
              <a:avLst/>
            </a:prstTxWarp>
          </a:bodyPr>
          <a:lstStyle>
            <a:lvl1pPr defTabSz="924857">
              <a:spcBef>
                <a:spcPct val="0"/>
              </a:spcBef>
              <a:buFontTx/>
              <a:buNone/>
              <a:defRPr sz="1200">
                <a:latin typeface="Arial" charset="0"/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466" y="8771728"/>
            <a:ext cx="3012018" cy="462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8" tIns="46339" rIns="92678" bIns="46339" numCol="1" anchor="b" anchorCtr="0" compatLnSpc="1">
            <a:prstTxWarp prst="textNoShape">
              <a:avLst/>
            </a:prstTxWarp>
          </a:bodyPr>
          <a:lstStyle>
            <a:lvl1pPr algn="r" defTabSz="924090">
              <a:spcBef>
                <a:spcPct val="0"/>
              </a:spcBef>
              <a:buFontTx/>
              <a:buNone/>
              <a:defRPr sz="1200">
                <a:latin typeface="Arial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D64F14EF-8FB5-44B0-B94E-4A8310B1F5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764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0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0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0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0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0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7CEC7B-12C0-4BC5-B24B-5A2232EE5B48}" type="slidenum">
              <a:rPr lang="en-US" smtClean="0">
                <a:latin typeface="Arial" pitchFamily="34" charset="0"/>
                <a:ea typeface="ＭＳ Ｐゴシック"/>
                <a:cs typeface="ＭＳ Ｐゴシック"/>
              </a:rPr>
              <a:pPr/>
              <a:t>1</a:t>
            </a:fld>
            <a:endParaRPr lang="en-US" dirty="0" smtClean="0"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6985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6935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1963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718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6379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58283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5828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5828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58283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596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96518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57645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57645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57645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57645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2271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7616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F14EF-8FB5-44B0-B94E-4A8310B1F5C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511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eader-PPT-nologo.png"/>
          <p:cNvPicPr>
            <a:picLocks noChangeAspect="1"/>
          </p:cNvPicPr>
          <p:nvPr/>
        </p:nvPicPr>
        <p:blipFill>
          <a:blip r:embed="rId2" cstate="print"/>
          <a:srcRect l="412" r="677"/>
          <a:stretch>
            <a:fillRect/>
          </a:stretch>
        </p:blipFill>
        <p:spPr bwMode="auto">
          <a:xfrm>
            <a:off x="0" y="0"/>
            <a:ext cx="9150350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U.S. Department of Transportation. Federal Motor Carrier Safety Administration. 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838" y="6134100"/>
            <a:ext cx="2847975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360363" y="6040438"/>
            <a:ext cx="84534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5-Point Star 6"/>
          <p:cNvSpPr/>
          <p:nvPr/>
        </p:nvSpPr>
        <p:spPr>
          <a:xfrm>
            <a:off x="244475" y="387350"/>
            <a:ext cx="384175" cy="328613"/>
          </a:xfrm>
          <a:prstGeom prst="star5">
            <a:avLst/>
          </a:prstGeom>
          <a:solidFill>
            <a:srgbClr val="F0BD3C"/>
          </a:solidFill>
          <a:ln w="19050">
            <a:solidFill>
              <a:srgbClr val="F4C9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20000"/>
              </a:spcBef>
              <a:buFontTx/>
              <a:buChar char="•"/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9" name="Picture 10" descr="Briefing banner for slides. 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605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227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Header-PPT-nologo.png"/>
          <p:cNvPicPr>
            <a:picLocks noChangeAspect="1"/>
          </p:cNvPicPr>
          <p:nvPr/>
        </p:nvPicPr>
        <p:blipFill>
          <a:blip r:embed="rId5" cstate="print"/>
          <a:srcRect l="412" r="677"/>
          <a:stretch>
            <a:fillRect/>
          </a:stretch>
        </p:blipFill>
        <p:spPr bwMode="auto">
          <a:xfrm>
            <a:off x="0" y="0"/>
            <a:ext cx="9150350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0038" y="1600200"/>
            <a:ext cx="85058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1028" name="Picture 7" descr="PPT_Footer.pn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0838" y="6134100"/>
            <a:ext cx="2847975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360363" y="6040438"/>
            <a:ext cx="84534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5-Point Star 12"/>
          <p:cNvSpPr/>
          <p:nvPr/>
        </p:nvSpPr>
        <p:spPr>
          <a:xfrm>
            <a:off x="244475" y="387350"/>
            <a:ext cx="384175" cy="328613"/>
          </a:xfrm>
          <a:prstGeom prst="star5">
            <a:avLst/>
          </a:prstGeom>
          <a:solidFill>
            <a:srgbClr val="F0BD3C"/>
          </a:solidFill>
          <a:ln w="19050">
            <a:solidFill>
              <a:srgbClr val="F4C9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20000"/>
              </a:spcBef>
              <a:buFontTx/>
              <a:buChar char="•"/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31" name="Title Placeholder 14"/>
          <p:cNvSpPr>
            <a:spLocks noGrp="1"/>
          </p:cNvSpPr>
          <p:nvPr>
            <p:ph type="title"/>
          </p:nvPr>
        </p:nvSpPr>
        <p:spPr bwMode="auto">
          <a:xfrm>
            <a:off x="730250" y="-444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1034" name="Picture 10" descr="briefing-banner_slide.jpg"/>
          <p:cNvPicPr>
            <a:picLocks noChangeAspect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91440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280" r:id="rId1"/>
    <p:sldLayoutId id="2147486281" r:id="rId2"/>
    <p:sldLayoutId id="2147486282" r:id="rId3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bg1"/>
          </a:solidFill>
          <a:latin typeface="+mj-lt"/>
          <a:ea typeface="ＭＳ Ｐゴシック" pitchFamily="-106" charset="-128"/>
          <a:cs typeface="ＭＳ Ｐゴシック" pitchFamily="-84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Franklin Gothic Medium" pitchFamily="34" charset="0"/>
          <a:ea typeface="ＭＳ Ｐゴシック" pitchFamily="-106" charset="-128"/>
          <a:cs typeface="ＭＳ Ｐゴシック" pitchFamily="-8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Franklin Gothic Medium" pitchFamily="34" charset="0"/>
          <a:ea typeface="ＭＳ Ｐゴシック" pitchFamily="-106" charset="-128"/>
          <a:cs typeface="ＭＳ Ｐゴシック" pitchFamily="-8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Franklin Gothic Medium" pitchFamily="34" charset="0"/>
          <a:ea typeface="ＭＳ Ｐゴシック" pitchFamily="-106" charset="-128"/>
          <a:cs typeface="ＭＳ Ｐゴシック" pitchFamily="-8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Franklin Gothic Medium" pitchFamily="34" charset="0"/>
          <a:ea typeface="ＭＳ Ｐゴシック" pitchFamily="-106" charset="-128"/>
          <a:cs typeface="ＭＳ Ｐゴシック" pitchFamily="-8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Franklin Gothic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Franklin Gothic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Franklin Gothic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>
              <a:lumMod val="75000"/>
            </a:schemeClr>
          </a:solidFill>
          <a:latin typeface="+mn-lt"/>
          <a:ea typeface="ＭＳ Ｐゴシック" pitchFamily="-106" charset="-128"/>
          <a:cs typeface="ＭＳ Ｐゴシック" pitchFamily="-8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>
              <a:lumMod val="75000"/>
            </a:schemeClr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>
              <a:lumMod val="75000"/>
            </a:schemeClr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>
              <a:lumMod val="75000"/>
            </a:schemeClr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>
              <a:lumMod val="75000"/>
            </a:schemeClr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csa.fmcsa.dot.gov/Documents/CrashWeightingResearchPlan_7-2012.pdf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4.png@01CD3FD8.CD2062F0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447800"/>
            <a:ext cx="8001000" cy="44958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4400" b="1" dirty="0" smtClean="0">
                <a:solidFill>
                  <a:srgbClr val="0B184D"/>
                </a:solidFill>
                <a:ea typeface="ＭＳ Ｐゴシック" pitchFamily="-106" charset="-128"/>
              </a:rPr>
              <a:t>Compliance, Safety, Accountability </a:t>
            </a:r>
            <a:br>
              <a:rPr lang="en-US" sz="4400" b="1" dirty="0" smtClean="0">
                <a:solidFill>
                  <a:srgbClr val="0B184D"/>
                </a:solidFill>
                <a:ea typeface="ＭＳ Ｐゴシック" pitchFamily="-106" charset="-128"/>
              </a:rPr>
            </a:br>
            <a:r>
              <a:rPr lang="en-US" sz="4400" b="1" dirty="0" smtClean="0">
                <a:solidFill>
                  <a:srgbClr val="0B184D"/>
                </a:solidFill>
                <a:ea typeface="ＭＳ Ｐゴシック" pitchFamily="-106" charset="-128"/>
              </a:rPr>
              <a:t>(CSA)</a:t>
            </a:r>
            <a:r>
              <a:rPr lang="en-US" sz="3600" b="1" dirty="0" smtClean="0">
                <a:solidFill>
                  <a:srgbClr val="0B184D"/>
                </a:solidFill>
                <a:ea typeface="ＭＳ Ｐゴシック" pitchFamily="-106" charset="-128"/>
              </a:rPr>
              <a:t/>
            </a:r>
            <a:br>
              <a:rPr lang="en-US" sz="3600" b="1" dirty="0" smtClean="0">
                <a:solidFill>
                  <a:srgbClr val="0B184D"/>
                </a:solidFill>
                <a:ea typeface="ＭＳ Ｐゴシック" pitchFamily="-106" charset="-128"/>
              </a:rPr>
            </a:br>
            <a:r>
              <a:rPr lang="en-US" sz="3600" b="1" dirty="0" smtClean="0">
                <a:solidFill>
                  <a:srgbClr val="0B184D"/>
                </a:solidFill>
                <a:ea typeface="ＭＳ Ｐゴシック" pitchFamily="-106" charset="-128"/>
              </a:rPr>
              <a:t/>
            </a:r>
            <a:br>
              <a:rPr lang="en-US" sz="3600" b="1" dirty="0" smtClean="0">
                <a:solidFill>
                  <a:srgbClr val="0B184D"/>
                </a:solidFill>
                <a:ea typeface="ＭＳ Ｐゴシック" pitchFamily="-106" charset="-128"/>
              </a:rPr>
            </a:br>
            <a:r>
              <a:rPr lang="en-US" sz="3200" b="1" dirty="0" smtClean="0">
                <a:solidFill>
                  <a:srgbClr val="0B184D"/>
                </a:solidFill>
                <a:ea typeface="ＭＳ Ｐゴシック" pitchFamily="-106" charset="-128"/>
              </a:rPr>
              <a:t>Motor Carrier Safety Advisory Committee (MCSAC)</a:t>
            </a:r>
            <a:r>
              <a:rPr lang="en-US" sz="3600" b="1" dirty="0" smtClean="0">
                <a:solidFill>
                  <a:srgbClr val="0B184D"/>
                </a:solidFill>
                <a:ea typeface="ＭＳ Ｐゴシック" pitchFamily="-106" charset="-128"/>
              </a:rPr>
              <a:t/>
            </a:r>
            <a:br>
              <a:rPr lang="en-US" sz="3600" b="1" dirty="0" smtClean="0">
                <a:solidFill>
                  <a:srgbClr val="0B184D"/>
                </a:solidFill>
                <a:ea typeface="ＭＳ Ｐゴシック" pitchFamily="-106" charset="-128"/>
              </a:rPr>
            </a:b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ea typeface="ＭＳ Ｐゴシック" pitchFamily="-106" charset="-128"/>
              </a:rPr>
              <a:t/>
            </a:r>
            <a:br>
              <a:rPr lang="en-US" sz="3600" dirty="0" smtClean="0">
                <a:solidFill>
                  <a:schemeClr val="accent2">
                    <a:lumMod val="50000"/>
                  </a:schemeClr>
                </a:solidFill>
                <a:ea typeface="ＭＳ Ｐゴシック" pitchFamily="-106" charset="-128"/>
              </a:rPr>
            </a:b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October 2012</a:t>
            </a:r>
            <a:endParaRPr lang="en-US" sz="2800" i="1" dirty="0" smtClean="0">
              <a:solidFill>
                <a:schemeClr val="accent2">
                  <a:lumMod val="50000"/>
                </a:schemeClr>
              </a:solidFill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145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SMS Effectiveness – Results</a:t>
            </a:r>
            <a:endParaRPr lang="en-US" dirty="0"/>
          </a:p>
        </p:txBody>
      </p:sp>
      <p:sp>
        <p:nvSpPr>
          <p:cNvPr id="23555" name="Content Placeholder 3"/>
          <p:cNvSpPr>
            <a:spLocks noGrp="1"/>
          </p:cNvSpPr>
          <p:nvPr>
            <p:ph idx="1"/>
          </p:nvPr>
        </p:nvSpPr>
        <p:spPr>
          <a:xfrm>
            <a:off x="304800" y="1295400"/>
            <a:ext cx="8505825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1500" b="1" dirty="0"/>
          </a:p>
          <a:p>
            <a:pPr algn="ctr">
              <a:buNone/>
            </a:pPr>
            <a:endParaRPr lang="en-US" sz="1500" b="1" dirty="0" smtClean="0"/>
          </a:p>
          <a:p>
            <a:pPr algn="ctr">
              <a:buNone/>
            </a:pPr>
            <a:endParaRPr lang="en-US" sz="1500" b="1" dirty="0"/>
          </a:p>
          <a:p>
            <a:pPr algn="ctr">
              <a:buNone/>
            </a:pPr>
            <a:endParaRPr lang="en-US" sz="1500" b="1" dirty="0" smtClean="0"/>
          </a:p>
          <a:p>
            <a:pPr algn="ctr">
              <a:buNone/>
            </a:pPr>
            <a:endParaRPr lang="en-US" sz="1500" b="1" dirty="0"/>
          </a:p>
          <a:p>
            <a:pPr algn="ctr">
              <a:buNone/>
            </a:pPr>
            <a:endParaRPr lang="en-US" sz="1500" b="1" dirty="0" smtClean="0"/>
          </a:p>
          <a:p>
            <a:pPr algn="ctr">
              <a:buNone/>
            </a:pPr>
            <a:endParaRPr lang="en-US" sz="1500" b="1" dirty="0"/>
          </a:p>
          <a:p>
            <a:endParaRPr lang="en-US" sz="1600" dirty="0" smtClean="0">
              <a:ea typeface="ＭＳ Ｐゴシック"/>
              <a:cs typeface="ＭＳ Ｐゴシック"/>
            </a:endParaRPr>
          </a:p>
          <a:p>
            <a:r>
              <a:rPr lang="en-US" sz="1800" dirty="0" smtClean="0">
                <a:ea typeface="ＭＳ Ｐゴシック"/>
                <a:cs typeface="ＭＳ Ｐゴシック"/>
              </a:rPr>
              <a:t>Carriers meeting the above definition of “high risk” have substantially </a:t>
            </a:r>
            <a:r>
              <a:rPr lang="en-US" sz="1800" dirty="0">
                <a:ea typeface="ＭＳ Ｐゴシック"/>
                <a:cs typeface="ＭＳ Ｐゴシック"/>
              </a:rPr>
              <a:t>higher crash </a:t>
            </a:r>
            <a:r>
              <a:rPr lang="en-US" sz="1800" dirty="0" smtClean="0">
                <a:ea typeface="ＭＳ Ｐゴシック"/>
                <a:cs typeface="ＭＳ Ｐゴシック"/>
              </a:rPr>
              <a:t>rates: more than twice the crash rate of </a:t>
            </a:r>
            <a:r>
              <a:rPr lang="en-US" sz="1800" dirty="0">
                <a:ea typeface="ＭＳ Ｐゴシック"/>
                <a:cs typeface="ＭＳ Ｐゴシック"/>
              </a:rPr>
              <a:t>the general carrier </a:t>
            </a:r>
            <a:r>
              <a:rPr lang="en-US" sz="1800" dirty="0" smtClean="0">
                <a:ea typeface="ＭＳ Ｐゴシック"/>
                <a:cs typeface="ＭＳ Ｐゴシック"/>
              </a:rPr>
              <a:t>population.</a:t>
            </a:r>
            <a:endParaRPr lang="en-US" sz="1800" dirty="0">
              <a:ea typeface="ＭＳ Ｐゴシック"/>
              <a:cs typeface="ＭＳ Ｐゴシック"/>
            </a:endParaRPr>
          </a:p>
          <a:p>
            <a:pPr algn="ctr">
              <a:buNone/>
            </a:pPr>
            <a:endParaRPr lang="en-US" sz="1600" b="1" dirty="0" smtClean="0"/>
          </a:p>
          <a:p>
            <a:pPr marL="0" indent="0">
              <a:buNone/>
            </a:pPr>
            <a:endParaRPr lang="en-US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768149"/>
              </p:ext>
            </p:extLst>
          </p:nvPr>
        </p:nvGraphicFramePr>
        <p:xfrm>
          <a:off x="152400" y="4495800"/>
          <a:ext cx="8610600" cy="168249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5334000"/>
                <a:gridCol w="1447800"/>
                <a:gridCol w="1828800"/>
              </a:tblGrid>
              <a:tr h="76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Group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# carriers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Post Crashes </a:t>
                      </a:r>
                      <a:r>
                        <a:rPr lang="en-US" sz="1600" dirty="0" smtClean="0">
                          <a:effectLst/>
                        </a:rPr>
                        <a:t>per</a:t>
                      </a:r>
                      <a:r>
                        <a:rPr lang="en-US" sz="1600" baseline="0" dirty="0" smtClean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100 </a:t>
                      </a:r>
                      <a:r>
                        <a:rPr lang="en-US" sz="1600" dirty="0">
                          <a:effectLst/>
                        </a:rPr>
                        <a:t>post PU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81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Carriers under FMCSA's jurisdiction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276,855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3.58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Carriers with sufficient data for 1+ BASICs (SMS 3.0)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161,555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3.82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Carriers with above threshold in 1+ BASICs (SMS 3.0)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41,789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5.05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High Risk Carriers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6,731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8.15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533400" y="1438275"/>
            <a:ext cx="7886700" cy="1533525"/>
            <a:chOff x="176236" y="1676400"/>
            <a:chExt cx="8624864" cy="1676400"/>
          </a:xfrm>
        </p:grpSpPr>
        <p:sp>
          <p:nvSpPr>
            <p:cNvPr id="6" name="Rounded Rectangle 5"/>
            <p:cNvSpPr/>
            <p:nvPr/>
          </p:nvSpPr>
          <p:spPr>
            <a:xfrm>
              <a:off x="176236" y="1676400"/>
              <a:ext cx="3428766" cy="16764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sz="1600" dirty="0" smtClean="0">
                  <a:solidFill>
                    <a:srgbClr val="1D2250"/>
                  </a:solidFill>
                </a:rPr>
                <a:t>Crash </a:t>
              </a:r>
              <a:r>
                <a:rPr lang="en-US" sz="1600" b="1" u="sng" dirty="0" smtClean="0">
                  <a:solidFill>
                    <a:srgbClr val="1D2250"/>
                  </a:solidFill>
                </a:rPr>
                <a:t>OR</a:t>
              </a:r>
              <a:r>
                <a:rPr lang="en-US" sz="1600" dirty="0" smtClean="0">
                  <a:solidFill>
                    <a:srgbClr val="1D2250"/>
                  </a:solidFill>
                </a:rPr>
                <a:t> Fatigue </a:t>
              </a:r>
              <a:r>
                <a:rPr lang="en-US" sz="1600" b="1" u="sng" dirty="0" smtClean="0">
                  <a:solidFill>
                    <a:srgbClr val="1D2250"/>
                  </a:solidFill>
                </a:rPr>
                <a:t>OR</a:t>
              </a:r>
              <a:r>
                <a:rPr lang="en-US" sz="1600" dirty="0" smtClean="0">
                  <a:solidFill>
                    <a:srgbClr val="1D2250"/>
                  </a:solidFill>
                </a:rPr>
                <a:t> Unsafe </a:t>
              </a:r>
              <a:r>
                <a:rPr lang="en-US" sz="1600" b="1" dirty="0" smtClean="0">
                  <a:solidFill>
                    <a:srgbClr val="1D2250"/>
                  </a:solidFill>
                </a:rPr>
                <a:t>≥</a:t>
              </a:r>
              <a:r>
                <a:rPr lang="en-US" sz="1600" dirty="0" smtClean="0">
                  <a:solidFill>
                    <a:srgbClr val="1D2250"/>
                  </a:solidFill>
                </a:rPr>
                <a:t> 85</a:t>
              </a:r>
            </a:p>
            <a:p>
              <a:pPr algn="ctr">
                <a:defRPr/>
              </a:pPr>
              <a:r>
                <a:rPr lang="en-US" sz="2400" b="1" dirty="0">
                  <a:solidFill>
                    <a:srgbClr val="1D2250"/>
                  </a:solidFill>
                </a:rPr>
                <a:t>+</a:t>
              </a:r>
              <a:endParaRPr lang="en-US" sz="2400" b="1" dirty="0" smtClean="0">
                <a:solidFill>
                  <a:srgbClr val="1D2250"/>
                </a:solidFill>
              </a:endParaRPr>
            </a:p>
            <a:p>
              <a:pPr algn="ctr">
                <a:defRPr/>
              </a:pPr>
              <a:r>
                <a:rPr lang="en-US" sz="1600" dirty="0" smtClean="0">
                  <a:solidFill>
                    <a:srgbClr val="1D2250"/>
                  </a:solidFill>
                </a:rPr>
                <a:t>1 other BASIC  at or above the “all other” motor carrier threshold</a:t>
              </a:r>
              <a:endParaRPr lang="en-US" sz="1600" dirty="0">
                <a:solidFill>
                  <a:srgbClr val="1D2250"/>
                </a:solidFill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4228255" y="2285527"/>
              <a:ext cx="762141" cy="38178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sz="2000" b="1" dirty="0" smtClean="0">
                  <a:solidFill>
                    <a:srgbClr val="1D2250"/>
                  </a:solidFill>
                </a:rPr>
                <a:t>OR</a:t>
              </a:r>
              <a:endParaRPr lang="en-US" sz="2000" b="1" dirty="0">
                <a:solidFill>
                  <a:srgbClr val="1D2250"/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5448723" y="1676400"/>
              <a:ext cx="3352377" cy="16764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dirty="0" smtClean="0">
                <a:solidFill>
                  <a:srgbClr val="1D2250"/>
                </a:solidFill>
              </a:endParaRPr>
            </a:p>
            <a:p>
              <a:pPr algn="ctr">
                <a:defRPr/>
              </a:pPr>
              <a:r>
                <a:rPr lang="en-US" sz="1600" dirty="0" smtClean="0">
                  <a:solidFill>
                    <a:srgbClr val="1D2250"/>
                  </a:solidFill>
                </a:rPr>
                <a:t>Any 4 or more BASICs at or above the “all other” motor carrier threshold</a:t>
              </a:r>
            </a:p>
            <a:p>
              <a:pPr algn="ctr">
                <a:defRPr/>
              </a:pPr>
              <a:endParaRPr lang="en-US" sz="16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0448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SMS Effectiveness - ATRI Report Summary</a:t>
            </a:r>
            <a:endParaRPr lang="en-US" sz="3200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300038" y="1600200"/>
            <a:ext cx="8505825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+mn-lt"/>
                <a:ea typeface="ＭＳ Ｐゴシック" pitchFamily="-106" charset="-128"/>
                <a:cs typeface="ＭＳ Ｐゴシック" pitchFamily="-8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Findings:</a:t>
            </a:r>
          </a:p>
          <a:p>
            <a:pPr lvl="1"/>
            <a:r>
              <a:rPr lang="en-US" sz="2200" dirty="0" smtClean="0"/>
              <a:t>Positive relationship between Unsafe, HOS, and Vehicle BASICs and crash risk.</a:t>
            </a:r>
          </a:p>
          <a:p>
            <a:pPr lvl="1"/>
            <a:r>
              <a:rPr lang="en-US" sz="2200" dirty="0" smtClean="0"/>
              <a:t>Negative relationship between Driver Fitness and Controlled Substance/Alcohol BASICs and crash risk.</a:t>
            </a:r>
          </a:p>
          <a:p>
            <a:pPr lvl="1"/>
            <a:r>
              <a:rPr lang="en-US" sz="2200" dirty="0" smtClean="0"/>
              <a:t>The more BASIC percentiles at ‘alert’, the higher the crash risk.</a:t>
            </a:r>
          </a:p>
          <a:p>
            <a:r>
              <a:rPr lang="en-US" sz="2400" dirty="0" smtClean="0"/>
              <a:t>Recommendations:</a:t>
            </a:r>
            <a:endParaRPr lang="en-US" sz="2400" dirty="0"/>
          </a:p>
          <a:p>
            <a:pPr lvl="1"/>
            <a:r>
              <a:rPr lang="en-US" sz="2200" dirty="0" smtClean="0"/>
              <a:t>Rank carriers by number of BASICs at ‘alert’.</a:t>
            </a:r>
          </a:p>
          <a:p>
            <a:pPr lvl="1"/>
            <a:r>
              <a:rPr lang="en-US" sz="2200" dirty="0" smtClean="0"/>
              <a:t>Present profiles on the CSA website based on number of ‘alerts’.</a:t>
            </a:r>
          </a:p>
          <a:p>
            <a:pPr marL="571500" indent="-514350">
              <a:spcBef>
                <a:spcPts val="1200"/>
              </a:spcBef>
              <a:spcAft>
                <a:spcPts val="1200"/>
              </a:spcAft>
            </a:pPr>
            <a:endParaRPr lang="en-US" dirty="0" smtClean="0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472807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CSA Intervention Effectiveness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447800"/>
            <a:ext cx="8505825" cy="4525963"/>
          </a:xfrm>
        </p:spPr>
        <p:txBody>
          <a:bodyPr/>
          <a:lstStyle/>
          <a:p>
            <a:endParaRPr lang="en-US" sz="2800" dirty="0" smtClean="0"/>
          </a:p>
          <a:p>
            <a:r>
              <a:rPr lang="en-US" sz="2800" dirty="0" smtClean="0"/>
              <a:t>The </a:t>
            </a:r>
            <a:r>
              <a:rPr lang="en-US" sz="2800" dirty="0"/>
              <a:t>CSA </a:t>
            </a:r>
            <a:r>
              <a:rPr lang="en-US" sz="2800" dirty="0" smtClean="0"/>
              <a:t>Intervention Effectiveness </a:t>
            </a:r>
            <a:r>
              <a:rPr lang="en-US" sz="2800" dirty="0"/>
              <a:t>Model is currently under </a:t>
            </a:r>
            <a:r>
              <a:rPr lang="en-US" sz="2800" dirty="0" smtClean="0"/>
              <a:t>development</a:t>
            </a:r>
            <a:endParaRPr lang="en-US" sz="2800" dirty="0"/>
          </a:p>
          <a:p>
            <a:r>
              <a:rPr lang="en-US" sz="2800" dirty="0"/>
              <a:t>The new model will borrow from the Compliance Review Effectiveness Model (CREM</a:t>
            </a:r>
            <a:r>
              <a:rPr lang="en-US" sz="2800" dirty="0" smtClean="0"/>
              <a:t>)</a:t>
            </a:r>
            <a:endParaRPr lang="en-US" sz="2800" dirty="0"/>
          </a:p>
          <a:p>
            <a:r>
              <a:rPr lang="en-US" sz="2800" dirty="0"/>
              <a:t>The </a:t>
            </a:r>
            <a:r>
              <a:rPr lang="en-US" sz="2800" dirty="0" smtClean="0"/>
              <a:t>CSA Intervention Effectiveness Model will measure </a:t>
            </a:r>
            <a:r>
              <a:rPr lang="en-US" sz="2800" dirty="0"/>
              <a:t>crashes avoided, injuries </a:t>
            </a:r>
            <a:r>
              <a:rPr lang="en-US" sz="2800" dirty="0" smtClean="0"/>
              <a:t>prevented, </a:t>
            </a:r>
            <a:r>
              <a:rPr lang="en-US" sz="2800" dirty="0"/>
              <a:t>and lives saved, as a result of </a:t>
            </a:r>
            <a:r>
              <a:rPr lang="en-US" sz="2800" dirty="0" smtClean="0"/>
              <a:t>interventions in </a:t>
            </a:r>
            <a:r>
              <a:rPr lang="en-US" sz="2800" dirty="0"/>
              <a:t>a given </a:t>
            </a:r>
            <a:r>
              <a:rPr lang="en-US" sz="2800" dirty="0" smtClean="0"/>
              <a:t>year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78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CSA Intervention Effectiveness – Proposed Approach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b="1" dirty="0" smtClean="0"/>
              <a:t>Methodology builds on existing Compliance Review Effectiveness Model (CREM)</a:t>
            </a:r>
          </a:p>
          <a:p>
            <a:pPr marL="400050" lvl="1" indent="0">
              <a:buNone/>
            </a:pPr>
            <a:r>
              <a:rPr lang="en-US" sz="2000" dirty="0" smtClean="0"/>
              <a:t>Step </a:t>
            </a:r>
            <a:r>
              <a:rPr lang="en-US" sz="2000" dirty="0"/>
              <a:t>1: Look at population of carriers receiving </a:t>
            </a:r>
            <a:r>
              <a:rPr lang="en-US" sz="2000" dirty="0" smtClean="0"/>
              <a:t>a CSA Intervention </a:t>
            </a:r>
            <a:r>
              <a:rPr lang="en-US" sz="2000" dirty="0"/>
              <a:t>during given </a:t>
            </a:r>
            <a:r>
              <a:rPr lang="en-US" sz="2000" dirty="0" smtClean="0"/>
              <a:t>year</a:t>
            </a:r>
            <a:endParaRPr lang="en-US" sz="2000" dirty="0"/>
          </a:p>
          <a:p>
            <a:pPr marL="400050" lvl="1" indent="0">
              <a:buNone/>
            </a:pPr>
            <a:r>
              <a:rPr lang="en-US" sz="2000" dirty="0"/>
              <a:t>Step 2: Calculate overall “</a:t>
            </a:r>
            <a:r>
              <a:rPr lang="en-US" sz="2000" dirty="0" smtClean="0"/>
              <a:t>Pre-intervention” </a:t>
            </a:r>
            <a:r>
              <a:rPr lang="en-US" sz="2000" dirty="0"/>
              <a:t>crash rate, for population as a whole, based on 12 month period prior to </a:t>
            </a:r>
            <a:r>
              <a:rPr lang="en-US" sz="2000" dirty="0" smtClean="0"/>
              <a:t>the first CSA intervention</a:t>
            </a:r>
            <a:endParaRPr lang="en-US" sz="2000" dirty="0"/>
          </a:p>
          <a:p>
            <a:pPr marL="400050" lvl="1" indent="0">
              <a:buNone/>
            </a:pPr>
            <a:r>
              <a:rPr lang="en-US" sz="2000" dirty="0"/>
              <a:t>Step 3: Calculate overall “</a:t>
            </a:r>
            <a:r>
              <a:rPr lang="en-US" sz="2000" dirty="0" smtClean="0"/>
              <a:t>Post-intervention” </a:t>
            </a:r>
            <a:r>
              <a:rPr lang="en-US" sz="2000" dirty="0"/>
              <a:t>crash rate, based on 12 month period </a:t>
            </a:r>
            <a:r>
              <a:rPr lang="en-US" sz="2000" dirty="0" smtClean="0"/>
              <a:t>following the first CSA intervention</a:t>
            </a:r>
            <a:endParaRPr lang="en-US" sz="2000" dirty="0"/>
          </a:p>
          <a:p>
            <a:pPr marL="400050" lvl="1" indent="0">
              <a:buNone/>
            </a:pPr>
            <a:r>
              <a:rPr lang="en-US" sz="2000" dirty="0"/>
              <a:t>Step 4: Calculate the “Pre- to Post-” change in overall crash rate(crashes/</a:t>
            </a:r>
            <a:r>
              <a:rPr lang="en-US" sz="2000" dirty="0" err="1"/>
              <a:t>pwr</a:t>
            </a:r>
            <a:r>
              <a:rPr lang="en-US" sz="2000" dirty="0"/>
              <a:t> unit) for entire </a:t>
            </a:r>
            <a:r>
              <a:rPr lang="en-US" sz="2000" dirty="0" smtClean="0"/>
              <a:t>group</a:t>
            </a:r>
            <a:endParaRPr lang="en-US" sz="2000" dirty="0"/>
          </a:p>
          <a:p>
            <a:pPr marL="400050" lvl="1" indent="0">
              <a:buNone/>
            </a:pPr>
            <a:r>
              <a:rPr lang="en-US" sz="2000" dirty="0"/>
              <a:t>Step 5: Adjust results using data from control group of carriers not receiving </a:t>
            </a:r>
            <a:r>
              <a:rPr lang="en-US" sz="2000" dirty="0" smtClean="0"/>
              <a:t>CSA interventions </a:t>
            </a:r>
            <a:r>
              <a:rPr lang="en-US" sz="2000" dirty="0"/>
              <a:t>(see next slide</a:t>
            </a:r>
            <a:r>
              <a:rPr lang="en-US" sz="2000" dirty="0" smtClean="0"/>
              <a:t>)</a:t>
            </a:r>
            <a:endParaRPr lang="en-US" sz="2000" dirty="0"/>
          </a:p>
          <a:p>
            <a:pPr marL="0" indent="0">
              <a:buNone/>
            </a:pPr>
            <a:endParaRPr lang="en-US" sz="3800" dirty="0"/>
          </a:p>
          <a:p>
            <a:pPr marL="400050" lvl="1" indent="0">
              <a:buNone/>
            </a:pPr>
            <a:endParaRPr lang="en-US" sz="3800" dirty="0"/>
          </a:p>
          <a:p>
            <a:pPr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2308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CSA Intervention Effectiveness – Control Group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Example: </a:t>
            </a:r>
          </a:p>
          <a:p>
            <a:r>
              <a:rPr lang="en-US" sz="2400" dirty="0" smtClean="0"/>
              <a:t>Test: Carriers </a:t>
            </a:r>
            <a:r>
              <a:rPr lang="en-US" sz="2400" dirty="0"/>
              <a:t>receiving </a:t>
            </a:r>
            <a:r>
              <a:rPr lang="en-US" sz="2400" dirty="0" smtClean="0"/>
              <a:t>CSA interventions </a:t>
            </a:r>
            <a:r>
              <a:rPr lang="en-US" sz="2400" dirty="0"/>
              <a:t>show a 10% reduction in crash rate from “pre-” to “post-” </a:t>
            </a:r>
            <a:r>
              <a:rPr lang="en-US" sz="2400" dirty="0" smtClean="0"/>
              <a:t>periods</a:t>
            </a:r>
            <a:endParaRPr lang="en-US" sz="2400" dirty="0"/>
          </a:p>
          <a:p>
            <a:r>
              <a:rPr lang="en-US" sz="2400" dirty="0" smtClean="0"/>
              <a:t>Control:  Carriers </a:t>
            </a:r>
            <a:r>
              <a:rPr lang="en-US" sz="2400" dirty="0"/>
              <a:t>not receiving </a:t>
            </a:r>
            <a:r>
              <a:rPr lang="en-US" sz="2400" dirty="0" smtClean="0"/>
              <a:t>CSA interventions </a:t>
            </a:r>
            <a:r>
              <a:rPr lang="en-US" sz="2400" dirty="0"/>
              <a:t>show a 3% reduction in crash rate during same </a:t>
            </a:r>
            <a:r>
              <a:rPr lang="en-US" sz="2400" dirty="0" smtClean="0"/>
              <a:t>period</a:t>
            </a:r>
            <a:endParaRPr lang="en-US" sz="2400" dirty="0"/>
          </a:p>
          <a:p>
            <a:r>
              <a:rPr lang="en-US" sz="2400" dirty="0"/>
              <a:t>Final </a:t>
            </a:r>
            <a:r>
              <a:rPr lang="en-US" sz="2400" dirty="0" smtClean="0"/>
              <a:t>CSA Intervention Effectiveness </a:t>
            </a:r>
            <a:r>
              <a:rPr lang="en-US" sz="2400" dirty="0"/>
              <a:t>results will indicate that </a:t>
            </a:r>
            <a:r>
              <a:rPr lang="en-US" sz="2400" dirty="0" smtClean="0"/>
              <a:t>CSA interventions </a:t>
            </a:r>
            <a:r>
              <a:rPr lang="en-US" sz="2400" dirty="0"/>
              <a:t>resulted in a 7% reduction in the crash </a:t>
            </a:r>
            <a:r>
              <a:rPr lang="en-US" sz="2400" dirty="0" smtClean="0"/>
              <a:t>rates</a:t>
            </a:r>
          </a:p>
          <a:p>
            <a:pPr lvl="1"/>
            <a:r>
              <a:rPr lang="en-US" sz="2400" dirty="0"/>
              <a:t>E</a:t>
            </a:r>
            <a:r>
              <a:rPr lang="en-US" sz="2400" dirty="0" smtClean="0"/>
              <a:t>stimate number of crashes avoided, injuries avoided, and lives saved.</a:t>
            </a:r>
            <a:endParaRPr lang="en-US" sz="2400" dirty="0"/>
          </a:p>
          <a:p>
            <a:pPr marL="0" indent="0">
              <a:buNone/>
            </a:pPr>
            <a:endParaRPr lang="en-US" sz="3800" dirty="0"/>
          </a:p>
          <a:p>
            <a:pPr marL="400050" lvl="1" indent="0">
              <a:buNone/>
            </a:pPr>
            <a:endParaRPr lang="en-US" sz="3800" dirty="0"/>
          </a:p>
          <a:p>
            <a:pPr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256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Refresh of Effectiveness Metrics 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05825" cy="4525963"/>
          </a:xfrm>
        </p:spPr>
        <p:txBody>
          <a:bodyPr/>
          <a:lstStyle/>
          <a:p>
            <a:pPr marL="457200" eaLnBrk="1" hangingPunct="1">
              <a:defRPr/>
            </a:pPr>
            <a:r>
              <a:rPr lang="en-US" sz="2200" b="1" dirty="0" smtClean="0"/>
              <a:t>The independent evaluation by UMTRI of the CSA Operational Model Test will be updated based on national implementation of the CSA program</a:t>
            </a:r>
          </a:p>
          <a:p>
            <a:pPr marL="857250" lvl="1" eaLnBrk="1" hangingPunct="1">
              <a:defRPr/>
            </a:pPr>
            <a:r>
              <a:rPr lang="en-US" sz="2000" dirty="0" smtClean="0"/>
              <a:t>Not all measures will be updated ; dependent on the availability of data</a:t>
            </a:r>
          </a:p>
          <a:p>
            <a:pPr marL="857250" lvl="1" eaLnBrk="1" hangingPunct="1">
              <a:defRPr/>
            </a:pPr>
            <a:r>
              <a:rPr lang="en-US" sz="2000" dirty="0" smtClean="0"/>
              <a:t>Will apply lessons learned and  improve methodology</a:t>
            </a:r>
          </a:p>
          <a:p>
            <a:pPr marL="457200" eaLnBrk="1" hangingPunct="1">
              <a:defRPr/>
            </a:pPr>
            <a:r>
              <a:rPr lang="en-US" sz="2200" b="1" dirty="0" smtClean="0"/>
              <a:t>Example measures to be updated based on national implementation:</a:t>
            </a:r>
          </a:p>
          <a:p>
            <a:pPr marL="857250" lvl="1" eaLnBrk="1" hangingPunct="1">
              <a:defRPr/>
            </a:pPr>
            <a:r>
              <a:rPr lang="en-US" sz="2000" dirty="0" smtClean="0">
                <a:ea typeface="ＭＳ Ｐゴシック" pitchFamily="-106" charset="-128"/>
              </a:rPr>
              <a:t>Crash rates over time for the motor carrier population</a:t>
            </a:r>
          </a:p>
          <a:p>
            <a:pPr marL="857250" lvl="1" eaLnBrk="1" hangingPunct="1">
              <a:defRPr/>
            </a:pPr>
            <a:r>
              <a:rPr lang="en-US" sz="2000" dirty="0" smtClean="0">
                <a:ea typeface="ＭＳ Ｐゴシック" pitchFamily="-106" charset="-128"/>
              </a:rPr>
              <a:t>Crash rates by motor carrier’s BASIC performance</a:t>
            </a:r>
          </a:p>
          <a:p>
            <a:pPr marL="857250" lvl="1" eaLnBrk="1" hangingPunct="1">
              <a:defRPr/>
            </a:pPr>
            <a:r>
              <a:rPr lang="en-US" sz="2000" dirty="0" smtClean="0">
                <a:ea typeface="ＭＳ Ｐゴシック" pitchFamily="-106" charset="-128"/>
              </a:rPr>
              <a:t>Intervention cycle analysis – what interventions have motor carrier’s received since implementation</a:t>
            </a:r>
          </a:p>
          <a:p>
            <a:pPr marL="857250" lvl="1" eaLnBrk="1" hangingPunct="1">
              <a:defRPr/>
            </a:pPr>
            <a:r>
              <a:rPr lang="en-US" sz="2000" dirty="0" smtClean="0">
                <a:ea typeface="ＭＳ Ｐゴシック" pitchFamily="-106" charset="-128"/>
              </a:rPr>
              <a:t>Estimating benefits of various interventions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New Effectiveness Measures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05825" cy="4525963"/>
          </a:xfrm>
        </p:spPr>
        <p:txBody>
          <a:bodyPr/>
          <a:lstStyle/>
          <a:p>
            <a:pPr marL="457200" eaLnBrk="1" hangingPunct="1">
              <a:defRPr/>
            </a:pPr>
            <a:r>
              <a:rPr lang="en-US" sz="2400" b="1" dirty="0" smtClean="0"/>
              <a:t>New effectiveness measures will be developed to evaluate the CSA program</a:t>
            </a:r>
          </a:p>
          <a:p>
            <a:pPr marL="457200" eaLnBrk="1" hangingPunct="1">
              <a:defRPr/>
            </a:pPr>
            <a:endParaRPr lang="en-US" sz="2400" b="1" dirty="0" smtClean="0"/>
          </a:p>
          <a:p>
            <a:pPr marL="457200" eaLnBrk="1" hangingPunct="1">
              <a:defRPr/>
            </a:pPr>
            <a:r>
              <a:rPr lang="en-US" sz="2400" b="1" dirty="0"/>
              <a:t>The following may be potential new measures:</a:t>
            </a:r>
          </a:p>
          <a:p>
            <a:pPr marL="857250" lvl="1" eaLnBrk="1" hangingPunct="1">
              <a:defRPr/>
            </a:pPr>
            <a:r>
              <a:rPr lang="en-US" sz="2000" dirty="0">
                <a:ea typeface="ＭＳ Ｐゴシック" pitchFamily="-106" charset="-128"/>
              </a:rPr>
              <a:t>Further break out existing measures by carrier operation type (e.g. Hazardous Material or Passenger Carriers)</a:t>
            </a:r>
          </a:p>
          <a:p>
            <a:pPr marL="857250" lvl="1" eaLnBrk="1" hangingPunct="1">
              <a:defRPr/>
            </a:pPr>
            <a:r>
              <a:rPr lang="en-US" sz="2000" dirty="0">
                <a:ea typeface="ＭＳ Ｐゴシック" pitchFamily="-106" charset="-128"/>
              </a:rPr>
              <a:t>Violation rates over time</a:t>
            </a:r>
          </a:p>
          <a:p>
            <a:pPr marL="1257300" lvl="2" eaLnBrk="1" hangingPunct="1">
              <a:defRPr/>
            </a:pPr>
            <a:r>
              <a:rPr lang="en-US" sz="1800" dirty="0">
                <a:ea typeface="ＭＳ Ｐゴシック" pitchFamily="-106" charset="-128"/>
              </a:rPr>
              <a:t>By BASIC performance</a:t>
            </a:r>
          </a:p>
          <a:p>
            <a:pPr marL="1257300" lvl="2" eaLnBrk="1" hangingPunct="1">
              <a:defRPr/>
            </a:pPr>
            <a:r>
              <a:rPr lang="en-US" sz="1800" dirty="0">
                <a:ea typeface="ＭＳ Ｐゴシック" pitchFamily="-106" charset="-128"/>
              </a:rPr>
              <a:t>Before and after interventions</a:t>
            </a:r>
          </a:p>
          <a:p>
            <a:pPr marL="857250" lvl="1" eaLnBrk="1" hangingPunct="1">
              <a:defRPr/>
            </a:pPr>
            <a:r>
              <a:rPr lang="en-US" sz="2000" dirty="0">
                <a:ea typeface="ＭＳ Ｐゴシック" pitchFamily="-106" charset="-128"/>
              </a:rPr>
              <a:t>BASIC measure trends over time</a:t>
            </a:r>
          </a:p>
          <a:p>
            <a:pPr marL="857250" lvl="1" eaLnBrk="1" hangingPunct="1">
              <a:defRPr/>
            </a:pPr>
            <a:r>
              <a:rPr lang="en-US" sz="2000" dirty="0">
                <a:ea typeface="ＭＳ Ｐゴシック" pitchFamily="-106" charset="-128"/>
              </a:rPr>
              <a:t>Measures looking at the volume of traffic viewing SMS </a:t>
            </a:r>
            <a:r>
              <a:rPr lang="en-US" sz="2000" dirty="0" smtClean="0">
                <a:ea typeface="ＭＳ Ｐゴシック" pitchFamily="-106" charset="-128"/>
              </a:rPr>
              <a:t>websites</a:t>
            </a:r>
            <a:endParaRPr lang="en-US" sz="2000" dirty="0"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248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Overall CSA Program Effectiveness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05825" cy="4525963"/>
          </a:xfrm>
        </p:spPr>
        <p:txBody>
          <a:bodyPr/>
          <a:lstStyle/>
          <a:p>
            <a:pPr marL="457200" eaLnBrk="1" hangingPunct="1">
              <a:defRPr/>
            </a:pPr>
            <a:r>
              <a:rPr lang="en-US" sz="2400" b="1" dirty="0" smtClean="0"/>
              <a:t>The assessment of the CSA program effectiveness will build off and include each of the four elements </a:t>
            </a:r>
          </a:p>
          <a:p>
            <a:pPr marL="857250" lvl="1" eaLnBrk="1" hangingPunct="1">
              <a:defRPr/>
            </a:pPr>
            <a:r>
              <a:rPr lang="en-US" sz="2400" dirty="0" smtClean="0">
                <a:ea typeface="ＭＳ Ｐゴシック" pitchFamily="-106" charset="-128"/>
              </a:rPr>
              <a:t>SMS Effectiveness</a:t>
            </a:r>
          </a:p>
          <a:p>
            <a:pPr marL="857250" lvl="1" eaLnBrk="1" hangingPunct="1">
              <a:defRPr/>
            </a:pPr>
            <a:r>
              <a:rPr lang="en-US" sz="2400" dirty="0" smtClean="0">
                <a:ea typeface="ＭＳ Ｐゴシック" pitchFamily="-106" charset="-128"/>
              </a:rPr>
              <a:t>Intervention Effectiveness</a:t>
            </a:r>
          </a:p>
          <a:p>
            <a:pPr marL="857250" lvl="1" eaLnBrk="1" hangingPunct="1">
              <a:defRPr/>
            </a:pPr>
            <a:r>
              <a:rPr lang="en-US" sz="2400" dirty="0" smtClean="0">
                <a:ea typeface="ＭＳ Ｐゴシック"/>
                <a:cs typeface="ＭＳ Ｐゴシック"/>
              </a:rPr>
              <a:t>Refresh </a:t>
            </a:r>
            <a:r>
              <a:rPr lang="en-US" sz="2400" dirty="0">
                <a:ea typeface="ＭＳ Ｐゴシック"/>
                <a:cs typeface="ＭＳ Ｐゴシック"/>
              </a:rPr>
              <a:t>of independent evaluation effectiveness measures</a:t>
            </a:r>
          </a:p>
          <a:p>
            <a:pPr marL="857250" lvl="1" eaLnBrk="1" hangingPunct="1">
              <a:defRPr/>
            </a:pPr>
            <a:r>
              <a:rPr lang="en-US" sz="2400" dirty="0" smtClean="0">
                <a:ea typeface="ＭＳ Ｐゴシック"/>
                <a:cs typeface="ＭＳ Ｐゴシック"/>
              </a:rPr>
              <a:t>New </a:t>
            </a:r>
            <a:r>
              <a:rPr lang="en-US" sz="2400" dirty="0">
                <a:ea typeface="ＭＳ Ｐゴシック"/>
                <a:cs typeface="ＭＳ Ｐゴシック"/>
              </a:rPr>
              <a:t>effectiveness measures</a:t>
            </a:r>
          </a:p>
          <a:p>
            <a:pPr marL="457200" eaLnBrk="1" hangingPunct="1">
              <a:defRPr/>
            </a:pPr>
            <a:r>
              <a:rPr lang="en-US" sz="2400" b="1" dirty="0" smtClean="0"/>
              <a:t>Results will be refreshed at regular intervals to assess the effectiveness over time</a:t>
            </a:r>
          </a:p>
        </p:txBody>
      </p:sp>
    </p:spTree>
    <p:extLst>
      <p:ext uri="{BB962C8B-B14F-4D97-AF65-F5344CB8AC3E}">
        <p14:creationId xmlns:p14="http://schemas.microsoft.com/office/powerpoint/2010/main" val="6161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200" dirty="0" smtClean="0">
                <a:solidFill>
                  <a:schemeClr val="tx1">
                    <a:lumMod val="50000"/>
                  </a:schemeClr>
                </a:solidFill>
              </a:rPr>
              <a:t>Future Improvements to SMS</a:t>
            </a:r>
            <a:endParaRPr lang="en-US" sz="32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861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Improvements to 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What kind of changes to SMS are being considered for the next round of proposed improvements?</a:t>
            </a:r>
          </a:p>
          <a:p>
            <a:pPr lvl="2"/>
            <a:r>
              <a:rPr lang="en-US" dirty="0" smtClean="0"/>
              <a:t>Comprehensive modifications to roadside violation severity weights which consider MCSAC input</a:t>
            </a:r>
          </a:p>
          <a:p>
            <a:pPr lvl="2"/>
            <a:r>
              <a:rPr lang="en-US" dirty="0" smtClean="0"/>
              <a:t>Recalibration of the Utilization Factor used to incorporate VMT for the Crash and Unsafe Driving BASICs</a:t>
            </a:r>
          </a:p>
          <a:p>
            <a:pPr lvl="2"/>
            <a:r>
              <a:rPr lang="en-US" dirty="0" smtClean="0"/>
              <a:t>Adjustment to safety event groupings in all BASICs</a:t>
            </a:r>
          </a:p>
          <a:p>
            <a:pPr lvl="2"/>
            <a:r>
              <a:rPr lang="en-US" dirty="0" smtClean="0"/>
              <a:t>Other?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665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58225" cy="4830763"/>
          </a:xfrm>
        </p:spPr>
        <p:txBody>
          <a:bodyPr/>
          <a:lstStyle/>
          <a:p>
            <a:r>
              <a:rPr lang="en-US" sz="2800" dirty="0" smtClean="0"/>
              <a:t>Effectiveness of CSA Program Analysis</a:t>
            </a:r>
          </a:p>
          <a:p>
            <a:pPr lvl="1"/>
            <a:r>
              <a:rPr lang="en-US" sz="2400" dirty="0" smtClean="0"/>
              <a:t>FMCSA is analyzing the effectiveness of the CSA program</a:t>
            </a:r>
          </a:p>
          <a:p>
            <a:r>
              <a:rPr lang="en-US" sz="2800" dirty="0" smtClean="0"/>
              <a:t>Potential Future Safety Measurement System (SMS) Enhancements</a:t>
            </a:r>
          </a:p>
          <a:p>
            <a:pPr lvl="1"/>
            <a:r>
              <a:rPr lang="en-US" sz="2400" dirty="0" smtClean="0"/>
              <a:t>SMS Enhancement Package #2  </a:t>
            </a:r>
          </a:p>
          <a:p>
            <a:r>
              <a:rPr lang="en-US" sz="2800" dirty="0" smtClean="0"/>
              <a:t>Crash Weighting</a:t>
            </a:r>
          </a:p>
          <a:p>
            <a:pPr lvl="1"/>
            <a:r>
              <a:rPr lang="en-US" sz="2400" dirty="0" smtClean="0"/>
              <a:t>Plan to better understand the added value of knowing crash weighting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Severity Weights Modifications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Simplified classification of Severity (Low, Medium, High)</a:t>
            </a:r>
          </a:p>
          <a:p>
            <a:r>
              <a:rPr lang="en-US" sz="2800" dirty="0" smtClean="0"/>
              <a:t>Calibrate to numerical weights associated with each severity classification.</a:t>
            </a:r>
          </a:p>
          <a:p>
            <a:pPr lvl="1"/>
            <a:r>
              <a:rPr lang="en-US" sz="2400" dirty="0" smtClean="0"/>
              <a:t>Examine driver-based model that links violation rates of drivers to crash involvement</a:t>
            </a:r>
          </a:p>
          <a:p>
            <a:pPr lvl="1"/>
            <a:r>
              <a:rPr lang="en-US" sz="2400" dirty="0" smtClean="0"/>
              <a:t>MCSAC recommendations</a:t>
            </a:r>
          </a:p>
          <a:p>
            <a:pPr lvl="1"/>
            <a:r>
              <a:rPr lang="en-US" sz="2400" dirty="0" smtClean="0"/>
              <a:t>SMS Effectiveness test results</a:t>
            </a:r>
          </a:p>
          <a:p>
            <a:r>
              <a:rPr lang="en-US" sz="2800" dirty="0" smtClean="0"/>
              <a:t>Recalibrate cap on max total severity weight from an inspection</a:t>
            </a:r>
          </a:p>
        </p:txBody>
      </p:sp>
    </p:spTree>
    <p:extLst>
      <p:ext uri="{BB962C8B-B14F-4D97-AF65-F5344CB8AC3E}">
        <p14:creationId xmlns:p14="http://schemas.microsoft.com/office/powerpoint/2010/main" val="21617778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en-US" dirty="0" smtClean="0"/>
              <a:t>Utilization Factor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Utilization Factor (UF) helps account for additional exposure of carriers that have higher than average VMT per vehicle.</a:t>
            </a:r>
          </a:p>
          <a:p>
            <a:r>
              <a:rPr lang="en-US" dirty="0" smtClean="0"/>
              <a:t>Originally set on VMT data from 2009-2010.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0510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Recalibration of Utilization Factor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Conduct analysis using more extensive 2011-2012 VMT </a:t>
            </a:r>
            <a:r>
              <a:rPr lang="en-US" dirty="0"/>
              <a:t>data.</a:t>
            </a:r>
          </a:p>
          <a:p>
            <a:pPr lvl="1"/>
            <a:r>
              <a:rPr lang="en-US" dirty="0"/>
              <a:t>Examine the relationship of high utilization </a:t>
            </a:r>
            <a:r>
              <a:rPr lang="en-US" dirty="0" smtClean="0"/>
              <a:t>carriers and:</a:t>
            </a:r>
            <a:endParaRPr lang="en-US" dirty="0"/>
          </a:p>
          <a:p>
            <a:pPr lvl="2"/>
            <a:r>
              <a:rPr lang="en-US" dirty="0"/>
              <a:t> </a:t>
            </a:r>
            <a:r>
              <a:rPr lang="en-US" dirty="0" smtClean="0"/>
              <a:t>crash </a:t>
            </a:r>
            <a:r>
              <a:rPr lang="en-US" dirty="0"/>
              <a:t>rates for UF in Crash BASIC</a:t>
            </a:r>
            <a:r>
              <a:rPr lang="en-US" dirty="0" smtClean="0"/>
              <a:t>, and</a:t>
            </a:r>
            <a:endParaRPr lang="en-US" dirty="0"/>
          </a:p>
          <a:p>
            <a:pPr lvl="2"/>
            <a:r>
              <a:rPr lang="en-US" dirty="0"/>
              <a:t> </a:t>
            </a:r>
            <a:r>
              <a:rPr lang="en-US" dirty="0" smtClean="0"/>
              <a:t>unsafe </a:t>
            </a:r>
            <a:r>
              <a:rPr lang="en-US" dirty="0"/>
              <a:t>violation rates for UF in Unsafe Driving </a:t>
            </a:r>
            <a:r>
              <a:rPr lang="en-US" dirty="0" smtClean="0"/>
              <a:t>BASIC</a:t>
            </a:r>
          </a:p>
          <a:p>
            <a:pPr lvl="1"/>
            <a:r>
              <a:rPr lang="en-US" dirty="0" smtClean="0"/>
              <a:t>Re-examine the current UF caps of very high utilization operations (e.g., 200K VMT per vehicle)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7105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Event Group Background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038" y="1295400"/>
            <a:ext cx="8505825" cy="4525963"/>
          </a:xfrm>
        </p:spPr>
        <p:txBody>
          <a:bodyPr/>
          <a:lstStyle/>
          <a:p>
            <a:r>
              <a:rPr lang="en-US" dirty="0" smtClean="0"/>
              <a:t>Most BASICs currently have 5 Safety Event groups. Example: Vehicle Maintenance BASIC: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sz="1400" dirty="0" smtClean="0"/>
          </a:p>
          <a:p>
            <a:r>
              <a:rPr lang="en-US" dirty="0" smtClean="0"/>
              <a:t>Problem: When moving from one safety event group to another, a carrier can experience a dramatic change in percentile (e.g. +/-15%)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455857"/>
              </p:ext>
            </p:extLst>
          </p:nvPr>
        </p:nvGraphicFramePr>
        <p:xfrm>
          <a:off x="2743200" y="2326643"/>
          <a:ext cx="4267200" cy="21691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95673"/>
                <a:gridCol w="2571527"/>
              </a:tblGrid>
              <a:tr h="57404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Safety Event Group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Number of Relevant Inspections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60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5-10 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060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11-20 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206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21-100 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060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101-500 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206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501+ 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39297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Adjustments </a:t>
            </a:r>
            <a:r>
              <a:rPr lang="en-US" dirty="0"/>
              <a:t>to </a:t>
            </a:r>
            <a:r>
              <a:rPr lang="en-US" dirty="0" smtClean="0"/>
              <a:t>Safety Event Groups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038" y="1493837"/>
            <a:ext cx="8505825" cy="4525963"/>
          </a:xfrm>
        </p:spPr>
        <p:txBody>
          <a:bodyPr/>
          <a:lstStyle/>
          <a:p>
            <a:r>
              <a:rPr lang="en-US" dirty="0" smtClean="0"/>
              <a:t>Move from a 5-tiered grouping to a dynamic or “tailored” safety event group based on:</a:t>
            </a:r>
          </a:p>
          <a:p>
            <a:pPr lvl="1"/>
            <a:r>
              <a:rPr lang="en-US" dirty="0" smtClean="0"/>
              <a:t> carrier’s exact number of safety events (e.g. inspections), and </a:t>
            </a:r>
          </a:p>
          <a:p>
            <a:pPr lvl="1"/>
            <a:r>
              <a:rPr lang="en-US" dirty="0" smtClean="0"/>
              <a:t>Other carriers with the same or similar number of safety events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4062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Safety Event Group Example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859110"/>
              </p:ext>
            </p:extLst>
          </p:nvPr>
        </p:nvGraphicFramePr>
        <p:xfrm>
          <a:off x="1447800" y="1803400"/>
          <a:ext cx="60960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of Safety</a:t>
                      </a:r>
                      <a:r>
                        <a:rPr lang="en-US" baseline="0" dirty="0" smtClean="0"/>
                        <a:t> Events of Carrier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Current</a:t>
                      </a:r>
                      <a:r>
                        <a:rPr lang="en-US" baseline="0" dirty="0" smtClean="0"/>
                        <a:t> Safety Event groups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Dynamic</a:t>
                      </a:r>
                      <a:r>
                        <a:rPr lang="en-US" baseline="0" dirty="0" smtClean="0"/>
                        <a:t> Safety Event Group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r>
                        <a:rPr lang="en-US" baseline="0" dirty="0" smtClean="0"/>
                        <a:t> inspections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4-6</a:t>
                      </a:r>
                      <a:r>
                        <a:rPr lang="en-US" baseline="0" dirty="0" smtClean="0"/>
                        <a:t> inspections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5-7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6-8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7-9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7-11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8-12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11-20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9-13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11-20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9-14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2262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Adjustments </a:t>
            </a:r>
            <a:r>
              <a:rPr lang="en-US" dirty="0"/>
              <a:t>to </a:t>
            </a:r>
            <a:r>
              <a:rPr lang="en-US" dirty="0" smtClean="0"/>
              <a:t>Safety Event Groups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038" y="1646237"/>
            <a:ext cx="8505825" cy="4525963"/>
          </a:xfrm>
        </p:spPr>
        <p:txBody>
          <a:bodyPr/>
          <a:lstStyle/>
          <a:p>
            <a:r>
              <a:rPr lang="en-US" dirty="0"/>
              <a:t>Allows for carrier BASIC measures to be compared with the other carriers with same or </a:t>
            </a:r>
            <a:r>
              <a:rPr lang="en-US" dirty="0" smtClean="0"/>
              <a:t>closest number of events</a:t>
            </a:r>
            <a:endParaRPr lang="en-US" dirty="0"/>
          </a:p>
          <a:p>
            <a:r>
              <a:rPr lang="en-US" dirty="0" smtClean="0"/>
              <a:t>Eliminates current problem of large </a:t>
            </a:r>
            <a:r>
              <a:rPr lang="en-US" dirty="0"/>
              <a:t>jumps in percentiles when carrier transitions from safety event </a:t>
            </a:r>
            <a:r>
              <a:rPr lang="en-US" dirty="0" smtClean="0"/>
              <a:t>group to the next.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4614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Improvements to SMS and broader CSA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What kind of changes to SMS are being considered for the next round of proposed improvements?</a:t>
            </a:r>
          </a:p>
          <a:p>
            <a:pPr lvl="2"/>
            <a:r>
              <a:rPr lang="en-US" dirty="0" smtClean="0"/>
              <a:t>Comprehensive modifications to roadside violation severity weights per MCSAC</a:t>
            </a:r>
          </a:p>
          <a:p>
            <a:pPr lvl="2"/>
            <a:r>
              <a:rPr lang="en-US" dirty="0" smtClean="0"/>
              <a:t>Recalibration of the Utilization Factor used to incorporate VMT for the Crash and Unsafe Driving BASICs</a:t>
            </a:r>
          </a:p>
          <a:p>
            <a:pPr lvl="2"/>
            <a:r>
              <a:rPr lang="en-US" dirty="0" smtClean="0"/>
              <a:t>Adjustment to safety event groupings in all BASICs</a:t>
            </a:r>
          </a:p>
          <a:p>
            <a:pPr lvl="2"/>
            <a:r>
              <a:rPr lang="en-US" dirty="0" smtClean="0"/>
              <a:t>Other?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7911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200" dirty="0" smtClean="0">
                <a:solidFill>
                  <a:schemeClr val="tx1">
                    <a:lumMod val="50000"/>
                  </a:schemeClr>
                </a:solidFill>
              </a:rPr>
              <a:t>Crash Weighting</a:t>
            </a:r>
            <a:endParaRPr lang="en-US" sz="32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9869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Crash Weighting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SMS currently uses all crashes which has shown to be one of the better predictors of future crash risk</a:t>
            </a:r>
          </a:p>
          <a:p>
            <a:r>
              <a:rPr lang="en-US" dirty="0" smtClean="0"/>
              <a:t>FMCSA is conducing research study to better understand the safety benefits of adjusting crash weights in SMS based on the motor carrier’s role in the crash (i.e. preventability)</a:t>
            </a:r>
          </a:p>
          <a:p>
            <a:r>
              <a:rPr lang="en-US" dirty="0" smtClean="0"/>
              <a:t>Analysis complete summer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910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200" dirty="0" smtClean="0">
                <a:solidFill>
                  <a:schemeClr val="tx1">
                    <a:lumMod val="50000"/>
                  </a:schemeClr>
                </a:solidFill>
              </a:rPr>
              <a:t>CSA Effectiveness</a:t>
            </a:r>
            <a:endParaRPr lang="en-US" sz="32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59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Crash Weighting – Three Research Questions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600" dirty="0" smtClean="0"/>
              <a:t>1. Do police accident reports (PARs) across the nation provide sufficient, consistent, and reliable information to support crash weighting determinations? </a:t>
            </a:r>
          </a:p>
          <a:p>
            <a:pPr marL="0" indent="0">
              <a:buNone/>
            </a:pPr>
            <a:r>
              <a:rPr lang="en-US" sz="2600" dirty="0" smtClean="0"/>
              <a:t>2. Will a crash weighting determination process offer an even stronger predictor of crash risk than crash involvement and how will crash weighting be implemented into SMS? </a:t>
            </a:r>
          </a:p>
          <a:p>
            <a:pPr marL="0" indent="0">
              <a:buNone/>
            </a:pPr>
            <a:r>
              <a:rPr lang="en-US" sz="2600" dirty="0" smtClean="0"/>
              <a:t>3. How would the Agency manage the process for making crash weight determinations including public input to the process?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0240845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Crash Weighting – PAR Analysis Approach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Conduct literature review to examine similar studies</a:t>
            </a:r>
          </a:p>
          <a:p>
            <a:r>
              <a:rPr lang="en-US" sz="2800" dirty="0" smtClean="0"/>
              <a:t>Code crashes from two datasets to determine the motor carrier’s role in the crash</a:t>
            </a:r>
          </a:p>
          <a:p>
            <a:pPr lvl="1"/>
            <a:r>
              <a:rPr lang="en-US" sz="2400" dirty="0" smtClean="0"/>
              <a:t>Fatality Analysis Reporting System (FARS) </a:t>
            </a:r>
          </a:p>
          <a:p>
            <a:pPr lvl="1"/>
            <a:r>
              <a:rPr lang="en-US" sz="2400" dirty="0" smtClean="0"/>
              <a:t>National Motor Vehicle Crash Causation Study (NMVCCS)</a:t>
            </a:r>
          </a:p>
          <a:p>
            <a:r>
              <a:rPr lang="en-US" sz="2800" dirty="0" smtClean="0"/>
              <a:t>Compare supplemental information in FARS and NMVCCS to PAR and coding results</a:t>
            </a:r>
          </a:p>
          <a:p>
            <a:r>
              <a:rPr lang="en-US" sz="2800" dirty="0" smtClean="0"/>
              <a:t>Analyze coded crashes with information in the Motor Carrier Management Information System (MCMIS) to validate 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8734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Crash Weighting – Benefit Analysis Approach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Conduct literature review to examine similar studies</a:t>
            </a:r>
          </a:p>
          <a:p>
            <a:r>
              <a:rPr lang="en-US" sz="2800" dirty="0" smtClean="0"/>
              <a:t>Create several carrier based and driver based models to determine if weighted crashes are a better predictor of future crash risk than crash involvement based on available data</a:t>
            </a:r>
            <a:endParaRPr lang="en-US" sz="2400" dirty="0" smtClean="0"/>
          </a:p>
          <a:p>
            <a:r>
              <a:rPr lang="en-US" sz="2800" dirty="0" smtClean="0"/>
              <a:t>Optimize the SMS Crash Indicator by using the SMS effectiveness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6105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Crash Weighting – Process Including Public Input Approach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Review current proposed business process based on input received from the field, general public, and lessons learned from other phases of the plan</a:t>
            </a:r>
          </a:p>
          <a:p>
            <a:r>
              <a:rPr lang="en-US" sz="2800" dirty="0" smtClean="0"/>
              <a:t>Examine costs and benefits of full implementation as compared with a scaled approach</a:t>
            </a:r>
            <a:endParaRPr lang="en-US" sz="2400" dirty="0" smtClean="0"/>
          </a:p>
          <a:p>
            <a:r>
              <a:rPr lang="en-US" sz="2800" dirty="0" smtClean="0"/>
              <a:t>Examine how the public can provide input to the crash weighting process, how it may be used, and the costs associated with the approach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364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Crash Weighting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Complete plan is available at:</a:t>
            </a:r>
          </a:p>
          <a:p>
            <a:pPr marL="400050" lvl="1" indent="0">
              <a:buNone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csa.fmcsa.dot.gov/Documents/CrashWeightingResearchPlan_7-2012.pdf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3293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Recap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665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CSA Effectiveness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5138" lvl="1" indent="-465138"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  <a:defRPr/>
            </a:pPr>
            <a:r>
              <a:rPr lang="en-US" sz="2400" dirty="0" smtClean="0">
                <a:ea typeface="ＭＳ Ｐゴシック"/>
                <a:cs typeface="ＭＳ Ｐゴシック"/>
              </a:rPr>
              <a:t>FMCSA is continually monitoring the effectiveness of the CSA program</a:t>
            </a:r>
          </a:p>
          <a:p>
            <a:pPr marL="465138" lvl="1" indent="-465138"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  <a:defRPr/>
            </a:pPr>
            <a:r>
              <a:rPr lang="en-US" sz="2400" dirty="0" smtClean="0">
                <a:ea typeface="ＭＳ Ｐゴシック"/>
                <a:cs typeface="ＭＳ Ｐゴシック"/>
              </a:rPr>
              <a:t>CSA has not been evaluated since the independent evaluation of the CSA Operational Model Test by the University of Michigan Transportation Research Institute (UMTRI), which concluded in June 2010 </a:t>
            </a:r>
          </a:p>
          <a:p>
            <a:pPr marL="465138" lvl="1" indent="-465138"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  <a:defRPr/>
            </a:pPr>
            <a:r>
              <a:rPr lang="en-US" sz="2400" dirty="0" smtClean="0">
                <a:ea typeface="ＭＳ Ｐゴシック"/>
                <a:cs typeface="ＭＳ Ｐゴシック"/>
              </a:rPr>
              <a:t>FMCSA plans to have a complete CSA effectiveness report peer reviewed by an independent third party</a:t>
            </a:r>
            <a:endParaRPr lang="en-US" sz="2000" dirty="0" smtClean="0">
              <a:ea typeface="ＭＳ Ｐゴシック"/>
              <a:cs typeface="ＭＳ Ｐゴシック"/>
            </a:endParaRPr>
          </a:p>
          <a:p>
            <a:pPr marL="457200" eaLnBrk="1" hangingPunct="1">
              <a:buNone/>
              <a:defRPr/>
            </a:pPr>
            <a:endParaRPr lang="en-US" sz="2400" dirty="0" smtClean="0">
              <a:ea typeface="ＭＳ Ｐゴシック"/>
              <a:cs typeface="ＭＳ Ｐゴシック"/>
            </a:endParaRP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40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CSA Effectiveness – Four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05825" cy="4525963"/>
          </a:xfrm>
        </p:spPr>
        <p:txBody>
          <a:bodyPr/>
          <a:lstStyle/>
          <a:p>
            <a:pPr marL="571500" indent="-514350" eaLnBrk="1" hangingPunct="1">
              <a:buFont typeface="+mj-lt"/>
              <a:buAutoNum type="arabicPeriod"/>
              <a:defRPr/>
            </a:pPr>
            <a:r>
              <a:rPr lang="en-US" sz="2400" b="1" dirty="0" smtClean="0">
                <a:ea typeface="ＭＳ Ｐゴシック"/>
                <a:cs typeface="ＭＳ Ｐゴシック"/>
              </a:rPr>
              <a:t>Safety Measurement </a:t>
            </a:r>
            <a:r>
              <a:rPr lang="en-US" sz="2400" b="1" dirty="0">
                <a:ea typeface="ＭＳ Ｐゴシック"/>
                <a:cs typeface="ＭＳ Ｐゴシック"/>
              </a:rPr>
              <a:t>System (SMS</a:t>
            </a:r>
            <a:r>
              <a:rPr lang="en-US" sz="2400" b="1" dirty="0" smtClean="0">
                <a:ea typeface="ＭＳ Ｐゴシック"/>
                <a:cs typeface="ＭＳ Ｐゴシック"/>
              </a:rPr>
              <a:t>) effectiveness</a:t>
            </a:r>
            <a:endParaRPr lang="en-US" sz="2400" b="1" dirty="0">
              <a:ea typeface="ＭＳ Ｐゴシック"/>
              <a:cs typeface="ＭＳ Ｐゴシック"/>
            </a:endParaRPr>
          </a:p>
          <a:p>
            <a:pPr marL="855663" lvl="1" indent="-288925" eaLnBrk="1" hangingPunct="1">
              <a:spcAft>
                <a:spcPts val="0"/>
              </a:spcAft>
              <a:defRPr/>
            </a:pPr>
            <a:r>
              <a:rPr lang="en-US" sz="2200" dirty="0" smtClean="0">
                <a:ea typeface="ＭＳ Ｐゴシック"/>
              </a:rPr>
              <a:t>Measures how effectively the Agency targets high-risk motor carriers</a:t>
            </a:r>
            <a:endParaRPr lang="en-US" sz="2200" dirty="0">
              <a:ea typeface="ＭＳ Ｐゴシック"/>
            </a:endParaRPr>
          </a:p>
          <a:p>
            <a:pPr marL="571500" indent="-514350" eaLnBrk="1" hangingPunct="1"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400" b="1" dirty="0" smtClean="0">
                <a:ea typeface="ＭＳ Ｐゴシック"/>
                <a:cs typeface="ＭＳ Ｐゴシック"/>
              </a:rPr>
              <a:t>Intervention effectiveness</a:t>
            </a:r>
            <a:endParaRPr lang="en-US" sz="2400" b="1" dirty="0">
              <a:ea typeface="ＭＳ Ｐゴシック"/>
              <a:cs typeface="ＭＳ Ｐゴシック"/>
            </a:endParaRPr>
          </a:p>
          <a:p>
            <a:pPr marL="855663" lvl="1" indent="-288925" eaLnBrk="1" hangingPunct="1">
              <a:spcAft>
                <a:spcPts val="1200"/>
              </a:spcAft>
              <a:defRPr/>
            </a:pPr>
            <a:r>
              <a:rPr lang="en-US" sz="2200" dirty="0" smtClean="0">
                <a:ea typeface="ＭＳ Ｐゴシック"/>
              </a:rPr>
              <a:t>Measures the safety benefits of CSA interventions</a:t>
            </a:r>
            <a:endParaRPr lang="en-US" sz="2200" dirty="0">
              <a:ea typeface="ＭＳ Ｐゴシック"/>
            </a:endParaRPr>
          </a:p>
          <a:p>
            <a:pPr marL="514350" indent="-514350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b="1" dirty="0" smtClean="0">
                <a:ea typeface="ＭＳ Ｐゴシック"/>
                <a:cs typeface="ＭＳ Ｐゴシック"/>
              </a:rPr>
              <a:t>Refresh of independent evaluation effectiveness measures</a:t>
            </a:r>
            <a:endParaRPr lang="en-US" sz="2400" b="1" dirty="0">
              <a:ea typeface="ＭＳ Ｐゴシック"/>
              <a:cs typeface="ＭＳ Ｐゴシック"/>
            </a:endParaRPr>
          </a:p>
          <a:p>
            <a:pPr marL="855663" lvl="1" indent="-288925" eaLnBrk="1" hangingPunct="1">
              <a:spcAft>
                <a:spcPts val="1200"/>
              </a:spcAft>
              <a:defRPr/>
            </a:pPr>
            <a:r>
              <a:rPr lang="en-US" sz="2200" dirty="0" smtClean="0">
                <a:ea typeface="ＭＳ Ｐゴシック"/>
              </a:rPr>
              <a:t>Builds off the UMTRI evaluation of the CSA Operational Model Test to assess the effectiveness of national implementation</a:t>
            </a:r>
          </a:p>
          <a:p>
            <a:pPr marL="514350" indent="-514350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b="1" dirty="0" smtClean="0">
                <a:ea typeface="ＭＳ Ｐゴシック"/>
                <a:cs typeface="ＭＳ Ｐゴシック"/>
              </a:rPr>
              <a:t>New effectiveness measures</a:t>
            </a:r>
          </a:p>
          <a:p>
            <a:pPr marL="855663" lvl="1" indent="-288925" eaLnBrk="1" hangingPunct="1">
              <a:spcAft>
                <a:spcPts val="1200"/>
              </a:spcAft>
              <a:defRPr/>
            </a:pPr>
            <a:r>
              <a:rPr lang="en-US" sz="2200" dirty="0" smtClean="0">
                <a:ea typeface="ＭＳ Ｐゴシック"/>
              </a:rPr>
              <a:t>Development of new measures </a:t>
            </a:r>
            <a:endParaRPr lang="en-US" sz="2200" dirty="0">
              <a:ea typeface="ＭＳ Ｐゴシック"/>
            </a:endParaRPr>
          </a:p>
          <a:p>
            <a:pPr marL="457200" eaLnBrk="1" hangingPunct="1">
              <a:buNone/>
              <a:defRPr/>
            </a:pPr>
            <a:endParaRPr lang="en-US" sz="2400" dirty="0" smtClean="0">
              <a:ea typeface="ＭＳ Ｐゴシック"/>
              <a:cs typeface="ＭＳ Ｐゴシック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SMS Effectiveness Report</a:t>
            </a:r>
            <a:endParaRPr lang="en-US" dirty="0"/>
          </a:p>
        </p:txBody>
      </p:sp>
      <p:sp>
        <p:nvSpPr>
          <p:cNvPr id="23555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Objective</a:t>
            </a:r>
          </a:p>
          <a:p>
            <a:pPr lvl="1"/>
            <a:r>
              <a:rPr lang="en-US" sz="2200" dirty="0"/>
              <a:t>Quantify how effectively </a:t>
            </a:r>
            <a:r>
              <a:rPr lang="en-US" sz="2200" dirty="0" smtClean="0"/>
              <a:t>the SMS </a:t>
            </a:r>
            <a:r>
              <a:rPr lang="en-US" sz="2200" dirty="0"/>
              <a:t>identifies </a:t>
            </a:r>
            <a:r>
              <a:rPr lang="en-US" sz="2200" dirty="0" smtClean="0"/>
              <a:t>high-risk motor carriers </a:t>
            </a:r>
          </a:p>
          <a:p>
            <a:r>
              <a:rPr lang="en-US" sz="2400" b="1" dirty="0" smtClean="0"/>
              <a:t>Methodology</a:t>
            </a:r>
          </a:p>
          <a:p>
            <a:pPr lvl="1"/>
            <a:r>
              <a:rPr lang="en-US" sz="2200" dirty="0" smtClean="0"/>
              <a:t>Use historical data to examine the future crash rate of motor carriers</a:t>
            </a:r>
          </a:p>
          <a:p>
            <a:pPr marL="400050" lvl="1" indent="0">
              <a:buNone/>
            </a:pPr>
            <a:endParaRPr lang="en-US" dirty="0" smtClean="0"/>
          </a:p>
          <a:p>
            <a:pPr marL="514350" indent="-514350">
              <a:buAutoNum type="arabicParenR"/>
            </a:pPr>
            <a:endParaRPr lang="en-US" dirty="0" smtClean="0"/>
          </a:p>
          <a:p>
            <a:pPr marL="514350" indent="-514350">
              <a:buAutoNum type="arabicParenR"/>
            </a:pPr>
            <a:endParaRPr lang="en-US" dirty="0" smtClean="0"/>
          </a:p>
          <a:p>
            <a:r>
              <a:rPr lang="en-US" sz="2400" b="1" dirty="0" smtClean="0"/>
              <a:t>Results will be published following peer review.</a:t>
            </a:r>
            <a:endParaRPr lang="en-US" sz="2400" b="1" dirty="0"/>
          </a:p>
          <a:p>
            <a:pPr marL="514350" indent="-514350">
              <a:buAutoNum type="arabicParenR"/>
            </a:pPr>
            <a:endParaRPr lang="en-US" dirty="0" smtClean="0"/>
          </a:p>
          <a:p>
            <a:pPr marL="514350" indent="-514350">
              <a:buAutoNum type="arabicParenR"/>
            </a:pPr>
            <a:endParaRPr lang="en-US" dirty="0" smtClean="0"/>
          </a:p>
          <a:p>
            <a:pPr marL="514350" indent="-514350">
              <a:buAutoNum type="arabicParenR"/>
            </a:pPr>
            <a:endParaRPr lang="en-US" dirty="0" smtClean="0"/>
          </a:p>
          <a:p>
            <a:pPr marL="571500" indent="-514350">
              <a:spcBef>
                <a:spcPts val="1200"/>
              </a:spcBef>
              <a:spcAft>
                <a:spcPts val="1200"/>
              </a:spcAft>
            </a:pPr>
            <a:endParaRPr lang="en-US" dirty="0" smtClean="0">
              <a:ea typeface="ＭＳ Ｐゴシック"/>
              <a:cs typeface="ＭＳ Ｐゴシック"/>
            </a:endParaRPr>
          </a:p>
        </p:txBody>
      </p:sp>
      <p:pic>
        <p:nvPicPr>
          <p:cNvPr id="5" name="Picture 4" descr="cid:image004.png@01CD3FD8.CD2062F0"/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657600"/>
            <a:ext cx="4495800" cy="1905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804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SMS Effectiveness – Results</a:t>
            </a:r>
            <a:endParaRPr lang="en-US" dirty="0"/>
          </a:p>
        </p:txBody>
      </p:sp>
      <p:sp>
        <p:nvSpPr>
          <p:cNvPr id="23555" name="Content Placeholder 3"/>
          <p:cNvSpPr>
            <a:spLocks noGrp="1"/>
          </p:cNvSpPr>
          <p:nvPr>
            <p:ph idx="1"/>
          </p:nvPr>
        </p:nvSpPr>
        <p:spPr>
          <a:xfrm>
            <a:off x="304800" y="1371600"/>
            <a:ext cx="8505825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Strongest relationships </a:t>
            </a:r>
            <a:r>
              <a:rPr lang="en-US" sz="2000" dirty="0"/>
              <a:t>with future crash risk </a:t>
            </a:r>
            <a:r>
              <a:rPr lang="en-US" sz="2000" dirty="0" smtClean="0"/>
              <a:t>exist for Unsafe </a:t>
            </a:r>
            <a:r>
              <a:rPr lang="en-US" sz="2000" dirty="0"/>
              <a:t>Driving, </a:t>
            </a:r>
            <a:r>
              <a:rPr lang="en-US" sz="2000" dirty="0" smtClean="0"/>
              <a:t>Hours-of-Service, and </a:t>
            </a:r>
            <a:r>
              <a:rPr lang="en-US" sz="2000" dirty="0"/>
              <a:t>Vehicle Maintenance </a:t>
            </a:r>
            <a:r>
              <a:rPr lang="en-US" sz="2000" dirty="0" smtClean="0"/>
              <a:t>BASICs </a:t>
            </a:r>
            <a:r>
              <a:rPr lang="en-US" sz="2000" dirty="0"/>
              <a:t>and </a:t>
            </a:r>
            <a:r>
              <a:rPr lang="en-US" sz="2000" dirty="0" smtClean="0"/>
              <a:t>Crash Indicator</a:t>
            </a:r>
            <a:endParaRPr lang="en-US" sz="2000" dirty="0"/>
          </a:p>
          <a:p>
            <a:r>
              <a:rPr lang="en-US" sz="2000" dirty="0" smtClean="0"/>
              <a:t>Other BASICs </a:t>
            </a:r>
            <a:r>
              <a:rPr lang="en-US" sz="2000" dirty="0"/>
              <a:t>show a weaker relationship to crash </a:t>
            </a:r>
            <a:r>
              <a:rPr lang="en-US" sz="2000" dirty="0" smtClean="0"/>
              <a:t>risk</a:t>
            </a:r>
            <a:endParaRPr lang="en-US" sz="2000" dirty="0"/>
          </a:p>
          <a:p>
            <a:r>
              <a:rPr lang="en-US" sz="2000" dirty="0"/>
              <a:t>FMCSA optimizes resources and oversight responsibilities through more stringent Intervention Thresholds for BASICs with strongest associations to crash </a:t>
            </a:r>
            <a:r>
              <a:rPr lang="en-US" sz="2000" dirty="0" smtClean="0"/>
              <a:t>risk</a:t>
            </a:r>
            <a:endParaRPr lang="en-US" sz="2000" dirty="0"/>
          </a:p>
          <a:p>
            <a:pPr algn="ctr">
              <a:buNone/>
            </a:pPr>
            <a:endParaRPr lang="en-US" sz="1500" b="1" dirty="0" smtClean="0"/>
          </a:p>
          <a:p>
            <a:pPr algn="ctr">
              <a:buNone/>
            </a:pPr>
            <a:endParaRPr lang="en-US" sz="1500" b="1" dirty="0"/>
          </a:p>
          <a:p>
            <a:pPr algn="ctr">
              <a:buNone/>
            </a:pPr>
            <a:r>
              <a:rPr lang="en-US" sz="2400" b="1" dirty="0" smtClean="0"/>
              <a:t>Crash rates of Carriers above and below BASIC thresholds</a:t>
            </a:r>
          </a:p>
          <a:p>
            <a:pPr algn="ctr">
              <a:buNone/>
            </a:pPr>
            <a:endParaRPr lang="en-US" sz="1500" b="1" dirty="0"/>
          </a:p>
          <a:p>
            <a:pPr algn="ctr">
              <a:buNone/>
            </a:pPr>
            <a:endParaRPr lang="en-US" sz="1500" b="1" dirty="0" smtClean="0"/>
          </a:p>
          <a:p>
            <a:pPr algn="ctr">
              <a:buNone/>
            </a:pPr>
            <a:endParaRPr lang="en-US" sz="1500" b="1" dirty="0"/>
          </a:p>
          <a:p>
            <a:pPr algn="ctr">
              <a:buNone/>
            </a:pPr>
            <a:endParaRPr lang="en-US" sz="1500" b="1" dirty="0" smtClean="0"/>
          </a:p>
          <a:p>
            <a:pPr algn="ctr">
              <a:buNone/>
            </a:pPr>
            <a:endParaRPr lang="en-US" sz="1500" b="1" dirty="0"/>
          </a:p>
          <a:p>
            <a:pPr algn="ctr">
              <a:buNone/>
            </a:pPr>
            <a:endParaRPr lang="en-US" sz="1500" b="1" dirty="0" smtClean="0"/>
          </a:p>
          <a:p>
            <a:pPr algn="ctr">
              <a:buNone/>
            </a:pPr>
            <a:endParaRPr lang="en-US" sz="1500" b="1" dirty="0"/>
          </a:p>
          <a:p>
            <a:pPr algn="ctr">
              <a:buNone/>
            </a:pPr>
            <a:endParaRPr lang="en-US" sz="1500" b="1" dirty="0" smtClean="0"/>
          </a:p>
          <a:p>
            <a:pPr algn="ctr">
              <a:buNone/>
            </a:pPr>
            <a:endParaRPr lang="en-US" sz="1500" b="1" dirty="0"/>
          </a:p>
          <a:p>
            <a:pPr algn="ctr">
              <a:buNone/>
            </a:pPr>
            <a:endParaRPr lang="en-US" sz="1500" b="1" dirty="0" smtClean="0"/>
          </a:p>
          <a:p>
            <a:pPr marL="0" indent="0">
              <a:buNone/>
            </a:pPr>
            <a:endParaRPr lang="en-US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85382"/>
              </p:ext>
            </p:extLst>
          </p:nvPr>
        </p:nvGraphicFramePr>
        <p:xfrm>
          <a:off x="457200" y="3429000"/>
          <a:ext cx="7989634" cy="245364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124199"/>
                <a:gridCol w="1752600"/>
                <a:gridCol w="1754150"/>
                <a:gridCol w="1358685"/>
              </a:tblGrid>
              <a:tr h="1619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BASIC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Above Threshold </a:t>
                      </a:r>
                      <a:r>
                        <a:rPr lang="en-US" sz="1400" dirty="0" smtClean="0">
                          <a:effectLst/>
                        </a:rPr>
                        <a:t>: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Crashes per 100 PU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Below </a:t>
                      </a:r>
                      <a:r>
                        <a:rPr lang="en-US" sz="1400" dirty="0" smtClean="0">
                          <a:effectLst/>
                        </a:rPr>
                        <a:t>Threshold: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Crashes per 100 PU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Increase in Crash Rate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Unsafe </a:t>
                      </a:r>
                      <a:r>
                        <a:rPr lang="en-US" sz="1400" dirty="0" smtClean="0">
                          <a:effectLst/>
                        </a:rPr>
                        <a:t>Driving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7.10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3.90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82%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Hours of Service Compliance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6.97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4.00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74%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Driver Fitness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2.85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4.43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-36%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Controlled Substance / Alcohol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2.81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5.25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-47%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Vehicle Maintenance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5.79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3.87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50%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HM Compliance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5.27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4.04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31%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Crash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6.59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3.58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84%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1+ BASIC (any BASIC)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5.05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3.05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66%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3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SMS Effectiveness – </a:t>
            </a:r>
            <a:r>
              <a:rPr lang="en-US" dirty="0" smtClean="0"/>
              <a:t>HOS BASIC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7386276"/>
              </p:ext>
            </p:extLst>
          </p:nvPr>
        </p:nvGraphicFramePr>
        <p:xfrm>
          <a:off x="2209800" y="1371600"/>
          <a:ext cx="4667250" cy="3314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4572000"/>
            <a:ext cx="8686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Strong relationship between HOS BASIC and future crash risk</a:t>
            </a:r>
          </a:p>
          <a:p>
            <a:pPr marL="457200" indent="-457200">
              <a:buFontTx/>
              <a:buChar char="-"/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Recent ATRI paper shows similar findings</a:t>
            </a:r>
            <a:endParaRPr lang="en-US" dirty="0">
              <a:solidFill>
                <a:schemeClr val="tx1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7797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SMS Effectiveness – </a:t>
            </a:r>
            <a:r>
              <a:rPr lang="en-US" dirty="0" smtClean="0"/>
              <a:t>Driver Fitness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806185666"/>
              </p:ext>
            </p:extLst>
          </p:nvPr>
        </p:nvGraphicFramePr>
        <p:xfrm>
          <a:off x="2362200" y="1234440"/>
          <a:ext cx="44958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4191000"/>
            <a:ext cx="8763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0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Negative relationship between Driver Fitness BASIC and future crash risk</a:t>
            </a:r>
          </a:p>
          <a:p>
            <a:pPr marL="457200" indent="-457200">
              <a:buFontTx/>
              <a:buChar char="-"/>
            </a:pPr>
            <a:r>
              <a:rPr lang="en-US" sz="20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Recent ATRI paper shows similar findings</a:t>
            </a:r>
          </a:p>
          <a:p>
            <a:pPr marL="457200" indent="-457200">
              <a:buFontTx/>
              <a:buChar char="-"/>
            </a:pPr>
            <a:r>
              <a:rPr lang="en-US" sz="2000" dirty="0">
                <a:solidFill>
                  <a:schemeClr val="tx1">
                    <a:lumMod val="75000"/>
                  </a:schemeClr>
                </a:solidFill>
                <a:latin typeface="+mn-lt"/>
              </a:rPr>
              <a:t>Three quarters of carriers above Driver </a:t>
            </a:r>
            <a:r>
              <a:rPr lang="en-US" sz="20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Fitness, exceed threshold in </a:t>
            </a:r>
            <a:r>
              <a:rPr lang="en-US" sz="2000" dirty="0">
                <a:solidFill>
                  <a:schemeClr val="tx1">
                    <a:lumMod val="75000"/>
                  </a:schemeClr>
                </a:solidFill>
                <a:latin typeface="+mn-lt"/>
              </a:rPr>
              <a:t>another BASIC</a:t>
            </a:r>
          </a:p>
          <a:p>
            <a:pPr marL="457200" indent="-457200">
              <a:buFontTx/>
              <a:buChar char="-"/>
            </a:pPr>
            <a:r>
              <a:rPr lang="en-US" sz="2000" dirty="0">
                <a:solidFill>
                  <a:schemeClr val="tx1">
                    <a:lumMod val="75000"/>
                  </a:schemeClr>
                </a:solidFill>
                <a:latin typeface="+mn-lt"/>
              </a:rPr>
              <a:t>Recent </a:t>
            </a:r>
            <a:r>
              <a:rPr lang="en-US" sz="20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ASPEN improvements provide for higher severity weights </a:t>
            </a:r>
            <a:r>
              <a:rPr lang="en-US" sz="2000" dirty="0">
                <a:solidFill>
                  <a:schemeClr val="tx1">
                    <a:lumMod val="75000"/>
                  </a:schemeClr>
                </a:solidFill>
                <a:latin typeface="+mn-lt"/>
              </a:rPr>
              <a:t>for </a:t>
            </a:r>
            <a:r>
              <a:rPr lang="en-US" sz="2000" dirty="0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safety-based ‘operating while suspended’ violations</a:t>
            </a:r>
            <a:endParaRPr lang="en-US" sz="2000" dirty="0">
              <a:solidFill>
                <a:schemeClr val="tx1">
                  <a:lumMod val="75000"/>
                </a:schemeClr>
              </a:solidFill>
              <a:latin typeface="+mn-lt"/>
            </a:endParaRPr>
          </a:p>
          <a:p>
            <a:pPr marL="457200" indent="-457200">
              <a:buFontTx/>
              <a:buChar char="-"/>
            </a:pPr>
            <a:endParaRPr lang="en-US" sz="2000" dirty="0" smtClean="0">
              <a:solidFill>
                <a:schemeClr val="tx1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4907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CSA-colors1">
      <a:dk1>
        <a:srgbClr val="003E7E"/>
      </a:dk1>
      <a:lt1>
        <a:sysClr val="window" lastClr="FFFFFF"/>
      </a:lt1>
      <a:dk2>
        <a:srgbClr val="98A8DC"/>
      </a:dk2>
      <a:lt2>
        <a:srgbClr val="F6D686"/>
      </a:lt2>
      <a:accent1>
        <a:srgbClr val="EEB111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279c20c3caf3300dae6b438536eb8c56">
  <xsd:schema xmlns:xsd="http://www.w3.org/2001/XMLSchema" xmlns:p="http://schemas.microsoft.com/office/2006/metadata/properties" targetNamespace="http://schemas.microsoft.com/office/2006/metadata/properties" ma:root="true" ma:fieldsID="0d2e1ca116041f9e11471c52c4c9d60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624FD5DF-336F-4818-B36F-5DEAD0FB333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A326EA-1953-42E1-A308-C23C403EAC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311A0438-B61C-4974-A35B-E3D70DDBC884}">
  <ds:schemaRefs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9613</TotalTime>
  <Words>1825</Words>
  <Application>Microsoft Office PowerPoint</Application>
  <PresentationFormat>On-screen Show (4:3)</PresentationFormat>
  <Paragraphs>330</Paragraphs>
  <Slides>35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Theme1</vt:lpstr>
      <vt:lpstr>Compliance, Safety, Accountability  (CSA)  Motor Carrier Safety Advisory Committee (MCSAC)  October 2012</vt:lpstr>
      <vt:lpstr>Agenda</vt:lpstr>
      <vt:lpstr>CSA Effectiveness</vt:lpstr>
      <vt:lpstr>CSA Effectiveness</vt:lpstr>
      <vt:lpstr>CSA Effectiveness – Four Elements</vt:lpstr>
      <vt:lpstr>SMS Effectiveness Report</vt:lpstr>
      <vt:lpstr>SMS Effectiveness – Results</vt:lpstr>
      <vt:lpstr>SMS Effectiveness – HOS BASIC</vt:lpstr>
      <vt:lpstr>SMS Effectiveness – Driver Fitness</vt:lpstr>
      <vt:lpstr>SMS Effectiveness – Results</vt:lpstr>
      <vt:lpstr>SMS Effectiveness - ATRI Report Summary</vt:lpstr>
      <vt:lpstr>CSA Intervention Effectiveness</vt:lpstr>
      <vt:lpstr>CSA Intervention Effectiveness – Proposed Approach</vt:lpstr>
      <vt:lpstr>CSA Intervention Effectiveness – Control Group</vt:lpstr>
      <vt:lpstr>Refresh of Effectiveness Metrics </vt:lpstr>
      <vt:lpstr>New Effectiveness Measures</vt:lpstr>
      <vt:lpstr>Overall CSA Program Effectiveness</vt:lpstr>
      <vt:lpstr>Future Improvements to SMS</vt:lpstr>
      <vt:lpstr>Future Improvements to SMS</vt:lpstr>
      <vt:lpstr>Severity Weights Modifications</vt:lpstr>
      <vt:lpstr>Utilization Factor Background</vt:lpstr>
      <vt:lpstr>Recalibration of Utilization Factor</vt:lpstr>
      <vt:lpstr>Safety Event Group Background</vt:lpstr>
      <vt:lpstr>Adjustments to Safety Event Groups</vt:lpstr>
      <vt:lpstr>Dynamic Safety Event Group Example</vt:lpstr>
      <vt:lpstr>Adjustments to Safety Event Groups</vt:lpstr>
      <vt:lpstr>Recap of Improvements to SMS and broader CSA</vt:lpstr>
      <vt:lpstr>Crash Weighting</vt:lpstr>
      <vt:lpstr>Crash Weighting</vt:lpstr>
      <vt:lpstr>Crash Weighting – Three Research Questions</vt:lpstr>
      <vt:lpstr>Crash Weighting – PAR Analysis Approach</vt:lpstr>
      <vt:lpstr>Crash Weighting – Benefit Analysis Approach</vt:lpstr>
      <vt:lpstr>Crash Weighting – Process Including Public Input Approach</vt:lpstr>
      <vt:lpstr>Crash Weighting</vt:lpstr>
      <vt:lpstr>Recap</vt:lpstr>
    </vt:vector>
  </TitlesOfParts>
  <Company>Case,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Comprehensive Safety Analysis (CSA) 2010  Industry Briefing</dc:title>
  <dc:creator>DeLorenzo, Joseph (FMCSA)</dc:creator>
  <cp:lastModifiedBy>courtney.stevenson</cp:lastModifiedBy>
  <cp:revision>819</cp:revision>
  <cp:lastPrinted>2012-10-12T16:57:15Z</cp:lastPrinted>
  <dcterms:created xsi:type="dcterms:W3CDTF">2009-08-07T00:00:07Z</dcterms:created>
  <dcterms:modified xsi:type="dcterms:W3CDTF">2012-10-18T21:01:25Z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</Properties>
</file>