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08" autoAdjust="0"/>
  </p:normalViewPr>
  <p:slideViewPr>
    <p:cSldViewPr>
      <p:cViewPr>
        <p:scale>
          <a:sx n="100" d="100"/>
          <a:sy n="100" d="100"/>
        </p:scale>
        <p:origin x="-1152" y="-72"/>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72EC5E-DF0C-41D8-A2DD-8869B5B38B54}"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121787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2EC5E-DF0C-41D8-A2DD-8869B5B38B54}"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206037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2EC5E-DF0C-41D8-A2DD-8869B5B38B54}"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13439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2EC5E-DF0C-41D8-A2DD-8869B5B38B54}"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412720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72EC5E-DF0C-41D8-A2DD-8869B5B38B54}"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62778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72EC5E-DF0C-41D8-A2DD-8869B5B38B54}"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413696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72EC5E-DF0C-41D8-A2DD-8869B5B38B54}" type="datetimeFigureOut">
              <a:rPr lang="en-US" smtClean="0"/>
              <a:t>3/17/2015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3836014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72EC5E-DF0C-41D8-A2DD-8869B5B38B54}" type="datetimeFigureOut">
              <a:rPr lang="en-US" smtClean="0"/>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2146687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2EC5E-DF0C-41D8-A2DD-8869B5B38B54}" type="datetimeFigureOut">
              <a:rPr lang="en-US" smtClean="0"/>
              <a:t>3/17/2015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66388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2EC5E-DF0C-41D8-A2DD-8869B5B38B54}"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421947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2EC5E-DF0C-41D8-A2DD-8869B5B38B54}"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79403-E295-4B9A-9318-A40CF56AC98D}" type="slidenum">
              <a:rPr lang="en-US" smtClean="0"/>
              <a:t>‹#›</a:t>
            </a:fld>
            <a:endParaRPr lang="en-US"/>
          </a:p>
        </p:txBody>
      </p:sp>
    </p:spTree>
    <p:extLst>
      <p:ext uri="{BB962C8B-B14F-4D97-AF65-F5344CB8AC3E}">
        <p14:creationId xmlns:p14="http://schemas.microsoft.com/office/powerpoint/2010/main" val="226168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2EC5E-DF0C-41D8-A2DD-8869B5B38B54}" type="datetimeFigureOut">
              <a:rPr lang="en-US" smtClean="0"/>
              <a:t>3/17/2015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79403-E295-4B9A-9318-A40CF56AC98D}" type="slidenum">
              <a:rPr lang="en-US" smtClean="0"/>
              <a:t>‹#›</a:t>
            </a:fld>
            <a:endParaRPr lang="en-US"/>
          </a:p>
        </p:txBody>
      </p:sp>
    </p:spTree>
    <p:extLst>
      <p:ext uri="{BB962C8B-B14F-4D97-AF65-F5344CB8AC3E}">
        <p14:creationId xmlns:p14="http://schemas.microsoft.com/office/powerpoint/2010/main" val="288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ELDTAC Data Issues</a:t>
            </a:r>
            <a:endParaRPr lang="en-US" b="1" dirty="0"/>
          </a:p>
        </p:txBody>
      </p:sp>
      <p:sp>
        <p:nvSpPr>
          <p:cNvPr id="3" name="Rectangle 2"/>
          <p:cNvSpPr/>
          <p:nvPr/>
        </p:nvSpPr>
        <p:spPr>
          <a:xfrm>
            <a:off x="914400" y="1981200"/>
            <a:ext cx="7467600" cy="3170099"/>
          </a:xfrm>
          <a:prstGeom prst="rect">
            <a:avLst/>
          </a:prstGeom>
        </p:spPr>
        <p:txBody>
          <a:bodyPr wrap="square">
            <a:spAutoFit/>
          </a:bodyPr>
          <a:lstStyle/>
          <a:p>
            <a:pPr algn="ctr"/>
            <a:r>
              <a:rPr lang="en-US" sz="4000" dirty="0">
                <a:solidFill>
                  <a:prstClr val="black"/>
                </a:solidFill>
              </a:rPr>
              <a:t>Alan Strasser, FMCSA, MC-CCR, prepared by Kim McCarthy, FMCSA, </a:t>
            </a:r>
            <a:r>
              <a:rPr lang="en-US" sz="4000" dirty="0" smtClean="0">
                <a:solidFill>
                  <a:prstClr val="black"/>
                </a:solidFill>
              </a:rPr>
              <a:t>MC-CCR </a:t>
            </a:r>
          </a:p>
          <a:p>
            <a:pPr algn="ctr"/>
            <a:r>
              <a:rPr lang="en-US" sz="4000" dirty="0" smtClean="0">
                <a:solidFill>
                  <a:prstClr val="black"/>
                </a:solidFill>
              </a:rPr>
              <a:t>March 20, 2015</a:t>
            </a:r>
          </a:p>
          <a:p>
            <a:pPr algn="ctr"/>
            <a:endParaRPr lang="en-US" sz="4000" dirty="0"/>
          </a:p>
        </p:txBody>
      </p:sp>
    </p:spTree>
    <p:extLst>
      <p:ext uri="{BB962C8B-B14F-4D97-AF65-F5344CB8AC3E}">
        <p14:creationId xmlns:p14="http://schemas.microsoft.com/office/powerpoint/2010/main" val="164255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smtClean="0"/>
              <a:t/>
            </a:r>
            <a:br>
              <a:rPr lang="en-US" sz="2200" b="1" dirty="0" smtClean="0"/>
            </a:br>
            <a:r>
              <a:rPr lang="en-US" sz="2700" b="1" dirty="0" smtClean="0"/>
              <a:t>Will Confidential Business Information Introduced During the ELDT Negotiated Rulemaking Committee Proceedings Be Protected from Public Disclosure?</a:t>
            </a:r>
            <a:r>
              <a:rPr lang="en-US" sz="2700" dirty="0" smtClean="0"/>
              <a:t/>
            </a:r>
            <a:br>
              <a:rPr lang="en-US" sz="2700" dirty="0" smtClean="0"/>
            </a:br>
            <a:r>
              <a:rPr lang="en-US" sz="2700" b="1" dirty="0" smtClean="0"/>
              <a:t/>
            </a:r>
            <a:br>
              <a:rPr lang="en-US" sz="2700" b="1" dirty="0" smtClean="0"/>
            </a:br>
            <a:endParaRPr lang="en-US" sz="2700" dirty="0"/>
          </a:p>
        </p:txBody>
      </p:sp>
      <p:sp>
        <p:nvSpPr>
          <p:cNvPr id="4" name="Content Placeholder 3"/>
          <p:cNvSpPr>
            <a:spLocks noGrp="1"/>
          </p:cNvSpPr>
          <p:nvPr>
            <p:ph idx="1"/>
          </p:nvPr>
        </p:nvSpPr>
        <p:spPr/>
        <p:txBody>
          <a:bodyPr>
            <a:normAutofit fontScale="62500" lnSpcReduction="20000"/>
          </a:bodyPr>
          <a:lstStyle/>
          <a:p>
            <a:pPr marL="0" lvl="0" indent="0">
              <a:lnSpc>
                <a:spcPct val="115000"/>
              </a:lnSpc>
              <a:spcBef>
                <a:spcPts val="0"/>
              </a:spcBef>
              <a:spcAft>
                <a:spcPts val="1000"/>
              </a:spcAft>
              <a:buNone/>
            </a:pPr>
            <a:r>
              <a:rPr lang="en-US" b="1" dirty="0" smtClean="0">
                <a:ea typeface="Calibri"/>
                <a:cs typeface="Times New Roman"/>
              </a:rPr>
              <a:t>What Is Confidential Business Information (“CBI”)?</a:t>
            </a:r>
            <a:endParaRPr lang="en-US" dirty="0" smtClean="0">
              <a:ea typeface="Calibri"/>
              <a:cs typeface="Times New Roman"/>
            </a:endParaRPr>
          </a:p>
          <a:p>
            <a:pPr marL="0" marR="0" indent="0">
              <a:lnSpc>
                <a:spcPct val="115000"/>
              </a:lnSpc>
              <a:spcBef>
                <a:spcPts val="0"/>
              </a:spcBef>
              <a:spcAft>
                <a:spcPts val="1000"/>
              </a:spcAft>
              <a:buNone/>
            </a:pPr>
            <a:r>
              <a:rPr lang="en-US" dirty="0" smtClean="0">
                <a:ea typeface="Calibri"/>
                <a:cs typeface="Times New Roman"/>
              </a:rPr>
              <a:t>° CBI is any commercial or financial information customarily not made public by the person who wishes to submit it to the ELDTAC.</a:t>
            </a:r>
          </a:p>
          <a:p>
            <a:pPr marL="0" marR="0" indent="0">
              <a:lnSpc>
                <a:spcPct val="115000"/>
              </a:lnSpc>
              <a:spcBef>
                <a:spcPts val="0"/>
              </a:spcBef>
              <a:spcAft>
                <a:spcPts val="1000"/>
              </a:spcAft>
              <a:buNone/>
            </a:pPr>
            <a:endParaRPr lang="en-US" dirty="0" smtClean="0">
              <a:ea typeface="Calibri"/>
              <a:cs typeface="Times New Roman"/>
            </a:endParaRPr>
          </a:p>
          <a:p>
            <a:pPr marL="0" lvl="0" indent="0">
              <a:lnSpc>
                <a:spcPct val="115000"/>
              </a:lnSpc>
              <a:spcBef>
                <a:spcPts val="0"/>
              </a:spcBef>
              <a:spcAft>
                <a:spcPts val="1000"/>
              </a:spcAft>
              <a:buNone/>
            </a:pPr>
            <a:r>
              <a:rPr lang="en-US" b="1" dirty="0" smtClean="0">
                <a:ea typeface="Calibri"/>
                <a:cs typeface="Times New Roman"/>
              </a:rPr>
              <a:t>Is CBI protected from public disclosure if it is submitted to the ELDTAC during the negotiated rulemaking proceedings?</a:t>
            </a:r>
            <a:endParaRPr lang="en-US" dirty="0" smtClean="0">
              <a:ea typeface="Calibri"/>
              <a:cs typeface="Times New Roman"/>
            </a:endParaRPr>
          </a:p>
          <a:p>
            <a:pPr marL="0" marR="0" indent="0">
              <a:lnSpc>
                <a:spcPct val="115000"/>
              </a:lnSpc>
              <a:spcBef>
                <a:spcPts val="0"/>
              </a:spcBef>
              <a:spcAft>
                <a:spcPts val="1000"/>
              </a:spcAft>
              <a:buNone/>
            </a:pPr>
            <a:r>
              <a:rPr lang="en-US" dirty="0" smtClean="0">
                <a:ea typeface="Calibri"/>
                <a:cs typeface="Times New Roman"/>
              </a:rPr>
              <a:t>° YES. Although most records and papers used by the ELDTAC must be made available to the public if sought under the Freedom of Information Act (FOIA), there is an exception for CBI</a:t>
            </a:r>
          </a:p>
          <a:p>
            <a:pPr marL="0" marR="0" indent="0">
              <a:lnSpc>
                <a:spcPct val="115000"/>
              </a:lnSpc>
              <a:spcBef>
                <a:spcPts val="0"/>
              </a:spcBef>
              <a:spcAft>
                <a:spcPts val="1000"/>
              </a:spcAft>
              <a:buNone/>
            </a:pPr>
            <a:r>
              <a:rPr lang="en-US" dirty="0" smtClean="0">
                <a:ea typeface="Calibri"/>
                <a:cs typeface="Times New Roman"/>
              </a:rPr>
              <a:t>° If submitters of information to the ELDTAC designate it as CBI, the information will not be placed in the public docket, however, under FOIA, the information may still be requested by a member of the public.</a:t>
            </a:r>
          </a:p>
          <a:p>
            <a:pPr marL="0" indent="0">
              <a:buNone/>
            </a:pPr>
            <a:endParaRPr lang="en-US" dirty="0"/>
          </a:p>
        </p:txBody>
      </p:sp>
    </p:spTree>
    <p:extLst>
      <p:ext uri="{BB962C8B-B14F-4D97-AF65-F5344CB8AC3E}">
        <p14:creationId xmlns:p14="http://schemas.microsoft.com/office/powerpoint/2010/main" val="1579819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Will Confidential Business Information Introduced During </a:t>
            </a:r>
            <a:r>
              <a:rPr lang="en-US" sz="2400" b="1" dirty="0" smtClean="0"/>
              <a:t>the </a:t>
            </a:r>
            <a:r>
              <a:rPr lang="en-US" sz="2400" b="1" dirty="0"/>
              <a:t>ELDT Negotiated Rulemaking Committee Proceedings </a:t>
            </a:r>
            <a:r>
              <a:rPr lang="en-US" sz="2400" b="1" dirty="0" smtClean="0"/>
              <a:t>Be </a:t>
            </a:r>
            <a:r>
              <a:rPr lang="en-US" sz="2400" b="1" dirty="0"/>
              <a:t>Protected from Public Disclosure?</a:t>
            </a:r>
            <a:r>
              <a:rPr lang="en-US" sz="2400" dirty="0"/>
              <a:t/>
            </a:r>
            <a:br>
              <a:rPr lang="en-US" sz="2400" dirty="0"/>
            </a:br>
            <a:endParaRPr lang="en-US" sz="2400"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sz="2000" b="1" dirty="0"/>
              <a:t>What </a:t>
            </a:r>
            <a:r>
              <a:rPr lang="en-US" sz="2000" b="1" dirty="0" smtClean="0"/>
              <a:t>If </a:t>
            </a:r>
            <a:r>
              <a:rPr lang="en-US" sz="2000" b="1" dirty="0"/>
              <a:t>My CBI i</a:t>
            </a:r>
            <a:r>
              <a:rPr lang="en-US" sz="2000" b="1" dirty="0" smtClean="0"/>
              <a:t>s </a:t>
            </a:r>
            <a:r>
              <a:rPr lang="en-US" sz="2000" b="1" dirty="0"/>
              <a:t>Requested Under FOIA?</a:t>
            </a:r>
            <a:endParaRPr lang="en-US" sz="2000" dirty="0"/>
          </a:p>
          <a:p>
            <a:pPr marL="0" indent="0">
              <a:buNone/>
            </a:pPr>
            <a:r>
              <a:rPr lang="en-US" sz="2000" dirty="0"/>
              <a:t>° FMCSA will notify you if your CBI is requested under FOIA and you will have the opportunity to explain why it should not be disclosed. </a:t>
            </a:r>
          </a:p>
          <a:p>
            <a:pPr marL="0" indent="0">
              <a:buNone/>
            </a:pPr>
            <a:r>
              <a:rPr lang="en-US" sz="2000" dirty="0"/>
              <a:t>° If FMCSA determines that the information meets the definition of CBI as stated </a:t>
            </a:r>
            <a:r>
              <a:rPr lang="en-US" sz="2000" dirty="0" smtClean="0"/>
              <a:t>above, </a:t>
            </a:r>
            <a:r>
              <a:rPr lang="en-US" sz="2000" dirty="0"/>
              <a:t>the agency will deny the FOIA request because CBI is exempt </a:t>
            </a:r>
            <a:r>
              <a:rPr lang="en-US" sz="2000" dirty="0" smtClean="0"/>
              <a:t>from </a:t>
            </a:r>
            <a:r>
              <a:rPr lang="en-US" sz="2000" dirty="0"/>
              <a:t>disclosure under FOIA</a:t>
            </a:r>
            <a:r>
              <a:rPr lang="en-US" sz="2000" dirty="0" smtClean="0"/>
              <a:t>.</a:t>
            </a:r>
          </a:p>
          <a:p>
            <a:pPr marL="0" indent="0">
              <a:buNone/>
            </a:pPr>
            <a:endParaRPr lang="en-US" sz="2000" dirty="0"/>
          </a:p>
          <a:p>
            <a:pPr marL="0" lvl="0" indent="0">
              <a:buNone/>
            </a:pPr>
            <a:r>
              <a:rPr lang="en-US" sz="2000" b="1" dirty="0"/>
              <a:t>Will CBI </a:t>
            </a:r>
            <a:r>
              <a:rPr lang="en-US" sz="2000" b="1" dirty="0" smtClean="0"/>
              <a:t>Be </a:t>
            </a:r>
            <a:r>
              <a:rPr lang="en-US" sz="2000" b="1" dirty="0"/>
              <a:t>Protected From Public Disclosure When It i</a:t>
            </a:r>
            <a:r>
              <a:rPr lang="en-US" sz="2000" b="1" dirty="0" smtClean="0"/>
              <a:t>s Used </a:t>
            </a:r>
            <a:r>
              <a:rPr lang="en-US" sz="2000" b="1" dirty="0"/>
              <a:t>By ELDTAC Subcommittees </a:t>
            </a:r>
            <a:r>
              <a:rPr lang="en-US" sz="2000" b="1" dirty="0" smtClean="0"/>
              <a:t>And  </a:t>
            </a:r>
            <a:r>
              <a:rPr lang="en-US" sz="2000" b="1" dirty="0"/>
              <a:t>Working Groups?</a:t>
            </a:r>
            <a:endParaRPr lang="en-US" sz="2000" dirty="0"/>
          </a:p>
          <a:p>
            <a:pPr marL="0" indent="0">
              <a:buNone/>
            </a:pPr>
            <a:r>
              <a:rPr lang="en-US" sz="2000" dirty="0"/>
              <a:t>° </a:t>
            </a:r>
            <a:r>
              <a:rPr lang="en-US" sz="2000" dirty="0" smtClean="0"/>
              <a:t>YES, </a:t>
            </a:r>
            <a:r>
              <a:rPr lang="en-US" sz="2000" dirty="0"/>
              <a:t>FOIA does not apply to materials used by ELDTAC subcommittees and working groups, so the public does not have a right to view or obtain any of that material.</a:t>
            </a:r>
          </a:p>
          <a:p>
            <a:pPr marL="0" indent="0">
              <a:buNone/>
            </a:pPr>
            <a:r>
              <a:rPr lang="en-US" sz="2000" dirty="0"/>
              <a:t>°However, keep in mind that any material generated within a subcommittee or working group that is used by </a:t>
            </a:r>
            <a:r>
              <a:rPr lang="en-US" sz="2000" dirty="0" smtClean="0"/>
              <a:t>the full </a:t>
            </a:r>
            <a:r>
              <a:rPr lang="en-US" sz="2000" dirty="0"/>
              <a:t>ELDTAC is subject to FOIA, as described above. So it is important to identify and designate CBI before passing it along to the full committee to prevent it from being placed in the public docket.</a:t>
            </a:r>
          </a:p>
          <a:p>
            <a:pPr marL="0" indent="0">
              <a:buNone/>
            </a:pPr>
            <a:endParaRPr lang="en-US" sz="2000" dirty="0"/>
          </a:p>
        </p:txBody>
      </p:sp>
    </p:spTree>
    <p:extLst>
      <p:ext uri="{BB962C8B-B14F-4D97-AF65-F5344CB8AC3E}">
        <p14:creationId xmlns:p14="http://schemas.microsoft.com/office/powerpoint/2010/main" val="2465197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349</Words>
  <Application>Microsoft Office PowerPoint</Application>
  <PresentationFormat>On-screen Show (4:3)</PresentationFormat>
  <Paragraphs>18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ELDTAC Data Issues</vt:lpstr>
      <vt:lpstr> Will Confidential Business Information Introduced During the ELDT Negotiated Rulemaking Committee Proceedings Be Protected from Public Disclosure?  </vt:lpstr>
      <vt:lpstr>Will Confidential Business Information Introduced During the ELDT Negotiated Rulemaking Committee Proceedings Be Protected from Public Disclosure? </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 CONFIDENTIAL BUSINESS INFORMATION INTRODUCED DURING THE ELDT NEGOTIATED RULEMAKING COMMITTEE PROCEEDINGS BE PROTECTED FROM PUBLIC DISCLOSURE?</dc:title>
  <dc:creator>USDOT User</dc:creator>
  <cp:lastModifiedBy>CKM</cp:lastModifiedBy>
  <cp:revision>8</cp:revision>
  <dcterms:created xsi:type="dcterms:W3CDTF">2015-03-17T16:44:49Z</dcterms:created>
  <dcterms:modified xsi:type="dcterms:W3CDTF">2015-03-17T20:18:29Z</dcterms:modified>
</cp:coreProperties>
</file>