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notesSlides/notesSlide35.xml" ContentType="application/vnd.openxmlformats-officedocument.presentationml.notesSlid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notesSlides/notesSlide51.xml" ContentType="application/vnd.openxmlformats-officedocument.presentationml.notesSlide+xml"/>
  <Override PartName="/ppt/slideLayouts/slideLayout224.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3" r:id="rId2"/>
    <p:sldMasterId id="2147483808" r:id="rId3"/>
    <p:sldMasterId id="2147484120" r:id="rId4"/>
    <p:sldMasterId id="2147484135" r:id="rId5"/>
    <p:sldMasterId id="2147484161" r:id="rId6"/>
    <p:sldMasterId id="2147484202" r:id="rId7"/>
    <p:sldMasterId id="2147484244" r:id="rId8"/>
    <p:sldMasterId id="2147484258" r:id="rId9"/>
    <p:sldMasterId id="2147484272" r:id="rId10"/>
    <p:sldMasterId id="2147484284" r:id="rId11"/>
    <p:sldMasterId id="2147484296" r:id="rId12"/>
    <p:sldMasterId id="2147484310" r:id="rId13"/>
    <p:sldMasterId id="2147484325" r:id="rId14"/>
    <p:sldMasterId id="2147484339" r:id="rId15"/>
    <p:sldMasterId id="2147484353" r:id="rId16"/>
    <p:sldMasterId id="2147484367" r:id="rId17"/>
    <p:sldMasterId id="2147484379" r:id="rId18"/>
    <p:sldMasterId id="2147484392" r:id="rId19"/>
    <p:sldMasterId id="2147484404" r:id="rId20"/>
  </p:sldMasterIdLst>
  <p:notesMasterIdLst>
    <p:notesMasterId r:id="rId95"/>
  </p:notesMasterIdLst>
  <p:handoutMasterIdLst>
    <p:handoutMasterId r:id="rId96"/>
  </p:handoutMasterIdLst>
  <p:sldIdLst>
    <p:sldId id="568" r:id="rId21"/>
    <p:sldId id="516" r:id="rId22"/>
    <p:sldId id="813" r:id="rId23"/>
    <p:sldId id="818" r:id="rId24"/>
    <p:sldId id="488" r:id="rId25"/>
    <p:sldId id="819" r:id="rId26"/>
    <p:sldId id="850" r:id="rId27"/>
    <p:sldId id="798" r:id="rId28"/>
    <p:sldId id="799" r:id="rId29"/>
    <p:sldId id="800" r:id="rId30"/>
    <p:sldId id="847" r:id="rId31"/>
    <p:sldId id="849" r:id="rId32"/>
    <p:sldId id="848" r:id="rId33"/>
    <p:sldId id="852" r:id="rId34"/>
    <p:sldId id="822" r:id="rId35"/>
    <p:sldId id="817" r:id="rId36"/>
    <p:sldId id="851" r:id="rId37"/>
    <p:sldId id="854" r:id="rId38"/>
    <p:sldId id="855" r:id="rId39"/>
    <p:sldId id="856" r:id="rId40"/>
    <p:sldId id="898" r:id="rId41"/>
    <p:sldId id="903" r:id="rId42"/>
    <p:sldId id="897" r:id="rId43"/>
    <p:sldId id="899" r:id="rId44"/>
    <p:sldId id="900" r:id="rId45"/>
    <p:sldId id="853" r:id="rId46"/>
    <p:sldId id="901" r:id="rId47"/>
    <p:sldId id="902" r:id="rId48"/>
    <p:sldId id="904" r:id="rId49"/>
    <p:sldId id="905" r:id="rId50"/>
    <p:sldId id="906" r:id="rId51"/>
    <p:sldId id="837" r:id="rId52"/>
    <p:sldId id="838" r:id="rId53"/>
    <p:sldId id="839" r:id="rId54"/>
    <p:sldId id="840" r:id="rId55"/>
    <p:sldId id="714" r:id="rId56"/>
    <p:sldId id="891" r:id="rId57"/>
    <p:sldId id="892" r:id="rId58"/>
    <p:sldId id="841" r:id="rId59"/>
    <p:sldId id="907" r:id="rId60"/>
    <p:sldId id="909" r:id="rId61"/>
    <p:sldId id="842" r:id="rId62"/>
    <p:sldId id="880" r:id="rId63"/>
    <p:sldId id="881" r:id="rId64"/>
    <p:sldId id="882" r:id="rId65"/>
    <p:sldId id="883" r:id="rId66"/>
    <p:sldId id="884" r:id="rId67"/>
    <p:sldId id="885" r:id="rId68"/>
    <p:sldId id="886" r:id="rId69"/>
    <p:sldId id="888" r:id="rId70"/>
    <p:sldId id="908" r:id="rId71"/>
    <p:sldId id="857" r:id="rId72"/>
    <p:sldId id="858" r:id="rId73"/>
    <p:sldId id="859" r:id="rId74"/>
    <p:sldId id="860" r:id="rId75"/>
    <p:sldId id="866" r:id="rId76"/>
    <p:sldId id="867" r:id="rId77"/>
    <p:sldId id="868" r:id="rId78"/>
    <p:sldId id="869" r:id="rId79"/>
    <p:sldId id="870" r:id="rId80"/>
    <p:sldId id="871" r:id="rId81"/>
    <p:sldId id="872" r:id="rId82"/>
    <p:sldId id="873" r:id="rId83"/>
    <p:sldId id="874" r:id="rId84"/>
    <p:sldId id="875" r:id="rId85"/>
    <p:sldId id="876" r:id="rId86"/>
    <p:sldId id="877" r:id="rId87"/>
    <p:sldId id="878" r:id="rId88"/>
    <p:sldId id="879" r:id="rId89"/>
    <p:sldId id="843" r:id="rId90"/>
    <p:sldId id="844" r:id="rId91"/>
    <p:sldId id="845" r:id="rId92"/>
    <p:sldId id="896" r:id="rId93"/>
    <p:sldId id="513" r:id="rId94"/>
  </p:sldIdLst>
  <p:sldSz cx="9144000" cy="6858000" type="screen4x3"/>
  <p:notesSz cx="6858000" cy="9117013"/>
  <p:defaultTextStyle>
    <a:defPPr>
      <a:defRPr lang="en-US"/>
    </a:defPPr>
    <a:lvl1pPr algn="ctr" rtl="0" eaLnBrk="0" fontAlgn="base" hangingPunct="0">
      <a:spcBef>
        <a:spcPct val="50000"/>
      </a:spcBef>
      <a:spcAft>
        <a:spcPct val="0"/>
      </a:spcAft>
      <a:defRPr sz="1200" b="1" kern="1200">
        <a:solidFill>
          <a:schemeClr val="accent2"/>
        </a:solidFill>
        <a:latin typeface="Arial" charset="0"/>
        <a:ea typeface="+mn-ea"/>
        <a:cs typeface="Arial" charset="0"/>
      </a:defRPr>
    </a:lvl1pPr>
    <a:lvl2pPr marL="457200" algn="ctr" rtl="0" eaLnBrk="0" fontAlgn="base" hangingPunct="0">
      <a:spcBef>
        <a:spcPct val="50000"/>
      </a:spcBef>
      <a:spcAft>
        <a:spcPct val="0"/>
      </a:spcAft>
      <a:defRPr sz="1200" b="1" kern="1200">
        <a:solidFill>
          <a:schemeClr val="accent2"/>
        </a:solidFill>
        <a:latin typeface="Arial" charset="0"/>
        <a:ea typeface="+mn-ea"/>
        <a:cs typeface="Arial" charset="0"/>
      </a:defRPr>
    </a:lvl2pPr>
    <a:lvl3pPr marL="914400" algn="ctr" rtl="0" eaLnBrk="0" fontAlgn="base" hangingPunct="0">
      <a:spcBef>
        <a:spcPct val="50000"/>
      </a:spcBef>
      <a:spcAft>
        <a:spcPct val="0"/>
      </a:spcAft>
      <a:defRPr sz="1200" b="1" kern="1200">
        <a:solidFill>
          <a:schemeClr val="accent2"/>
        </a:solidFill>
        <a:latin typeface="Arial" charset="0"/>
        <a:ea typeface="+mn-ea"/>
        <a:cs typeface="Arial" charset="0"/>
      </a:defRPr>
    </a:lvl3pPr>
    <a:lvl4pPr marL="1371600" algn="ctr" rtl="0" eaLnBrk="0" fontAlgn="base" hangingPunct="0">
      <a:spcBef>
        <a:spcPct val="50000"/>
      </a:spcBef>
      <a:spcAft>
        <a:spcPct val="0"/>
      </a:spcAft>
      <a:defRPr sz="1200" b="1" kern="1200">
        <a:solidFill>
          <a:schemeClr val="accent2"/>
        </a:solidFill>
        <a:latin typeface="Arial" charset="0"/>
        <a:ea typeface="+mn-ea"/>
        <a:cs typeface="Arial" charset="0"/>
      </a:defRPr>
    </a:lvl4pPr>
    <a:lvl5pPr marL="1828800" algn="ctr" rtl="0" eaLnBrk="0" fontAlgn="base" hangingPunct="0">
      <a:spcBef>
        <a:spcPct val="50000"/>
      </a:spcBef>
      <a:spcAft>
        <a:spcPct val="0"/>
      </a:spcAft>
      <a:defRPr sz="1200" b="1" kern="1200">
        <a:solidFill>
          <a:schemeClr val="accent2"/>
        </a:solidFill>
        <a:latin typeface="Arial" charset="0"/>
        <a:ea typeface="+mn-ea"/>
        <a:cs typeface="Arial" charset="0"/>
      </a:defRPr>
    </a:lvl5pPr>
    <a:lvl6pPr marL="2286000" algn="l" defTabSz="914400" rtl="0" eaLnBrk="1" latinLnBrk="0" hangingPunct="1">
      <a:defRPr sz="1200" b="1" kern="1200">
        <a:solidFill>
          <a:schemeClr val="accent2"/>
        </a:solidFill>
        <a:latin typeface="Arial" charset="0"/>
        <a:ea typeface="+mn-ea"/>
        <a:cs typeface="Arial" charset="0"/>
      </a:defRPr>
    </a:lvl6pPr>
    <a:lvl7pPr marL="2743200" algn="l" defTabSz="914400" rtl="0" eaLnBrk="1" latinLnBrk="0" hangingPunct="1">
      <a:defRPr sz="1200" b="1" kern="1200">
        <a:solidFill>
          <a:schemeClr val="accent2"/>
        </a:solidFill>
        <a:latin typeface="Arial" charset="0"/>
        <a:ea typeface="+mn-ea"/>
        <a:cs typeface="Arial" charset="0"/>
      </a:defRPr>
    </a:lvl7pPr>
    <a:lvl8pPr marL="3200400" algn="l" defTabSz="914400" rtl="0" eaLnBrk="1" latinLnBrk="0" hangingPunct="1">
      <a:defRPr sz="1200" b="1" kern="1200">
        <a:solidFill>
          <a:schemeClr val="accent2"/>
        </a:solidFill>
        <a:latin typeface="Arial" charset="0"/>
        <a:ea typeface="+mn-ea"/>
        <a:cs typeface="Arial" charset="0"/>
      </a:defRPr>
    </a:lvl8pPr>
    <a:lvl9pPr marL="3657600" algn="l" defTabSz="914400" rtl="0" eaLnBrk="1" latinLnBrk="0" hangingPunct="1">
      <a:defRPr sz="1200" b="1"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0033"/>
    <a:srgbClr val="FFFFFF"/>
    <a:srgbClr val="CCECFF"/>
    <a:srgbClr val="EDDEA9"/>
    <a:srgbClr val="F0E4B6"/>
    <a:srgbClr val="E7D48D"/>
    <a:srgbClr val="006600"/>
    <a:srgbClr val="F6F1D6"/>
    <a:srgbClr val="FFFFCC"/>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158" autoAdjust="0"/>
  </p:normalViewPr>
  <p:slideViewPr>
    <p:cSldViewPr snapToGrid="0">
      <p:cViewPr>
        <p:scale>
          <a:sx n="66" d="100"/>
          <a:sy n="66" d="100"/>
        </p:scale>
        <p:origin x="-1494" y="-174"/>
      </p:cViewPr>
      <p:guideLst>
        <p:guide orient="horz" pos="2160"/>
        <p:guide pos="2880"/>
      </p:guideLst>
    </p:cSldViewPr>
  </p:slideViewPr>
  <p:outlineViewPr>
    <p:cViewPr>
      <p:scale>
        <a:sx n="33" d="100"/>
        <a:sy n="33" d="100"/>
      </p:scale>
      <p:origin x="0" y="252"/>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7" d="100"/>
          <a:sy n="57" d="100"/>
        </p:scale>
        <p:origin x="-2814" y="-84"/>
      </p:cViewPr>
      <p:guideLst>
        <p:guide orient="horz" pos="2871"/>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8875" y="690563"/>
            <a:ext cx="4540250" cy="3405187"/>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685800" y="4330700"/>
            <a:ext cx="5486400" cy="4102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5266" y="8660148"/>
            <a:ext cx="2971177" cy="455305"/>
          </a:xfrm>
          <a:prstGeom prst="rect">
            <a:avLst/>
          </a:prstGeom>
          <a:ln/>
        </p:spPr>
        <p:txBody>
          <a:bodyPr lIns="89758" tIns="44879" rIns="89758" bIns="44879"/>
          <a:lstStyle/>
          <a:p>
            <a:fld id="{24520AD5-F528-4D9E-B8EE-BBBF9E893CB3}" type="slidenum">
              <a:rPr lang="en-US"/>
              <a:pPr/>
              <a:t>1</a:t>
            </a:fld>
            <a:endParaRPr lang="en-US"/>
          </a:p>
        </p:txBody>
      </p:sp>
      <p:sp>
        <p:nvSpPr>
          <p:cNvPr id="123906" name="Rectangle 2"/>
          <p:cNvSpPr>
            <a:spLocks noGrp="1" noRot="1" noChangeAspect="1" noChangeArrowheads="1" noTextEdit="1"/>
          </p:cNvSpPr>
          <p:nvPr>
            <p:ph type="sldImg"/>
          </p:nvPr>
        </p:nvSpPr>
        <p:spPr>
          <a:xfrm>
            <a:off x="1152525" y="684213"/>
            <a:ext cx="4556125" cy="3417887"/>
          </a:xfrm>
          <a:ln/>
        </p:spPr>
      </p:sp>
      <p:sp>
        <p:nvSpPr>
          <p:cNvPr id="123907" name="Rectangle 3"/>
          <p:cNvSpPr>
            <a:spLocks noGrp="1" noChangeArrowheads="1"/>
          </p:cNvSpPr>
          <p:nvPr>
            <p:ph type="body" idx="1"/>
          </p:nvPr>
        </p:nvSpPr>
        <p:spPr>
          <a:xfrm>
            <a:off x="914400" y="4330582"/>
            <a:ext cx="5029200" cy="4102656"/>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60071"/>
            <a:ext cx="2971800" cy="455383"/>
          </a:xfrm>
          <a:prstGeom prst="rect">
            <a:avLst/>
          </a:prstGeom>
          <a:ln/>
        </p:spPr>
        <p:txBody>
          <a:bodyPr/>
          <a:lstStyle/>
          <a:p>
            <a:fld id="{03327B35-DAA9-4369-8C1F-AB0D6E2FF62A}" type="slidenum">
              <a:rPr lang="ja-JP" altLang="en-US"/>
              <a:pPr/>
              <a:t>10</a:t>
            </a:fld>
            <a:endParaRPr lang="en-US" altLang="ja-JP"/>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84213"/>
            <a:ext cx="4556125" cy="3417887"/>
          </a:xfrm>
          <a:ln/>
        </p:spPr>
      </p:sp>
      <p:sp>
        <p:nvSpPr>
          <p:cNvPr id="89091" name="Rectangle 3"/>
          <p:cNvSpPr>
            <a:spLocks noGrp="1" noChangeArrowheads="1"/>
          </p:cNvSpPr>
          <p:nvPr>
            <p:ph type="body" idx="1"/>
          </p:nvPr>
        </p:nvSpPr>
        <p:spPr>
          <a:xfrm>
            <a:off x="913805" y="4330884"/>
            <a:ext cx="5030391" cy="4101751"/>
          </a:xfrm>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Rot="1" noChangeAspect="1" noChangeArrowheads="1" noTextEdit="1"/>
          </p:cNvSpPr>
          <p:nvPr>
            <p:ph type="sldImg"/>
          </p:nvPr>
        </p:nvSpPr>
        <p:spPr>
          <a:ln cap="flat">
            <a:solidFill>
              <a:schemeClr val="tx1"/>
            </a:solidFill>
          </a:ln>
        </p:spPr>
      </p:sp>
      <p:sp>
        <p:nvSpPr>
          <p:cNvPr id="640003" name="Rectangle 3"/>
          <p:cNvSpPr>
            <a:spLocks noGrp="1" noChangeArrowheads="1"/>
          </p:cNvSpPr>
          <p:nvPr>
            <p:ph type="body" idx="1"/>
          </p:nvPr>
        </p:nvSpPr>
        <p:spPr>
          <a:xfrm>
            <a:off x="914400" y="4329113"/>
            <a:ext cx="5029200" cy="4103687"/>
          </a:xfrm>
          <a:ln/>
        </p:spPr>
        <p:txBody>
          <a:bodyPr lIns="90996" tIns="44699" rIns="90996" bIns="44699"/>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spect="1" noChangeArrowheads="1" noTextEdit="1"/>
          </p:cNvSpPr>
          <p:nvPr>
            <p:ph type="sldImg"/>
          </p:nvPr>
        </p:nvSpPr>
        <p:spPr>
          <a:xfrm>
            <a:off x="1150938" y="684213"/>
            <a:ext cx="4557712" cy="3417887"/>
          </a:xfrm>
          <a:ln/>
        </p:spPr>
      </p:sp>
      <p:sp>
        <p:nvSpPr>
          <p:cNvPr id="619523" name="Rectangle 3"/>
          <p:cNvSpPr>
            <a:spLocks noGrp="1" noChangeArrowheads="1"/>
          </p:cNvSpPr>
          <p:nvPr>
            <p:ph type="body" idx="1"/>
          </p:nvPr>
        </p:nvSpPr>
        <p:spPr>
          <a:xfrm>
            <a:off x="914400" y="4330700"/>
            <a:ext cx="5029200" cy="41021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60071"/>
            <a:ext cx="2971800" cy="455383"/>
          </a:xfrm>
          <a:prstGeom prst="rect">
            <a:avLst/>
          </a:prstGeom>
          <a:ln/>
        </p:spPr>
        <p:txBody>
          <a:bodyPr/>
          <a:lstStyle/>
          <a:p>
            <a:fld id="{803DF971-BEBE-4D9A-8551-7EDBA2B793A3}" type="slidenum">
              <a:rPr lang="ja-JP" altLang="en-US"/>
              <a:pPr/>
              <a:t>16</a:t>
            </a:fld>
            <a:endParaRPr lang="en-US" altLang="ja-JP"/>
          </a:p>
        </p:txBody>
      </p:sp>
      <p:sp>
        <p:nvSpPr>
          <p:cNvPr id="601090" name="Rectangle 2"/>
          <p:cNvSpPr>
            <a:spLocks noGrp="1" noRot="1" noChangeAspect="1" noChangeArrowheads="1" noTextEdit="1"/>
          </p:cNvSpPr>
          <p:nvPr>
            <p:ph type="sldImg"/>
          </p:nvPr>
        </p:nvSpPr>
        <p:spPr>
          <a:xfrm>
            <a:off x="1150938" y="682625"/>
            <a:ext cx="4562475" cy="3421063"/>
          </a:xfrm>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0DDC952C-4C5D-4BA1-9E3F-5646C8A5D25A}" type="slidenum">
              <a:rPr lang="en-US"/>
              <a:pPr/>
              <a:t>18</a:t>
            </a:fld>
            <a:endParaRPr lang="en-US"/>
          </a:p>
        </p:txBody>
      </p:sp>
      <p:sp>
        <p:nvSpPr>
          <p:cNvPr id="92162" name="Rectangle 2"/>
          <p:cNvSpPr>
            <a:spLocks noGrp="1" noRot="1" noChangeAspect="1" noChangeArrowheads="1" noTextEdit="1"/>
          </p:cNvSpPr>
          <p:nvPr>
            <p:ph type="sldImg"/>
          </p:nvPr>
        </p:nvSpPr>
        <p:spPr>
          <a:xfrm>
            <a:off x="1150938" y="684213"/>
            <a:ext cx="4557712" cy="3419475"/>
          </a:xfrm>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E1D7A520-26B8-48F4-876A-2A0DCB9927CB}" type="slidenum">
              <a:rPr lang="en-US"/>
              <a:pPr/>
              <a:t>19</a:t>
            </a:fld>
            <a:endParaRPr lang="en-US"/>
          </a:p>
        </p:txBody>
      </p:sp>
      <p:sp>
        <p:nvSpPr>
          <p:cNvPr id="94210" name="Rectangle 2"/>
          <p:cNvSpPr>
            <a:spLocks noGrp="1" noRot="1" noChangeAspect="1" noChangeArrowheads="1" noTextEdit="1"/>
          </p:cNvSpPr>
          <p:nvPr>
            <p:ph type="sldImg"/>
          </p:nvPr>
        </p:nvSpPr>
        <p:spPr>
          <a:xfrm>
            <a:off x="1150938" y="684213"/>
            <a:ext cx="4557712" cy="3419475"/>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C528CCF-3787-4EB7-8445-7969D4451A5F}" type="slidenum">
              <a:rPr lang="en-US"/>
              <a:pPr/>
              <a:t>20</a:t>
            </a:fld>
            <a:endParaRPr lang="en-US"/>
          </a:p>
        </p:txBody>
      </p:sp>
      <p:sp>
        <p:nvSpPr>
          <p:cNvPr id="96258" name="Rectangle 2"/>
          <p:cNvSpPr>
            <a:spLocks noGrp="1" noRot="1" noChangeAspect="1" noChangeArrowheads="1" noTextEdit="1"/>
          </p:cNvSpPr>
          <p:nvPr>
            <p:ph type="sldImg"/>
          </p:nvPr>
        </p:nvSpPr>
        <p:spPr>
          <a:xfrm>
            <a:off x="1150938" y="684213"/>
            <a:ext cx="4557712" cy="3419475"/>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65DF8D41-76FB-4626-86D3-F2B8E19CEC9C}" type="slidenum">
              <a:rPr lang="en-US"/>
              <a:pPr/>
              <a:t>21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C528CCF-3787-4EB7-8445-7969D4451A5F}" type="slidenum">
              <a:rPr lang="en-US"/>
              <a:pPr/>
              <a:t>23</a:t>
            </a:fld>
            <a:endParaRPr lang="en-US"/>
          </a:p>
        </p:txBody>
      </p:sp>
      <p:sp>
        <p:nvSpPr>
          <p:cNvPr id="96258" name="Rectangle 2"/>
          <p:cNvSpPr>
            <a:spLocks noGrp="1" noRot="1" noChangeAspect="1" noChangeArrowheads="1" noTextEdit="1"/>
          </p:cNvSpPr>
          <p:nvPr>
            <p:ph type="sldImg"/>
          </p:nvPr>
        </p:nvSpPr>
        <p:spPr>
          <a:xfrm>
            <a:off x="1150938" y="684213"/>
            <a:ext cx="4557712" cy="3419475"/>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C891CBDC-40F4-46F8-8FC5-207FCFD16CD0}" type="slidenum">
              <a:rPr lang="en-US">
                <a:solidFill>
                  <a:prstClr val="black"/>
                </a:solidFill>
              </a:rPr>
              <a:pPr/>
              <a:t>24</a:t>
            </a:fld>
            <a:endParaRPr lang="en-US">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C891CBDC-40F4-46F8-8FC5-207FCFD16CD0}" type="slidenum">
              <a:rPr lang="en-US">
                <a:solidFill>
                  <a:prstClr val="black"/>
                </a:solidFill>
              </a:rPr>
              <a:pPr/>
              <a:t>25</a:t>
            </a:fld>
            <a:endParaRPr lang="en-US">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330389B9-8C22-4782-9187-4B5AEBE505E4}" type="slidenum">
              <a:rPr lang="en-US">
                <a:solidFill>
                  <a:prstClr val="black"/>
                </a:solidFill>
              </a:rPr>
              <a:pPr/>
              <a:t>26</a:t>
            </a:fld>
            <a:endParaRPr lang="en-US">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C891CBDC-40F4-46F8-8FC5-207FCFD16CD0}" type="slidenum">
              <a:rPr lang="en-US">
                <a:solidFill>
                  <a:prstClr val="black"/>
                </a:solidFill>
              </a:rPr>
              <a:pPr/>
              <a:t>27</a:t>
            </a:fld>
            <a:endParaRPr lang="en-US">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C891CBDC-40F4-46F8-8FC5-207FCFD16CD0}" type="slidenum">
              <a:rPr lang="en-US">
                <a:solidFill>
                  <a:prstClr val="black"/>
                </a:solidFill>
              </a:rPr>
              <a:pPr/>
              <a:t>28</a:t>
            </a:fld>
            <a:endParaRPr lang="en-US">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1150938" y="684213"/>
            <a:ext cx="4557712" cy="3417887"/>
          </a:xfrm>
          <a:ln/>
        </p:spPr>
      </p:sp>
      <p:sp>
        <p:nvSpPr>
          <p:cNvPr id="539651" name="Rectangle 3"/>
          <p:cNvSpPr>
            <a:spLocks noGrp="1" noChangeArrowheads="1"/>
          </p:cNvSpPr>
          <p:nvPr>
            <p:ph type="body" idx="1"/>
          </p:nvPr>
        </p:nvSpPr>
        <p:spPr>
          <a:xfrm>
            <a:off x="914400" y="4329113"/>
            <a:ext cx="5029200" cy="41036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13BDDB56-A3F2-4A3D-8CCF-E957B6039F2E}" type="slidenum">
              <a:rPr lang="en-US">
                <a:solidFill>
                  <a:prstClr val="black"/>
                </a:solidFill>
              </a:rPr>
              <a:pPr/>
              <a:t>32</a:t>
            </a:fld>
            <a:endParaRPr lang="en-US">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CFF94FA-57EE-43A9-9685-2D510078D214}" type="slidenum">
              <a:rPr lang="en-US">
                <a:solidFill>
                  <a:prstClr val="black"/>
                </a:solidFill>
              </a:rPr>
              <a:pPr/>
              <a:t>33</a:t>
            </a:fld>
            <a:endParaRPr lang="en-US">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8BABD9F2-4663-4B60-9BF7-08D59B713806}" type="slidenum">
              <a:rPr lang="en-US">
                <a:solidFill>
                  <a:prstClr val="black"/>
                </a:solidFill>
              </a:rPr>
              <a:pPr/>
              <a:t>34</a:t>
            </a:fld>
            <a:endParaRPr lang="en-US">
              <a:solidFill>
                <a:prstClr val="black"/>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BB6AF434-9271-4A4F-97FC-D9799104D318}" type="slidenum">
              <a:rPr lang="en-US">
                <a:solidFill>
                  <a:prstClr val="black"/>
                </a:solidFill>
              </a:rPr>
              <a:pPr/>
              <a:t>35</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7F5EE6D5-0CF7-448C-91B1-C9DB7C89E1BD}" type="slidenum">
              <a:rPr lang="en-US">
                <a:solidFill>
                  <a:prstClr val="black"/>
                </a:solidFill>
              </a:rPr>
              <a:pPr/>
              <a:t>36</a:t>
            </a:fld>
            <a:endParaRPr lang="en-US">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13BDDB56-A3F2-4A3D-8CCF-E957B6039F2E}" type="slidenum">
              <a:rPr lang="en-US">
                <a:solidFill>
                  <a:prstClr val="black"/>
                </a:solidFill>
              </a:rPr>
              <a:pPr/>
              <a:t>37</a:t>
            </a:fld>
            <a:endParaRPr lang="en-US">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13BDDB56-A3F2-4A3D-8CCF-E957B6039F2E}" type="slidenum">
              <a:rPr lang="en-US">
                <a:solidFill>
                  <a:prstClr val="black"/>
                </a:solidFill>
              </a:rPr>
              <a:pPr/>
              <a:t>38</a:t>
            </a:fld>
            <a:endParaRPr lang="en-US">
              <a:solidFill>
                <a:prstClr val="black"/>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C891CBDC-40F4-46F8-8FC5-207FCFD16CD0}" type="slidenum">
              <a:rPr lang="en-US">
                <a:solidFill>
                  <a:prstClr val="black"/>
                </a:solidFill>
              </a:rPr>
              <a:pPr/>
              <a:t>39</a:t>
            </a:fld>
            <a:endParaRPr lang="en-US">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82A3C1CB-E74B-47BC-9B64-20D0864CE8EF}" type="slidenum">
              <a:rPr lang="en-US">
                <a:solidFill>
                  <a:prstClr val="black"/>
                </a:solidFill>
              </a:rPr>
              <a:pPr/>
              <a:t>42</a:t>
            </a:fld>
            <a:endParaRPr lang="en-US">
              <a:solidFill>
                <a:prstClr val="black"/>
              </a:solidFill>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65DF8D41-76FB-4626-86D3-F2B8E19CEC9C}" type="slidenum">
              <a:rPr lang="en-US"/>
              <a:pPr/>
              <a:t>43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526B1C2-FA36-49FA-9BFD-443B574E2733}" type="slidenum">
              <a:rPr lang="en-US"/>
              <a:pPr/>
              <a:t>44</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76D5F7FC-B8D9-4C75-A67F-B65B6D11AF73}" type="slidenum">
              <a:rPr lang="en-US"/>
              <a:pPr/>
              <a:t>45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373FA5BF-D270-48E0-B1CB-12524F46A925}" type="slidenum">
              <a:rPr lang="en-US"/>
              <a:pPr/>
              <a:t>46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0D51B135-DB7C-4CD1-9FDE-6A4566B76467}" type="slidenum">
              <a:rPr lang="en-US"/>
              <a:pPr/>
              <a:t>47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20FAE5B9-A58E-4763-B484-8ED6532BCEC2}" type="slidenum">
              <a:rPr lang="en-US"/>
              <a:pPr/>
              <a:t>48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20FAE5B9-A58E-4763-B484-8ED6532BCEC2}" type="slidenum">
              <a:rPr lang="en-US"/>
              <a:pPr/>
              <a:t>49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1150938" y="684213"/>
            <a:ext cx="4557712" cy="3417887"/>
          </a:xfrm>
          <a:ln/>
        </p:spPr>
      </p:sp>
      <p:sp>
        <p:nvSpPr>
          <p:cNvPr id="539651" name="Rectangle 3"/>
          <p:cNvSpPr>
            <a:spLocks noGrp="1" noChangeArrowheads="1"/>
          </p:cNvSpPr>
          <p:nvPr>
            <p:ph type="body" idx="1"/>
          </p:nvPr>
        </p:nvSpPr>
        <p:spPr>
          <a:xfrm>
            <a:off x="914400" y="4329113"/>
            <a:ext cx="5029200" cy="4103687"/>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1160463" y="690563"/>
            <a:ext cx="4540250" cy="3405187"/>
          </a:xfrm>
          <a:ln/>
        </p:spPr>
      </p:sp>
      <p:sp>
        <p:nvSpPr>
          <p:cNvPr id="535555" name="Rectangle 3"/>
          <p:cNvSpPr>
            <a:spLocks noGrp="1" noChangeArrowheads="1"/>
          </p:cNvSpPr>
          <p:nvPr>
            <p:ph type="body" idx="1"/>
          </p:nvPr>
        </p:nvSpPr>
        <p:spPr>
          <a:xfrm>
            <a:off x="912813" y="4330700"/>
            <a:ext cx="5030787" cy="4102100"/>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35388457-1568-40D6-8A40-4286287B7373}" type="slidenum">
              <a:rPr lang="en-US"/>
              <a:pPr/>
              <a:t>52</a:t>
            </a:fld>
            <a:endParaRPr lang="en-US"/>
          </a:p>
        </p:txBody>
      </p:sp>
      <p:sp>
        <p:nvSpPr>
          <p:cNvPr id="98306" name="Rectangle 2"/>
          <p:cNvSpPr>
            <a:spLocks noGrp="1" noRot="1" noChangeAspect="1" noChangeArrowheads="1" noTextEdit="1"/>
          </p:cNvSpPr>
          <p:nvPr>
            <p:ph type="sldImg"/>
          </p:nvPr>
        </p:nvSpPr>
        <p:spPr>
          <a:xfrm>
            <a:off x="1150938" y="684213"/>
            <a:ext cx="4557712" cy="3419475"/>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7513B225-E03E-46BF-B568-2C67A3462594}" type="slidenum">
              <a:rPr lang="en-US"/>
              <a:pPr/>
              <a:t>53</a:t>
            </a:fld>
            <a:endParaRPr lang="en-US"/>
          </a:p>
        </p:txBody>
      </p:sp>
      <p:sp>
        <p:nvSpPr>
          <p:cNvPr id="106498" name="Rectangle 2"/>
          <p:cNvSpPr>
            <a:spLocks noGrp="1" noRot="1" noChangeAspect="1" noChangeArrowheads="1" noTextEdit="1"/>
          </p:cNvSpPr>
          <p:nvPr>
            <p:ph type="sldImg"/>
          </p:nvPr>
        </p:nvSpPr>
        <p:spPr>
          <a:xfrm>
            <a:off x="1150938" y="684213"/>
            <a:ext cx="4557712" cy="3419475"/>
          </a:xfrm>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1BE85B8A-9387-439D-A33A-6E5BC5861EE4}" type="slidenum">
              <a:rPr lang="en-US"/>
              <a:pPr/>
              <a:t>54</a:t>
            </a:fld>
            <a:endParaRPr lang="en-US"/>
          </a:p>
        </p:txBody>
      </p:sp>
      <p:sp>
        <p:nvSpPr>
          <p:cNvPr id="108546" name="Rectangle 2"/>
          <p:cNvSpPr>
            <a:spLocks noGrp="1" noRot="1" noChangeAspect="1" noChangeArrowheads="1" noTextEdit="1"/>
          </p:cNvSpPr>
          <p:nvPr>
            <p:ph type="sldImg"/>
          </p:nvPr>
        </p:nvSpPr>
        <p:spPr>
          <a:xfrm>
            <a:off x="1150938" y="684213"/>
            <a:ext cx="4557712" cy="3419475"/>
          </a:xfrm>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AA3CFFB0-076F-4E9D-9034-2836B2F2D19F}" type="slidenum">
              <a:rPr lang="en-US"/>
              <a:pPr/>
              <a:t>55</a:t>
            </a:fld>
            <a:endParaRPr lang="en-US"/>
          </a:p>
        </p:txBody>
      </p:sp>
      <p:sp>
        <p:nvSpPr>
          <p:cNvPr id="110594" name="Rectangle 2"/>
          <p:cNvSpPr>
            <a:spLocks noGrp="1" noRot="1" noChangeAspect="1" noChangeArrowheads="1" noTextEdit="1"/>
          </p:cNvSpPr>
          <p:nvPr>
            <p:ph type="sldImg"/>
          </p:nvPr>
        </p:nvSpPr>
        <p:spPr>
          <a:xfrm>
            <a:off x="1150938" y="684213"/>
            <a:ext cx="4557712" cy="3419475"/>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B3BF2CFF-6508-4D15-826B-9052B5A1233D}" type="slidenum">
              <a:rPr lang="en-US"/>
              <a:pPr/>
              <a:t>56</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C4F7BA6-13C8-4942-AF11-EB3215A91592}" type="slidenum">
              <a:rPr lang="en-US"/>
              <a:pPr/>
              <a:t>57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0415AE57-2573-48F2-933E-6E249193E990}" type="slidenum">
              <a:rPr lang="en-US"/>
              <a:pPr/>
              <a:t>58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A4ABF9CA-083E-4FAD-904C-C5387BA6404E}" type="slidenum">
              <a:rPr lang="en-US"/>
              <a:pPr/>
              <a:t>59</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7D4E8CEB-CC62-4368-9B94-3DF01F2C9C26}" type="slidenum">
              <a:rPr lang="en-US"/>
              <a:pPr/>
              <a:t>60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92D07592-09EF-4912-B099-6806ADD15FB5}" type="slidenum">
              <a:rPr lang="en-US"/>
              <a:pPr/>
              <a:t>61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F397EBCF-C973-4391-8C1E-4A70B1BB4329}" type="slidenum">
              <a:rPr lang="en-US"/>
              <a:pPr/>
              <a:t>62</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81BA6EF6-A6A1-4A00-96A3-90C1F2535A3A}" type="slidenum">
              <a:rPr lang="en-US"/>
              <a:pPr/>
              <a:t>63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A4EBDCF7-C0CD-438F-8F52-77D96891327D}" type="slidenum">
              <a:rPr lang="en-US"/>
              <a:pPr/>
              <a:t>64</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7DCBA1B3-C4C3-428D-BF6C-1A2FD4492FE6}" type="slidenum">
              <a:rPr lang="en-US"/>
              <a:pPr/>
              <a:t>65</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6704AA73-DEB7-43FB-9D34-5828127032BB}" type="slidenum">
              <a:rPr lang="en-US"/>
              <a:pPr/>
              <a:t>66</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87870ACE-80BB-4F54-9C94-A760AB235761}" type="slidenum">
              <a:rPr lang="en-US"/>
              <a:pPr/>
              <a:t>67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936DC7BD-F3B6-487C-9416-CD4835645447}" type="slidenum">
              <a:rPr lang="en-US"/>
              <a:pPr/>
              <a:t>68</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548" y="8660074"/>
            <a:ext cx="2971903" cy="455385"/>
          </a:xfrm>
          <a:prstGeom prst="rect">
            <a:avLst/>
          </a:prstGeom>
          <a:ln/>
        </p:spPr>
        <p:txBody>
          <a:bodyPr lIns="89401" tIns="44700" rIns="89401" bIns="44700"/>
          <a:lstStyle/>
          <a:p>
            <a:fld id="{9E07A312-A06C-4228-946E-612931C4AAAA}" type="slidenum">
              <a:rPr lang="en-US"/>
              <a:pPr/>
              <a:t>69</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1150938" y="684213"/>
            <a:ext cx="4557712" cy="3417887"/>
          </a:xfrm>
          <a:ln/>
        </p:spPr>
      </p:sp>
      <p:sp>
        <p:nvSpPr>
          <p:cNvPr id="607235" name="Rectangle 3"/>
          <p:cNvSpPr>
            <a:spLocks noGrp="1" noChangeArrowheads="1"/>
          </p:cNvSpPr>
          <p:nvPr>
            <p:ph type="body" idx="1"/>
          </p:nvPr>
        </p:nvSpPr>
        <p:spPr>
          <a:xfrm>
            <a:off x="914400" y="4330700"/>
            <a:ext cx="5029200" cy="41021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60071"/>
            <a:ext cx="2971800" cy="455383"/>
          </a:xfrm>
          <a:prstGeom prst="rect">
            <a:avLst/>
          </a:prstGeom>
          <a:ln/>
        </p:spPr>
        <p:txBody>
          <a:bodyPr/>
          <a:lstStyle/>
          <a:p>
            <a:fld id="{F05B52BE-3C7F-4D83-9C29-EEF3214917BD}" type="slidenum">
              <a:rPr lang="ja-JP" altLang="en-US"/>
              <a:pPr/>
              <a:t>8</a:t>
            </a:fld>
            <a:endParaRPr lang="en-US" altLang="ja-JP"/>
          </a:p>
        </p:txBody>
      </p:sp>
      <p:sp>
        <p:nvSpPr>
          <p:cNvPr id="726018" name="Rectangle 2"/>
          <p:cNvSpPr>
            <a:spLocks noGrp="1" noRot="1" noChangeAspect="1" noChangeArrowheads="1" noTextEdit="1"/>
          </p:cNvSpPr>
          <p:nvPr>
            <p:ph type="sldImg"/>
          </p:nvPr>
        </p:nvSpPr>
        <p:spPr>
          <a:xfrm>
            <a:off x="1152525" y="684213"/>
            <a:ext cx="4557713" cy="3417887"/>
          </a:xfrm>
          <a:ln/>
        </p:spPr>
      </p:sp>
      <p:sp>
        <p:nvSpPr>
          <p:cNvPr id="726019" name="Rectangle 3"/>
          <p:cNvSpPr>
            <a:spLocks noGrp="1" noChangeArrowheads="1"/>
          </p:cNvSpPr>
          <p:nvPr>
            <p:ph type="body" idx="1"/>
          </p:nvPr>
        </p:nvSpPr>
        <p:spPr>
          <a:xfrm>
            <a:off x="685800" y="4330816"/>
            <a:ext cx="5486400" cy="4101564"/>
          </a:xfrm>
        </p:spPr>
        <p:txBody>
          <a:bodyPr lIns="89741" tIns="44871" rIns="89741" bIns="44871"/>
          <a:lstStyle/>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60071"/>
            <a:ext cx="2971800" cy="455383"/>
          </a:xfrm>
          <a:prstGeom prst="rect">
            <a:avLst/>
          </a:prstGeom>
          <a:ln/>
        </p:spPr>
        <p:txBody>
          <a:bodyPr/>
          <a:lstStyle/>
          <a:p>
            <a:fld id="{7960EFCE-2179-4723-9346-45C2EE50D9F1}" type="slidenum">
              <a:rPr lang="ja-JP" altLang="en-US"/>
              <a:pPr/>
              <a:t>9</a:t>
            </a:fld>
            <a:endParaRPr lang="en-US" altLang="ja-JP"/>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fld id="{6209D312-CCD2-4AB7-B7AE-8F08451D2C61}" type="slidenum">
              <a:rPr lang="en-US"/>
              <a:pPr/>
              <a:t>‹#›</a:t>
            </a:fld>
            <a:r>
              <a:rPr lang="en-US"/>
              <a:t>*55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fld id="{BE9613C8-B11D-4B8E-85CF-3871967FAD59}" type="slidenum">
              <a:rPr lang="en-US"/>
              <a:pPr/>
              <a:t>‹#›</a:t>
            </a:fld>
            <a:r>
              <a:rPr lang="en-US"/>
              <a:t>*55</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958F20BF-E83B-407B-A951-927188140F6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5C5C7A27-9190-4B02-A114-89AC9FB5348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AF300B8-7234-4384-B6E4-1B3C0E0D805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DDE6838-06ED-4BD7-B43D-2B55FB11327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4D71BA3-094C-4EC8-AC67-F6CE8ADED08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5683A54A-8A2C-4CB9-AD51-1F7F4E9EE36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B7694EF-19F8-45FF-A8C1-AF09699FFC9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CC6822-DE1D-46DA-9CE7-E69293CF520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219A2FC-8913-46F0-A09F-80DF5ADEEBC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fld id="{C7A4C2F4-5F79-473B-9CC4-DCC70C552117}" type="slidenum">
              <a:rPr lang="en-US"/>
              <a:pPr/>
              <a:t>‹#›</a:t>
            </a:fld>
            <a:r>
              <a:rPr lang="en-US"/>
              <a:t>*55</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ADCF6550-BE07-48EA-9FE9-FCEBCD149D5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053DD292-C31F-44C1-9815-DE98211438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5E06F03-46C1-4B3B-A0BB-3E3656004FF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852C9C77-C082-4935-A83B-6E93EC8AD6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CB865325-F138-4A01-9AD3-890F7489B6D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t>=</a:t>
            </a:r>
            <a:fld id="{71FD3FC5-54CD-49A5-AAE4-5191A875A3AB}" type="slidenum">
              <a:rPr lang="en-US"/>
              <a:pPr/>
              <a:t>‹#›</a:t>
            </a:fld>
            <a:r>
              <a:rPr lang="en-US"/>
              <a:t>*55</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D4B683C0-9A8B-4835-A1EB-E5D066DB457A}"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B49831-B929-4462-9553-C44BDDA9C82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EA6F78A8-AA05-4EE9-9303-2440BCDBE50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ACE43CFE-9FB5-4D88-AF05-D0D190C81BAD}"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26BE777C-A03B-4F2A-9EBF-71D1E6EBAAD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47A60F7B-8C11-4551-9539-2A182E69C2E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CB90F5B4-A4E7-457D-97FC-AF238944FC67}"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5BB9B42D-03B1-4422-84B0-2363797CCC0A}"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D48C098-E1FB-496E-8CBA-989F3BB19E6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BCFF2A7-D5F4-44BE-803A-23C3B8A515A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00C86D5C-67F6-4D8C-8D1E-84D95DE56D5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CAFCF37-109F-4980-8CD1-A7E0604751F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DABD826A-860A-4B8A-BA8D-FECC86DAD16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B19A735C-1233-4D25-B045-86F622A0039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6C5B5033-500A-4D40-B0AD-A30504F50C4E}"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2AC70337-1A35-4F35-91B2-2FB752D9E800}"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8D284CC1-AA46-4FB9-9F88-CE6D30268EB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C8757596-0069-4DE1-A90A-7E5E295E1F84}"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7AD47175-C0FD-4209-BDED-BC31D55EC031}"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solidFill>
                  <a:srgbClr val="000000"/>
                </a:solidFill>
              </a:rPr>
              <a:t>=</a:t>
            </a:r>
            <a:fld id="{2E3FB98E-93AF-41BE-A9B4-B6AC31B699E3}"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solidFill>
                  <a:srgbClr val="000000"/>
                </a:solidFill>
              </a:rPr>
              <a:t>=</a:t>
            </a:r>
            <a:fld id="{2918C2EB-2E20-46A3-AD3D-F7506B17E1E0}"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solidFill>
                  <a:srgbClr val="000000"/>
                </a:solidFill>
              </a:rPr>
              <a:t>=</a:t>
            </a:r>
            <a:fld id="{94A9BB42-06E6-46DD-A556-D083C21ABE95}"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9CB739A3-E83B-471D-9C4F-AECB37C7882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660D09FF-B3A4-4F69-9B4F-A6EB969D7FF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895FE862-5FE3-4248-9770-87A1E119087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55201899-ACD3-4538-A676-5347AEAA59E7}"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C0E7E256-A08A-487B-8815-B80EE23A103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49CF0618-BE02-47A1-8C8D-80BD859DD288}"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817AEA67-D55F-4B91-B78C-10CA4F4A1AD5}"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EFDD3631-B8F5-4A43-B7A1-BEBAB2BF1001}"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1CF0159B-9B8D-4918-BF2A-D267741288A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A323980-B7C2-4FF7-9C4F-7E25ABAFF22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ECABB91C-BF3E-4E50-81AA-4325D7FE811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DF432EC7-855F-4B6F-965C-BD8911E748E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E3D408C2-5312-4A9D-86DC-62395A2B25C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6F359C37-5D2A-4D21-8D30-F78E1FDD0BA3}"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0196686B-83C0-49AA-870F-9B72A8EB864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F5E52AC7-D965-424C-B10C-E92C99C556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A8CF782-67A3-4858-A176-DA815A34FA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B7792A8-D733-4A29-B988-1FBB5252402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B0221E7E-B4B8-4C7D-B5CC-34C98D18F3E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958F20BF-E83B-407B-A951-927188140F6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5C5C7A27-9190-4B02-A114-89AC9FB5348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1CF0159B-9B8D-4918-BF2A-D267741288A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A323980-B7C2-4FF7-9C4F-7E25ABAFF22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E4C5B5C8-497E-4F81-8E6F-B2524EB32ADE}"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ECABB91C-BF3E-4E50-81AA-4325D7FE811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DF432EC7-855F-4B6F-965C-BD8911E748E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E3D408C2-5312-4A9D-86DC-62395A2B25C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0196686B-83C0-49AA-870F-9B72A8EB864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F5E52AC7-D965-424C-B10C-E92C99C556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A8CF782-67A3-4858-A176-DA815A34FA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B7792A8-D733-4A29-B988-1FBB5252402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B0221E7E-B4B8-4C7D-B5CC-34C98D18F3E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958F20BF-E83B-407B-A951-927188140F61}"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5C5C7A27-9190-4B02-A114-89AC9FB53482}"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20EE19A0-5395-47A4-8CE6-C3E01E739F17}"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AF300B8-7234-4384-B6E4-1B3C0E0D805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DDE6838-06ED-4BD7-B43D-2B55FB11327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4D71BA3-094C-4EC8-AC67-F6CE8ADED08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5683A54A-8A2C-4CB9-AD51-1F7F4E9EE36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B7694EF-19F8-45FF-A8C1-AF09699FFC9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CC6822-DE1D-46DA-9CE7-E69293CF520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219A2FC-8913-46F0-A09F-80DF5ADEEBC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ADCF6550-BE07-48EA-9FE9-FCEBCD149D5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053DD292-C31F-44C1-9815-DE98211438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fld id="{75F55F78-8B07-4577-808F-0BA4E2D742D3}" type="slidenum">
              <a:rPr lang="en-US"/>
              <a:pPr/>
              <a:t>‹#›</a:t>
            </a:fld>
            <a:r>
              <a:rPr lang="en-US"/>
              <a:t>*55</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09344E95-2A6E-40AA-9B8E-FAA0385751BE}"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5E06F03-46C1-4B3B-A0BB-3E3656004FF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852C9C77-C082-4935-A83B-6E93EC8AD6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CB865325-F138-4A01-9AD3-890F7489B6D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284C4E72-A2D4-4B83-B3F3-72A4CEFB9079}"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6209D312-CCD2-4AB7-B7AE-8F08451D2C61}"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75F55F78-8B07-4577-808F-0BA4E2D742D3}"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920A7D2B-222D-46F1-8E7C-B500A0407D39}"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C8002CE7-BB19-4110-87DB-F5805C44F7F0}"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solidFill>
                  <a:srgbClr val="000000"/>
                </a:solidFill>
              </a:rPr>
              <a:t>=</a:t>
            </a:r>
            <a:fld id="{0E5F35BD-30E6-4D3D-B48A-9EE1E923FA16}"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solidFill>
                  <a:srgbClr val="000000"/>
                </a:solidFill>
              </a:rPr>
              <a:t>=</a:t>
            </a:r>
            <a:fld id="{0569AEC5-E092-4DB0-83EE-02C55BD8113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03807637-9EB3-4751-B863-554B41BD05FC}"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solidFill>
                  <a:srgbClr val="000000"/>
                </a:solidFill>
              </a:rPr>
              <a:t>=</a:t>
            </a:r>
            <a:fld id="{53F90392-EACB-4F08-8914-1183C7E12DA3}"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5ECD7F61-7066-4E75-BDD7-457A498A319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40329D2F-8CA2-4902-861C-6FDD7D111FA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BE9613C8-B11D-4B8E-85CF-3871967FAD59}"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C7A4C2F4-5F79-473B-9CC4-DCC70C55211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71FD3FC5-54CD-49A5-AAE4-5191A875A3A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13586F66-CEE7-45BA-86BB-7B1D975FF664}"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94D43-6ECD-4372-B0D9-60AADEE02E7E}" type="datetimeFigureOut">
              <a:rPr lang="en-US" smtClean="0">
                <a:solidFill>
                  <a:prstClr val="black">
                    <a:tint val="75000"/>
                  </a:prstClr>
                </a:solidFill>
              </a:rPr>
              <a:pPr/>
              <a:t>12/7/2011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4C0EF1-FE1F-4812-9F2A-7ABE65B9768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60E00EF5-CDF4-472F-A675-BAD9986CBAB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0A98389F-C512-4D38-B580-16D932E612E1}"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8D1DA741-7FD5-4F8D-A094-FBC6B541423A}"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a:t>
            </a:r>
            <a:fld id="{EC063027-22BC-47A4-9C85-F0F561002012}" type="slidenum">
              <a:rPr lang="en-US">
                <a:solidFill>
                  <a:srgbClr val="000000"/>
                </a:solidFill>
              </a:rPr>
              <a:pPr>
                <a:defRPr/>
              </a:pPr>
              <a:t>‹#›</a:t>
            </a:fld>
            <a:r>
              <a:rPr lang="en-US">
                <a:solidFill>
                  <a:srgbClr val="000000"/>
                </a:solidFill>
              </a:rPr>
              <a:t>*55</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DC371D09-3F36-4BBA-AAB9-33D6E62157A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solidFill>
                  <a:srgbClr val="000000"/>
                </a:solidFill>
              </a:rPr>
              <a:t>=</a:t>
            </a:r>
            <a:fld id="{7FB3C6B4-0951-483F-94D7-BC39E85A2E00}"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solidFill>
                  <a:srgbClr val="000000"/>
                </a:solidFill>
              </a:rPr>
              <a:t>=</a:t>
            </a:r>
            <a:fld id="{9612E6B3-9BCE-4545-A738-730634A0773E}"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solidFill>
                  <a:srgbClr val="000000"/>
                </a:solidFill>
              </a:rPr>
              <a:t>=</a:t>
            </a:r>
            <a:fld id="{EEE143AC-72D6-4992-8CA8-45D6D199667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36CB48CC-9B64-4384-A6C3-DC3221079DD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E953A012-6693-4CF6-BE21-0F8E4EB32789}"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7163A24A-85FC-46D0-BDCC-A7A5F2FF442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46D1A581-6D9A-4E11-99F8-1359C927C388}"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CAEE8F7A-2CE3-4174-ACD5-A10482F86CA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DDF2F713-572A-450E-ABBA-46CD9DA09C23}"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AF300B8-7234-4384-B6E4-1B3C0E0D805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8DDE6838-06ED-4BD7-B43D-2B55FB11327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4D71BA3-094C-4EC8-AC67-F6CE8ADED08E}"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5683A54A-8A2C-4CB9-AD51-1F7F4E9EE36B}"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fld id="{920A7D2B-222D-46F1-8E7C-B500A0407D39}" type="slidenum">
              <a:rPr lang="en-US"/>
              <a:pPr/>
              <a:t>‹#›</a:t>
            </a:fld>
            <a:r>
              <a:rPr lang="en-US"/>
              <a:t>*55</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8B7694EF-19F8-45FF-A8C1-AF09699FFC9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86CC6822-DE1D-46DA-9CE7-E69293CF520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8219A2FC-8913-46F0-A09F-80DF5ADEEBC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ADCF6550-BE07-48EA-9FE9-FCEBCD149D53}"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053DD292-C31F-44C1-9815-DE98211438F9}"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5E06F03-46C1-4B3B-A0BB-3E3656004FF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648200"/>
          </a:xfrm>
        </p:spPr>
        <p:txBody>
          <a:bodyPr/>
          <a:lstStyle/>
          <a:p>
            <a:endParaRPr lang="en-US"/>
          </a:p>
        </p:txBody>
      </p:sp>
      <p:sp>
        <p:nvSpPr>
          <p:cNvPr id="4" name="Date Placeholder 3"/>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a:xfrm>
            <a:off x="6858000" y="6015038"/>
            <a:ext cx="1905000" cy="457200"/>
          </a:xfrm>
        </p:spPr>
        <p:txBody>
          <a:bodyPr/>
          <a:lstStyle>
            <a:lvl1pPr>
              <a:defRPr/>
            </a:lvl1pPr>
          </a:lstStyle>
          <a:p>
            <a:fld id="{852C9C77-C082-4935-A83B-6E93EC8AD61D}"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1000" y="6015038"/>
            <a:ext cx="1905000" cy="457200"/>
          </a:xfrm>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a:xfrm>
            <a:off x="3124200" y="6015038"/>
            <a:ext cx="2895600" cy="457200"/>
          </a:xfrm>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a:xfrm>
            <a:off x="6858000" y="6015038"/>
            <a:ext cx="1905000" cy="457200"/>
          </a:xfrm>
        </p:spPr>
        <p:txBody>
          <a:bodyPr/>
          <a:lstStyle>
            <a:lvl1pPr>
              <a:defRPr/>
            </a:lvl1pPr>
          </a:lstStyle>
          <a:p>
            <a:fld id="{CB865325-F138-4A01-9AD3-890F7489B6D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41D7A831-F5A1-4283-B741-5F36B6D175C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2F9F1A15-8ECF-45C0-9770-9E622C8FA17D}"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fld id="{C8002CE7-BB19-4110-87DB-F5805C44F7F0}" type="slidenum">
              <a:rPr lang="en-US"/>
              <a:pPr/>
              <a:t>‹#›</a:t>
            </a:fld>
            <a:r>
              <a:rPr lang="en-US"/>
              <a:t>*55</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8268FF0C-B07F-4159-8A4B-3DF55BF56A10}"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B79A9BD1-65EA-4AB7-B0A6-63F75AC0821D}"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solidFill>
                  <a:srgbClr val="000000"/>
                </a:solidFill>
              </a:rPr>
              <a:t>=</a:t>
            </a:r>
            <a:fld id="{9E9E1C02-889C-4D64-88B6-9DB7ED12567A}"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solidFill>
                  <a:srgbClr val="000000"/>
                </a:solidFill>
              </a:rPr>
              <a:t>=</a:t>
            </a:r>
            <a:fld id="{F27391F8-AE21-464B-9C70-EFC79A85BC6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solidFill>
                  <a:srgbClr val="000000"/>
                </a:solidFill>
              </a:rPr>
              <a:t>=</a:t>
            </a:r>
            <a:fld id="{823EA2BF-111C-4FCB-BD9D-6850109D00DE}"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9C025C68-8FAD-44E1-AC28-51CD7678198E}"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CE7314CB-632D-4FFF-9CF7-F923AFB54BDD}"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42CC4729-FD83-46AD-B0A0-FF03E95AE73D}"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2C3FA19A-BE88-464B-8B0D-76E64D37D22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A1F49AD8-4945-4C7A-BFDE-3376396DDCC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a:t>
            </a:r>
            <a:fld id="{0E5F35BD-30E6-4D3D-B48A-9EE1E923FA16}" type="slidenum">
              <a:rPr lang="en-US"/>
              <a:pPr/>
              <a:t>‹#›</a:t>
            </a:fld>
            <a:r>
              <a:rPr lang="en-US"/>
              <a:t>*55</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B216B459-FDAA-4ABC-921A-B335A1C6FDDD}"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DC8B2495-305E-4198-A6AE-72DE051E2E38}"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7F3EEB-69FE-4109-9361-9428039D8FA7}"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7BF05E-8585-4039-B2EE-4B1116D27247}"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55E25F-C1E2-4393-A54B-C27DD233975D}"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3739135-AAD2-48F0-BD75-58514837ACB1}"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8BF655F-C859-41A7-B261-B38AD43A2913}"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2B8DFF-0F1B-49ED-A056-36B0AB2D8342}"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BF8078B-F70A-4707-B6AA-53CF40E0AAE1}"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6B2D5B-35F5-44FF-91F2-E454CF2A46DD}"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a:t>
            </a:r>
            <a:fld id="{0569AEC5-E092-4DB0-83EE-02C55BD81132}" type="slidenum">
              <a:rPr lang="en-US"/>
              <a:pPr/>
              <a:t>‹#›</a:t>
            </a:fld>
            <a:r>
              <a:rPr lang="en-US"/>
              <a:t>*55</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DBC2F0-9FD5-422D-BCA1-A32FF6734473}"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8A8D88-894E-42B6-A755-7A7B8373074F}"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01C589-7752-4F8A-9E31-52007E174318}"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992637A-EFAC-450A-9761-AF795224D358}"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B4D354-E060-4131-8073-0DEDDE9E79ED}"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A3BAA4-764F-47D3-BD25-44A6BBF7652A}"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1B7A24-03E7-48C5-A686-FE340D3200F4}"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EFC101-C215-4EEC-90E0-39511DA985B5}"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F89033-6F20-4D16-9039-0BB620B00423}"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3086010-FDC4-40B6-BF27-C11A251DE5F3}"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a:t>
            </a:r>
            <a:fld id="{53F90392-EACB-4F08-8914-1183C7E12DA3}" type="slidenum">
              <a:rPr lang="en-US"/>
              <a:pPr/>
              <a:t>‹#›</a:t>
            </a:fld>
            <a:r>
              <a:rPr lang="en-US"/>
              <a:t>*55</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AD3C1BA-6057-4F55-A387-B274FD49CDDD}"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05415C-7F70-4EFD-88F9-B204A9D75496}"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7899A1-9E8A-40FA-ABD0-D12FAAD2DCBC}"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B9EFE1-6888-4F34-B87A-892089F1FBF0}"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676D30-FDEA-4CBD-B685-7FFB15E2E37A}"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5588097-DF30-4A3F-BE14-786EC9B30E91}" type="slidenum">
              <a:rPr lang="ja-JP" altLang="en-US">
                <a:solidFill>
                  <a:srgbClr val="000000"/>
                </a:solidFill>
              </a:rPr>
              <a:pPr/>
              <a: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03434394-0196-4592-8D5E-3AEDD5956CE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35B2CC70-E946-4E57-9C0B-ACAEF68282F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0192C07F-10D0-45DC-B0C0-4384138CC6C6}"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078E96E5-8551-43AA-B88C-7124935887D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fld id="{5ECD7F61-7066-4E75-BDD7-457A498A3197}" type="slidenum">
              <a:rPr lang="en-US"/>
              <a:pPr/>
              <a:t>‹#›</a:t>
            </a:fld>
            <a:r>
              <a:rPr lang="en-US"/>
              <a:t>*55</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r>
              <a:rPr lang="en-US">
                <a:solidFill>
                  <a:srgbClr val="000000"/>
                </a:solidFill>
              </a:rPr>
              <a:t>=</a:t>
            </a:r>
            <a:fld id="{FC580FE1-D10D-4DEF-B957-212392F92B74}"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r>
              <a:rPr lang="en-US">
                <a:solidFill>
                  <a:srgbClr val="000000"/>
                </a:solidFill>
              </a:rPr>
              <a:t>=</a:t>
            </a:r>
            <a:fld id="{F9BA3C10-6EA0-4D4B-A4B1-B1E37A4C5EE7}"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solidFill>
                  <a:srgbClr val="000000"/>
                </a:solidFill>
              </a:rPr>
              <a:t>=</a:t>
            </a:r>
            <a:fld id="{4D4CB3A9-B733-4CD9-952F-19CC647084F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95033B87-627C-4F72-A1EC-42A2C146C872}"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r>
              <a:rPr lang="en-US">
                <a:solidFill>
                  <a:srgbClr val="000000"/>
                </a:solidFill>
              </a:rPr>
              <a:t>=</a:t>
            </a:r>
            <a:fld id="{442B2C46-67E4-4137-8C15-9B99D1069306}"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AAB600E9-470A-4BD3-8725-381DFF66A796}"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r>
              <a:rPr lang="en-US">
                <a:solidFill>
                  <a:srgbClr val="000000"/>
                </a:solidFill>
              </a:rPr>
              <a:t>=</a:t>
            </a:r>
            <a:fld id="{17138F22-06ED-4AA4-B417-F18DFBFA4F1C}"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F6CBC182-47DB-4FF0-A613-EA0070F5D0C8}"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r>
              <a:rPr lang="en-US">
                <a:solidFill>
                  <a:srgbClr val="000000"/>
                </a:solidFill>
              </a:rPr>
              <a:t>=</a:t>
            </a:r>
            <a:fld id="{1E23DF52-EC55-4D46-BEF9-E69397928F3B}" type="slidenum">
              <a:rPr lang="en-US">
                <a:solidFill>
                  <a:srgbClr val="000000"/>
                </a:solidFill>
              </a:rPr>
              <a:pPr/>
              <a:t>‹#›</a:t>
            </a:fld>
            <a:r>
              <a:rPr lang="en-US">
                <a:solidFill>
                  <a:srgbClr val="000000"/>
                </a:solidFill>
              </a:rPr>
              <a:t>*55</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fld id="{40329D2F-8CA2-4902-861C-6FDD7D111FAC}" type="slidenum">
              <a:rPr lang="en-US"/>
              <a:pPr/>
              <a:t>‹#›</a:t>
            </a:fld>
            <a:r>
              <a:rPr lang="en-US"/>
              <a:t>*55</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1CF0159B-9B8D-4918-BF2A-D267741288A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A323980-B7C2-4FF7-9C4F-7E25ABAFF22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ECABB91C-BF3E-4E50-81AA-4325D7FE8115}"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DF432EC7-855F-4B6F-965C-BD8911E748E4}"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E3D408C2-5312-4A9D-86DC-62395A2B25C6}"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0196686B-83C0-49AA-870F-9B72A8EB8648}"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F5E52AC7-D965-424C-B10C-E92C99C5561F}"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1A8CF782-67A3-4858-A176-DA815A34FA5C}"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5B7792A8-D733-4A29-B988-1FBB52524020}" type="slidenum">
              <a:rPr lang="en-US">
                <a:solidFill>
                  <a:srgbClr val="808080"/>
                </a:solidFill>
              </a:rPr>
              <a:pPr/>
              <a:t>‹#›</a:t>
            </a:fld>
            <a:endParaRPr lang="en-US">
              <a:solidFill>
                <a:srgbClr val="80808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B0221E7E-B4B8-4C7D-B5CC-34C98D18F3E9}" type="slidenum">
              <a:rPr lang="en-US">
                <a:solidFill>
                  <a:srgbClr val="808080"/>
                </a:solidFill>
              </a:rPr>
              <a:pPr/>
              <a:t>‹#›</a:t>
            </a:fld>
            <a:endParaRPr lang="en-US">
              <a:solidFill>
                <a:srgbClr val="80808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theme" Target="../theme/theme13.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17.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19.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a:t>=</a:t>
            </a:r>
            <a:fld id="{94D5B1C9-F6B2-4AB1-8173-2BC68CC0AD3B}" type="slidenum">
              <a:rPr lang="en-US"/>
              <a:pPr/>
              <a:t>‹#›</a:t>
            </a:fld>
            <a:r>
              <a:rPr lang="en-US"/>
              <a:t>*55</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F94D43-6ECD-4372-B0D9-60AADEE02E7E}" type="datetimeFigureOut">
              <a:rPr lang="en-US" b="0" smtClean="0">
                <a:solidFill>
                  <a:prstClr val="black">
                    <a:tint val="75000"/>
                  </a:prstClr>
                </a:solidFill>
                <a:latin typeface="Calibri"/>
                <a:cs typeface="+mn-cs"/>
              </a:rPr>
              <a:pPr eaLnBrk="1" fontAlgn="auto" hangingPunct="1">
                <a:spcBef>
                  <a:spcPts val="0"/>
                </a:spcBef>
                <a:spcAft>
                  <a:spcPts val="0"/>
                </a:spcAft>
              </a:pPr>
              <a:t>12/7/2011</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14C0EF1-FE1F-4812-9F2A-7ABE65B97684}"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F94D43-6ECD-4372-B0D9-60AADEE02E7E}" type="datetimeFigureOut">
              <a:rPr lang="en-US" b="0" smtClean="0">
                <a:solidFill>
                  <a:prstClr val="black">
                    <a:tint val="75000"/>
                  </a:prstClr>
                </a:solidFill>
                <a:latin typeface="Calibri"/>
                <a:cs typeface="+mn-cs"/>
              </a:rPr>
              <a:pPr eaLnBrk="1" fontAlgn="auto" hangingPunct="1">
                <a:spcBef>
                  <a:spcPts val="0"/>
                </a:spcBef>
                <a:spcAft>
                  <a:spcPts val="0"/>
                </a:spcAft>
              </a:pPr>
              <a:t>12/7/2011</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14C0EF1-FE1F-4812-9F2A-7ABE65B97684}"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607F1506-1988-4161-8BC2-A12AA52121E7}" type="slidenum">
              <a:rPr lang="en-US" b="0" smtClean="0">
                <a:solidFill>
                  <a:srgbClr val="808080"/>
                </a:solidFill>
                <a:cs typeface="+mn-cs"/>
              </a:rPr>
              <a:pPr eaLnBrk="1" hangingPunct="1">
                <a:spcBef>
                  <a:spcPct val="0"/>
                </a:spcBef>
              </a:pPr>
              <a:t>‹#›</a:t>
            </a:fld>
            <a:endParaRPr lang="en-US" b="0" smtClean="0">
              <a:solidFill>
                <a:srgbClr val="808080"/>
              </a:solidFill>
              <a:cs typeface="+mn-cs"/>
            </a:endParaRPr>
          </a:p>
        </p:txBody>
      </p:sp>
    </p:spTree>
  </p:cSld>
  <p:clrMap bg1="dk2" tx1="lt1" bg2="dk1"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smtClean="0">
              <a:solidFill>
                <a:srgbClr val="000000"/>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smtClean="0">
              <a:solidFill>
                <a:srgbClr val="000000"/>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smtClean="0">
                <a:solidFill>
                  <a:srgbClr val="000000"/>
                </a:solidFill>
              </a:rPr>
              <a:t>=</a:t>
            </a:r>
            <a:fld id="{4F0FBA72-ED57-49CF-8B43-F0F9199D22E0}" type="slidenum">
              <a:rPr lang="en-US" smtClean="0">
                <a:solidFill>
                  <a:srgbClr val="000000"/>
                </a:solidFill>
              </a:rPr>
              <a:pPr/>
              <a:t>‹#›</a:t>
            </a:fld>
            <a:r>
              <a:rPr lang="en-US" smtClean="0">
                <a:solidFill>
                  <a:srgbClr val="000000"/>
                </a:solidFill>
              </a:rPr>
              <a:t>*55</a:t>
            </a:r>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35CDB84E-89F3-416B-B0E6-BF1CF96231B1}" type="slidenum">
              <a:rPr lang="en-US" b="0" smtClean="0">
                <a:solidFill>
                  <a:srgbClr val="808080"/>
                </a:solidFill>
              </a:rPr>
              <a:pPr eaLnBrk="1" hangingPunct="1">
                <a:spcBef>
                  <a:spcPct val="0"/>
                </a:spcBef>
              </a:pPr>
              <a:t>‹#›</a:t>
            </a:fld>
            <a:endParaRPr lang="en-US" b="0" smtClean="0">
              <a:solidFill>
                <a:srgbClr val="808080"/>
              </a:solidFill>
            </a:endParaRPr>
          </a:p>
        </p:txBody>
      </p:sp>
    </p:spTree>
  </p:cSld>
  <p:clrMap bg1="dk2" tx1="lt1" bg2="dk1" tx2="lt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35CDB84E-89F3-416B-B0E6-BF1CF96231B1}" type="slidenum">
              <a:rPr lang="en-US" b="0" smtClean="0">
                <a:solidFill>
                  <a:srgbClr val="808080"/>
                </a:solidFill>
              </a:rPr>
              <a:pPr eaLnBrk="1" hangingPunct="1">
                <a:spcBef>
                  <a:spcPct val="0"/>
                </a:spcBef>
              </a:pPr>
              <a:t>‹#›</a:t>
            </a:fld>
            <a:endParaRPr lang="en-US" b="0" smtClean="0">
              <a:solidFill>
                <a:srgbClr val="808080"/>
              </a:solidFill>
            </a:endParaRPr>
          </a:p>
        </p:txBody>
      </p:sp>
    </p:spTree>
  </p:cSld>
  <p:clrMap bg1="dk2" tx1="lt1" bg2="dk1" tx2="lt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928D40FD-FF88-4C78-8F98-7481A1D2C200}" type="slidenum">
              <a:rPr lang="en-US" b="0" smtClean="0">
                <a:solidFill>
                  <a:srgbClr val="808080"/>
                </a:solidFill>
              </a:rPr>
              <a:pPr eaLnBrk="1" hangingPunct="1">
                <a:spcBef>
                  <a:spcPct val="0"/>
                </a:spcBef>
              </a:pPr>
              <a:t>‹#›</a:t>
            </a:fld>
            <a:endParaRPr lang="en-US" b="0" smtClean="0">
              <a:solidFill>
                <a:srgbClr val="808080"/>
              </a:solidFill>
            </a:endParaRPr>
          </a:p>
        </p:txBody>
      </p:sp>
    </p:spTree>
  </p:cSld>
  <p:clrMap bg1="dk2" tx1="lt1" bg2="dk1" tx2="lt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F94D43-6ECD-4372-B0D9-60AADEE02E7E}" type="datetimeFigureOut">
              <a:rPr lang="en-US" b="0" smtClean="0">
                <a:solidFill>
                  <a:prstClr val="black">
                    <a:tint val="75000"/>
                  </a:prstClr>
                </a:solidFill>
                <a:latin typeface="Calibri"/>
              </a:rPr>
              <a:pPr eaLnBrk="1" fontAlgn="auto" hangingPunct="1">
                <a:spcBef>
                  <a:spcPts val="0"/>
                </a:spcBef>
                <a:spcAft>
                  <a:spcPts val="0"/>
                </a:spcAft>
              </a:pPr>
              <a:t>12/7/2011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14C0EF1-FE1F-4812-9F2A-7ABE65B97684}"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a:solidFill>
                <a:srgbClr val="000000"/>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a:solidFill>
                <a:srgbClr val="000000"/>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a:solidFill>
                  <a:srgbClr val="000000"/>
                </a:solidFill>
              </a:rPr>
              <a:t>=</a:t>
            </a:r>
            <a:fld id="{94D5B1C9-F6B2-4AB1-8173-2BC68CC0AD3B}" type="slidenum">
              <a:rPr lang="en-US">
                <a:solidFill>
                  <a:srgbClr val="000000"/>
                </a:solidFill>
              </a:rPr>
              <a:pPr/>
              <a:t>‹#›</a:t>
            </a:fld>
            <a:r>
              <a:rPr lang="en-US">
                <a:solidFill>
                  <a:srgbClr val="000000"/>
                </a:solidFill>
              </a:rPr>
              <a:t>*55</a:t>
            </a:r>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BF94D43-6ECD-4372-B0D9-60AADEE02E7E}" type="datetimeFigureOut">
              <a:rPr lang="en-US" b="0" smtClean="0">
                <a:solidFill>
                  <a:prstClr val="black">
                    <a:tint val="75000"/>
                  </a:prstClr>
                </a:solidFill>
                <a:latin typeface="Calibri"/>
              </a:rPr>
              <a:pPr eaLnBrk="1" fontAlgn="auto" hangingPunct="1">
                <a:spcBef>
                  <a:spcPts val="0"/>
                </a:spcBef>
                <a:spcAft>
                  <a:spcPts val="0"/>
                </a:spcAft>
              </a:pPr>
              <a:t>12/7/2011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14C0EF1-FE1F-4812-9F2A-7ABE65B97684}"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latin typeface="Arial" charset="0"/>
                <a:cs typeface="Arial" charset="0"/>
              </a:defRPr>
            </a:lvl1pPr>
          </a:lstStyle>
          <a:p>
            <a:pPr>
              <a:defRPr/>
            </a:pPr>
            <a:endParaRPr lang="en-US">
              <a:solidFill>
                <a:srgbClr val="000000"/>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chemeClr val="tx1"/>
                </a:solidFill>
                <a:latin typeface="Arial" charset="0"/>
                <a:cs typeface="Arial" charset="0"/>
              </a:defRPr>
            </a:lvl1pPr>
          </a:lstStyle>
          <a:p>
            <a:pPr>
              <a:defRPr/>
            </a:pPr>
            <a:endParaRPr lang="en-US">
              <a:solidFill>
                <a:srgbClr val="000000"/>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latin typeface="Arial" charset="0"/>
                <a:cs typeface="Arial" charset="0"/>
              </a:defRPr>
            </a:lvl1pPr>
          </a:lstStyle>
          <a:p>
            <a:pPr>
              <a:defRPr/>
            </a:pPr>
            <a:r>
              <a:rPr lang="en-US">
                <a:solidFill>
                  <a:srgbClr val="000000"/>
                </a:solidFill>
              </a:rPr>
              <a:t>=</a:t>
            </a:r>
            <a:fld id="{32208EC5-FFCE-433F-A45A-455890612FC4}" type="slidenum">
              <a:rPr lang="en-US">
                <a:solidFill>
                  <a:srgbClr val="000000"/>
                </a:solidFill>
              </a:rPr>
              <a:pPr>
                <a:defRPr/>
              </a:pPr>
              <a:t>‹#›</a:t>
            </a:fld>
            <a:r>
              <a:rPr lang="en-US">
                <a:solidFill>
                  <a:srgbClr val="000000"/>
                </a:solidFill>
              </a:rPr>
              <a:t>*55</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smtClean="0">
              <a:solidFill>
                <a:srgbClr val="000000"/>
              </a:solidFill>
              <a:latin typeface="Aria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smtClean="0">
              <a:solidFill>
                <a:srgbClr val="000000"/>
              </a:solidFill>
              <a:latin typeface="Aria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smtClean="0">
                <a:solidFill>
                  <a:srgbClr val="000000"/>
                </a:solidFill>
                <a:latin typeface="Arial"/>
              </a:rPr>
              <a:t>=</a:t>
            </a:r>
            <a:fld id="{0393AF61-A7FC-4A01-986D-6E2E9241D22F}" type="slidenum">
              <a:rPr lang="en-US" smtClean="0">
                <a:solidFill>
                  <a:srgbClr val="000000"/>
                </a:solidFill>
                <a:latin typeface="Arial"/>
              </a:rPr>
              <a:pPr/>
              <a:t>‹#›</a:t>
            </a:fld>
            <a:r>
              <a:rPr lang="en-US" smtClean="0">
                <a:solidFill>
                  <a:srgbClr val="000000"/>
                </a:solidFill>
                <a:latin typeface="Arial"/>
              </a:rPr>
              <a:t>*55</a:t>
            </a:r>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928D40FD-FF88-4C78-8F98-7481A1D2C200}" type="slidenum">
              <a:rPr lang="en-US" b="0" smtClean="0">
                <a:solidFill>
                  <a:srgbClr val="808080"/>
                </a:solidFill>
                <a:cs typeface="+mn-cs"/>
              </a:rPr>
              <a:pPr eaLnBrk="1" hangingPunct="1">
                <a:spcBef>
                  <a:spcPct val="0"/>
                </a:spcBef>
              </a:pPr>
              <a:t>‹#›</a:t>
            </a:fld>
            <a:endParaRPr lang="en-US" b="0" smtClean="0">
              <a:solidFill>
                <a:srgbClr val="808080"/>
              </a:solidFill>
              <a:cs typeface="+mn-cs"/>
            </a:endParaRPr>
          </a:p>
        </p:txBody>
      </p:sp>
    </p:spTree>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smtClean="0">
              <a:solidFill>
                <a:srgbClr val="000000"/>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smtClean="0">
              <a:solidFill>
                <a:srgbClr val="000000"/>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smtClean="0">
                <a:solidFill>
                  <a:srgbClr val="000000"/>
                </a:solidFill>
              </a:rPr>
              <a:t>=</a:t>
            </a:r>
            <a:fld id="{CAE0F5F3-FCA0-4293-A1B3-A92990395740}" type="slidenum">
              <a:rPr lang="en-US" smtClean="0">
                <a:solidFill>
                  <a:srgbClr val="000000"/>
                </a:solidFill>
              </a:rPr>
              <a:pPr/>
              <a:t>‹#›</a:t>
            </a:fld>
            <a:r>
              <a:rPr lang="en-US" smtClean="0">
                <a:solidFill>
                  <a:srgbClr val="000000"/>
                </a:solidFill>
              </a:rPr>
              <a:t>*55</a:t>
            </a:r>
          </a:p>
        </p:txBody>
      </p:sp>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914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a typeface="ＭＳ Ｐゴシック" charset="-128"/>
              </a:defRPr>
            </a:lvl1pPr>
          </a:lstStyle>
          <a:p>
            <a:pPr>
              <a:spcBef>
                <a:spcPct val="0"/>
              </a:spcBef>
            </a:pPr>
            <a:endParaRPr lang="en-US" altLang="ja-JP" smtClean="0">
              <a:solidFill>
                <a:srgbClr val="000000"/>
              </a:solidFill>
              <a:cs typeface="+mn-cs"/>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ea typeface="ＭＳ Ｐゴシック" charset="-128"/>
              </a:defRPr>
            </a:lvl1pPr>
          </a:lstStyle>
          <a:p>
            <a:pPr>
              <a:spcBef>
                <a:spcPct val="0"/>
              </a:spcBef>
            </a:pPr>
            <a:endParaRPr lang="en-US" altLang="ja-JP" smtClean="0">
              <a:solidFill>
                <a:srgbClr val="000000"/>
              </a:solidFill>
              <a:cs typeface="+mn-cs"/>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a typeface="ＭＳ Ｐゴシック" charset="-128"/>
              </a:defRPr>
            </a:lvl1pPr>
          </a:lstStyle>
          <a:p>
            <a:pPr algn="r">
              <a:spcBef>
                <a:spcPct val="0"/>
              </a:spcBef>
            </a:pPr>
            <a:fld id="{D901CEA0-7A3D-4AB9-A656-4084636398E0}" type="slidenum">
              <a:rPr lang="ja-JP" altLang="en-US" smtClean="0">
                <a:solidFill>
                  <a:srgbClr val="000000"/>
                </a:solidFill>
                <a:cs typeface="+mn-cs"/>
              </a:rPr>
              <a:pPr algn="r">
                <a:spcBef>
                  <a:spcPct val="0"/>
                </a:spcBef>
              </a:pPr>
              <a:t>‹#›</a:t>
            </a:fld>
            <a:endParaRPr lang="en-US"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914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ea typeface="ＭＳ Ｐゴシック" charset="-128"/>
              </a:defRPr>
            </a:lvl1pPr>
          </a:lstStyle>
          <a:p>
            <a:pPr>
              <a:spcBef>
                <a:spcPct val="0"/>
              </a:spcBef>
            </a:pPr>
            <a:endParaRPr lang="en-US" altLang="ja-JP" smtClean="0">
              <a:solidFill>
                <a:srgbClr val="000000"/>
              </a:solidFill>
              <a:cs typeface="+mn-cs"/>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ea typeface="ＭＳ Ｐゴシック" charset="-128"/>
              </a:defRPr>
            </a:lvl1pPr>
          </a:lstStyle>
          <a:p>
            <a:pPr>
              <a:spcBef>
                <a:spcPct val="0"/>
              </a:spcBef>
            </a:pPr>
            <a:endParaRPr lang="en-US" altLang="ja-JP" smtClean="0">
              <a:solidFill>
                <a:srgbClr val="000000"/>
              </a:solidFill>
              <a:cs typeface="+mn-cs"/>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ea typeface="ＭＳ Ｐゴシック" charset="-128"/>
              </a:defRPr>
            </a:lvl1pPr>
          </a:lstStyle>
          <a:p>
            <a:pPr algn="r">
              <a:spcBef>
                <a:spcPct val="0"/>
              </a:spcBef>
            </a:pPr>
            <a:fld id="{9527D5DB-2846-484F-814C-E785C8095E2E}" type="slidenum">
              <a:rPr lang="ja-JP" altLang="en-US" smtClean="0">
                <a:solidFill>
                  <a:srgbClr val="000000"/>
                </a:solidFill>
                <a:cs typeface="+mn-cs"/>
              </a:rPr>
              <a:pPr algn="r">
                <a:spcBef>
                  <a:spcPct val="0"/>
                </a:spcBef>
              </a:pPr>
              <a:t>‹#›</a:t>
            </a:fld>
            <a:endParaRPr lang="en-US" altLang="ja-JP" smtClean="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chemeClr val="tx1"/>
                </a:solidFill>
              </a:defRPr>
            </a:lvl1pPr>
          </a:lstStyle>
          <a:p>
            <a:endParaRPr lang="en-US" smtClean="0">
              <a:solidFill>
                <a:srgbClr val="000000"/>
              </a:solidFill>
            </a:endParaRPr>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chemeClr val="tx1"/>
                </a:solidFill>
              </a:defRPr>
            </a:lvl1pPr>
          </a:lstStyle>
          <a:p>
            <a:endParaRPr lang="en-US" smtClean="0">
              <a:solidFill>
                <a:srgbClr val="000000"/>
              </a:solidFill>
            </a:endParaRPr>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defRPr>
            </a:lvl1pPr>
          </a:lstStyle>
          <a:p>
            <a:r>
              <a:rPr lang="en-US" smtClean="0">
                <a:solidFill>
                  <a:srgbClr val="000000"/>
                </a:solidFill>
              </a:rPr>
              <a:t>=</a:t>
            </a:r>
            <a:fld id="{A0ED5DB1-2195-4D23-AB10-A3075603A379}" type="slidenum">
              <a:rPr lang="en-US" smtClean="0">
                <a:solidFill>
                  <a:srgbClr val="000000"/>
                </a:solidFill>
              </a:rPr>
              <a:pPr/>
              <a:t>‹#›</a:t>
            </a:fld>
            <a:r>
              <a:rPr lang="en-US" smtClean="0">
                <a:solidFill>
                  <a:srgbClr val="000000"/>
                </a:solidFill>
              </a:rPr>
              <a:t>*55</a:t>
            </a:r>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cs typeface="+mn-cs"/>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35CDB84E-89F3-416B-B0E6-BF1CF96231B1}" type="slidenum">
              <a:rPr lang="en-US" b="0" smtClean="0">
                <a:solidFill>
                  <a:srgbClr val="808080"/>
                </a:solidFill>
                <a:cs typeface="+mn-cs"/>
              </a:rPr>
              <a:pPr eaLnBrk="1" hangingPunct="1">
                <a:spcBef>
                  <a:spcPct val="0"/>
                </a:spcBef>
              </a:pPr>
              <a:t>‹#›</a:t>
            </a:fld>
            <a:endParaRPr lang="en-US" b="0" smtClean="0">
              <a:solidFill>
                <a:srgbClr val="808080"/>
              </a:solidFill>
              <a:cs typeface="+mn-cs"/>
            </a:endParaRPr>
          </a:p>
        </p:txBody>
      </p:sp>
    </p:spTree>
  </p:cSld>
  <p:clrMap bg1="dk2" tx1="lt1" bg2="dk1" tx2="lt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7" name="Rectangle 5"/>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eaLnBrk="1" hangingPunct="1">
              <a:spcBef>
                <a:spcPct val="0"/>
              </a:spcBef>
            </a:pPr>
            <a:endParaRPr lang="en-US" b="0" smtClean="0">
              <a:solidFill>
                <a:srgbClr val="808080"/>
              </a:solidFill>
            </a:endParaRPr>
          </a:p>
        </p:txBody>
      </p:sp>
      <p:sp>
        <p:nvSpPr>
          <p:cNvPr id="28678"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2"/>
                </a:solidFill>
                <a:latin typeface="+mn-lt"/>
              </a:defRPr>
            </a:lvl1pPr>
          </a:lstStyle>
          <a:p>
            <a:pPr eaLnBrk="1" hangingPunct="1">
              <a:spcBef>
                <a:spcPct val="0"/>
              </a:spcBef>
            </a:pPr>
            <a:fld id="{928D40FD-FF88-4C78-8F98-7481A1D2C200}" type="slidenum">
              <a:rPr lang="en-US" b="0" smtClean="0">
                <a:solidFill>
                  <a:srgbClr val="808080"/>
                </a:solidFill>
              </a:rPr>
              <a:pPr eaLnBrk="1" hangingPunct="1">
                <a:spcBef>
                  <a:spcPct val="0"/>
                </a:spcBef>
              </a:pPr>
              <a:t>‹#›</a:t>
            </a:fld>
            <a:endParaRPr lang="en-US" b="0" smtClean="0">
              <a:solidFill>
                <a:srgbClr val="808080"/>
              </a:solidFill>
            </a:endParaRPr>
          </a:p>
        </p:txBody>
      </p:sp>
    </p:spTree>
  </p:cSld>
  <p:clrMap bg1="dk2" tx1="lt1" bg2="dk1"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Lst>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pitchFamily="34" charset="0"/>
        </a:defRPr>
      </a:lvl2pPr>
      <a:lvl3pPr algn="l" rtl="0" fontAlgn="base">
        <a:spcBef>
          <a:spcPct val="0"/>
        </a:spcBef>
        <a:spcAft>
          <a:spcPct val="0"/>
        </a:spcAft>
        <a:defRPr sz="3600">
          <a:solidFill>
            <a:schemeClr val="tx2"/>
          </a:solidFill>
          <a:latin typeface="Tahoma" pitchFamily="34" charset="0"/>
        </a:defRPr>
      </a:lvl3pPr>
      <a:lvl4pPr algn="l" rtl="0" fontAlgn="base">
        <a:spcBef>
          <a:spcPct val="0"/>
        </a:spcBef>
        <a:spcAft>
          <a:spcPct val="0"/>
        </a:spcAft>
        <a:defRPr sz="3600">
          <a:solidFill>
            <a:schemeClr val="tx2"/>
          </a:solidFill>
          <a:latin typeface="Tahoma" pitchFamily="34" charset="0"/>
        </a:defRPr>
      </a:lvl4pPr>
      <a:lvl5pPr algn="l" rtl="0" fontAlgn="base">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58.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7.jpeg"/><Relationship Id="rId10" Type="http://schemas.openxmlformats.org/officeDocument/2006/relationships/oleObject" Target="../embeddings/oleObject1.bin"/><Relationship Id="rId4" Type="http://schemas.openxmlformats.org/officeDocument/2006/relationships/image" Target="../media/image6.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hyperlink" Target="http://www.google.com/imgres?imgurl=http://www.upkbs.ch/pic/UPK/cajochen.jpg&amp;imgrefurl=http://www.yasni.de/cajochen/person+information&amp;usg=__ybdETKH3FgNDR-aOxW_bZ0EK4UE=&amp;h=201&amp;w=177&amp;sz=44&amp;hl=en&amp;start=17&amp;zoom=1&amp;um=1&amp;itbs=1&amp;tbnid=dF5NKCK9lZ2PVM:&amp;tbnh=104&amp;tbnw=92&amp;prev=/images?q=cajochen+christian+basel&amp;um=1&amp;hl=en&amp;sa=N&amp;rlz=1T4_____enUS338US345&amp;tbs=isch:1"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9.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hyperlink" Target="http://www.google.com/imgres?imgurl=http://www.cc.gatech.edu/csela/images/afosr.png&amp;imgrefurl=http://www.cc.gatech.edu/csela/misc.html&amp;usg=__iQP1rcKUg_E3NquAQrKzzSqURp4=&amp;h=921&amp;w=900&amp;sz=508&amp;hl=en&amp;start=1&amp;zoom=1&amp;um=1&amp;itbs=1&amp;tbnid=RztP8cMYev2wLM:&amp;tbnh=147&amp;tbnw=144&amp;prev=/images?q=afosr&amp;um=1&amp;hl=en&amp;sa=N&amp;rlz=1T4_____enUS338US345&amp;tbs=isch:1" TargetMode="External"/><Relationship Id="rId2" Type="http://schemas.openxmlformats.org/officeDocument/2006/relationships/notesSlide" Target="../notesSlides/notesSlide14.xml"/><Relationship Id="rId1" Type="http://schemas.openxmlformats.org/officeDocument/2006/relationships/slideLayout" Target="../slideLayouts/slideLayout13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0.xml"/><Relationship Id="rId1" Type="http://schemas.openxmlformats.org/officeDocument/2006/relationships/slideLayout" Target="../slideLayouts/slideLayout151.xml"/><Relationship Id="rId5" Type="http://schemas.openxmlformats.org/officeDocument/2006/relationships/image" Target="../media/image34.wmf"/><Relationship Id="rId4" Type="http://schemas.openxmlformats.org/officeDocument/2006/relationships/image" Target="../media/image33.wmf"/></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38.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103.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6.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M"/>
          <p:cNvPicPr>
            <a:picLocks noChangeAspect="1" noChangeArrowheads="1"/>
          </p:cNvPicPr>
          <p:nvPr/>
        </p:nvPicPr>
        <p:blipFill>
          <a:blip r:embed="rId3" cstate="print"/>
          <a:srcRect/>
          <a:stretch>
            <a:fillRect/>
          </a:stretch>
        </p:blipFill>
        <p:spPr bwMode="auto">
          <a:xfrm>
            <a:off x="1295400" y="99335"/>
            <a:ext cx="7391400" cy="1398588"/>
          </a:xfrm>
          <a:prstGeom prst="rect">
            <a:avLst/>
          </a:prstGeom>
          <a:noFill/>
        </p:spPr>
      </p:pic>
      <p:pic>
        <p:nvPicPr>
          <p:cNvPr id="122883" name="Picture 3"/>
          <p:cNvPicPr>
            <a:picLocks noChangeAspect="1" noChangeArrowheads="1"/>
          </p:cNvPicPr>
          <p:nvPr/>
        </p:nvPicPr>
        <p:blipFill>
          <a:blip r:embed="rId4" cstate="print"/>
          <a:srcRect l="3085" t="5382" r="75755" b="19283"/>
          <a:stretch>
            <a:fillRect/>
          </a:stretch>
        </p:blipFill>
        <p:spPr bwMode="auto">
          <a:xfrm>
            <a:off x="7924800" y="58060"/>
            <a:ext cx="739775" cy="838200"/>
          </a:xfrm>
          <a:prstGeom prst="rect">
            <a:avLst/>
          </a:prstGeom>
          <a:noFill/>
          <a:ln w="9525">
            <a:noFill/>
            <a:miter lim="800000"/>
            <a:headEnd/>
            <a:tailEnd/>
          </a:ln>
          <a:effectLst/>
        </p:spPr>
      </p:pic>
      <p:sp>
        <p:nvSpPr>
          <p:cNvPr id="8" name="Text Box 5"/>
          <p:cNvSpPr txBox="1">
            <a:spLocks noChangeArrowheads="1"/>
          </p:cNvSpPr>
          <p:nvPr/>
        </p:nvSpPr>
        <p:spPr bwMode="auto">
          <a:xfrm>
            <a:off x="116622" y="5439993"/>
            <a:ext cx="8954808" cy="1384995"/>
          </a:xfrm>
          <a:prstGeom prst="rect">
            <a:avLst/>
          </a:prstGeom>
          <a:noFill/>
          <a:ln w="9525">
            <a:noFill/>
            <a:miter lim="800000"/>
            <a:headEnd/>
            <a:tailEnd/>
          </a:ln>
        </p:spPr>
        <p:txBody>
          <a:bodyPr wrap="square">
            <a:spAutoFit/>
          </a:bodyPr>
          <a:lstStyle/>
          <a:p>
            <a:r>
              <a:rPr lang="en-US" sz="1400" b="1" dirty="0">
                <a:solidFill>
                  <a:srgbClr val="000066"/>
                </a:solidFill>
              </a:rPr>
              <a:t> </a:t>
            </a:r>
            <a:r>
              <a:rPr lang="en-US" sz="1400" b="1" dirty="0">
                <a:solidFill>
                  <a:srgbClr val="000066"/>
                </a:solidFill>
                <a:effectLst/>
              </a:rPr>
              <a:t>*Dr. Czeisler </a:t>
            </a:r>
            <a:r>
              <a:rPr lang="en-US" sz="1400" b="1" dirty="0" smtClean="0">
                <a:solidFill>
                  <a:srgbClr val="000066"/>
                </a:solidFill>
                <a:effectLst/>
              </a:rPr>
              <a:t>is/was </a:t>
            </a:r>
            <a:r>
              <a:rPr lang="en-US" sz="1400" b="1" dirty="0">
                <a:solidFill>
                  <a:srgbClr val="000066"/>
                </a:solidFill>
                <a:effectLst/>
              </a:rPr>
              <a:t>a consultant to Bombardier, Boston Celtics, </a:t>
            </a:r>
            <a:r>
              <a:rPr lang="en-US" sz="1400" b="1" dirty="0" err="1" smtClean="0">
                <a:solidFill>
                  <a:srgbClr val="000066"/>
                </a:solidFill>
                <a:effectLst/>
              </a:rPr>
              <a:t>Cephalon</a:t>
            </a:r>
            <a:r>
              <a:rPr lang="en-US" sz="1400" b="1" dirty="0" smtClean="0">
                <a:solidFill>
                  <a:srgbClr val="000066"/>
                </a:solidFill>
                <a:effectLst/>
              </a:rPr>
              <a:t>/</a:t>
            </a:r>
            <a:r>
              <a:rPr lang="en-US" sz="1400" b="1" dirty="0" err="1" smtClean="0">
                <a:solidFill>
                  <a:srgbClr val="000066"/>
                </a:solidFill>
                <a:effectLst/>
              </a:rPr>
              <a:t>Teva</a:t>
            </a:r>
            <a:r>
              <a:rPr lang="en-US" sz="1400" b="1" dirty="0" smtClean="0">
                <a:solidFill>
                  <a:srgbClr val="000066"/>
                </a:solidFill>
                <a:effectLst/>
              </a:rPr>
              <a:t>, Columbia River Bar Pilots, Delta Airlines/Comair, </a:t>
            </a:r>
            <a:r>
              <a:rPr lang="en-US" sz="1400" b="1" dirty="0">
                <a:solidFill>
                  <a:srgbClr val="000066"/>
                </a:solidFill>
                <a:effectLst/>
              </a:rPr>
              <a:t>Eli Lilly, Garda Inspectorate—Republic of Ireland, </a:t>
            </a:r>
            <a:r>
              <a:rPr lang="en-US" sz="1400" b="1" dirty="0" smtClean="0">
                <a:solidFill>
                  <a:srgbClr val="000066"/>
                </a:solidFill>
                <a:effectLst/>
              </a:rPr>
              <a:t>Johnson </a:t>
            </a:r>
            <a:r>
              <a:rPr lang="en-US" sz="1400" b="1" dirty="0">
                <a:solidFill>
                  <a:srgbClr val="000066"/>
                </a:solidFill>
                <a:effectLst/>
              </a:rPr>
              <a:t>&amp; Johnson, </a:t>
            </a:r>
            <a:r>
              <a:rPr lang="en-US" sz="1400" b="1" dirty="0" err="1">
                <a:solidFill>
                  <a:srgbClr val="000066"/>
                </a:solidFill>
                <a:effectLst/>
              </a:rPr>
              <a:t>Koninklijke</a:t>
            </a:r>
            <a:r>
              <a:rPr lang="en-US" sz="1400" b="1" dirty="0">
                <a:solidFill>
                  <a:srgbClr val="000066"/>
                </a:solidFill>
                <a:effectLst/>
              </a:rPr>
              <a:t> Philips Electronics, Minnesota Timberwolves, </a:t>
            </a:r>
            <a:r>
              <a:rPr lang="en-US" sz="1400" b="1" dirty="0" smtClean="0">
                <a:solidFill>
                  <a:srgbClr val="000066"/>
                </a:solidFill>
                <a:effectLst/>
              </a:rPr>
              <a:t>Portland </a:t>
            </a:r>
            <a:r>
              <a:rPr lang="en-US" sz="1400" b="1" dirty="0">
                <a:solidFill>
                  <a:srgbClr val="000066"/>
                </a:solidFill>
                <a:effectLst/>
              </a:rPr>
              <a:t>Trail Blazers, </a:t>
            </a:r>
            <a:r>
              <a:rPr lang="en-US" sz="1400" b="1" dirty="0" err="1">
                <a:solidFill>
                  <a:srgbClr val="000066"/>
                </a:solidFill>
                <a:effectLst/>
              </a:rPr>
              <a:t>Sanofi</a:t>
            </a:r>
            <a:r>
              <a:rPr lang="en-US" sz="1400" b="1" dirty="0">
                <a:solidFill>
                  <a:srgbClr val="000066"/>
                </a:solidFill>
                <a:effectLst/>
              </a:rPr>
              <a:t>-Aventis, </a:t>
            </a:r>
            <a:r>
              <a:rPr lang="en-US" sz="1400" b="1" dirty="0" err="1">
                <a:solidFill>
                  <a:srgbClr val="000066"/>
                </a:solidFill>
                <a:effectLst/>
              </a:rPr>
              <a:t>Somnus</a:t>
            </a:r>
            <a:r>
              <a:rPr lang="en-US" sz="1400" b="1" dirty="0">
                <a:solidFill>
                  <a:srgbClr val="000066"/>
                </a:solidFill>
                <a:effectLst/>
              </a:rPr>
              <a:t>, Vanda, </a:t>
            </a:r>
            <a:r>
              <a:rPr lang="en-US" sz="1400" b="1" dirty="0" err="1">
                <a:solidFill>
                  <a:srgbClr val="000066"/>
                </a:solidFill>
                <a:effectLst/>
              </a:rPr>
              <a:t>Zeo</a:t>
            </a:r>
            <a:r>
              <a:rPr lang="en-US" sz="1400" b="1" dirty="0">
                <a:solidFill>
                  <a:srgbClr val="000066"/>
                </a:solidFill>
                <a:effectLst/>
              </a:rPr>
              <a:t>; </a:t>
            </a:r>
            <a:r>
              <a:rPr lang="en-US" sz="1400" b="1" dirty="0" smtClean="0">
                <a:solidFill>
                  <a:srgbClr val="000066"/>
                </a:solidFill>
                <a:effectLst/>
              </a:rPr>
              <a:t>receives royalties from McGraw Hill, New York Times, Penguin Press and Philips </a:t>
            </a:r>
            <a:r>
              <a:rPr lang="en-US" sz="1400" b="1" dirty="0" err="1" smtClean="0">
                <a:solidFill>
                  <a:srgbClr val="000066"/>
                </a:solidFill>
                <a:effectLst/>
              </a:rPr>
              <a:t>Respironics</a:t>
            </a:r>
            <a:r>
              <a:rPr lang="en-US" sz="1400" b="1" dirty="0" smtClean="0">
                <a:solidFill>
                  <a:srgbClr val="000066"/>
                </a:solidFill>
                <a:effectLst/>
              </a:rPr>
              <a:t>; has </a:t>
            </a:r>
            <a:r>
              <a:rPr lang="en-US" sz="1400" b="1" dirty="0">
                <a:solidFill>
                  <a:srgbClr val="000066"/>
                </a:solidFill>
                <a:effectLst/>
              </a:rPr>
              <a:t>an equity interest in </a:t>
            </a:r>
            <a:r>
              <a:rPr lang="en-US" sz="1400" b="1" dirty="0" err="1">
                <a:solidFill>
                  <a:srgbClr val="000066"/>
                </a:solidFill>
                <a:effectLst/>
              </a:rPr>
              <a:t>Lifetrac</a:t>
            </a:r>
            <a:r>
              <a:rPr lang="en-US" sz="1400" b="1" dirty="0">
                <a:solidFill>
                  <a:srgbClr val="000066"/>
                </a:solidFill>
                <a:effectLst/>
              </a:rPr>
              <a:t>, </a:t>
            </a:r>
            <a:r>
              <a:rPr lang="en-US" sz="1400" b="1" dirty="0" err="1">
                <a:solidFill>
                  <a:srgbClr val="000066"/>
                </a:solidFill>
                <a:effectLst/>
              </a:rPr>
              <a:t>Somnus</a:t>
            </a:r>
            <a:r>
              <a:rPr lang="en-US" sz="1400" b="1" dirty="0">
                <a:solidFill>
                  <a:srgbClr val="000066"/>
                </a:solidFill>
                <a:effectLst/>
              </a:rPr>
              <a:t>, Vanda and </a:t>
            </a:r>
            <a:r>
              <a:rPr lang="en-US" sz="1400" b="1" dirty="0" err="1">
                <a:solidFill>
                  <a:srgbClr val="000066"/>
                </a:solidFill>
                <a:effectLst/>
              </a:rPr>
              <a:t>Zeo</a:t>
            </a:r>
            <a:r>
              <a:rPr lang="en-US" sz="1400" b="1" dirty="0" smtClean="0">
                <a:solidFill>
                  <a:srgbClr val="000066"/>
                </a:solidFill>
                <a:effectLst/>
              </a:rPr>
              <a:t>; is an expert witness in legal cases; and is the </a:t>
            </a:r>
            <a:r>
              <a:rPr lang="en-US" sz="1400" b="1" dirty="0">
                <a:solidFill>
                  <a:srgbClr val="000066"/>
                </a:solidFill>
                <a:effectLst/>
              </a:rPr>
              <a:t>incumbent of a professorship at Harvard endowed by </a:t>
            </a:r>
            <a:r>
              <a:rPr lang="en-US" sz="1400" b="1" dirty="0" err="1" smtClean="0">
                <a:solidFill>
                  <a:srgbClr val="000066"/>
                </a:solidFill>
                <a:effectLst/>
              </a:rPr>
              <a:t>Cephalon</a:t>
            </a:r>
            <a:r>
              <a:rPr lang="en-US" sz="1400" b="1" dirty="0" smtClean="0">
                <a:solidFill>
                  <a:srgbClr val="000066"/>
                </a:solidFill>
                <a:effectLst/>
              </a:rPr>
              <a:t>.</a:t>
            </a:r>
            <a:endParaRPr lang="en-US" sz="1400" b="1" dirty="0">
              <a:solidFill>
                <a:srgbClr val="000066"/>
              </a:solidFill>
              <a:effectLst/>
            </a:endParaRPr>
          </a:p>
        </p:txBody>
      </p:sp>
      <p:pic>
        <p:nvPicPr>
          <p:cNvPr id="10" name="Picture 4" descr="Wegrzyn truck crash salinas picture"/>
          <p:cNvPicPr>
            <a:picLocks noChangeAspect="1" noChangeArrowheads="1"/>
          </p:cNvPicPr>
          <p:nvPr/>
        </p:nvPicPr>
        <p:blipFill>
          <a:blip r:embed="rId5" cstate="print"/>
          <a:srcRect/>
          <a:stretch>
            <a:fillRect/>
          </a:stretch>
        </p:blipFill>
        <p:spPr bwMode="auto">
          <a:xfrm>
            <a:off x="0" y="1741718"/>
            <a:ext cx="4343400" cy="2566988"/>
          </a:xfrm>
          <a:prstGeom prst="rect">
            <a:avLst/>
          </a:prstGeom>
          <a:noFill/>
        </p:spPr>
      </p:pic>
      <p:graphicFrame>
        <p:nvGraphicFramePr>
          <p:cNvPr id="11" name="Group 17"/>
          <p:cNvGraphicFramePr>
            <a:graphicFrameLocks/>
          </p:cNvGraphicFramePr>
          <p:nvPr/>
        </p:nvGraphicFramePr>
        <p:xfrm>
          <a:off x="0" y="4315056"/>
          <a:ext cx="4338637" cy="777240"/>
        </p:xfrm>
        <a:graphic>
          <a:graphicData uri="http://schemas.openxmlformats.org/drawingml/2006/table">
            <a:tbl>
              <a:tblPr/>
              <a:tblGrid>
                <a:gridCol w="4338637"/>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JEFF COOPER / Salina Journal © 2007 and 2008 Salina Journal</a:t>
                      </a:r>
                      <a:r>
                        <a:rPr kumimoji="0" lang="en-US" sz="1200" b="1" i="0" u="none" strike="noStrike" cap="none" normalizeH="0" baseline="0" dirty="0" smtClean="0">
                          <a:ln>
                            <a:noFill/>
                          </a:ln>
                          <a:solidFill>
                            <a:schemeClr val="tx1"/>
                          </a:solidFill>
                          <a:effectLst/>
                          <a:latin typeface="Arial" charset="0"/>
                          <a:cs typeface="Arial" charset="0"/>
                        </a:rPr>
                        <a:t/>
                      </a:r>
                      <a:br>
                        <a:rPr kumimoji="0" lang="en-US" sz="1200" b="1" i="0" u="none" strike="noStrike" cap="none" normalizeH="0" baseline="0" dirty="0" smtClean="0">
                          <a:ln>
                            <a:noFill/>
                          </a:ln>
                          <a:solidFill>
                            <a:schemeClr val="tx1"/>
                          </a:solidFill>
                          <a:effectLst/>
                          <a:latin typeface="Arial" charset="0"/>
                          <a:cs typeface="Arial" charset="0"/>
                        </a:rPr>
                      </a:br>
                      <a:r>
                        <a:rPr kumimoji="0" lang="en-US" sz="1200" b="1" i="0" u="none" strike="noStrike" cap="none" normalizeH="0" baseline="0" dirty="0" smtClean="0">
                          <a:ln>
                            <a:noFill/>
                          </a:ln>
                          <a:solidFill>
                            <a:schemeClr val="tx1"/>
                          </a:solidFill>
                          <a:effectLst/>
                          <a:latin typeface="Helvetica" charset="0"/>
                          <a:cs typeface="Arial" charset="0"/>
                        </a:rPr>
                        <a:t>Smoke rolls off the wrecked tractor-trailer that was involved in the crash on Interstate Highway 135 near the Mentor interchange, south of Salina.</a:t>
                      </a: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rgbClr val="FFFFFF"/>
                    </a:solidFill>
                  </a:tcPr>
                </a:tc>
              </a:tr>
            </a:tbl>
          </a:graphicData>
        </a:graphic>
      </p:graphicFrame>
      <p:sp>
        <p:nvSpPr>
          <p:cNvPr id="13" name="TextBox 12"/>
          <p:cNvSpPr txBox="1"/>
          <p:nvPr/>
        </p:nvSpPr>
        <p:spPr>
          <a:xfrm>
            <a:off x="1110342" y="273050"/>
            <a:ext cx="1752600" cy="400050"/>
          </a:xfrm>
          <a:prstGeom prst="rect">
            <a:avLst/>
          </a:prstGeom>
          <a:noFill/>
        </p:spPr>
        <p:txBody>
          <a:bodyPr>
            <a:spAutoFit/>
          </a:bodyPr>
          <a:lstStyle/>
          <a:p>
            <a:pPr fontAlgn="base">
              <a:spcBef>
                <a:spcPct val="20000"/>
              </a:spcBef>
              <a:spcAft>
                <a:spcPct val="0"/>
              </a:spcAft>
              <a:defRPr/>
            </a:pPr>
            <a:r>
              <a:rPr lang="en-US" sz="2000" b="1" dirty="0">
                <a:solidFill>
                  <a:srgbClr val="990033"/>
                </a:solidFill>
                <a:latin typeface="Century Schoolbook" pitchFamily="18" charset="0"/>
                <a:ea typeface="ＭＳ Ｐゴシック" charset="-128"/>
                <a:cs typeface="Arial" charset="0"/>
              </a:rPr>
              <a:t>Division of</a:t>
            </a:r>
          </a:p>
        </p:txBody>
      </p:sp>
      <p:sp>
        <p:nvSpPr>
          <p:cNvPr id="122884" name="Text Box 4"/>
          <p:cNvSpPr txBox="1">
            <a:spLocks noChangeArrowheads="1"/>
          </p:cNvSpPr>
          <p:nvPr/>
        </p:nvSpPr>
        <p:spPr bwMode="auto">
          <a:xfrm>
            <a:off x="0" y="1578432"/>
            <a:ext cx="9144001" cy="3893374"/>
          </a:xfrm>
          <a:prstGeom prst="rect">
            <a:avLst/>
          </a:prstGeom>
          <a:noFill/>
          <a:ln w="9525">
            <a:noFill/>
            <a:miter lim="800000"/>
            <a:headEnd/>
            <a:tailEnd/>
          </a:ln>
          <a:effectLst/>
        </p:spPr>
        <p:txBody>
          <a:bodyPr wrap="square">
            <a:spAutoFit/>
          </a:bodyPr>
          <a:lstStyle/>
          <a:p>
            <a:pPr algn="r">
              <a:spcBef>
                <a:spcPts val="0"/>
              </a:spcBef>
            </a:pPr>
            <a:r>
              <a:rPr lang="en-US" sz="1900" dirty="0" smtClean="0">
                <a:solidFill>
                  <a:srgbClr val="000066"/>
                </a:solidFill>
              </a:rPr>
              <a:t>Addressing Obstructive Sleep Apnea in</a:t>
            </a:r>
          </a:p>
          <a:p>
            <a:pPr algn="r">
              <a:spcBef>
                <a:spcPts val="0"/>
              </a:spcBef>
            </a:pPr>
            <a:r>
              <a:rPr lang="en-US" sz="1900" dirty="0" smtClean="0">
                <a:solidFill>
                  <a:srgbClr val="000066"/>
                </a:solidFill>
              </a:rPr>
              <a:t>Commercial Motor Carrier Drivers</a:t>
            </a:r>
          </a:p>
          <a:p>
            <a:pPr algn="r">
              <a:spcBef>
                <a:spcPts val="0"/>
              </a:spcBef>
            </a:pPr>
            <a:r>
              <a:rPr lang="en-US" sz="1900" smtClean="0">
                <a:solidFill>
                  <a:srgbClr val="990033"/>
                </a:solidFill>
              </a:rPr>
              <a:t>Medical </a:t>
            </a:r>
            <a:r>
              <a:rPr lang="en-US" sz="1900" dirty="0" smtClean="0">
                <a:solidFill>
                  <a:srgbClr val="990033"/>
                </a:solidFill>
              </a:rPr>
              <a:t>Review Board &amp; Motor Carrier</a:t>
            </a:r>
          </a:p>
          <a:p>
            <a:pPr algn="r">
              <a:spcBef>
                <a:spcPts val="0"/>
              </a:spcBef>
            </a:pPr>
            <a:r>
              <a:rPr lang="en-US" sz="1900" dirty="0" smtClean="0">
                <a:solidFill>
                  <a:srgbClr val="990033"/>
                </a:solidFill>
              </a:rPr>
              <a:t>Safety Advisory Committee, Federal</a:t>
            </a:r>
          </a:p>
          <a:p>
            <a:pPr algn="r">
              <a:spcBef>
                <a:spcPts val="0"/>
              </a:spcBef>
            </a:pPr>
            <a:r>
              <a:rPr lang="en-US" sz="1900" dirty="0" smtClean="0">
                <a:solidFill>
                  <a:srgbClr val="990033"/>
                </a:solidFill>
              </a:rPr>
              <a:t>Motor Carrier Safety Administration</a:t>
            </a:r>
          </a:p>
          <a:p>
            <a:pPr algn="r">
              <a:spcBef>
                <a:spcPts val="0"/>
              </a:spcBef>
            </a:pPr>
            <a:r>
              <a:rPr lang="en-US" sz="1900" dirty="0" smtClean="0">
                <a:solidFill>
                  <a:srgbClr val="990033"/>
                </a:solidFill>
              </a:rPr>
              <a:t>Department of Transportation</a:t>
            </a:r>
          </a:p>
          <a:p>
            <a:pPr algn="r">
              <a:spcBef>
                <a:spcPts val="0"/>
              </a:spcBef>
            </a:pPr>
            <a:r>
              <a:rPr lang="en-US" sz="1900" dirty="0" smtClean="0">
                <a:solidFill>
                  <a:srgbClr val="000066"/>
                </a:solidFill>
              </a:rPr>
              <a:t>December 7</a:t>
            </a:r>
            <a:r>
              <a:rPr lang="en-US" sz="1900" b="1" dirty="0" smtClean="0">
                <a:solidFill>
                  <a:srgbClr val="000066"/>
                </a:solidFill>
                <a:cs typeface="Arial" charset="0"/>
              </a:rPr>
              <a:t>, 2011</a:t>
            </a:r>
            <a:endParaRPr lang="en-US" sz="1900" b="1" dirty="0">
              <a:solidFill>
                <a:srgbClr val="000066"/>
              </a:solidFill>
              <a:cs typeface="Arial" charset="0"/>
            </a:endParaRPr>
          </a:p>
          <a:p>
            <a:pPr algn="r">
              <a:spcBef>
                <a:spcPts val="0"/>
              </a:spcBef>
            </a:pPr>
            <a:r>
              <a:rPr lang="en-US" sz="1900" b="1" dirty="0" smtClean="0">
                <a:solidFill>
                  <a:srgbClr val="000066"/>
                </a:solidFill>
                <a:cs typeface="Arial" charset="0"/>
              </a:rPr>
              <a:t>Charles </a:t>
            </a:r>
            <a:r>
              <a:rPr lang="en-US" sz="1900" b="1" dirty="0">
                <a:solidFill>
                  <a:srgbClr val="000066"/>
                </a:solidFill>
                <a:cs typeface="Arial" charset="0"/>
              </a:rPr>
              <a:t>A. Czeisler, Ph.D., M.D</a:t>
            </a:r>
            <a:r>
              <a:rPr lang="en-US" sz="1900" b="1" dirty="0" smtClean="0">
                <a:solidFill>
                  <a:srgbClr val="000066"/>
                </a:solidFill>
                <a:cs typeface="Arial" charset="0"/>
              </a:rPr>
              <a:t>.*</a:t>
            </a:r>
          </a:p>
          <a:p>
            <a:pPr algn="r">
              <a:spcBef>
                <a:spcPts val="0"/>
              </a:spcBef>
            </a:pPr>
            <a:r>
              <a:rPr lang="en-US" sz="1900" b="1" dirty="0" smtClean="0">
                <a:solidFill>
                  <a:srgbClr val="000066"/>
                </a:solidFill>
                <a:cs typeface="Arial" charset="0"/>
              </a:rPr>
              <a:t> </a:t>
            </a:r>
            <a:r>
              <a:rPr lang="en-US" sz="1900" b="1" dirty="0" err="1">
                <a:solidFill>
                  <a:srgbClr val="990033"/>
                </a:solidFill>
                <a:cs typeface="Arial" charset="0"/>
              </a:rPr>
              <a:t>Baldino</a:t>
            </a:r>
            <a:r>
              <a:rPr lang="en-US" sz="1900" b="1" dirty="0">
                <a:solidFill>
                  <a:srgbClr val="990033"/>
                </a:solidFill>
                <a:cs typeface="Arial" charset="0"/>
              </a:rPr>
              <a:t> Professor of Sleep Medicine</a:t>
            </a:r>
          </a:p>
          <a:p>
            <a:pPr algn="r">
              <a:spcBef>
                <a:spcPts val="0"/>
              </a:spcBef>
            </a:pPr>
            <a:r>
              <a:rPr lang="en-US" sz="1900" b="1" dirty="0">
                <a:solidFill>
                  <a:srgbClr val="990033"/>
                </a:solidFill>
                <a:cs typeface="Arial" charset="0"/>
              </a:rPr>
              <a:t> Director, Division of Sleep </a:t>
            </a:r>
            <a:r>
              <a:rPr lang="en-US" sz="1900" b="1" dirty="0" smtClean="0">
                <a:solidFill>
                  <a:srgbClr val="990033"/>
                </a:solidFill>
                <a:cs typeface="Arial" charset="0"/>
              </a:rPr>
              <a:t>Medicine </a:t>
            </a:r>
          </a:p>
          <a:p>
            <a:pPr algn="r">
              <a:spcBef>
                <a:spcPts val="0"/>
              </a:spcBef>
            </a:pPr>
            <a:r>
              <a:rPr lang="en-US" sz="1900" b="1" dirty="0" smtClean="0">
                <a:solidFill>
                  <a:srgbClr val="990033"/>
                </a:solidFill>
                <a:cs typeface="Arial" charset="0"/>
              </a:rPr>
              <a:t>Harvard </a:t>
            </a:r>
            <a:r>
              <a:rPr lang="en-US" sz="1900" b="1" dirty="0">
                <a:solidFill>
                  <a:srgbClr val="990033"/>
                </a:solidFill>
                <a:cs typeface="Arial" charset="0"/>
              </a:rPr>
              <a:t>Medical School</a:t>
            </a:r>
          </a:p>
          <a:p>
            <a:pPr algn="r">
              <a:spcBef>
                <a:spcPts val="0"/>
              </a:spcBef>
            </a:pPr>
            <a:r>
              <a:rPr lang="en-US" sz="1900" b="1" dirty="0" smtClean="0">
                <a:solidFill>
                  <a:srgbClr val="006699"/>
                </a:solidFill>
                <a:cs typeface="Arial" charset="0"/>
              </a:rPr>
              <a:t>Chief, Division of Sleep Medicine, </a:t>
            </a:r>
          </a:p>
          <a:p>
            <a:pPr algn="r">
              <a:spcBef>
                <a:spcPts val="0"/>
              </a:spcBef>
            </a:pPr>
            <a:r>
              <a:rPr lang="en-US" sz="1900" b="1" dirty="0" smtClean="0">
                <a:solidFill>
                  <a:srgbClr val="006699"/>
                </a:solidFill>
                <a:cs typeface="Arial" charset="0"/>
              </a:rPr>
              <a:t>Department </a:t>
            </a:r>
            <a:r>
              <a:rPr lang="en-US" sz="1900" b="1" dirty="0">
                <a:solidFill>
                  <a:srgbClr val="006699"/>
                </a:solidFill>
                <a:cs typeface="Arial" charset="0"/>
              </a:rPr>
              <a:t>of </a:t>
            </a:r>
            <a:r>
              <a:rPr lang="en-US" sz="1900" b="1" dirty="0" smtClean="0">
                <a:solidFill>
                  <a:srgbClr val="006699"/>
                </a:solidFill>
                <a:cs typeface="Arial" charset="0"/>
              </a:rPr>
              <a:t>Medicine, Brigham </a:t>
            </a:r>
            <a:r>
              <a:rPr lang="en-US" sz="1900" b="1" dirty="0">
                <a:solidFill>
                  <a:srgbClr val="006699"/>
                </a:solidFill>
                <a:cs typeface="Arial" charset="0"/>
              </a:rPr>
              <a:t>&amp; Women’s Hospital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p:cNvPicPr>
            <a:picLocks noChangeAspect="1" noChangeArrowheads="1"/>
          </p:cNvPicPr>
          <p:nvPr/>
        </p:nvPicPr>
        <p:blipFill>
          <a:blip r:embed="rId4" cstate="print"/>
          <a:srcRect/>
          <a:stretch>
            <a:fillRect/>
          </a:stretch>
        </p:blipFill>
        <p:spPr bwMode="auto">
          <a:xfrm>
            <a:off x="1216025" y="681038"/>
            <a:ext cx="2809875" cy="2271712"/>
          </a:xfrm>
          <a:prstGeom prst="rect">
            <a:avLst/>
          </a:prstGeom>
          <a:noFill/>
          <a:ln w="9525">
            <a:noFill/>
            <a:miter lim="800000"/>
            <a:headEnd/>
            <a:tailEnd/>
          </a:ln>
          <a:effectLst/>
        </p:spPr>
      </p:pic>
      <p:pic>
        <p:nvPicPr>
          <p:cNvPr id="521219" name="Picture 3"/>
          <p:cNvPicPr>
            <a:picLocks noChangeAspect="1" noChangeArrowheads="1"/>
          </p:cNvPicPr>
          <p:nvPr/>
        </p:nvPicPr>
        <p:blipFill>
          <a:blip r:embed="rId5" cstate="print"/>
          <a:srcRect/>
          <a:stretch>
            <a:fillRect/>
          </a:stretch>
        </p:blipFill>
        <p:spPr bwMode="auto">
          <a:xfrm>
            <a:off x="1851025" y="2936875"/>
            <a:ext cx="2390775" cy="708025"/>
          </a:xfrm>
          <a:prstGeom prst="rect">
            <a:avLst/>
          </a:prstGeom>
          <a:noFill/>
          <a:ln w="9525">
            <a:noFill/>
            <a:miter lim="800000"/>
            <a:headEnd/>
            <a:tailEnd/>
          </a:ln>
          <a:effectLst/>
        </p:spPr>
      </p:pic>
      <p:sp>
        <p:nvSpPr>
          <p:cNvPr id="521220" name="Text Box 4"/>
          <p:cNvSpPr txBox="1">
            <a:spLocks noChangeArrowheads="1"/>
          </p:cNvSpPr>
          <p:nvPr/>
        </p:nvSpPr>
        <p:spPr bwMode="auto">
          <a:xfrm rot="-5400000">
            <a:off x="119063" y="1565275"/>
            <a:ext cx="2120900" cy="457200"/>
          </a:xfrm>
          <a:prstGeom prst="rect">
            <a:avLst/>
          </a:prstGeom>
          <a:solidFill>
            <a:schemeClr val="bg1"/>
          </a:solidFill>
          <a:ln w="9525">
            <a:noFill/>
            <a:miter lim="800000"/>
            <a:headEnd/>
            <a:tailEnd/>
          </a:ln>
          <a:effectLst/>
        </p:spPr>
        <p:txBody>
          <a:bodyPr wrap="none">
            <a:spAutoFit/>
          </a:bodyPr>
          <a:lstStyle/>
          <a:p>
            <a:pPr eaLnBrk="1" hangingPunct="1">
              <a:spcBef>
                <a:spcPct val="0"/>
              </a:spcBef>
            </a:pPr>
            <a:r>
              <a:rPr lang="en-US" smtClean="0">
                <a:solidFill>
                  <a:srgbClr val="000000"/>
                </a:solidFill>
                <a:cs typeface="+mn-cs"/>
              </a:rPr>
              <a:t>Psychomotor performance</a:t>
            </a:r>
          </a:p>
          <a:p>
            <a:pPr eaLnBrk="1" hangingPunct="1">
              <a:spcBef>
                <a:spcPct val="0"/>
              </a:spcBef>
            </a:pPr>
            <a:r>
              <a:rPr lang="en-US" smtClean="0">
                <a:solidFill>
                  <a:srgbClr val="000000"/>
                </a:solidFill>
                <a:cs typeface="+mn-cs"/>
              </a:rPr>
              <a:t> reaction time (ms)</a:t>
            </a:r>
          </a:p>
        </p:txBody>
      </p:sp>
      <p:sp>
        <p:nvSpPr>
          <p:cNvPr id="521221" name="Text Box 5"/>
          <p:cNvSpPr txBox="1">
            <a:spLocks noChangeArrowheads="1"/>
          </p:cNvSpPr>
          <p:nvPr/>
        </p:nvSpPr>
        <p:spPr bwMode="auto">
          <a:xfrm>
            <a:off x="5141913" y="6324600"/>
            <a:ext cx="2970212" cy="274638"/>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Time since waking (h)</a:t>
            </a:r>
          </a:p>
        </p:txBody>
      </p:sp>
      <p:sp>
        <p:nvSpPr>
          <p:cNvPr id="521222" name="Text Box 6"/>
          <p:cNvSpPr txBox="1">
            <a:spLocks noChangeArrowheads="1"/>
          </p:cNvSpPr>
          <p:nvPr/>
        </p:nvSpPr>
        <p:spPr bwMode="auto">
          <a:xfrm>
            <a:off x="1831975" y="3284538"/>
            <a:ext cx="2398713" cy="457200"/>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Approximate time of day</a:t>
            </a:r>
          </a:p>
          <a:p>
            <a:pPr eaLnBrk="1" hangingPunct="1">
              <a:spcBef>
                <a:spcPct val="0"/>
              </a:spcBef>
            </a:pPr>
            <a:endParaRPr lang="en-US" smtClean="0">
              <a:solidFill>
                <a:srgbClr val="000000"/>
              </a:solidFill>
              <a:cs typeface="+mn-cs"/>
            </a:endParaRPr>
          </a:p>
        </p:txBody>
      </p:sp>
      <p:sp>
        <p:nvSpPr>
          <p:cNvPr id="521223" name="Text Box 7"/>
          <p:cNvSpPr txBox="1">
            <a:spLocks noChangeArrowheads="1"/>
          </p:cNvSpPr>
          <p:nvPr/>
        </p:nvSpPr>
        <p:spPr bwMode="auto">
          <a:xfrm>
            <a:off x="1793875" y="30289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8</a:t>
            </a:r>
          </a:p>
        </p:txBody>
      </p:sp>
      <p:sp>
        <p:nvSpPr>
          <p:cNvPr id="521224" name="Text Box 8"/>
          <p:cNvSpPr txBox="1">
            <a:spLocks noChangeArrowheads="1"/>
          </p:cNvSpPr>
          <p:nvPr/>
        </p:nvSpPr>
        <p:spPr bwMode="auto">
          <a:xfrm>
            <a:off x="2289175" y="30289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16</a:t>
            </a:r>
          </a:p>
        </p:txBody>
      </p:sp>
      <p:sp>
        <p:nvSpPr>
          <p:cNvPr id="521225" name="Text Box 9"/>
          <p:cNvSpPr txBox="1">
            <a:spLocks noChangeArrowheads="1"/>
          </p:cNvSpPr>
          <p:nvPr/>
        </p:nvSpPr>
        <p:spPr bwMode="auto">
          <a:xfrm>
            <a:off x="2874963" y="3028950"/>
            <a:ext cx="268287"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0</a:t>
            </a:r>
          </a:p>
        </p:txBody>
      </p:sp>
      <p:sp>
        <p:nvSpPr>
          <p:cNvPr id="521226" name="Text Box 10"/>
          <p:cNvSpPr txBox="1">
            <a:spLocks noChangeArrowheads="1"/>
          </p:cNvSpPr>
          <p:nvPr/>
        </p:nvSpPr>
        <p:spPr bwMode="auto">
          <a:xfrm>
            <a:off x="3432175" y="30289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8</a:t>
            </a:r>
          </a:p>
        </p:txBody>
      </p:sp>
      <p:sp>
        <p:nvSpPr>
          <p:cNvPr id="521227" name="Text Box 11"/>
          <p:cNvSpPr txBox="1">
            <a:spLocks noChangeArrowheads="1"/>
          </p:cNvSpPr>
          <p:nvPr/>
        </p:nvSpPr>
        <p:spPr bwMode="auto">
          <a:xfrm>
            <a:off x="3927475" y="30289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16</a:t>
            </a:r>
          </a:p>
        </p:txBody>
      </p:sp>
      <p:sp>
        <p:nvSpPr>
          <p:cNvPr id="521228" name="Text Box 12"/>
          <p:cNvSpPr txBox="1">
            <a:spLocks noChangeArrowheads="1"/>
          </p:cNvSpPr>
          <p:nvPr/>
        </p:nvSpPr>
        <p:spPr bwMode="auto">
          <a:xfrm>
            <a:off x="3565525" y="1454150"/>
            <a:ext cx="508000"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Mean</a:t>
            </a:r>
          </a:p>
        </p:txBody>
      </p:sp>
      <p:sp>
        <p:nvSpPr>
          <p:cNvPr id="521229" name="Text Box 13"/>
          <p:cNvSpPr txBox="1">
            <a:spLocks noChangeArrowheads="1"/>
          </p:cNvSpPr>
          <p:nvPr/>
        </p:nvSpPr>
        <p:spPr bwMode="auto">
          <a:xfrm>
            <a:off x="3565525" y="1935163"/>
            <a:ext cx="620713"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Median</a:t>
            </a:r>
          </a:p>
        </p:txBody>
      </p:sp>
      <p:sp>
        <p:nvSpPr>
          <p:cNvPr id="521230" name="Text Box 14"/>
          <p:cNvSpPr txBox="1">
            <a:spLocks noChangeArrowheads="1"/>
          </p:cNvSpPr>
          <p:nvPr/>
        </p:nvSpPr>
        <p:spPr bwMode="auto">
          <a:xfrm>
            <a:off x="3565525" y="1120775"/>
            <a:ext cx="949325"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Slowest 10%</a:t>
            </a:r>
          </a:p>
        </p:txBody>
      </p:sp>
      <p:sp>
        <p:nvSpPr>
          <p:cNvPr id="521231" name="Text Box 15"/>
          <p:cNvSpPr txBox="1">
            <a:spLocks noChangeArrowheads="1"/>
          </p:cNvSpPr>
          <p:nvPr/>
        </p:nvSpPr>
        <p:spPr bwMode="auto">
          <a:xfrm>
            <a:off x="3565525" y="2459038"/>
            <a:ext cx="914400"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Fastest 10%</a:t>
            </a:r>
          </a:p>
        </p:txBody>
      </p:sp>
      <p:sp>
        <p:nvSpPr>
          <p:cNvPr id="521232" name="Text Box 16"/>
          <p:cNvSpPr txBox="1">
            <a:spLocks noChangeArrowheads="1"/>
          </p:cNvSpPr>
          <p:nvPr/>
        </p:nvSpPr>
        <p:spPr bwMode="auto">
          <a:xfrm>
            <a:off x="5213350" y="2994025"/>
            <a:ext cx="2970213" cy="579438"/>
          </a:xfrm>
          <a:prstGeom prst="rect">
            <a:avLst/>
          </a:prstGeom>
          <a:solidFill>
            <a:schemeClr val="bg1"/>
          </a:solidFill>
          <a:ln w="9525">
            <a:noFill/>
            <a:miter lim="800000"/>
            <a:headEnd/>
            <a:tailEnd/>
          </a:ln>
          <a:effectLst/>
        </p:spPr>
        <p:txBody>
          <a:bodyPr>
            <a:spAutoFit/>
          </a:bodyPr>
          <a:lstStyle/>
          <a:p>
            <a:pPr eaLnBrk="1" hangingPunct="1">
              <a:spcBef>
                <a:spcPct val="0"/>
              </a:spcBef>
            </a:pPr>
            <a:endParaRPr lang="en-US" sz="1000" smtClean="0">
              <a:solidFill>
                <a:srgbClr val="000000"/>
              </a:solidFill>
              <a:cs typeface="+mn-cs"/>
            </a:endParaRPr>
          </a:p>
          <a:p>
            <a:pPr eaLnBrk="1" hangingPunct="1">
              <a:spcBef>
                <a:spcPct val="0"/>
              </a:spcBef>
            </a:pPr>
            <a:endParaRPr lang="en-US" sz="1000" smtClean="0">
              <a:solidFill>
                <a:srgbClr val="000000"/>
              </a:solidFill>
              <a:cs typeface="+mn-cs"/>
            </a:endParaRPr>
          </a:p>
          <a:p>
            <a:pPr eaLnBrk="1" hangingPunct="1">
              <a:spcBef>
                <a:spcPct val="0"/>
              </a:spcBef>
            </a:pPr>
            <a:r>
              <a:rPr lang="en-US" smtClean="0">
                <a:solidFill>
                  <a:srgbClr val="000000"/>
                </a:solidFill>
                <a:cs typeface="+mn-cs"/>
              </a:rPr>
              <a:t>Time since waking (h)</a:t>
            </a:r>
          </a:p>
        </p:txBody>
      </p:sp>
      <p:sp>
        <p:nvSpPr>
          <p:cNvPr id="521233" name="Text Box 17"/>
          <p:cNvSpPr txBox="1">
            <a:spLocks noChangeArrowheads="1"/>
          </p:cNvSpPr>
          <p:nvPr/>
        </p:nvSpPr>
        <p:spPr bwMode="auto">
          <a:xfrm>
            <a:off x="5314950" y="30162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0</a:t>
            </a:r>
          </a:p>
        </p:txBody>
      </p:sp>
      <p:sp>
        <p:nvSpPr>
          <p:cNvPr id="521234" name="Text Box 18"/>
          <p:cNvSpPr txBox="1">
            <a:spLocks noChangeArrowheads="1"/>
          </p:cNvSpPr>
          <p:nvPr/>
        </p:nvSpPr>
        <p:spPr bwMode="auto">
          <a:xfrm>
            <a:off x="5775325"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10</a:t>
            </a:r>
          </a:p>
        </p:txBody>
      </p:sp>
      <p:sp>
        <p:nvSpPr>
          <p:cNvPr id="521235" name="Text Box 19"/>
          <p:cNvSpPr txBox="1">
            <a:spLocks noChangeArrowheads="1"/>
          </p:cNvSpPr>
          <p:nvPr/>
        </p:nvSpPr>
        <p:spPr bwMode="auto">
          <a:xfrm>
            <a:off x="6765925"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30</a:t>
            </a:r>
          </a:p>
        </p:txBody>
      </p:sp>
      <p:sp>
        <p:nvSpPr>
          <p:cNvPr id="521236" name="Text Box 20"/>
          <p:cNvSpPr txBox="1">
            <a:spLocks noChangeArrowheads="1"/>
          </p:cNvSpPr>
          <p:nvPr/>
        </p:nvSpPr>
        <p:spPr bwMode="auto">
          <a:xfrm>
            <a:off x="7272338"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40</a:t>
            </a:r>
          </a:p>
        </p:txBody>
      </p:sp>
      <p:sp>
        <p:nvSpPr>
          <p:cNvPr id="521237" name="Text Box 21"/>
          <p:cNvSpPr txBox="1">
            <a:spLocks noChangeArrowheads="1"/>
          </p:cNvSpPr>
          <p:nvPr/>
        </p:nvSpPr>
        <p:spPr bwMode="auto">
          <a:xfrm>
            <a:off x="7767638"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50</a:t>
            </a:r>
          </a:p>
        </p:txBody>
      </p:sp>
      <p:sp>
        <p:nvSpPr>
          <p:cNvPr id="521238" name="Text Box 22"/>
          <p:cNvSpPr txBox="1">
            <a:spLocks noChangeArrowheads="1"/>
          </p:cNvSpPr>
          <p:nvPr/>
        </p:nvSpPr>
        <p:spPr bwMode="auto">
          <a:xfrm rot="-5400000">
            <a:off x="3547269" y="1547019"/>
            <a:ext cx="2571750" cy="579438"/>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Cognitive throughput</a:t>
            </a:r>
          </a:p>
          <a:p>
            <a:pPr eaLnBrk="1" hangingPunct="1">
              <a:spcBef>
                <a:spcPct val="0"/>
              </a:spcBef>
            </a:pPr>
            <a:r>
              <a:rPr lang="en-US" smtClean="0">
                <a:solidFill>
                  <a:srgbClr val="000000"/>
                </a:solidFill>
                <a:cs typeface="+mn-cs"/>
              </a:rPr>
              <a:t> Deviation from mean (#)</a:t>
            </a:r>
          </a:p>
          <a:p>
            <a:pPr eaLnBrk="1" hangingPunct="1">
              <a:spcBef>
                <a:spcPct val="0"/>
              </a:spcBef>
            </a:pPr>
            <a:endParaRPr lang="en-US" sz="800" smtClean="0">
              <a:solidFill>
                <a:srgbClr val="000000"/>
              </a:solidFill>
              <a:cs typeface="+mn-cs"/>
            </a:endParaRPr>
          </a:p>
        </p:txBody>
      </p:sp>
      <p:sp>
        <p:nvSpPr>
          <p:cNvPr id="521239" name="Text Box 23"/>
          <p:cNvSpPr txBox="1">
            <a:spLocks noChangeArrowheads="1"/>
          </p:cNvSpPr>
          <p:nvPr/>
        </p:nvSpPr>
        <p:spPr bwMode="auto">
          <a:xfrm>
            <a:off x="6273800"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20</a:t>
            </a:r>
          </a:p>
        </p:txBody>
      </p:sp>
      <p:pic>
        <p:nvPicPr>
          <p:cNvPr id="521240" name="Picture 24"/>
          <p:cNvPicPr>
            <a:picLocks noChangeAspect="1" noChangeArrowheads="1"/>
          </p:cNvPicPr>
          <p:nvPr/>
        </p:nvPicPr>
        <p:blipFill>
          <a:blip r:embed="rId6" cstate="print"/>
          <a:srcRect/>
          <a:stretch>
            <a:fillRect/>
          </a:stretch>
        </p:blipFill>
        <p:spPr bwMode="auto">
          <a:xfrm>
            <a:off x="5081588" y="703263"/>
            <a:ext cx="2995612" cy="2333625"/>
          </a:xfrm>
          <a:prstGeom prst="rect">
            <a:avLst/>
          </a:prstGeom>
          <a:noFill/>
          <a:ln w="9525">
            <a:noFill/>
            <a:miter lim="800000"/>
            <a:headEnd/>
            <a:tailEnd/>
          </a:ln>
          <a:effectLst/>
        </p:spPr>
      </p:pic>
      <p:grpSp>
        <p:nvGrpSpPr>
          <p:cNvPr id="2" name="Group 25"/>
          <p:cNvGrpSpPr>
            <a:grpSpLocks/>
          </p:cNvGrpSpPr>
          <p:nvPr/>
        </p:nvGrpSpPr>
        <p:grpSpPr bwMode="auto">
          <a:xfrm>
            <a:off x="171450" y="473075"/>
            <a:ext cx="4344988" cy="3275013"/>
            <a:chOff x="108" y="298"/>
            <a:chExt cx="2737" cy="2063"/>
          </a:xfrm>
        </p:grpSpPr>
        <p:pic>
          <p:nvPicPr>
            <p:cNvPr id="521242" name="Picture 26"/>
            <p:cNvPicPr>
              <a:picLocks noChangeAspect="1" noChangeArrowheads="1"/>
            </p:cNvPicPr>
            <p:nvPr/>
          </p:nvPicPr>
          <p:blipFill>
            <a:blip r:embed="rId7" cstate="print"/>
            <a:srcRect/>
            <a:stretch>
              <a:fillRect/>
            </a:stretch>
          </p:blipFill>
          <p:spPr bwMode="auto">
            <a:xfrm>
              <a:off x="108" y="298"/>
              <a:ext cx="2737" cy="2063"/>
            </a:xfrm>
            <a:prstGeom prst="rect">
              <a:avLst/>
            </a:prstGeom>
            <a:noFill/>
            <a:ln w="9525">
              <a:noFill/>
              <a:miter lim="800000"/>
              <a:headEnd/>
              <a:tailEnd/>
            </a:ln>
            <a:effectLst/>
          </p:spPr>
        </p:pic>
        <p:sp>
          <p:nvSpPr>
            <p:cNvPr id="521243" name="Rectangle 27"/>
            <p:cNvSpPr>
              <a:spLocks noChangeArrowheads="1"/>
            </p:cNvSpPr>
            <p:nvPr/>
          </p:nvSpPr>
          <p:spPr bwMode="auto">
            <a:xfrm>
              <a:off x="745" y="309"/>
              <a:ext cx="1420" cy="357"/>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1244" name="Rectangle 28"/>
            <p:cNvSpPr>
              <a:spLocks noChangeArrowheads="1"/>
            </p:cNvSpPr>
            <p:nvPr/>
          </p:nvSpPr>
          <p:spPr bwMode="auto">
            <a:xfrm>
              <a:off x="1251" y="2096"/>
              <a:ext cx="735" cy="188"/>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grpSp>
      <p:sp>
        <p:nvSpPr>
          <p:cNvPr id="521245" name="Text Box 29"/>
          <p:cNvSpPr txBox="1">
            <a:spLocks noChangeArrowheads="1"/>
          </p:cNvSpPr>
          <p:nvPr/>
        </p:nvSpPr>
        <p:spPr bwMode="auto">
          <a:xfrm>
            <a:off x="776288" y="688975"/>
            <a:ext cx="3470275" cy="274638"/>
          </a:xfrm>
          <a:prstGeom prst="rect">
            <a:avLst/>
          </a:prstGeom>
          <a:no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Time course of single vehicle truck accidents</a:t>
            </a:r>
          </a:p>
        </p:txBody>
      </p:sp>
      <p:sp>
        <p:nvSpPr>
          <p:cNvPr id="521246" name="Text Box 30"/>
          <p:cNvSpPr txBox="1">
            <a:spLocks noChangeArrowheads="1"/>
          </p:cNvSpPr>
          <p:nvPr/>
        </p:nvSpPr>
        <p:spPr bwMode="auto">
          <a:xfrm>
            <a:off x="958850" y="266700"/>
            <a:ext cx="258127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1 – Circadian time of day</a:t>
            </a:r>
          </a:p>
        </p:txBody>
      </p:sp>
      <p:grpSp>
        <p:nvGrpSpPr>
          <p:cNvPr id="3" name="Group 31"/>
          <p:cNvGrpSpPr>
            <a:grpSpLocks/>
          </p:cNvGrpSpPr>
          <p:nvPr/>
        </p:nvGrpSpPr>
        <p:grpSpPr bwMode="auto">
          <a:xfrm>
            <a:off x="4572000" y="333375"/>
            <a:ext cx="4256088" cy="3414713"/>
            <a:chOff x="2880" y="249"/>
            <a:chExt cx="2681" cy="2112"/>
          </a:xfrm>
        </p:grpSpPr>
        <p:pic>
          <p:nvPicPr>
            <p:cNvPr id="521248" name="Picture 32" descr="truck accidents"/>
            <p:cNvPicPr>
              <a:picLocks noChangeAspect="1" noChangeArrowheads="1"/>
            </p:cNvPicPr>
            <p:nvPr/>
          </p:nvPicPr>
          <p:blipFill>
            <a:blip r:embed="rId8" cstate="print"/>
            <a:srcRect/>
            <a:stretch>
              <a:fillRect/>
            </a:stretch>
          </p:blipFill>
          <p:spPr bwMode="auto">
            <a:xfrm>
              <a:off x="2880" y="249"/>
              <a:ext cx="2681" cy="2112"/>
            </a:xfrm>
            <a:prstGeom prst="rect">
              <a:avLst/>
            </a:prstGeom>
            <a:noFill/>
          </p:spPr>
        </p:pic>
        <p:sp>
          <p:nvSpPr>
            <p:cNvPr id="521249" name="Rectangle 33"/>
            <p:cNvSpPr>
              <a:spLocks noChangeArrowheads="1"/>
            </p:cNvSpPr>
            <p:nvPr/>
          </p:nvSpPr>
          <p:spPr bwMode="auto">
            <a:xfrm>
              <a:off x="4012" y="2066"/>
              <a:ext cx="546" cy="179"/>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1250" name="Rectangle 34"/>
            <p:cNvSpPr>
              <a:spLocks noChangeArrowheads="1"/>
            </p:cNvSpPr>
            <p:nvPr/>
          </p:nvSpPr>
          <p:spPr bwMode="auto">
            <a:xfrm>
              <a:off x="3545" y="407"/>
              <a:ext cx="1202" cy="288"/>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grpSp>
      <p:sp>
        <p:nvSpPr>
          <p:cNvPr id="521251" name="Text Box 35"/>
          <p:cNvSpPr txBox="1">
            <a:spLocks noChangeArrowheads="1"/>
          </p:cNvSpPr>
          <p:nvPr/>
        </p:nvSpPr>
        <p:spPr bwMode="auto">
          <a:xfrm>
            <a:off x="4906963" y="266700"/>
            <a:ext cx="281622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2 – Acute sleep deprivation</a:t>
            </a:r>
          </a:p>
        </p:txBody>
      </p:sp>
      <p:sp>
        <p:nvSpPr>
          <p:cNvPr id="521252" name="Rectangle 36"/>
          <p:cNvSpPr>
            <a:spLocks noChangeArrowheads="1"/>
          </p:cNvSpPr>
          <p:nvPr/>
        </p:nvSpPr>
        <p:spPr bwMode="auto">
          <a:xfrm>
            <a:off x="7872413" y="836613"/>
            <a:ext cx="171450" cy="271462"/>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1253" name="Text Box 37"/>
          <p:cNvSpPr txBox="1">
            <a:spLocks noChangeArrowheads="1"/>
          </p:cNvSpPr>
          <p:nvPr/>
        </p:nvSpPr>
        <p:spPr bwMode="auto">
          <a:xfrm>
            <a:off x="4981575" y="688975"/>
            <a:ext cx="3600450" cy="274638"/>
          </a:xfrm>
          <a:prstGeom prst="rect">
            <a:avLst/>
          </a:prstGeom>
          <a:no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Single vehicle truck accidents by hours driving</a:t>
            </a:r>
          </a:p>
        </p:txBody>
      </p:sp>
      <p:pic>
        <p:nvPicPr>
          <p:cNvPr id="521254" name="Picture 38" descr="AF crashes blank"/>
          <p:cNvPicPr>
            <a:picLocks noChangeAspect="1" noChangeArrowheads="1"/>
          </p:cNvPicPr>
          <p:nvPr/>
        </p:nvPicPr>
        <p:blipFill>
          <a:blip r:embed="rId9" cstate="print"/>
          <a:srcRect/>
          <a:stretch>
            <a:fillRect/>
          </a:stretch>
        </p:blipFill>
        <p:spPr bwMode="auto">
          <a:xfrm>
            <a:off x="5353050" y="3786188"/>
            <a:ext cx="2689225" cy="2832100"/>
          </a:xfrm>
          <a:prstGeom prst="rect">
            <a:avLst/>
          </a:prstGeom>
          <a:noFill/>
        </p:spPr>
      </p:pic>
      <p:sp>
        <p:nvSpPr>
          <p:cNvPr id="521255" name="Text Box 39"/>
          <p:cNvSpPr txBox="1">
            <a:spLocks noChangeArrowheads="1"/>
          </p:cNvSpPr>
          <p:nvPr/>
        </p:nvSpPr>
        <p:spPr bwMode="auto">
          <a:xfrm>
            <a:off x="6130925" y="3897313"/>
            <a:ext cx="91757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b="0" smtClean="0">
                <a:solidFill>
                  <a:srgbClr val="000000"/>
                </a:solidFill>
                <a:cs typeface="+mn-cs"/>
              </a:rPr>
              <a:t>Fighters</a:t>
            </a:r>
          </a:p>
        </p:txBody>
      </p:sp>
      <p:sp>
        <p:nvSpPr>
          <p:cNvPr id="521256" name="Text Box 40"/>
          <p:cNvSpPr txBox="1">
            <a:spLocks noChangeArrowheads="1"/>
          </p:cNvSpPr>
          <p:nvPr/>
        </p:nvSpPr>
        <p:spPr bwMode="auto">
          <a:xfrm>
            <a:off x="5903913" y="5737225"/>
            <a:ext cx="1087437"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b="0" smtClean="0">
                <a:solidFill>
                  <a:srgbClr val="000000"/>
                </a:solidFill>
                <a:cs typeface="+mn-cs"/>
              </a:rPr>
              <a:t>All aircraft</a:t>
            </a:r>
          </a:p>
        </p:txBody>
      </p:sp>
      <p:sp>
        <p:nvSpPr>
          <p:cNvPr id="521257" name="Text Box 41"/>
          <p:cNvSpPr txBox="1">
            <a:spLocks noChangeArrowheads="1"/>
          </p:cNvSpPr>
          <p:nvPr/>
        </p:nvSpPr>
        <p:spPr bwMode="auto">
          <a:xfrm>
            <a:off x="5383213" y="6550025"/>
            <a:ext cx="2606675" cy="276225"/>
          </a:xfrm>
          <a:prstGeom prst="rect">
            <a:avLst/>
          </a:prstGeom>
          <a:noFill/>
          <a:ln w="9525">
            <a:noFill/>
            <a:miter lim="800000"/>
            <a:headEnd/>
            <a:tailEnd/>
          </a:ln>
          <a:effectLst/>
        </p:spPr>
        <p:txBody>
          <a:bodyPr wrap="none">
            <a:spAutoFit/>
          </a:bodyPr>
          <a:lstStyle/>
          <a:p>
            <a:pPr eaLnBrk="1" hangingPunct="1">
              <a:spcBef>
                <a:spcPct val="0"/>
              </a:spcBef>
            </a:pPr>
            <a:r>
              <a:rPr lang="en-US" b="0" smtClean="0">
                <a:solidFill>
                  <a:srgbClr val="000000"/>
                </a:solidFill>
                <a:cs typeface="+mn-cs"/>
              </a:rPr>
              <a:t>          Hours since 6:00 h wake time</a:t>
            </a:r>
          </a:p>
        </p:txBody>
      </p:sp>
      <p:sp>
        <p:nvSpPr>
          <p:cNvPr id="521258" name="Text Box 42"/>
          <p:cNvSpPr txBox="1">
            <a:spLocks noChangeArrowheads="1"/>
          </p:cNvSpPr>
          <p:nvPr/>
        </p:nvSpPr>
        <p:spPr bwMode="auto">
          <a:xfrm rot="-5400000">
            <a:off x="4125913" y="4905375"/>
            <a:ext cx="2254250" cy="304800"/>
          </a:xfrm>
          <a:prstGeom prst="rect">
            <a:avLst/>
          </a:prstGeom>
          <a:noFill/>
          <a:ln w="9525">
            <a:noFill/>
            <a:miter lim="800000"/>
            <a:headEnd/>
            <a:tailEnd/>
          </a:ln>
          <a:effectLst/>
        </p:spPr>
        <p:txBody>
          <a:bodyPr wrap="none">
            <a:spAutoFit/>
          </a:bodyPr>
          <a:lstStyle/>
          <a:p>
            <a:pPr algn="l" eaLnBrk="1" hangingPunct="1">
              <a:spcBef>
                <a:spcPct val="0"/>
              </a:spcBef>
            </a:pPr>
            <a:r>
              <a:rPr lang="en-US" sz="1400" b="0" smtClean="0">
                <a:solidFill>
                  <a:srgbClr val="000000"/>
                </a:solidFill>
                <a:cs typeface="+mn-cs"/>
              </a:rPr>
              <a:t>Hourly accident coefficient</a:t>
            </a:r>
          </a:p>
        </p:txBody>
      </p:sp>
      <p:sp>
        <p:nvSpPr>
          <p:cNvPr id="521259" name="Text Box 43"/>
          <p:cNvSpPr txBox="1">
            <a:spLocks noChangeArrowheads="1"/>
          </p:cNvSpPr>
          <p:nvPr/>
        </p:nvSpPr>
        <p:spPr bwMode="auto">
          <a:xfrm>
            <a:off x="5440363" y="5645150"/>
            <a:ext cx="268287" cy="274638"/>
          </a:xfrm>
          <a:prstGeom prst="rect">
            <a:avLst/>
          </a:prstGeom>
          <a:noFill/>
          <a:ln w="9525">
            <a:noFill/>
            <a:miter lim="800000"/>
            <a:headEnd/>
            <a:tailEnd/>
          </a:ln>
          <a:effectLst/>
        </p:spPr>
        <p:txBody>
          <a:bodyPr wrap="none">
            <a:spAutoFit/>
          </a:bodyPr>
          <a:lstStyle/>
          <a:p>
            <a:pPr algn="l" eaLnBrk="1" hangingPunct="1">
              <a:spcBef>
                <a:spcPct val="0"/>
              </a:spcBef>
            </a:pPr>
            <a:r>
              <a:rPr lang="en-US" b="0" smtClean="0">
                <a:solidFill>
                  <a:srgbClr val="000000"/>
                </a:solidFill>
                <a:cs typeface="+mn-cs"/>
              </a:rPr>
              <a:t>1</a:t>
            </a:r>
          </a:p>
        </p:txBody>
      </p:sp>
      <p:sp>
        <p:nvSpPr>
          <p:cNvPr id="521260" name="Text Box 44"/>
          <p:cNvSpPr txBox="1">
            <a:spLocks noChangeArrowheads="1"/>
          </p:cNvSpPr>
          <p:nvPr/>
        </p:nvSpPr>
        <p:spPr bwMode="auto">
          <a:xfrm>
            <a:off x="5440363" y="5075238"/>
            <a:ext cx="268287" cy="274637"/>
          </a:xfrm>
          <a:prstGeom prst="rect">
            <a:avLst/>
          </a:prstGeom>
          <a:noFill/>
          <a:ln w="9525">
            <a:noFill/>
            <a:miter lim="800000"/>
            <a:headEnd/>
            <a:tailEnd/>
          </a:ln>
          <a:effectLst/>
        </p:spPr>
        <p:txBody>
          <a:bodyPr wrap="none">
            <a:spAutoFit/>
          </a:bodyPr>
          <a:lstStyle/>
          <a:p>
            <a:pPr algn="l" eaLnBrk="1" hangingPunct="1">
              <a:spcBef>
                <a:spcPct val="0"/>
              </a:spcBef>
            </a:pPr>
            <a:r>
              <a:rPr lang="en-US" b="0" smtClean="0">
                <a:solidFill>
                  <a:srgbClr val="000000"/>
                </a:solidFill>
                <a:cs typeface="+mn-cs"/>
              </a:rPr>
              <a:t>2</a:t>
            </a:r>
          </a:p>
        </p:txBody>
      </p:sp>
      <p:sp>
        <p:nvSpPr>
          <p:cNvPr id="521261" name="Text Box 45"/>
          <p:cNvSpPr txBox="1">
            <a:spLocks noChangeArrowheads="1"/>
          </p:cNvSpPr>
          <p:nvPr/>
        </p:nvSpPr>
        <p:spPr bwMode="auto">
          <a:xfrm>
            <a:off x="5440363" y="4537075"/>
            <a:ext cx="268287" cy="274638"/>
          </a:xfrm>
          <a:prstGeom prst="rect">
            <a:avLst/>
          </a:prstGeom>
          <a:noFill/>
          <a:ln w="9525">
            <a:noFill/>
            <a:miter lim="800000"/>
            <a:headEnd/>
            <a:tailEnd/>
          </a:ln>
          <a:effectLst/>
        </p:spPr>
        <p:txBody>
          <a:bodyPr wrap="none">
            <a:spAutoFit/>
          </a:bodyPr>
          <a:lstStyle/>
          <a:p>
            <a:pPr algn="l" eaLnBrk="1" hangingPunct="1">
              <a:spcBef>
                <a:spcPct val="0"/>
              </a:spcBef>
            </a:pPr>
            <a:r>
              <a:rPr lang="en-US" b="0" smtClean="0">
                <a:solidFill>
                  <a:srgbClr val="000000"/>
                </a:solidFill>
                <a:cs typeface="+mn-cs"/>
              </a:rPr>
              <a:t>3</a:t>
            </a:r>
          </a:p>
        </p:txBody>
      </p:sp>
      <p:sp>
        <p:nvSpPr>
          <p:cNvPr id="521262" name="Text Box 46"/>
          <p:cNvSpPr txBox="1">
            <a:spLocks noChangeArrowheads="1"/>
          </p:cNvSpPr>
          <p:nvPr/>
        </p:nvSpPr>
        <p:spPr bwMode="auto">
          <a:xfrm>
            <a:off x="5440363" y="3973513"/>
            <a:ext cx="268287" cy="274637"/>
          </a:xfrm>
          <a:prstGeom prst="rect">
            <a:avLst/>
          </a:prstGeom>
          <a:noFill/>
          <a:ln w="9525">
            <a:noFill/>
            <a:miter lim="800000"/>
            <a:headEnd/>
            <a:tailEnd/>
          </a:ln>
          <a:effectLst/>
        </p:spPr>
        <p:txBody>
          <a:bodyPr wrap="none">
            <a:spAutoFit/>
          </a:bodyPr>
          <a:lstStyle/>
          <a:p>
            <a:pPr algn="l" eaLnBrk="1" hangingPunct="1">
              <a:spcBef>
                <a:spcPct val="0"/>
              </a:spcBef>
            </a:pPr>
            <a:r>
              <a:rPr lang="en-US" b="0" smtClean="0">
                <a:solidFill>
                  <a:srgbClr val="000000"/>
                </a:solidFill>
                <a:cs typeface="+mn-cs"/>
              </a:rPr>
              <a:t>4</a:t>
            </a:r>
          </a:p>
        </p:txBody>
      </p:sp>
      <p:sp>
        <p:nvSpPr>
          <p:cNvPr id="521263" name="Text Box 47"/>
          <p:cNvSpPr txBox="1">
            <a:spLocks noChangeArrowheads="1"/>
          </p:cNvSpPr>
          <p:nvPr/>
        </p:nvSpPr>
        <p:spPr bwMode="auto">
          <a:xfrm>
            <a:off x="5848350" y="6375400"/>
            <a:ext cx="2144713" cy="274638"/>
          </a:xfrm>
          <a:prstGeom prst="rect">
            <a:avLst/>
          </a:prstGeom>
          <a:noFill/>
          <a:ln w="9525">
            <a:noFill/>
            <a:miter lim="800000"/>
            <a:headEnd/>
            <a:tailEnd/>
          </a:ln>
          <a:effectLst/>
        </p:spPr>
        <p:txBody>
          <a:bodyPr wrap="none">
            <a:spAutoFit/>
          </a:bodyPr>
          <a:lstStyle/>
          <a:p>
            <a:pPr algn="l" eaLnBrk="1" hangingPunct="1">
              <a:spcBef>
                <a:spcPct val="0"/>
              </a:spcBef>
            </a:pPr>
            <a:r>
              <a:rPr lang="en-US" b="0" smtClean="0">
                <a:solidFill>
                  <a:srgbClr val="000000"/>
                </a:solidFill>
                <a:cs typeface="+mn-cs"/>
              </a:rPr>
              <a:t>1      2     3     4      5     6     7</a:t>
            </a:r>
          </a:p>
        </p:txBody>
      </p:sp>
      <p:sp>
        <p:nvSpPr>
          <p:cNvPr id="521264" name="Text Box 48"/>
          <p:cNvSpPr txBox="1">
            <a:spLocks noChangeArrowheads="1"/>
          </p:cNvSpPr>
          <p:nvPr/>
        </p:nvSpPr>
        <p:spPr bwMode="auto">
          <a:xfrm>
            <a:off x="4906963" y="3530600"/>
            <a:ext cx="1733550"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4 – Sleep inertia</a:t>
            </a:r>
          </a:p>
        </p:txBody>
      </p:sp>
      <p:sp>
        <p:nvSpPr>
          <p:cNvPr id="521265" name="Text Box 49"/>
          <p:cNvSpPr txBox="1">
            <a:spLocks noChangeArrowheads="1"/>
          </p:cNvSpPr>
          <p:nvPr/>
        </p:nvSpPr>
        <p:spPr bwMode="auto">
          <a:xfrm>
            <a:off x="7261225" y="3759200"/>
            <a:ext cx="1489075" cy="457200"/>
          </a:xfrm>
          <a:prstGeom prst="rect">
            <a:avLst/>
          </a:prstGeom>
          <a:noFill/>
          <a:ln w="9525">
            <a:noFill/>
            <a:miter lim="800000"/>
            <a:headEnd/>
            <a:tailEnd/>
          </a:ln>
          <a:effectLst/>
        </p:spPr>
        <p:txBody>
          <a:bodyPr wrap="none">
            <a:spAutoFit/>
          </a:bodyPr>
          <a:lstStyle/>
          <a:p>
            <a:pPr eaLnBrk="1" hangingPunct="1">
              <a:spcBef>
                <a:spcPct val="0"/>
              </a:spcBef>
            </a:pPr>
            <a:r>
              <a:rPr lang="en-US" smtClean="0">
                <a:solidFill>
                  <a:srgbClr val="000000"/>
                </a:solidFill>
                <a:cs typeface="+mn-cs"/>
              </a:rPr>
              <a:t>Pilot crashes by</a:t>
            </a:r>
          </a:p>
          <a:p>
            <a:pPr eaLnBrk="1" hangingPunct="1">
              <a:spcBef>
                <a:spcPct val="0"/>
              </a:spcBef>
            </a:pPr>
            <a:r>
              <a:rPr lang="en-US" smtClean="0">
                <a:solidFill>
                  <a:srgbClr val="000000"/>
                </a:solidFill>
                <a:cs typeface="+mn-cs"/>
              </a:rPr>
              <a:t>time since waking</a:t>
            </a:r>
          </a:p>
        </p:txBody>
      </p:sp>
      <p:graphicFrame>
        <p:nvGraphicFramePr>
          <p:cNvPr id="521266" name="Object 50"/>
          <p:cNvGraphicFramePr>
            <a:graphicFrameLocks noChangeAspect="1"/>
          </p:cNvGraphicFramePr>
          <p:nvPr/>
        </p:nvGraphicFramePr>
        <p:xfrm>
          <a:off x="395288" y="3609975"/>
          <a:ext cx="4244975" cy="3108325"/>
        </p:xfrm>
        <a:graphic>
          <a:graphicData uri="http://schemas.openxmlformats.org/presentationml/2006/ole">
            <p:oleObj spid="_x0000_s1082370" name="SPW 10.0 Graph" r:id="rId10" imgW="5541120" imgH="4059720" progId="">
              <p:embed/>
            </p:oleObj>
          </a:graphicData>
        </a:graphic>
      </p:graphicFrame>
      <p:sp>
        <p:nvSpPr>
          <p:cNvPr id="521267" name="Text Box 51"/>
          <p:cNvSpPr txBox="1">
            <a:spLocks noChangeArrowheads="1"/>
          </p:cNvSpPr>
          <p:nvPr/>
        </p:nvSpPr>
        <p:spPr bwMode="auto">
          <a:xfrm>
            <a:off x="958850" y="3530600"/>
            <a:ext cx="301942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3 – Chronic sleep deprivation</a:t>
            </a:r>
          </a:p>
        </p:txBody>
      </p:sp>
      <p:sp>
        <p:nvSpPr>
          <p:cNvPr id="521268" name="Text Box 52"/>
          <p:cNvSpPr txBox="1">
            <a:spLocks noChangeArrowheads="1"/>
          </p:cNvSpPr>
          <p:nvPr/>
        </p:nvSpPr>
        <p:spPr bwMode="auto">
          <a:xfrm>
            <a:off x="871538" y="4037013"/>
            <a:ext cx="2166937" cy="457200"/>
          </a:xfrm>
          <a:prstGeom prst="rect">
            <a:avLst/>
          </a:prstGeom>
          <a:noFill/>
          <a:ln w="9525">
            <a:noFill/>
            <a:miter lim="800000"/>
            <a:headEnd/>
            <a:tailEnd/>
          </a:ln>
          <a:effectLst/>
        </p:spPr>
        <p:txBody>
          <a:bodyPr wrap="none">
            <a:spAutoFit/>
          </a:bodyPr>
          <a:lstStyle/>
          <a:p>
            <a:pPr eaLnBrk="1" hangingPunct="1">
              <a:spcBef>
                <a:spcPct val="0"/>
              </a:spcBef>
            </a:pPr>
            <a:r>
              <a:rPr lang="en-US" smtClean="0">
                <a:solidFill>
                  <a:srgbClr val="000000"/>
                </a:solidFill>
                <a:cs typeface="+mn-cs"/>
              </a:rPr>
              <a:t>Lapses of attention by MDs</a:t>
            </a:r>
          </a:p>
          <a:p>
            <a:pPr eaLnBrk="1" hangingPunct="1">
              <a:spcBef>
                <a:spcPct val="0"/>
              </a:spcBef>
            </a:pPr>
            <a:r>
              <a:rPr lang="en-US" smtClean="0">
                <a:solidFill>
                  <a:srgbClr val="000000"/>
                </a:solidFill>
                <a:cs typeface="+mn-cs"/>
              </a:rPr>
              <a:t>on two work schedules</a:t>
            </a:r>
          </a:p>
        </p:txBody>
      </p:sp>
      <p:sp>
        <p:nvSpPr>
          <p:cNvPr id="521269" name="Text Box 53"/>
          <p:cNvSpPr txBox="1">
            <a:spLocks noChangeArrowheads="1"/>
          </p:cNvSpPr>
          <p:nvPr/>
        </p:nvSpPr>
        <p:spPr bwMode="auto">
          <a:xfrm>
            <a:off x="1687513" y="4706938"/>
            <a:ext cx="1828800" cy="274637"/>
          </a:xfrm>
          <a:prstGeom prst="rect">
            <a:avLst/>
          </a:prstGeom>
          <a:no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30-hour shifts, 85 h/wk</a:t>
            </a:r>
          </a:p>
        </p:txBody>
      </p:sp>
      <p:sp>
        <p:nvSpPr>
          <p:cNvPr id="521270" name="Text Box 54"/>
          <p:cNvSpPr txBox="1">
            <a:spLocks noChangeArrowheads="1"/>
          </p:cNvSpPr>
          <p:nvPr/>
        </p:nvSpPr>
        <p:spPr bwMode="auto">
          <a:xfrm>
            <a:off x="2565400" y="5535613"/>
            <a:ext cx="1828800" cy="274637"/>
          </a:xfrm>
          <a:prstGeom prst="rect">
            <a:avLst/>
          </a:prstGeom>
          <a:no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16-hour shifts, 65 h/wk</a:t>
            </a:r>
          </a:p>
        </p:txBody>
      </p:sp>
      <p:sp>
        <p:nvSpPr>
          <p:cNvPr id="521271" name="Rectangle 55"/>
          <p:cNvSpPr>
            <a:spLocks noChangeArrowheads="1"/>
          </p:cNvSpPr>
          <p:nvPr/>
        </p:nvSpPr>
        <p:spPr bwMode="auto">
          <a:xfrm>
            <a:off x="4510088" y="0"/>
            <a:ext cx="4240212" cy="3657600"/>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1272" name="Rectangle 56"/>
          <p:cNvSpPr>
            <a:spLocks noChangeArrowheads="1"/>
          </p:cNvSpPr>
          <p:nvPr/>
        </p:nvSpPr>
        <p:spPr bwMode="auto">
          <a:xfrm>
            <a:off x="411163" y="3573463"/>
            <a:ext cx="4003675" cy="3284537"/>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1273" name="Rectangle 57"/>
          <p:cNvSpPr>
            <a:spLocks noChangeArrowheads="1"/>
          </p:cNvSpPr>
          <p:nvPr/>
        </p:nvSpPr>
        <p:spPr bwMode="auto">
          <a:xfrm>
            <a:off x="4362450" y="3573463"/>
            <a:ext cx="4381500" cy="3284537"/>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6477000"/>
            <a:ext cx="8602663" cy="320675"/>
          </a:xfrm>
          <a:prstGeom prst="rect">
            <a:avLst/>
          </a:prstGeom>
          <a:noFill/>
          <a:ln w="9525">
            <a:noFill/>
            <a:miter lim="800000"/>
            <a:headEnd/>
            <a:tailEnd/>
          </a:ln>
        </p:spPr>
        <p:txBody>
          <a:bodyPr wrap="none">
            <a:spAutoFit/>
          </a:bodyPr>
          <a:lstStyle/>
          <a:p>
            <a:pPr algn="l">
              <a:spcBef>
                <a:spcPct val="0"/>
              </a:spcBef>
            </a:pPr>
            <a:r>
              <a:rPr lang="en-US" sz="1500" smtClean="0">
                <a:solidFill>
                  <a:srgbClr val="000000"/>
                </a:solidFill>
                <a:latin typeface="Arial" pitchFamily="34" charset="0"/>
                <a:cs typeface="Arial" pitchFamily="34" charset="0"/>
              </a:rPr>
              <a:t>Cajochen C, Khalsa SBS, Wyatt JK, Czeisler CA, Dijk D-J. </a:t>
            </a:r>
            <a:r>
              <a:rPr lang="en-US" sz="1500" i="1" smtClean="0">
                <a:solidFill>
                  <a:srgbClr val="000000"/>
                </a:solidFill>
                <a:latin typeface="Arial" pitchFamily="34" charset="0"/>
                <a:cs typeface="Arial" pitchFamily="34" charset="0"/>
              </a:rPr>
              <a:t>Am J Physiol</a:t>
            </a:r>
            <a:r>
              <a:rPr lang="en-US" sz="1500" smtClean="0">
                <a:solidFill>
                  <a:srgbClr val="000000"/>
                </a:solidFill>
                <a:latin typeface="Arial" pitchFamily="34" charset="0"/>
                <a:cs typeface="Arial" pitchFamily="34" charset="0"/>
              </a:rPr>
              <a:t> </a:t>
            </a:r>
            <a:r>
              <a:rPr lang="en-US" sz="1500" i="1" smtClean="0">
                <a:solidFill>
                  <a:srgbClr val="000000"/>
                </a:solidFill>
                <a:latin typeface="Arial" pitchFamily="34" charset="0"/>
                <a:cs typeface="Arial" pitchFamily="34" charset="0"/>
              </a:rPr>
              <a:t>277</a:t>
            </a:r>
            <a:r>
              <a:rPr lang="en-US" sz="1500" smtClean="0">
                <a:solidFill>
                  <a:srgbClr val="000000"/>
                </a:solidFill>
                <a:latin typeface="Arial" pitchFamily="34" charset="0"/>
                <a:cs typeface="Arial" pitchFamily="34" charset="0"/>
              </a:rPr>
              <a:t>: R640-R649, 1999</a:t>
            </a:r>
          </a:p>
        </p:txBody>
      </p:sp>
      <p:sp>
        <p:nvSpPr>
          <p:cNvPr id="20483" name="Text Box 3"/>
          <p:cNvSpPr txBox="1">
            <a:spLocks noChangeArrowheads="1"/>
          </p:cNvSpPr>
          <p:nvPr/>
        </p:nvSpPr>
        <p:spPr bwMode="auto">
          <a:xfrm>
            <a:off x="7467600" y="6096000"/>
            <a:ext cx="1447800" cy="336550"/>
          </a:xfrm>
          <a:prstGeom prst="rect">
            <a:avLst/>
          </a:prstGeom>
          <a:solidFill>
            <a:schemeClr val="bg1"/>
          </a:solidFill>
          <a:ln w="9525">
            <a:noFill/>
            <a:miter lim="800000"/>
            <a:headEnd/>
            <a:tailEnd/>
          </a:ln>
        </p:spPr>
        <p:txBody>
          <a:bodyPr>
            <a:spAutoFit/>
          </a:bodyPr>
          <a:lstStyle/>
          <a:p>
            <a:pPr algn="l">
              <a:spcBef>
                <a:spcPct val="0"/>
              </a:spcBef>
            </a:pPr>
            <a:endParaRPr lang="en-US" sz="1600" smtClean="0">
              <a:solidFill>
                <a:srgbClr val="000000"/>
              </a:solidFill>
              <a:latin typeface="Arial" pitchFamily="34" charset="0"/>
              <a:cs typeface="Arial" pitchFamily="34" charset="0"/>
            </a:endParaRPr>
          </a:p>
        </p:txBody>
      </p:sp>
      <p:pic>
        <p:nvPicPr>
          <p:cNvPr id="20484" name="Picture 4"/>
          <p:cNvPicPr>
            <a:picLocks noChangeAspect="1" noChangeArrowheads="1"/>
          </p:cNvPicPr>
          <p:nvPr/>
        </p:nvPicPr>
        <p:blipFill>
          <a:blip r:embed="rId3" cstate="print"/>
          <a:srcRect l="51733" t="29817" r="24663" b="47130"/>
          <a:stretch>
            <a:fillRect/>
          </a:stretch>
        </p:blipFill>
        <p:spPr bwMode="auto">
          <a:xfrm>
            <a:off x="0" y="0"/>
            <a:ext cx="5105400" cy="3721100"/>
          </a:xfrm>
          <a:prstGeom prst="rect">
            <a:avLst/>
          </a:prstGeom>
          <a:noFill/>
          <a:ln w="9525">
            <a:noFill/>
            <a:miter lim="800000"/>
            <a:headEnd/>
            <a:tailEnd/>
          </a:ln>
        </p:spPr>
      </p:pic>
      <p:pic>
        <p:nvPicPr>
          <p:cNvPr id="20485" name="Picture 5"/>
          <p:cNvPicPr>
            <a:picLocks noChangeAspect="1" noChangeArrowheads="1"/>
          </p:cNvPicPr>
          <p:nvPr/>
        </p:nvPicPr>
        <p:blipFill>
          <a:blip r:embed="rId3" cstate="print"/>
          <a:srcRect l="9167" t="10672" r="70000" b="87096"/>
          <a:stretch>
            <a:fillRect/>
          </a:stretch>
        </p:blipFill>
        <p:spPr bwMode="auto">
          <a:xfrm>
            <a:off x="1049338" y="3694113"/>
            <a:ext cx="4359275" cy="349250"/>
          </a:xfrm>
          <a:prstGeom prst="rect">
            <a:avLst/>
          </a:prstGeom>
          <a:noFill/>
          <a:ln w="9525">
            <a:noFill/>
            <a:miter lim="800000"/>
            <a:headEnd/>
            <a:tailEnd/>
          </a:ln>
        </p:spPr>
      </p:pic>
      <p:pic>
        <p:nvPicPr>
          <p:cNvPr id="20486" name="Picture 6"/>
          <p:cNvPicPr>
            <a:picLocks noChangeAspect="1" noChangeArrowheads="1"/>
          </p:cNvPicPr>
          <p:nvPr/>
        </p:nvPicPr>
        <p:blipFill>
          <a:blip r:embed="rId3" cstate="print"/>
          <a:srcRect l="74985" t="34932" r="5991" b="51851"/>
          <a:stretch>
            <a:fillRect/>
          </a:stretch>
        </p:blipFill>
        <p:spPr bwMode="auto">
          <a:xfrm>
            <a:off x="1219200" y="4267200"/>
            <a:ext cx="4114800" cy="2133600"/>
          </a:xfrm>
          <a:prstGeom prst="rect">
            <a:avLst/>
          </a:prstGeom>
          <a:noFill/>
          <a:ln w="9525">
            <a:noFill/>
            <a:miter lim="800000"/>
            <a:headEnd/>
            <a:tailEnd/>
          </a:ln>
        </p:spPr>
      </p:pic>
      <p:sp>
        <p:nvSpPr>
          <p:cNvPr id="20487" name="Rectangle 7"/>
          <p:cNvSpPr>
            <a:spLocks noChangeArrowheads="1"/>
          </p:cNvSpPr>
          <p:nvPr/>
        </p:nvSpPr>
        <p:spPr bwMode="auto">
          <a:xfrm>
            <a:off x="5486400" y="0"/>
            <a:ext cx="3657600" cy="2401299"/>
          </a:xfrm>
          <a:prstGeom prst="rect">
            <a:avLst/>
          </a:prstGeom>
          <a:noFill/>
          <a:ln w="9525">
            <a:noFill/>
            <a:miter lim="800000"/>
            <a:headEnd/>
            <a:tailEnd/>
          </a:ln>
        </p:spPr>
        <p:txBody>
          <a:bodyPr wrap="square" lIns="92075" tIns="46038" rIns="92075" bIns="46038">
            <a:spAutoFit/>
          </a:bodyPr>
          <a:lstStyle/>
          <a:p>
            <a:r>
              <a:rPr lang="en-US" sz="2000" dirty="0" smtClean="0">
                <a:solidFill>
                  <a:srgbClr val="000000"/>
                </a:solidFill>
                <a:latin typeface="Arial" pitchFamily="34" charset="0"/>
                <a:cs typeface="Arial" pitchFamily="34" charset="0"/>
              </a:rPr>
              <a:t>Performance Impairment in Cognitive Psychomotor Performance</a:t>
            </a:r>
          </a:p>
          <a:p>
            <a:r>
              <a:rPr lang="en-US" sz="2000" dirty="0" smtClean="0">
                <a:solidFill>
                  <a:srgbClr val="A50021"/>
                </a:solidFill>
                <a:latin typeface="Arial" pitchFamily="34" charset="0"/>
                <a:cs typeface="Arial" pitchFamily="34" charset="0"/>
              </a:rPr>
              <a:t>24 hours of wakefulness</a:t>
            </a:r>
            <a:r>
              <a:rPr lang="en-US" sz="2000" b="0" dirty="0" smtClean="0">
                <a:solidFill>
                  <a:srgbClr val="000000"/>
                </a:solidFill>
                <a:latin typeface="Arial" pitchFamily="34" charset="0"/>
                <a:cs typeface="Arial" pitchFamily="34" charset="0"/>
              </a:rPr>
              <a:t>       (at 8 am) induces impairment equivalent to </a:t>
            </a:r>
            <a:r>
              <a:rPr lang="en-US" sz="2000" dirty="0" smtClean="0">
                <a:solidFill>
                  <a:srgbClr val="A50021"/>
                </a:solidFill>
                <a:latin typeface="Arial" pitchFamily="34" charset="0"/>
                <a:cs typeface="Arial" pitchFamily="34" charset="0"/>
              </a:rPr>
              <a:t>blood alcohol concentration of 0.10%</a:t>
            </a:r>
            <a:r>
              <a:rPr lang="en-US" sz="2000" b="0" dirty="0" smtClean="0">
                <a:solidFill>
                  <a:srgbClr val="A50021"/>
                </a:solidFill>
                <a:latin typeface="Arial" pitchFamily="34" charset="0"/>
                <a:cs typeface="Arial" pitchFamily="34" charset="0"/>
              </a:rPr>
              <a:t> </a:t>
            </a:r>
          </a:p>
        </p:txBody>
      </p:sp>
      <p:sp>
        <p:nvSpPr>
          <p:cNvPr id="20488" name="Rectangle 8"/>
          <p:cNvSpPr>
            <a:spLocks noChangeArrowheads="1"/>
          </p:cNvSpPr>
          <p:nvPr/>
        </p:nvSpPr>
        <p:spPr bwMode="auto">
          <a:xfrm>
            <a:off x="5257800" y="2413004"/>
            <a:ext cx="3886200" cy="942975"/>
          </a:xfrm>
          <a:prstGeom prst="rect">
            <a:avLst/>
          </a:prstGeom>
          <a:noFill/>
          <a:ln w="9525">
            <a:noFill/>
            <a:miter lim="800000"/>
            <a:headEnd/>
            <a:tailEnd/>
          </a:ln>
        </p:spPr>
        <p:txBody>
          <a:bodyPr lIns="92075" tIns="46038" rIns="92075" bIns="46038" anchor="ctr"/>
          <a:lstStyle/>
          <a:p>
            <a:pPr>
              <a:spcBef>
                <a:spcPct val="0"/>
              </a:spcBef>
            </a:pPr>
            <a:r>
              <a:rPr lang="en-US" sz="2000" b="0" dirty="0" smtClean="0">
                <a:solidFill>
                  <a:srgbClr val="000000"/>
                </a:solidFill>
                <a:latin typeface="Arial" pitchFamily="34" charset="0"/>
                <a:cs typeface="Arial" pitchFamily="34" charset="0"/>
              </a:rPr>
              <a:t>D. Dawson and K. Reid, </a:t>
            </a:r>
            <a:r>
              <a:rPr lang="en-US" sz="2000" b="0" i="1" dirty="0" smtClean="0">
                <a:solidFill>
                  <a:srgbClr val="000000"/>
                </a:solidFill>
                <a:latin typeface="Arial" pitchFamily="34" charset="0"/>
                <a:cs typeface="Arial" pitchFamily="34" charset="0"/>
              </a:rPr>
              <a:t>Nature</a:t>
            </a:r>
            <a:r>
              <a:rPr lang="en-US" sz="2000" b="0" dirty="0" smtClean="0">
                <a:solidFill>
                  <a:srgbClr val="000000"/>
                </a:solidFill>
                <a:latin typeface="Arial" pitchFamily="34" charset="0"/>
                <a:cs typeface="Arial" pitchFamily="34" charset="0"/>
              </a:rPr>
              <a:t> 388: 235, 1997</a:t>
            </a:r>
          </a:p>
        </p:txBody>
      </p:sp>
      <p:grpSp>
        <p:nvGrpSpPr>
          <p:cNvPr id="2" name="Group 9"/>
          <p:cNvGrpSpPr>
            <a:grpSpLocks noChangeAspect="1"/>
          </p:cNvGrpSpPr>
          <p:nvPr/>
        </p:nvGrpSpPr>
        <p:grpSpPr bwMode="auto">
          <a:xfrm>
            <a:off x="0" y="6019800"/>
            <a:ext cx="674688" cy="838200"/>
            <a:chOff x="432" y="3744"/>
            <a:chExt cx="387" cy="480"/>
          </a:xfrm>
        </p:grpSpPr>
        <p:sp>
          <p:nvSpPr>
            <p:cNvPr id="20490" name="Rectangle 10"/>
            <p:cNvSpPr>
              <a:spLocks noChangeAspect="1" noChangeArrowheads="1"/>
            </p:cNvSpPr>
            <p:nvPr/>
          </p:nvSpPr>
          <p:spPr bwMode="auto">
            <a:xfrm>
              <a:off x="432" y="3744"/>
              <a:ext cx="384" cy="480"/>
            </a:xfrm>
            <a:prstGeom prst="rect">
              <a:avLst/>
            </a:prstGeom>
            <a:solidFill>
              <a:schemeClr val="bg1"/>
            </a:solidFill>
            <a:ln w="12700">
              <a:noFill/>
              <a:miter lim="800000"/>
              <a:headEnd/>
              <a:tailEnd/>
            </a:ln>
          </p:spPr>
          <p:txBody>
            <a:bodyPr wrap="none" anchor="ctr"/>
            <a:lstStyle/>
            <a:p>
              <a:endParaRPr lang="en-US" smtClean="0">
                <a:solidFill>
                  <a:srgbClr val="333399"/>
                </a:solidFill>
                <a:latin typeface="Arial" pitchFamily="34" charset="0"/>
                <a:cs typeface="Arial" pitchFamily="34" charset="0"/>
              </a:endParaRPr>
            </a:p>
          </p:txBody>
        </p:sp>
        <p:pic>
          <p:nvPicPr>
            <p:cNvPr id="20491" name="Picture 11" descr="hmsshield2"/>
            <p:cNvPicPr>
              <a:picLocks noChangeAspect="1" noChangeArrowheads="1"/>
            </p:cNvPicPr>
            <p:nvPr/>
          </p:nvPicPr>
          <p:blipFill>
            <a:blip r:embed="rId4" cstate="print"/>
            <a:srcRect/>
            <a:stretch>
              <a:fillRect/>
            </a:stretch>
          </p:blipFill>
          <p:spPr bwMode="auto">
            <a:xfrm>
              <a:off x="480" y="3792"/>
              <a:ext cx="339" cy="384"/>
            </a:xfrm>
            <a:prstGeom prst="rect">
              <a:avLst/>
            </a:prstGeom>
            <a:noFill/>
            <a:ln w="9525">
              <a:noFill/>
              <a:miter lim="800000"/>
              <a:headEnd/>
              <a:tailEnd/>
            </a:ln>
          </p:spPr>
        </p:pic>
      </p:grpSp>
      <p:pic>
        <p:nvPicPr>
          <p:cNvPr id="404484" name="Picture 4" descr="http://t1.gstatic.com/images?q=tbn:dF5NKCK9lZ2PVM:http://www.upkbs.ch/pic/UPK/cajochen.jpg">
            <a:hlinkClick r:id="rId5"/>
          </p:cNvPr>
          <p:cNvPicPr>
            <a:picLocks noChangeAspect="1" noChangeArrowheads="1"/>
          </p:cNvPicPr>
          <p:nvPr/>
        </p:nvPicPr>
        <p:blipFill>
          <a:blip r:embed="rId6" cstate="print"/>
          <a:srcRect/>
          <a:stretch>
            <a:fillRect/>
          </a:stretch>
        </p:blipFill>
        <p:spPr bwMode="auto">
          <a:xfrm>
            <a:off x="-1" y="4368797"/>
            <a:ext cx="1309635" cy="1480458"/>
          </a:xfrm>
          <a:prstGeom prst="rect">
            <a:avLst/>
          </a:prstGeom>
          <a:noFill/>
        </p:spPr>
      </p:pic>
      <p:sp>
        <p:nvSpPr>
          <p:cNvPr id="13" name="Text Box 5"/>
          <p:cNvSpPr txBox="1">
            <a:spLocks noChangeArrowheads="1"/>
          </p:cNvSpPr>
          <p:nvPr/>
        </p:nvSpPr>
        <p:spPr bwMode="auto">
          <a:xfrm>
            <a:off x="-58056" y="5827486"/>
            <a:ext cx="1828800" cy="261610"/>
          </a:xfrm>
          <a:prstGeom prst="rect">
            <a:avLst/>
          </a:prstGeom>
          <a:noFill/>
          <a:ln w="9525">
            <a:noFill/>
            <a:miter lim="800000"/>
            <a:headEnd/>
            <a:tailEnd/>
          </a:ln>
          <a:effectLst/>
        </p:spPr>
        <p:txBody>
          <a:bodyPr wrap="square">
            <a:spAutoFit/>
          </a:bodyPr>
          <a:lstStyle/>
          <a:p>
            <a:pPr algn="l" eaLnBrk="1" hangingPunct="1"/>
            <a:r>
              <a:rPr lang="en-US" sz="1100" dirty="0" smtClean="0">
                <a:solidFill>
                  <a:srgbClr val="000000"/>
                </a:solidFill>
                <a:latin typeface="Arial" pitchFamily="34" charset="0"/>
              </a:rPr>
              <a:t>Christian </a:t>
            </a:r>
            <a:r>
              <a:rPr lang="en-US" sz="1100" dirty="0" err="1" smtClean="0">
                <a:solidFill>
                  <a:srgbClr val="000000"/>
                </a:solidFill>
                <a:latin typeface="Arial" pitchFamily="34" charset="0"/>
              </a:rPr>
              <a:t>Cajochen,PhD</a:t>
            </a:r>
            <a:endParaRPr lang="en-US" sz="1100" dirty="0" smtClean="0">
              <a:solidFill>
                <a:srgbClr val="000000"/>
              </a:solidFill>
              <a:latin typeface="Arial" pitchFamily="34" charset="0"/>
            </a:endParaRPr>
          </a:p>
        </p:txBody>
      </p:sp>
      <p:pic>
        <p:nvPicPr>
          <p:cNvPr id="14" name="Picture 10"/>
          <p:cNvPicPr>
            <a:picLocks noChangeAspect="1" noChangeArrowheads="1"/>
          </p:cNvPicPr>
          <p:nvPr/>
        </p:nvPicPr>
        <p:blipFill>
          <a:blip r:embed="rId7" cstate="print"/>
          <a:srcRect/>
          <a:stretch>
            <a:fillRect/>
          </a:stretch>
        </p:blipFill>
        <p:spPr bwMode="auto">
          <a:xfrm>
            <a:off x="5413829" y="3673992"/>
            <a:ext cx="3730171" cy="2580683"/>
          </a:xfrm>
          <a:prstGeom prst="rect">
            <a:avLst/>
          </a:prstGeom>
          <a:noFill/>
          <a:ln w="9525">
            <a:noFill/>
            <a:miter lim="800000"/>
            <a:headEnd/>
            <a:tailEnd/>
          </a:ln>
          <a:effectLst/>
        </p:spPr>
      </p:pic>
      <p:sp>
        <p:nvSpPr>
          <p:cNvPr id="15" name="Text Box 12"/>
          <p:cNvSpPr txBox="1">
            <a:spLocks noChangeArrowheads="1"/>
          </p:cNvSpPr>
          <p:nvPr/>
        </p:nvSpPr>
        <p:spPr bwMode="auto">
          <a:xfrm>
            <a:off x="5428344" y="3672120"/>
            <a:ext cx="2815769" cy="584775"/>
          </a:xfrm>
          <a:prstGeom prst="rect">
            <a:avLst/>
          </a:prstGeom>
          <a:solidFill>
            <a:srgbClr val="000000"/>
          </a:solidFill>
          <a:ln w="9525">
            <a:noFill/>
            <a:miter lim="800000"/>
            <a:headEnd/>
            <a:tailEnd/>
          </a:ln>
          <a:effectLst/>
        </p:spPr>
        <p:txBody>
          <a:bodyPr wrap="square">
            <a:spAutoFit/>
          </a:bodyPr>
          <a:lstStyle/>
          <a:p>
            <a:r>
              <a:rPr lang="en-US" sz="1600" dirty="0" smtClean="0">
                <a:solidFill>
                  <a:srgbClr val="FFFFFF"/>
                </a:solidFill>
              </a:rPr>
              <a:t>Changes in brain activity after sleep loss</a:t>
            </a:r>
            <a:endParaRPr lang="en-US" sz="1000" dirty="0" smtClean="0">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0" y="304800"/>
            <a:ext cx="9144000" cy="1447800"/>
          </a:xfrm>
          <a:noFill/>
          <a:ln/>
        </p:spPr>
        <p:txBody>
          <a:bodyPr lIns="90488" tIns="44450" rIns="90488" bIns="44450"/>
          <a:lstStyle/>
          <a:p>
            <a:r>
              <a:rPr lang="en-US" sz="3400" b="1">
                <a:solidFill>
                  <a:srgbClr val="FFFF00"/>
                </a:solidFill>
              </a:rPr>
              <a:t>NTSB: Fatigue Is the Most Common Cause (31%) of Fatal-to-driver Truck Crashes</a:t>
            </a:r>
          </a:p>
        </p:txBody>
      </p:sp>
      <p:graphicFrame>
        <p:nvGraphicFramePr>
          <p:cNvPr id="638979" name="Object 3">
            <a:hlinkClick r:id="" action="ppaction://ole?verb=0"/>
          </p:cNvPr>
          <p:cNvGraphicFramePr>
            <a:graphicFrameLocks/>
          </p:cNvGraphicFramePr>
          <p:nvPr/>
        </p:nvGraphicFramePr>
        <p:xfrm>
          <a:off x="198438" y="2054225"/>
          <a:ext cx="8235950" cy="4130675"/>
        </p:xfrm>
        <a:graphic>
          <a:graphicData uri="http://schemas.openxmlformats.org/presentationml/2006/ole">
            <p:oleObj spid="_x0000_s1212418" name="Chart" r:id="rId4" imgW="8229600" imgH="4114800" progId="MSGraph.Chart.8">
              <p:embed followColorScheme="full"/>
            </p:oleObj>
          </a:graphicData>
        </a:graphic>
      </p:graphicFrame>
      <p:sp>
        <p:nvSpPr>
          <p:cNvPr id="638980" name="Rectangle 4"/>
          <p:cNvSpPr>
            <a:spLocks noChangeArrowheads="1"/>
          </p:cNvSpPr>
          <p:nvPr/>
        </p:nvSpPr>
        <p:spPr bwMode="auto">
          <a:xfrm>
            <a:off x="569913" y="6324600"/>
            <a:ext cx="8108950" cy="381000"/>
          </a:xfrm>
          <a:prstGeom prst="rect">
            <a:avLst/>
          </a:prstGeom>
          <a:noFill/>
          <a:ln w="12700">
            <a:noFill/>
            <a:miter lim="800000"/>
            <a:headEnd/>
            <a:tailEnd/>
          </a:ln>
          <a:effectLst/>
        </p:spPr>
        <p:txBody>
          <a:bodyPr lIns="90488" tIns="44450" rIns="90488" bIns="44450" anchor="ctr"/>
          <a:lstStyle/>
          <a:p>
            <a:pPr>
              <a:spcBef>
                <a:spcPct val="0"/>
              </a:spcBef>
            </a:pPr>
            <a:r>
              <a:rPr lang="en-US" sz="2000" smtClean="0">
                <a:solidFill>
                  <a:srgbClr val="FFFF00"/>
                </a:solidFill>
              </a:rPr>
              <a:t>National Transportation Safety Board Safety Study (SS-1995/01)</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3386"/>
            <a:ext cx="9144000" cy="930043"/>
          </a:xfrm>
        </p:spPr>
        <p:txBody>
          <a:bodyPr/>
          <a:lstStyle/>
          <a:p>
            <a:r>
              <a:rPr lang="en-US" sz="3600" b="1" dirty="0" smtClean="0">
                <a:solidFill>
                  <a:srgbClr val="990033"/>
                </a:solidFill>
              </a:rPr>
              <a:t>Overnight Trucking and Drowsy Driving</a:t>
            </a:r>
            <a:endParaRPr lang="en-US" sz="3600" b="1" dirty="0">
              <a:solidFill>
                <a:srgbClr val="990033"/>
              </a:solidFill>
            </a:endParaRPr>
          </a:p>
        </p:txBody>
      </p:sp>
      <p:sp>
        <p:nvSpPr>
          <p:cNvPr id="30723" name="Rectangle 3"/>
          <p:cNvSpPr>
            <a:spLocks noGrp="1" noChangeArrowheads="1"/>
          </p:cNvSpPr>
          <p:nvPr>
            <p:ph type="body" idx="1"/>
          </p:nvPr>
        </p:nvSpPr>
        <p:spPr>
          <a:xfrm>
            <a:off x="58060" y="947070"/>
            <a:ext cx="8940800" cy="5613386"/>
          </a:xfrm>
        </p:spPr>
        <p:txBody>
          <a:bodyPr/>
          <a:lstStyle/>
          <a:p>
            <a:r>
              <a:rPr lang="en-US" dirty="0" err="1" smtClean="0"/>
              <a:t>Polysomnographic</a:t>
            </a:r>
            <a:r>
              <a:rPr lang="en-US" dirty="0" smtClean="0"/>
              <a:t> recordings reveal that truck drivers working </a:t>
            </a:r>
            <a:r>
              <a:rPr lang="en-US" dirty="0"/>
              <a:t>between midnight and noon </a:t>
            </a:r>
            <a:r>
              <a:rPr lang="en-US" dirty="0" smtClean="0"/>
              <a:t>sleep </a:t>
            </a:r>
            <a:r>
              <a:rPr lang="en-US" dirty="0"/>
              <a:t>an average of only 3.8 hours per </a:t>
            </a:r>
            <a:r>
              <a:rPr lang="en-US" dirty="0" smtClean="0"/>
              <a:t>day</a:t>
            </a:r>
            <a:r>
              <a:rPr lang="en-US" baseline="30000" dirty="0" smtClean="0"/>
              <a:t>1,2</a:t>
            </a:r>
            <a:endParaRPr lang="en-US" baseline="30000" dirty="0"/>
          </a:p>
          <a:p>
            <a:pPr>
              <a:spcAft>
                <a:spcPts val="1200"/>
              </a:spcAft>
            </a:pPr>
            <a:r>
              <a:rPr lang="en-US" dirty="0"/>
              <a:t>Videos recordings revealed that truck drivers </a:t>
            </a:r>
            <a:r>
              <a:rPr lang="en-US" dirty="0" smtClean="0"/>
              <a:t>are often </a:t>
            </a:r>
            <a:r>
              <a:rPr lang="en-US" dirty="0"/>
              <a:t>drowsy while </a:t>
            </a:r>
            <a:r>
              <a:rPr lang="en-US" dirty="0" smtClean="0"/>
              <a:t>driving</a:t>
            </a:r>
          </a:p>
          <a:p>
            <a:pPr lvl="1">
              <a:spcBef>
                <a:spcPts val="0"/>
              </a:spcBef>
            </a:pPr>
            <a:r>
              <a:rPr lang="en-US" sz="3200" baseline="30000" dirty="0" smtClean="0"/>
              <a:t>Forty-five drivers (56 percent) had at least 1 six-minute interval of drowsiness while driving</a:t>
            </a:r>
          </a:p>
          <a:p>
            <a:pPr lvl="1">
              <a:spcBef>
                <a:spcPts val="0"/>
              </a:spcBef>
            </a:pPr>
            <a:r>
              <a:rPr lang="en-US" sz="3200" baseline="30000" dirty="0" smtClean="0"/>
              <a:t>1067 of the 1989 six-minute segments (54 percent) that showed</a:t>
            </a:r>
            <a:r>
              <a:rPr lang="en-US" sz="3200" dirty="0" smtClean="0"/>
              <a:t> </a:t>
            </a:r>
            <a:r>
              <a:rPr lang="en-US" sz="3200" baseline="30000" dirty="0" smtClean="0"/>
              <a:t>drowsy drivers involved just eight drivers</a:t>
            </a:r>
          </a:p>
          <a:p>
            <a:pPr>
              <a:spcBef>
                <a:spcPts val="0"/>
              </a:spcBef>
              <a:buNone/>
            </a:pPr>
            <a:r>
              <a:rPr lang="en-US" dirty="0" smtClean="0"/>
              <a:t>	</a:t>
            </a:r>
            <a:r>
              <a:rPr lang="en-US" sz="1800" baseline="30000" dirty="0" smtClean="0"/>
              <a:t>1</a:t>
            </a:r>
            <a:r>
              <a:rPr lang="en-US" sz="1800" dirty="0" smtClean="0"/>
              <a:t>Wylie et al., Commercial Motor Vehicle Driver Fatigue and Alertness Study:  Technical Summary.  Report No. FHWA-MC-97-001, National Technical Information Service, Springfield, VA, November, 1996. </a:t>
            </a:r>
            <a:endParaRPr lang="en-US" sz="2000" dirty="0" smtClean="0"/>
          </a:p>
          <a:p>
            <a:pPr>
              <a:spcBef>
                <a:spcPts val="0"/>
              </a:spcBef>
              <a:buNone/>
            </a:pPr>
            <a:r>
              <a:rPr lang="en-US" sz="1800" dirty="0" smtClean="0"/>
              <a:t>	</a:t>
            </a:r>
            <a:r>
              <a:rPr lang="en-US" sz="1800" baseline="30000" dirty="0" smtClean="0"/>
              <a:t>2</a:t>
            </a:r>
            <a:r>
              <a:rPr lang="en-US" sz="1800" dirty="0" smtClean="0"/>
              <a:t>Mitler, M. M., Miller, J. C., Lipsitz, J. J., Walsh, J. K., and Wylie, C. D. The sleep of long-haul truck drivers. </a:t>
            </a:r>
            <a:r>
              <a:rPr lang="en-US" sz="1800" i="1" dirty="0" smtClean="0"/>
              <a:t>New England Journal of Medicine</a:t>
            </a:r>
            <a:r>
              <a:rPr lang="en-US" sz="1800" dirty="0" smtClean="0"/>
              <a:t> </a:t>
            </a:r>
            <a:r>
              <a:rPr lang="en-US" sz="1800" b="1" dirty="0" smtClean="0"/>
              <a:t>337</a:t>
            </a:r>
            <a:r>
              <a:rPr lang="en-US" sz="1800" dirty="0" smtClean="0"/>
              <a:t>, 755-761. 1997.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p:cNvPicPr>
            <a:picLocks noChangeAspect="1" noChangeArrowheads="1"/>
          </p:cNvPicPr>
          <p:nvPr/>
        </p:nvPicPr>
        <p:blipFill>
          <a:blip r:embed="rId3" cstate="print"/>
          <a:srcRect r="1649"/>
          <a:stretch>
            <a:fillRect/>
          </a:stretch>
        </p:blipFill>
        <p:spPr bwMode="auto">
          <a:xfrm>
            <a:off x="1415472" y="841001"/>
            <a:ext cx="7728528" cy="5743575"/>
          </a:xfrm>
          <a:prstGeom prst="rect">
            <a:avLst/>
          </a:prstGeom>
          <a:noFill/>
          <a:ln w="9525" cap="flat" cmpd="sng" algn="ctr">
            <a:noFill/>
            <a:prstDash val="solid"/>
            <a:miter lim="800000"/>
            <a:headEnd/>
            <a:tailEnd/>
          </a:ln>
        </p:spPr>
      </p:pic>
      <p:grpSp>
        <p:nvGrpSpPr>
          <p:cNvPr id="2" name="Group 8"/>
          <p:cNvGrpSpPr>
            <a:grpSpLocks noChangeAspect="1"/>
          </p:cNvGrpSpPr>
          <p:nvPr/>
        </p:nvGrpSpPr>
        <p:grpSpPr bwMode="auto">
          <a:xfrm>
            <a:off x="76200" y="6019800"/>
            <a:ext cx="674688" cy="838200"/>
            <a:chOff x="432" y="3744"/>
            <a:chExt cx="387" cy="480"/>
          </a:xfrm>
        </p:grpSpPr>
        <p:sp>
          <p:nvSpPr>
            <p:cNvPr id="4" name="Rectangle 9"/>
            <p:cNvSpPr>
              <a:spLocks noChangeAspect="1" noChangeArrowheads="1"/>
            </p:cNvSpPr>
            <p:nvPr/>
          </p:nvSpPr>
          <p:spPr bwMode="auto">
            <a:xfrm>
              <a:off x="432" y="3744"/>
              <a:ext cx="384" cy="480"/>
            </a:xfrm>
            <a:prstGeom prst="rect">
              <a:avLst/>
            </a:prstGeom>
            <a:noFill/>
            <a:ln w="12700">
              <a:noFill/>
              <a:miter lim="800000"/>
              <a:headEnd/>
              <a:tailEnd/>
            </a:ln>
            <a:effectLst/>
          </p:spPr>
          <p:txBody>
            <a:bodyPr wrap="none" anchor="ctr"/>
            <a:lstStyle/>
            <a:p>
              <a:pPr algn="l" eaLnBrk="1" fontAlgn="auto" hangingPunct="1">
                <a:spcBef>
                  <a:spcPts val="0"/>
                </a:spcBef>
                <a:spcAft>
                  <a:spcPts val="0"/>
                </a:spcAft>
              </a:pPr>
              <a:endParaRPr lang="en-US" sz="1800" b="0">
                <a:solidFill>
                  <a:prstClr val="black"/>
                </a:solidFill>
                <a:latin typeface="Calibri"/>
                <a:cs typeface="+mn-cs"/>
              </a:endParaRPr>
            </a:p>
          </p:txBody>
        </p:sp>
        <p:pic>
          <p:nvPicPr>
            <p:cNvPr id="5" name="Picture 10" descr="hmsshield2"/>
            <p:cNvPicPr>
              <a:picLocks noChangeAspect="1" noChangeArrowheads="1"/>
            </p:cNvPicPr>
            <p:nvPr/>
          </p:nvPicPr>
          <p:blipFill>
            <a:blip r:embed="rId4" cstate="print"/>
            <a:srcRect/>
            <a:stretch>
              <a:fillRect/>
            </a:stretch>
          </p:blipFill>
          <p:spPr bwMode="auto">
            <a:xfrm>
              <a:off x="480" y="3792"/>
              <a:ext cx="339" cy="384"/>
            </a:xfrm>
            <a:prstGeom prst="rect">
              <a:avLst/>
            </a:prstGeom>
            <a:noFill/>
          </p:spPr>
        </p:pic>
      </p:grpSp>
      <p:sp>
        <p:nvSpPr>
          <p:cNvPr id="6" name="Text Box 2"/>
          <p:cNvSpPr txBox="1">
            <a:spLocks noChangeArrowheads="1"/>
          </p:cNvSpPr>
          <p:nvPr/>
        </p:nvSpPr>
        <p:spPr bwMode="auto">
          <a:xfrm>
            <a:off x="614861" y="6287808"/>
            <a:ext cx="8466084" cy="584775"/>
          </a:xfrm>
          <a:prstGeom prst="rect">
            <a:avLst/>
          </a:prstGeom>
          <a:noFill/>
          <a:ln w="9525">
            <a:noFill/>
            <a:miter lim="800000"/>
            <a:headEnd/>
            <a:tailEnd/>
          </a:ln>
          <a:effectLst/>
        </p:spPr>
        <p:txBody>
          <a:bodyPr wrap="square">
            <a:spAutoFit/>
          </a:bodyPr>
          <a:lstStyle/>
          <a:p>
            <a:pPr algn="r" fontAlgn="auto">
              <a:spcBef>
                <a:spcPct val="0"/>
              </a:spcBef>
              <a:spcAft>
                <a:spcPts val="0"/>
              </a:spcAft>
            </a:pPr>
            <a:r>
              <a:rPr lang="en-US" sz="1600" dirty="0" smtClean="0">
                <a:solidFill>
                  <a:srgbClr val="000000"/>
                </a:solidFill>
                <a:latin typeface="Calibri"/>
                <a:cs typeface="+mn-cs"/>
              </a:rPr>
              <a:t>Cohen DA, Wang W, Wyatt JK, </a:t>
            </a:r>
            <a:r>
              <a:rPr lang="en-US" sz="1600" dirty="0" err="1" smtClean="0">
                <a:solidFill>
                  <a:srgbClr val="000000"/>
                </a:solidFill>
                <a:latin typeface="Calibri"/>
                <a:cs typeface="+mn-cs"/>
              </a:rPr>
              <a:t>Kronauer</a:t>
            </a:r>
            <a:r>
              <a:rPr lang="en-US" sz="1600" dirty="0" smtClean="0">
                <a:solidFill>
                  <a:srgbClr val="000000"/>
                </a:solidFill>
                <a:latin typeface="Calibri"/>
                <a:cs typeface="+mn-cs"/>
              </a:rPr>
              <a:t> RE, </a:t>
            </a:r>
            <a:r>
              <a:rPr lang="en-US" sz="1600" dirty="0" err="1" smtClean="0">
                <a:solidFill>
                  <a:srgbClr val="000000"/>
                </a:solidFill>
                <a:latin typeface="Calibri"/>
                <a:cs typeface="+mn-cs"/>
              </a:rPr>
              <a:t>Dijk</a:t>
            </a:r>
            <a:r>
              <a:rPr lang="en-US" sz="1600" dirty="0" smtClean="0">
                <a:solidFill>
                  <a:srgbClr val="000000"/>
                </a:solidFill>
                <a:latin typeface="Calibri"/>
                <a:cs typeface="+mn-cs"/>
              </a:rPr>
              <a:t> D-J, Czeisler </a:t>
            </a:r>
            <a:r>
              <a:rPr lang="en-US" sz="1600" dirty="0">
                <a:solidFill>
                  <a:srgbClr val="000000"/>
                </a:solidFill>
                <a:latin typeface="Calibri"/>
                <a:cs typeface="+mn-cs"/>
              </a:rPr>
              <a:t>CA, </a:t>
            </a:r>
            <a:r>
              <a:rPr lang="en-US" sz="1600" dirty="0" err="1" smtClean="0">
                <a:solidFill>
                  <a:srgbClr val="000000"/>
                </a:solidFill>
                <a:latin typeface="Calibri"/>
                <a:cs typeface="+mn-cs"/>
              </a:rPr>
              <a:t>Klerman</a:t>
            </a:r>
            <a:r>
              <a:rPr lang="en-US" sz="1600" dirty="0" smtClean="0">
                <a:solidFill>
                  <a:srgbClr val="000000"/>
                </a:solidFill>
                <a:latin typeface="Calibri"/>
                <a:cs typeface="+mn-cs"/>
              </a:rPr>
              <a:t> EB. Uncovering residual effects of chronic sleep loss. </a:t>
            </a:r>
            <a:r>
              <a:rPr lang="en-US" sz="1600" i="1" dirty="0" err="1" smtClean="0">
                <a:solidFill>
                  <a:srgbClr val="000000"/>
                </a:solidFill>
                <a:latin typeface="Calibri"/>
                <a:cs typeface="+mn-cs"/>
              </a:rPr>
              <a:t>ScienceTransl</a:t>
            </a:r>
            <a:r>
              <a:rPr lang="en-US" sz="1600" i="1" dirty="0" smtClean="0">
                <a:solidFill>
                  <a:srgbClr val="000000"/>
                </a:solidFill>
                <a:latin typeface="Calibri"/>
                <a:cs typeface="+mn-cs"/>
              </a:rPr>
              <a:t> Med</a:t>
            </a:r>
            <a:r>
              <a:rPr lang="en-US" sz="1600" dirty="0" smtClean="0">
                <a:solidFill>
                  <a:srgbClr val="000000"/>
                </a:solidFill>
                <a:latin typeface="Calibri"/>
                <a:cs typeface="+mn-cs"/>
              </a:rPr>
              <a:t> </a:t>
            </a:r>
            <a:r>
              <a:rPr lang="en-US" sz="1600" i="1" dirty="0" smtClean="0">
                <a:solidFill>
                  <a:srgbClr val="000000"/>
                </a:solidFill>
                <a:latin typeface="Calibri"/>
                <a:cs typeface="+mn-cs"/>
              </a:rPr>
              <a:t>2</a:t>
            </a:r>
            <a:r>
              <a:rPr lang="en-US" sz="1600" dirty="0" smtClean="0">
                <a:solidFill>
                  <a:srgbClr val="000000"/>
                </a:solidFill>
                <a:latin typeface="Calibri"/>
                <a:cs typeface="+mn-cs"/>
              </a:rPr>
              <a:t>: 14ra3, 2010.</a:t>
            </a:r>
            <a:endParaRPr lang="en-US" sz="1600" dirty="0">
              <a:solidFill>
                <a:srgbClr val="000000"/>
              </a:solidFill>
              <a:latin typeface="Calibri"/>
              <a:cs typeface="+mn-cs"/>
            </a:endParaRPr>
          </a:p>
        </p:txBody>
      </p:sp>
      <p:pic>
        <p:nvPicPr>
          <p:cNvPr id="821251" name="Picture 3"/>
          <p:cNvPicPr>
            <a:picLocks noChangeAspect="1" noChangeArrowheads="1"/>
          </p:cNvPicPr>
          <p:nvPr/>
        </p:nvPicPr>
        <p:blipFill>
          <a:blip r:embed="rId5" cstate="print"/>
          <a:srcRect/>
          <a:stretch>
            <a:fillRect/>
          </a:stretch>
        </p:blipFill>
        <p:spPr bwMode="auto">
          <a:xfrm>
            <a:off x="1593" y="5744"/>
            <a:ext cx="1745405" cy="1933415"/>
          </a:xfrm>
          <a:prstGeom prst="rect">
            <a:avLst/>
          </a:prstGeom>
          <a:noFill/>
          <a:ln w="9525" cap="flat" cmpd="sng" algn="ctr">
            <a:noFill/>
            <a:prstDash val="solid"/>
            <a:miter lim="800000"/>
            <a:headEnd/>
            <a:tailEnd/>
          </a:ln>
        </p:spPr>
      </p:pic>
      <p:sp>
        <p:nvSpPr>
          <p:cNvPr id="8" name="Text Box 2"/>
          <p:cNvSpPr txBox="1">
            <a:spLocks noChangeArrowheads="1"/>
          </p:cNvSpPr>
          <p:nvPr/>
        </p:nvSpPr>
        <p:spPr bwMode="auto">
          <a:xfrm>
            <a:off x="1792014" y="0"/>
            <a:ext cx="7351986" cy="830997"/>
          </a:xfrm>
          <a:prstGeom prst="rect">
            <a:avLst/>
          </a:prstGeom>
          <a:noFill/>
          <a:ln w="9525">
            <a:noFill/>
            <a:miter lim="800000"/>
            <a:headEnd/>
            <a:tailEnd/>
          </a:ln>
          <a:effectLst/>
        </p:spPr>
        <p:txBody>
          <a:bodyPr wrap="square">
            <a:spAutoFit/>
          </a:bodyPr>
          <a:lstStyle/>
          <a:p>
            <a:pPr fontAlgn="auto">
              <a:spcBef>
                <a:spcPct val="0"/>
              </a:spcBef>
              <a:spcAft>
                <a:spcPts val="0"/>
              </a:spcAft>
            </a:pPr>
            <a:r>
              <a:rPr lang="en-US" sz="2400" dirty="0" smtClean="0">
                <a:solidFill>
                  <a:srgbClr val="990033"/>
                </a:solidFill>
                <a:latin typeface="Calibri"/>
                <a:cs typeface="+mn-cs"/>
              </a:rPr>
              <a:t>Chronic Sleep Curtailment Accentuates Vulnerability to Extended (&gt;24-h) Wakefulness</a:t>
            </a:r>
            <a:endParaRPr lang="en-US" sz="2400" dirty="0">
              <a:solidFill>
                <a:srgbClr val="990033"/>
              </a:solidFill>
              <a:latin typeface="Calibri"/>
              <a:cs typeface="+mn-cs"/>
            </a:endParaRPr>
          </a:p>
        </p:txBody>
      </p:sp>
      <p:pic>
        <p:nvPicPr>
          <p:cNvPr id="9" name="Picture 2" descr="http://www.bidmc.org/CentersandDepartments/Departments/Neurology/CognitiveNeurology/~/media/Images/CentersandDepartments/Neurology/Cognitive%20Neurology/Portraits/DCohen.ashx"/>
          <p:cNvPicPr>
            <a:picLocks noChangeAspect="1" noChangeArrowheads="1"/>
          </p:cNvPicPr>
          <p:nvPr/>
        </p:nvPicPr>
        <p:blipFill>
          <a:blip r:embed="rId6" cstate="print"/>
          <a:srcRect l="10449" r="9442" b="3238"/>
          <a:stretch>
            <a:fillRect/>
          </a:stretch>
        </p:blipFill>
        <p:spPr bwMode="auto">
          <a:xfrm>
            <a:off x="3" y="4093031"/>
            <a:ext cx="1453976" cy="1756228"/>
          </a:xfrm>
          <a:prstGeom prst="rect">
            <a:avLst/>
          </a:prstGeom>
          <a:noFill/>
        </p:spPr>
      </p:pic>
      <p:sp>
        <p:nvSpPr>
          <p:cNvPr id="10" name="Text Box 5"/>
          <p:cNvSpPr txBox="1">
            <a:spLocks noChangeArrowheads="1"/>
          </p:cNvSpPr>
          <p:nvPr/>
        </p:nvSpPr>
        <p:spPr bwMode="auto">
          <a:xfrm>
            <a:off x="0" y="5827486"/>
            <a:ext cx="1436914" cy="268513"/>
          </a:xfrm>
          <a:prstGeom prst="rect">
            <a:avLst/>
          </a:prstGeom>
          <a:noFill/>
          <a:ln w="9525">
            <a:noFill/>
            <a:miter lim="800000"/>
            <a:headEnd/>
            <a:tailEnd/>
          </a:ln>
          <a:effectLst/>
        </p:spPr>
        <p:txBody>
          <a:bodyPr wrap="square">
            <a:spAutoFit/>
          </a:bodyPr>
          <a:lstStyle/>
          <a:p>
            <a:pPr eaLnBrk="1" fontAlgn="auto" hangingPunct="1">
              <a:spcAft>
                <a:spcPts val="0"/>
              </a:spcAft>
            </a:pPr>
            <a:r>
              <a:rPr lang="en-US" sz="1100" dirty="0" smtClean="0">
                <a:solidFill>
                  <a:srgbClr val="000000"/>
                </a:solidFill>
                <a:latin typeface="Arial" pitchFamily="34" charset="0"/>
              </a:rPr>
              <a:t>Daniel Cohen, MD</a:t>
            </a:r>
          </a:p>
        </p:txBody>
      </p:sp>
      <p:pic>
        <p:nvPicPr>
          <p:cNvPr id="11" name="Picture 2" descr="http://t3.gstatic.com/images?q=tbn:RztP8cMYev2wLM:http://www.cc.gatech.edu/csela/images/afosr.png">
            <a:hlinkClick r:id="rId7"/>
          </p:cNvPr>
          <p:cNvPicPr>
            <a:picLocks noChangeAspect="1" noChangeArrowheads="1"/>
          </p:cNvPicPr>
          <p:nvPr/>
        </p:nvPicPr>
        <p:blipFill>
          <a:blip r:embed="rId8" cstate="print"/>
          <a:srcRect/>
          <a:stretch>
            <a:fillRect/>
          </a:stretch>
        </p:blipFill>
        <p:spPr bwMode="auto">
          <a:xfrm>
            <a:off x="29028" y="2476497"/>
            <a:ext cx="1313391" cy="13407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p:cNvSpPr txBox="1">
            <a:spLocks noChangeArrowheads="1"/>
          </p:cNvSpPr>
          <p:nvPr/>
        </p:nvSpPr>
        <p:spPr bwMode="auto">
          <a:xfrm>
            <a:off x="142875" y="381000"/>
            <a:ext cx="8915400" cy="6234113"/>
          </a:xfrm>
          <a:prstGeom prst="rect">
            <a:avLst/>
          </a:prstGeom>
          <a:noFill/>
          <a:ln w="27051">
            <a:noFill/>
            <a:prstDash val="dash"/>
            <a:miter lim="800000"/>
            <a:headEnd/>
            <a:tailEnd/>
          </a:ln>
          <a:effectLst/>
        </p:spPr>
        <p:txBody>
          <a:bodyPr>
            <a:spAutoFit/>
          </a:bodyPr>
          <a:lstStyle/>
          <a:p>
            <a:pPr algn="l">
              <a:buSzPct val="150000"/>
              <a:buFontTx/>
              <a:buChar char="•"/>
            </a:pPr>
            <a:r>
              <a:rPr lang="en-US" sz="2300" smtClean="0">
                <a:solidFill>
                  <a:srgbClr val="000000"/>
                </a:solidFill>
              </a:rPr>
              <a:t>Drivers in multiple states in the U.S. (California,</a:t>
            </a:r>
            <a:r>
              <a:rPr lang="en-US" sz="2300" smtClean="0">
                <a:solidFill>
                  <a:srgbClr val="FF0000"/>
                </a:solidFill>
              </a:rPr>
              <a:t>*</a:t>
            </a:r>
            <a:r>
              <a:rPr lang="en-US" sz="2300" smtClean="0">
                <a:solidFill>
                  <a:srgbClr val="000000"/>
                </a:solidFill>
              </a:rPr>
              <a:t> Colorado,</a:t>
            </a:r>
            <a:r>
              <a:rPr lang="en-US" sz="2300" smtClean="0">
                <a:solidFill>
                  <a:srgbClr val="FF0000"/>
                </a:solidFill>
              </a:rPr>
              <a:t>*</a:t>
            </a:r>
            <a:r>
              <a:rPr lang="en-US" sz="2300" smtClean="0">
                <a:solidFill>
                  <a:srgbClr val="000000"/>
                </a:solidFill>
              </a:rPr>
              <a:t> Florida,</a:t>
            </a:r>
            <a:r>
              <a:rPr lang="en-US" sz="2300" smtClean="0">
                <a:solidFill>
                  <a:srgbClr val="FF0000"/>
                </a:solidFill>
              </a:rPr>
              <a:t>*</a:t>
            </a:r>
            <a:r>
              <a:rPr lang="en-US" sz="2300" smtClean="0">
                <a:solidFill>
                  <a:srgbClr val="000000"/>
                </a:solidFill>
              </a:rPr>
              <a:t> Maryland, Massachusetts, Michigan, New Jersey,</a:t>
            </a:r>
            <a:r>
              <a:rPr lang="en-US" sz="2300" smtClean="0">
                <a:solidFill>
                  <a:srgbClr val="FF0000"/>
                </a:solidFill>
              </a:rPr>
              <a:t>*</a:t>
            </a:r>
            <a:r>
              <a:rPr lang="en-US" sz="2300" smtClean="0">
                <a:solidFill>
                  <a:srgbClr val="000000"/>
                </a:solidFill>
              </a:rPr>
              <a:t> Virginia), Australia, Britain,</a:t>
            </a:r>
            <a:r>
              <a:rPr lang="en-US" sz="2300" smtClean="0">
                <a:solidFill>
                  <a:srgbClr val="FF0000"/>
                </a:solidFill>
              </a:rPr>
              <a:t>*</a:t>
            </a:r>
            <a:r>
              <a:rPr lang="en-US" sz="2300" smtClean="0">
                <a:solidFill>
                  <a:srgbClr val="000000"/>
                </a:solidFill>
              </a:rPr>
              <a:t> Germany and Japan have been convicted of vehicular </a:t>
            </a:r>
            <a:r>
              <a:rPr lang="en-US" sz="2300" smtClean="0">
                <a:solidFill>
                  <a:srgbClr val="FF0000"/>
                </a:solidFill>
              </a:rPr>
              <a:t>homicide</a:t>
            </a:r>
            <a:r>
              <a:rPr lang="en-US" sz="2300" smtClean="0">
                <a:solidFill>
                  <a:srgbClr val="000000"/>
                </a:solidFill>
              </a:rPr>
              <a:t> for driving when impaired by sleepiness.  </a:t>
            </a:r>
            <a:r>
              <a:rPr lang="en-US" sz="2300" smtClean="0">
                <a:solidFill>
                  <a:srgbClr val="FF0000"/>
                </a:solidFill>
              </a:rPr>
              <a:t>Employers </a:t>
            </a:r>
            <a:r>
              <a:rPr lang="en-US" sz="2300" smtClean="0">
                <a:solidFill>
                  <a:srgbClr val="000000"/>
                </a:solidFill>
              </a:rPr>
              <a:t>who sanctioned excessive hours violating hour of service regulations incarcerated in US &amp; UK.  </a:t>
            </a:r>
          </a:p>
          <a:p>
            <a:pPr algn="l">
              <a:buSzPct val="150000"/>
              <a:buFontTx/>
              <a:buChar char="•"/>
            </a:pPr>
            <a:r>
              <a:rPr lang="en-US" sz="2300" smtClean="0">
                <a:solidFill>
                  <a:srgbClr val="000000"/>
                </a:solidFill>
              </a:rPr>
              <a:t>New Jersey has amended its vehicular homicide statue statute to add "driving after having been without sleep for a period in excess of 24 consecutive hours" to the definition of reckless, explicitly subjecting sleep-deprived drivers in that state to conviction of criminal homicide</a:t>
            </a:r>
          </a:p>
          <a:p>
            <a:pPr algn="l">
              <a:buSzPct val="150000"/>
              <a:buFontTx/>
              <a:buChar char="•"/>
            </a:pPr>
            <a:r>
              <a:rPr lang="en-US" sz="2300" smtClean="0">
                <a:solidFill>
                  <a:srgbClr val="000000"/>
                </a:solidFill>
              </a:rPr>
              <a:t>Similar legislation—endorsed by the Sleep Research Society, the National Sleep Foundation and the American Academy of Sleep Medicine—is pending in Illinois, New York, Massachusetts and Michigan</a:t>
            </a:r>
          </a:p>
          <a:p>
            <a:pPr algn="l">
              <a:buSzPct val="150000"/>
            </a:pPr>
            <a:r>
              <a:rPr lang="en-US" sz="2300" smtClean="0">
                <a:solidFill>
                  <a:srgbClr val="FF0000"/>
                </a:solidFill>
              </a:rPr>
              <a:t>*and incarcerated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60101"/>
            <a:ext cx="8229600" cy="1139825"/>
          </a:xfrm>
          <a:noFill/>
          <a:ln/>
        </p:spPr>
        <p:txBody>
          <a:bodyPr/>
          <a:lstStyle/>
          <a:p>
            <a:r>
              <a:rPr lang="en-US" sz="3600" b="1" dirty="0">
                <a:solidFill>
                  <a:srgbClr val="990033"/>
                </a:solidFill>
              </a:rPr>
              <a:t>Obstructive Sleep Apnea (OSA)</a:t>
            </a:r>
          </a:p>
        </p:txBody>
      </p:sp>
      <p:sp>
        <p:nvSpPr>
          <p:cNvPr id="600067" name="Rectangle 3"/>
          <p:cNvSpPr>
            <a:spLocks noGrp="1" noChangeArrowheads="1"/>
          </p:cNvSpPr>
          <p:nvPr>
            <p:ph type="body" sz="half" idx="1"/>
          </p:nvPr>
        </p:nvSpPr>
        <p:spPr>
          <a:xfrm>
            <a:off x="2855913" y="1041400"/>
            <a:ext cx="5664200" cy="1339850"/>
          </a:xfrm>
        </p:spPr>
        <p:txBody>
          <a:bodyPr/>
          <a:lstStyle/>
          <a:p>
            <a:pPr>
              <a:lnSpc>
                <a:spcPts val="3500"/>
              </a:lnSpc>
              <a:spcBef>
                <a:spcPts val="700"/>
              </a:spcBef>
              <a:buFontTx/>
              <a:buNone/>
            </a:pPr>
            <a:r>
              <a:rPr lang="en-US" sz="2000"/>
              <a:t>Temporarily stopping breathing during sleep</a:t>
            </a:r>
          </a:p>
          <a:p>
            <a:pPr lvl="1">
              <a:lnSpc>
                <a:spcPts val="2900"/>
              </a:lnSpc>
              <a:spcBef>
                <a:spcPct val="0"/>
              </a:spcBef>
            </a:pPr>
            <a:r>
              <a:rPr lang="en-US" sz="1800"/>
              <a:t>Caused by narrowing of airway during sleep</a:t>
            </a:r>
          </a:p>
          <a:p>
            <a:pPr lvl="1">
              <a:lnSpc>
                <a:spcPts val="2900"/>
              </a:lnSpc>
              <a:spcBef>
                <a:spcPct val="0"/>
              </a:spcBef>
            </a:pPr>
            <a:r>
              <a:rPr lang="en-US" sz="1800"/>
              <a:t>Reduces oxygen to the lungs</a:t>
            </a:r>
          </a:p>
        </p:txBody>
      </p:sp>
      <p:sp>
        <p:nvSpPr>
          <p:cNvPr id="600069" name="Rectangle 5"/>
          <p:cNvSpPr>
            <a:spLocks noChangeArrowheads="1"/>
          </p:cNvSpPr>
          <p:nvPr/>
        </p:nvSpPr>
        <p:spPr bwMode="auto">
          <a:xfrm>
            <a:off x="2855913" y="2139950"/>
            <a:ext cx="6249987" cy="4287838"/>
          </a:xfrm>
          <a:prstGeom prst="rect">
            <a:avLst/>
          </a:prstGeom>
          <a:noFill/>
          <a:ln w="9525">
            <a:noFill/>
            <a:miter lim="800000"/>
            <a:headEnd/>
            <a:tailEnd/>
          </a:ln>
          <a:effectLst/>
        </p:spPr>
        <p:txBody>
          <a:bodyPr/>
          <a:lstStyle/>
          <a:p>
            <a:pPr marL="342900" indent="-342900" algn="l" eaLnBrk="1" hangingPunct="1">
              <a:lnSpc>
                <a:spcPts val="3500"/>
              </a:lnSpc>
              <a:spcBef>
                <a:spcPts val="700"/>
              </a:spcBef>
            </a:pPr>
            <a:r>
              <a:rPr lang="en-US" sz="2000" b="0" dirty="0" smtClean="0">
                <a:solidFill>
                  <a:srgbClr val="000000"/>
                </a:solidFill>
                <a:cs typeface="+mn-cs"/>
              </a:rPr>
              <a:t>Symptoms</a:t>
            </a:r>
          </a:p>
          <a:p>
            <a:pPr marL="742950" lvl="1" indent="-285750" algn="l" eaLnBrk="1" hangingPunct="1">
              <a:lnSpc>
                <a:spcPts val="2900"/>
              </a:lnSpc>
              <a:spcBef>
                <a:spcPct val="0"/>
              </a:spcBef>
              <a:buFontTx/>
              <a:buChar char="–"/>
            </a:pPr>
            <a:r>
              <a:rPr lang="en-US" sz="1800" b="0" dirty="0" smtClean="0">
                <a:solidFill>
                  <a:srgbClr val="000000"/>
                </a:solidFill>
                <a:cs typeface="+mn-cs"/>
              </a:rPr>
              <a:t>Snoring plus ‘gasping’ or stopping breathing</a:t>
            </a:r>
          </a:p>
          <a:p>
            <a:pPr marL="742950" lvl="1" indent="-285750" algn="l" eaLnBrk="1" hangingPunct="1">
              <a:lnSpc>
                <a:spcPts val="2900"/>
              </a:lnSpc>
              <a:spcBef>
                <a:spcPct val="0"/>
              </a:spcBef>
              <a:buFontTx/>
              <a:buChar char="–"/>
            </a:pPr>
            <a:r>
              <a:rPr lang="en-US" sz="1800" b="0" dirty="0" smtClean="0">
                <a:solidFill>
                  <a:srgbClr val="000000"/>
                </a:solidFill>
                <a:cs typeface="+mn-cs"/>
              </a:rPr>
              <a:t>Excessive sleepiness during wake</a:t>
            </a:r>
          </a:p>
          <a:p>
            <a:pPr marL="742950" lvl="1" indent="-285750" algn="l" eaLnBrk="1" hangingPunct="1">
              <a:lnSpc>
                <a:spcPts val="2900"/>
              </a:lnSpc>
              <a:spcBef>
                <a:spcPct val="0"/>
              </a:spcBef>
              <a:buFontTx/>
              <a:buChar char="–"/>
            </a:pPr>
            <a:r>
              <a:rPr lang="en-US" sz="1800" b="0" dirty="0" smtClean="0">
                <a:solidFill>
                  <a:srgbClr val="000000"/>
                </a:solidFill>
                <a:cs typeface="+mn-cs"/>
              </a:rPr>
              <a:t>Large neck size</a:t>
            </a:r>
          </a:p>
          <a:p>
            <a:pPr marL="742950" lvl="1" indent="-285750" algn="l" eaLnBrk="1" hangingPunct="1">
              <a:lnSpc>
                <a:spcPts val="2900"/>
              </a:lnSpc>
              <a:spcBef>
                <a:spcPct val="0"/>
              </a:spcBef>
              <a:buFontTx/>
              <a:buChar char="–"/>
            </a:pPr>
            <a:r>
              <a:rPr lang="en-US" sz="1800" b="0" dirty="0" smtClean="0">
                <a:solidFill>
                  <a:srgbClr val="000000"/>
                </a:solidFill>
                <a:cs typeface="+mn-cs"/>
              </a:rPr>
              <a:t>Obesity</a:t>
            </a:r>
          </a:p>
          <a:p>
            <a:pPr marL="742950" lvl="1" indent="-285750" algn="l" eaLnBrk="1" hangingPunct="1">
              <a:lnSpc>
                <a:spcPts val="2900"/>
              </a:lnSpc>
              <a:spcBef>
                <a:spcPct val="0"/>
              </a:spcBef>
              <a:buFontTx/>
              <a:buChar char="–"/>
            </a:pPr>
            <a:r>
              <a:rPr lang="en-US" sz="1800" dirty="0" smtClean="0">
                <a:solidFill>
                  <a:srgbClr val="FF0000"/>
                </a:solidFill>
                <a:cs typeface="+mn-cs"/>
              </a:rPr>
              <a:t>High prevalence in overweight middle-aged men</a:t>
            </a:r>
          </a:p>
          <a:p>
            <a:pPr marL="742950" lvl="1" indent="-285750" algn="l" eaLnBrk="1" hangingPunct="1">
              <a:lnSpc>
                <a:spcPts val="2900"/>
              </a:lnSpc>
              <a:spcBef>
                <a:spcPct val="0"/>
              </a:spcBef>
              <a:buFontTx/>
              <a:buChar char="–"/>
            </a:pPr>
            <a:r>
              <a:rPr lang="en-US" sz="1800" dirty="0" smtClean="0">
                <a:solidFill>
                  <a:srgbClr val="FF0000"/>
                </a:solidFill>
                <a:cs typeface="+mn-cs"/>
              </a:rPr>
              <a:t>Leading known cause of high blood pressure</a:t>
            </a:r>
          </a:p>
          <a:p>
            <a:pPr marL="742950" lvl="1" indent="-285750" algn="l" eaLnBrk="1" hangingPunct="1">
              <a:lnSpc>
                <a:spcPts val="2900"/>
              </a:lnSpc>
              <a:spcBef>
                <a:spcPct val="0"/>
              </a:spcBef>
              <a:buFontTx/>
              <a:buChar char="–"/>
            </a:pPr>
            <a:r>
              <a:rPr lang="en-US" sz="1800" dirty="0" smtClean="0">
                <a:solidFill>
                  <a:srgbClr val="FF0000"/>
                </a:solidFill>
                <a:cs typeface="+mn-cs"/>
              </a:rPr>
              <a:t>Higher risk of CV disease, hypertension,</a:t>
            </a:r>
          </a:p>
          <a:p>
            <a:pPr marL="742950" lvl="1" indent="-285750" algn="l" eaLnBrk="1" hangingPunct="1">
              <a:lnSpc>
                <a:spcPts val="2900"/>
              </a:lnSpc>
              <a:spcBef>
                <a:spcPct val="0"/>
              </a:spcBef>
            </a:pPr>
            <a:r>
              <a:rPr lang="en-US" sz="1800" dirty="0" smtClean="0">
                <a:solidFill>
                  <a:srgbClr val="FF0000"/>
                </a:solidFill>
                <a:cs typeface="+mn-cs"/>
              </a:rPr>
              <a:t>	and stroke</a:t>
            </a:r>
          </a:p>
          <a:p>
            <a:pPr marL="742950" lvl="1" indent="-285750" algn="l" eaLnBrk="1" hangingPunct="1">
              <a:lnSpc>
                <a:spcPts val="2900"/>
              </a:lnSpc>
              <a:spcBef>
                <a:spcPct val="0"/>
              </a:spcBef>
              <a:buFontTx/>
              <a:buChar char="–"/>
            </a:pPr>
            <a:r>
              <a:rPr lang="en-US" sz="1800" dirty="0" smtClean="0">
                <a:solidFill>
                  <a:srgbClr val="FF0000"/>
                </a:solidFill>
                <a:cs typeface="+mn-cs"/>
              </a:rPr>
              <a:t>Higher rate of drowsy driver car crashes</a:t>
            </a:r>
          </a:p>
          <a:p>
            <a:pPr marL="742950" lvl="1" indent="-285750" algn="l" eaLnBrk="1" hangingPunct="1">
              <a:lnSpc>
                <a:spcPts val="2900"/>
              </a:lnSpc>
              <a:spcBef>
                <a:spcPct val="0"/>
              </a:spcBef>
              <a:buFontTx/>
              <a:buChar char="–"/>
            </a:pPr>
            <a:r>
              <a:rPr lang="en-US" sz="1800" b="0" dirty="0" smtClean="0">
                <a:solidFill>
                  <a:srgbClr val="000000"/>
                </a:solidFill>
                <a:cs typeface="+mn-cs"/>
              </a:rPr>
              <a:t>Most people are undiagnosed</a:t>
            </a:r>
            <a:endParaRPr lang="en-US" sz="1800" dirty="0" smtClean="0">
              <a:solidFill>
                <a:srgbClr val="FF0000"/>
              </a:solidFill>
              <a:cs typeface="+mn-cs"/>
            </a:endParaRPr>
          </a:p>
        </p:txBody>
      </p:sp>
      <p:pic>
        <p:nvPicPr>
          <p:cNvPr id="600070" name="Picture 6"/>
          <p:cNvPicPr>
            <a:picLocks noChangeAspect="1" noChangeArrowheads="1"/>
          </p:cNvPicPr>
          <p:nvPr/>
        </p:nvPicPr>
        <p:blipFill>
          <a:blip r:embed="rId3" cstate="print"/>
          <a:srcRect/>
          <a:stretch>
            <a:fillRect/>
          </a:stretch>
        </p:blipFill>
        <p:spPr bwMode="auto">
          <a:xfrm>
            <a:off x="661988" y="1171575"/>
            <a:ext cx="2073275" cy="5229225"/>
          </a:xfrm>
          <a:prstGeom prst="rect">
            <a:avLst/>
          </a:prstGeom>
          <a:noFill/>
          <a:ln w="9525">
            <a:noFill/>
            <a:miter lim="800000"/>
            <a:headEnd/>
            <a:tailEnd/>
          </a:ln>
          <a:effectLst/>
        </p:spPr>
      </p:pic>
      <p:sp>
        <p:nvSpPr>
          <p:cNvPr id="600071" name="Rectangle 7"/>
          <p:cNvSpPr>
            <a:spLocks noChangeArrowheads="1"/>
          </p:cNvSpPr>
          <p:nvPr/>
        </p:nvSpPr>
        <p:spPr bwMode="auto">
          <a:xfrm>
            <a:off x="57150" y="6481763"/>
            <a:ext cx="2525713" cy="304800"/>
          </a:xfrm>
          <a:prstGeom prst="rect">
            <a:avLst/>
          </a:prstGeom>
          <a:noFill/>
          <a:ln w="9525">
            <a:noFill/>
            <a:miter lim="800000"/>
            <a:headEnd/>
            <a:tailEnd/>
          </a:ln>
          <a:effectLst/>
        </p:spPr>
        <p:txBody>
          <a:bodyPr wrap="none">
            <a:spAutoFit/>
          </a:bodyPr>
          <a:lstStyle/>
          <a:p>
            <a:pPr algn="r">
              <a:spcBef>
                <a:spcPct val="0"/>
              </a:spcBef>
            </a:pPr>
            <a:r>
              <a:rPr lang="en-US" sz="1400" i="1" smtClean="0">
                <a:solidFill>
                  <a:srgbClr val="000000"/>
                </a:solidFill>
                <a:cs typeface="+mn-cs"/>
              </a:rPr>
              <a:t>http://www.sleephealth.com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
            <a:ext cx="8229600" cy="868362"/>
          </a:xfrm>
        </p:spPr>
        <p:txBody>
          <a:bodyPr>
            <a:normAutofit fontScale="90000"/>
          </a:bodyPr>
          <a:lstStyle/>
          <a:p>
            <a:pPr eaLnBrk="1" hangingPunct="1"/>
            <a:r>
              <a:rPr lang="en-US" sz="5400" b="1" dirty="0" smtClean="0">
                <a:solidFill>
                  <a:srgbClr val="A50021"/>
                </a:solidFill>
              </a:rPr>
              <a:t>Obstructive Sleep Apnea (OSA)</a:t>
            </a:r>
          </a:p>
        </p:txBody>
      </p:sp>
      <p:sp>
        <p:nvSpPr>
          <p:cNvPr id="60419" name="Rectangle 3"/>
          <p:cNvSpPr>
            <a:spLocks noGrp="1" noChangeArrowheads="1"/>
          </p:cNvSpPr>
          <p:nvPr>
            <p:ph type="body" idx="1"/>
          </p:nvPr>
        </p:nvSpPr>
        <p:spPr>
          <a:xfrm>
            <a:off x="228600" y="990600"/>
            <a:ext cx="8763000" cy="5715000"/>
          </a:xfrm>
        </p:spPr>
        <p:txBody>
          <a:bodyPr>
            <a:noAutofit/>
          </a:bodyPr>
          <a:lstStyle/>
          <a:p>
            <a:r>
              <a:rPr lang="en-US" sz="2700" b="1" dirty="0" smtClean="0"/>
              <a:t>OSA → sleep fragmentation and excessive sleepiness</a:t>
            </a:r>
          </a:p>
          <a:p>
            <a:r>
              <a:rPr lang="en-US" sz="2700" b="1" dirty="0" smtClean="0"/>
              <a:t>Most OSA patients are undiagnosed/untreated</a:t>
            </a:r>
          </a:p>
          <a:p>
            <a:r>
              <a:rPr lang="en-US" sz="2700" b="1" dirty="0" smtClean="0"/>
              <a:t>Vigilance , planning, sequential thinking, the ability to sustain attention are degraded in OSA patients</a:t>
            </a:r>
          </a:p>
          <a:p>
            <a:r>
              <a:rPr lang="en-US" sz="2700" b="1" dirty="0" smtClean="0"/>
              <a:t>Reaction times in OSA patients are comparable to a blood alcohol concentration of 0.080 g/</a:t>
            </a:r>
            <a:r>
              <a:rPr lang="en-US" sz="2700" b="1" dirty="0" err="1" smtClean="0"/>
              <a:t>dL</a:t>
            </a:r>
            <a:endParaRPr lang="en-US" sz="2700" b="1" dirty="0" smtClean="0"/>
          </a:p>
          <a:p>
            <a:r>
              <a:rPr lang="en-US" sz="2700" b="1" dirty="0" smtClean="0"/>
              <a:t>Greatly increased vulnerability to sleep deprivation</a:t>
            </a:r>
          </a:p>
          <a:p>
            <a:r>
              <a:rPr lang="en-US" sz="2700" b="1" dirty="0" smtClean="0"/>
              <a:t>Obesity (BMI &gt; 30 kg/m</a:t>
            </a:r>
            <a:r>
              <a:rPr lang="en-US" sz="2700" b="1" baseline="30000" dirty="0" smtClean="0"/>
              <a:t>2</a:t>
            </a:r>
            <a:r>
              <a:rPr lang="en-US" sz="2700" b="1" dirty="0" smtClean="0"/>
              <a:t>) → high risk of OSA</a:t>
            </a:r>
          </a:p>
          <a:p>
            <a:r>
              <a:rPr lang="en-US" sz="2700" b="1" dirty="0" smtClean="0"/>
              <a:t>FMCSA Medical Advisory Board recommends mandatory objective OSA screening of CDL holders with BMI </a:t>
            </a:r>
            <a:r>
              <a:rPr lang="en-US" sz="2700" b="1" u="sng" dirty="0" smtClean="0"/>
              <a:t>&gt;</a:t>
            </a:r>
            <a:r>
              <a:rPr lang="en-US" sz="2700" b="1" dirty="0" smtClean="0"/>
              <a:t> 30</a:t>
            </a:r>
            <a:endParaRPr lang="en-US" sz="2700" b="1" baseline="30000" dirty="0" smtClean="0"/>
          </a:p>
          <a:p>
            <a:r>
              <a:rPr lang="en-US" sz="2700" b="1" dirty="0" smtClean="0"/>
              <a:t>One-third of American adults are obese (BMI </a:t>
            </a:r>
            <a:r>
              <a:rPr lang="en-US" sz="2700" b="1" u="sng" dirty="0" smtClean="0"/>
              <a:t>&gt;</a:t>
            </a:r>
            <a:r>
              <a:rPr lang="en-US" sz="2700" b="1" dirty="0" smtClean="0"/>
              <a:t> 30 kg/m</a:t>
            </a:r>
            <a:r>
              <a:rPr lang="en-US" sz="2700" b="1" baseline="30000" dirty="0" smtClean="0"/>
              <a:t>2</a:t>
            </a:r>
            <a:r>
              <a:rPr lang="en-US" sz="2700" b="1" dirty="0" smtClean="0"/>
              <a:t>)</a:t>
            </a:r>
          </a:p>
          <a:p>
            <a:endParaRPr lang="en-US" sz="2700" b="1" baseline="30000" dirty="0" smtClean="0"/>
          </a:p>
          <a:p>
            <a:endParaRPr lang="en-US" sz="2700" b="1" baseline="30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0" y="187554"/>
            <a:ext cx="9144000" cy="1143000"/>
          </a:xfrm>
        </p:spPr>
        <p:txBody>
          <a:bodyPr anchor="ctr"/>
          <a:lstStyle/>
          <a:p>
            <a:r>
              <a:rPr lang="en-US" sz="3200" b="1" dirty="0" smtClean="0"/>
              <a:t>Current FMCSA Medical Qualification Standard is only obliquely relevant to OSA</a:t>
            </a:r>
            <a:endParaRPr lang="en-US" sz="3200" b="1" dirty="0"/>
          </a:p>
        </p:txBody>
      </p:sp>
      <p:sp>
        <p:nvSpPr>
          <p:cNvPr id="91139" name="Content Placeholder 2"/>
          <p:cNvSpPr>
            <a:spLocks noGrp="1"/>
          </p:cNvSpPr>
          <p:nvPr>
            <p:ph idx="4294967295"/>
          </p:nvPr>
        </p:nvSpPr>
        <p:spPr/>
        <p:txBody>
          <a:bodyPr/>
          <a:lstStyle/>
          <a:p>
            <a:r>
              <a:rPr lang="en-US" b="1" u="sng" dirty="0"/>
              <a:t>Current standard</a:t>
            </a:r>
          </a:p>
          <a:p>
            <a:r>
              <a:rPr lang="en-US" dirty="0"/>
              <a:t>49 CFR 391.41 (b) (5) of the</a:t>
            </a:r>
            <a:r>
              <a:rPr lang="en-US" baseline="30000" dirty="0"/>
              <a:t> </a:t>
            </a:r>
            <a:r>
              <a:rPr lang="en-US" dirty="0"/>
              <a:t>Federal Motor Carrier Safety Regulations</a:t>
            </a:r>
          </a:p>
          <a:p>
            <a:pPr lvl="1"/>
            <a:r>
              <a:rPr lang="en-US" dirty="0"/>
              <a:t>No established medical history or</a:t>
            </a:r>
            <a:r>
              <a:rPr lang="en-US" baseline="30000" dirty="0"/>
              <a:t> </a:t>
            </a:r>
            <a:r>
              <a:rPr lang="en-US" dirty="0"/>
              <a:t>clinical diagnosis of respiratory dysfunction likely to interfere</a:t>
            </a:r>
            <a:r>
              <a:rPr lang="en-US" baseline="30000" dirty="0"/>
              <a:t> </a:t>
            </a:r>
            <a:r>
              <a:rPr lang="en-US" dirty="0"/>
              <a:t>with the ability to control and drive a commercial motor vehicle</a:t>
            </a:r>
            <a:r>
              <a:rPr lang="en-US" baseline="30000" dirty="0"/>
              <a:t> </a:t>
            </a:r>
            <a:r>
              <a:rPr lang="en-US" dirty="0"/>
              <a:t>safely</a:t>
            </a:r>
          </a:p>
          <a:p>
            <a:endParaRPr lang="en-US" dirty="0"/>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4294967295"/>
          </p:nvPr>
        </p:nvSpPr>
        <p:spPr>
          <a:xfrm>
            <a:off x="228599" y="1299024"/>
            <a:ext cx="8741229" cy="5217887"/>
          </a:xfrm>
        </p:spPr>
        <p:txBody>
          <a:bodyPr/>
          <a:lstStyle/>
          <a:p>
            <a:r>
              <a:rPr lang="en-US" sz="2600" dirty="0" smtClean="0"/>
              <a:t>Conference </a:t>
            </a:r>
            <a:r>
              <a:rPr lang="en-US" sz="2600" dirty="0"/>
              <a:t>on Neurological Disorders and Commercial Drivers </a:t>
            </a:r>
            <a:r>
              <a:rPr lang="en-US" sz="2600" b="1" dirty="0"/>
              <a:t>(1988)</a:t>
            </a:r>
          </a:p>
          <a:p>
            <a:pPr lvl="1"/>
            <a:r>
              <a:rPr lang="en-US" sz="1800" dirty="0"/>
              <a:t>The patient with sleep apnea syndrome having symptoms of excessive daytime somnolence cannot take part in interstate driving, </a:t>
            </a:r>
            <a:r>
              <a:rPr lang="en-US" sz="1800" b="1" dirty="0"/>
              <a:t>because they likely will be involved in hazardous driving and accidents resulting from sleepiness. </a:t>
            </a:r>
            <a:r>
              <a:rPr lang="en-US" sz="1800" dirty="0"/>
              <a:t>Even if these patients do not have the sleep attacks, they suffer from daytime fatigue and tiredness. These symptoms will be compounded by the natural fatigue and monotony associated with the long hours of driving, thus causing increased vulnerability to accidents. Therefore, those patients who are not on any treatment and are suffering from symptoms related to EDS should not be allowed to participate in interstate driving.</a:t>
            </a:r>
          </a:p>
          <a:p>
            <a:pPr lvl="1"/>
            <a:r>
              <a:rPr lang="en-US" sz="1800" dirty="0"/>
              <a:t>Those patients with sleep apnea syndrome whose symptoms (e.g., EDS, fatigue etc.) can be controlled by surgical treatment, e.g., permanent </a:t>
            </a:r>
            <a:r>
              <a:rPr lang="en-US" sz="1800" dirty="0" err="1"/>
              <a:t>tracheostomy</a:t>
            </a:r>
            <a:r>
              <a:rPr lang="en-US" sz="1800" dirty="0"/>
              <a:t>, may be permitted to drive after 3 month period free of symptoms, provided there is constant medical supervision. </a:t>
            </a:r>
            <a:r>
              <a:rPr lang="en-US" sz="1800" b="1" dirty="0">
                <a:solidFill>
                  <a:srgbClr val="990033"/>
                </a:solidFill>
              </a:rPr>
              <a:t>Laboratory studies (e.g., PSG and MSLT) must be performed to document absence of EDS and sleep apnea.</a:t>
            </a:r>
          </a:p>
          <a:p>
            <a:endParaRPr lang="en-US" sz="2400" dirty="0"/>
          </a:p>
        </p:txBody>
      </p:sp>
      <p:sp>
        <p:nvSpPr>
          <p:cNvPr id="93187" name="Title 1"/>
          <p:cNvSpPr>
            <a:spLocks noGrp="1"/>
          </p:cNvSpPr>
          <p:nvPr>
            <p:ph type="title" idx="4294967295"/>
          </p:nvPr>
        </p:nvSpPr>
        <p:spPr>
          <a:xfrm>
            <a:off x="0" y="185058"/>
            <a:ext cx="9143999" cy="838200"/>
          </a:xfrm>
        </p:spPr>
        <p:txBody>
          <a:bodyPr anchor="ctr"/>
          <a:lstStyle/>
          <a:p>
            <a:r>
              <a:rPr lang="en-US" sz="3200" b="1" dirty="0" smtClean="0"/>
              <a:t>Current 1988 FMCSA </a:t>
            </a:r>
            <a:r>
              <a:rPr lang="en-US" sz="3200" b="1" dirty="0" smtClean="0">
                <a:solidFill>
                  <a:srgbClr val="990033"/>
                </a:solidFill>
              </a:rPr>
              <a:t>Guidance</a:t>
            </a:r>
            <a:r>
              <a:rPr lang="en-US" sz="3200" b="1" dirty="0" smtClean="0"/>
              <a:t> on OSA </a:t>
            </a:r>
            <a:r>
              <a:rPr lang="en-US" sz="3200" b="1" dirty="0" smtClean="0">
                <a:solidFill>
                  <a:srgbClr val="990033"/>
                </a:solidFill>
              </a:rPr>
              <a:t>never required</a:t>
            </a:r>
            <a:r>
              <a:rPr lang="en-US" sz="3200" b="1" dirty="0" smtClean="0"/>
              <a:t> as Medical Qualification </a:t>
            </a:r>
            <a:r>
              <a:rPr lang="en-US" sz="3200" b="1" dirty="0" smtClean="0">
                <a:solidFill>
                  <a:srgbClr val="990033"/>
                </a:solidFill>
              </a:rPr>
              <a:t>Standard </a:t>
            </a:r>
            <a:endParaRPr lang="en-US" sz="3200" b="1" dirty="0">
              <a:solidFill>
                <a:srgbClr val="990033"/>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6" name="Text Box 4"/>
          <p:cNvSpPr txBox="1">
            <a:spLocks noChangeArrowheads="1"/>
          </p:cNvSpPr>
          <p:nvPr/>
        </p:nvSpPr>
        <p:spPr bwMode="auto">
          <a:xfrm>
            <a:off x="0" y="6534150"/>
            <a:ext cx="9144000" cy="304800"/>
          </a:xfrm>
          <a:prstGeom prst="rect">
            <a:avLst/>
          </a:prstGeom>
          <a:noFill/>
          <a:ln w="9525">
            <a:noFill/>
            <a:miter lim="800000"/>
            <a:headEnd/>
            <a:tailEnd/>
          </a:ln>
          <a:effectLst/>
        </p:spPr>
        <p:txBody>
          <a:bodyPr>
            <a:spAutoFit/>
          </a:bodyPr>
          <a:lstStyle/>
          <a:p>
            <a:pPr algn="l">
              <a:spcBef>
                <a:spcPct val="0"/>
              </a:spcBef>
            </a:pPr>
            <a:r>
              <a:rPr lang="en-US" sz="1400">
                <a:solidFill>
                  <a:srgbClr val="000000"/>
                </a:solidFill>
              </a:rPr>
              <a:t>Sources: NHTSA, 2006 IOM Report, NSF Annual Survey, NHTSA 100-car study, NTSB</a:t>
            </a:r>
          </a:p>
        </p:txBody>
      </p:sp>
      <p:pic>
        <p:nvPicPr>
          <p:cNvPr id="612358" name="Picture 6" descr="Aug07AsleepWheel"/>
          <p:cNvPicPr>
            <a:picLocks noChangeAspect="1" noChangeArrowheads="1"/>
          </p:cNvPicPr>
          <p:nvPr/>
        </p:nvPicPr>
        <p:blipFill>
          <a:blip r:embed="rId3" cstate="print">
            <a:lum bright="18000" contrast="-8000"/>
          </a:blip>
          <a:srcRect t="7372" b="38925"/>
          <a:stretch>
            <a:fillRect/>
          </a:stretch>
        </p:blipFill>
        <p:spPr bwMode="auto">
          <a:xfrm>
            <a:off x="0" y="171450"/>
            <a:ext cx="9144000" cy="3492500"/>
          </a:xfrm>
          <a:prstGeom prst="rect">
            <a:avLst/>
          </a:prstGeom>
          <a:solidFill>
            <a:schemeClr val="bg1">
              <a:alpha val="0"/>
            </a:schemeClr>
          </a:solidFill>
        </p:spPr>
      </p:pic>
      <p:sp>
        <p:nvSpPr>
          <p:cNvPr id="612360" name="Rectangle 8"/>
          <p:cNvSpPr>
            <a:spLocks noGrp="1" noChangeArrowheads="1"/>
          </p:cNvSpPr>
          <p:nvPr>
            <p:ph type="body" idx="1"/>
          </p:nvPr>
        </p:nvSpPr>
        <p:spPr>
          <a:xfrm>
            <a:off x="157842" y="3463923"/>
            <a:ext cx="9001125" cy="3169104"/>
          </a:xfrm>
          <a:noFill/>
          <a:ln/>
        </p:spPr>
        <p:txBody>
          <a:bodyPr/>
          <a:lstStyle/>
          <a:p>
            <a:pPr>
              <a:lnSpc>
                <a:spcPct val="85000"/>
              </a:lnSpc>
              <a:spcBef>
                <a:spcPct val="0"/>
              </a:spcBef>
            </a:pPr>
            <a:r>
              <a:rPr lang="en-US" sz="2600" b="1" dirty="0"/>
              <a:t>250,000 </a:t>
            </a:r>
            <a:r>
              <a:rPr lang="en-US" sz="2600" b="1" dirty="0" smtClean="0"/>
              <a:t>U.S. </a:t>
            </a:r>
            <a:r>
              <a:rPr lang="en-US" sz="2600" b="1" dirty="0"/>
              <a:t>drivers fall asleep at the wheel daily</a:t>
            </a:r>
          </a:p>
          <a:p>
            <a:pPr>
              <a:lnSpc>
                <a:spcPct val="85000"/>
              </a:lnSpc>
              <a:spcBef>
                <a:spcPct val="0"/>
              </a:spcBef>
            </a:pPr>
            <a:r>
              <a:rPr lang="en-US" sz="2600" b="1" dirty="0"/>
              <a:t>Drowsy driving </a:t>
            </a:r>
            <a:r>
              <a:rPr lang="en-US" sz="2600" b="1" dirty="0">
                <a:solidFill>
                  <a:srgbClr val="990033"/>
                </a:solidFill>
              </a:rPr>
              <a:t>crash</a:t>
            </a:r>
            <a:r>
              <a:rPr lang="en-US" sz="2600" b="1" dirty="0"/>
              <a:t> every 25 seconds              </a:t>
            </a:r>
          </a:p>
          <a:p>
            <a:pPr>
              <a:lnSpc>
                <a:spcPct val="85000"/>
              </a:lnSpc>
              <a:spcBef>
                <a:spcPct val="0"/>
              </a:spcBef>
              <a:buFontTx/>
              <a:buNone/>
            </a:pPr>
            <a:r>
              <a:rPr lang="en-US" sz="2600" b="1" dirty="0"/>
              <a:t>   (1.2 million drowsy driving crashes/year)</a:t>
            </a:r>
          </a:p>
          <a:p>
            <a:pPr>
              <a:lnSpc>
                <a:spcPct val="85000"/>
              </a:lnSpc>
              <a:spcBef>
                <a:spcPct val="0"/>
              </a:spcBef>
            </a:pPr>
            <a:r>
              <a:rPr lang="en-US" sz="2600" b="1" dirty="0"/>
              <a:t>Drowsy driving </a:t>
            </a:r>
            <a:r>
              <a:rPr lang="en-US" sz="2600" b="1" dirty="0">
                <a:solidFill>
                  <a:srgbClr val="990033"/>
                </a:solidFill>
              </a:rPr>
              <a:t>injury</a:t>
            </a:r>
            <a:r>
              <a:rPr lang="en-US" sz="2600" b="1" dirty="0"/>
              <a:t> each minute</a:t>
            </a:r>
          </a:p>
          <a:p>
            <a:pPr>
              <a:lnSpc>
                <a:spcPct val="85000"/>
              </a:lnSpc>
              <a:spcBef>
                <a:spcPct val="0"/>
              </a:spcBef>
              <a:buFontTx/>
              <a:buNone/>
            </a:pPr>
            <a:r>
              <a:rPr lang="en-US" sz="2600" b="1" dirty="0"/>
              <a:t>   (500,000 injuries annually)</a:t>
            </a:r>
          </a:p>
          <a:p>
            <a:pPr>
              <a:lnSpc>
                <a:spcPct val="85000"/>
              </a:lnSpc>
              <a:spcBef>
                <a:spcPct val="0"/>
              </a:spcBef>
            </a:pPr>
            <a:r>
              <a:rPr lang="en-US" sz="2600" b="1" dirty="0"/>
              <a:t>Drowsy driving </a:t>
            </a:r>
            <a:r>
              <a:rPr lang="en-US" sz="2600" b="1" dirty="0">
                <a:solidFill>
                  <a:srgbClr val="990033"/>
                </a:solidFill>
              </a:rPr>
              <a:t>debilitating injury </a:t>
            </a:r>
            <a:r>
              <a:rPr lang="en-US" sz="2600" b="1" dirty="0"/>
              <a:t>every 10 min</a:t>
            </a:r>
          </a:p>
          <a:p>
            <a:pPr>
              <a:lnSpc>
                <a:spcPct val="85000"/>
              </a:lnSpc>
              <a:spcBef>
                <a:spcPct val="0"/>
              </a:spcBef>
              <a:buFontTx/>
              <a:buNone/>
            </a:pPr>
            <a:r>
              <a:rPr lang="en-US" sz="2600" b="1" dirty="0"/>
              <a:t>   </a:t>
            </a:r>
            <a:r>
              <a:rPr lang="en-US" sz="2600" b="1" dirty="0" smtClean="0"/>
              <a:t>(55,000 </a:t>
            </a:r>
            <a:r>
              <a:rPr lang="en-US" sz="2600" b="1" dirty="0"/>
              <a:t>debilitating injuries annually)</a:t>
            </a:r>
          </a:p>
          <a:p>
            <a:pPr>
              <a:lnSpc>
                <a:spcPct val="85000"/>
              </a:lnSpc>
              <a:spcBef>
                <a:spcPct val="0"/>
              </a:spcBef>
            </a:pPr>
            <a:r>
              <a:rPr lang="en-US" sz="2600" b="1" dirty="0"/>
              <a:t>Drowsy driving </a:t>
            </a:r>
            <a:r>
              <a:rPr lang="en-US" sz="2600" b="1" dirty="0">
                <a:solidFill>
                  <a:srgbClr val="990033"/>
                </a:solidFill>
              </a:rPr>
              <a:t>fatality</a:t>
            </a:r>
            <a:r>
              <a:rPr lang="en-US" sz="2600" b="1" dirty="0"/>
              <a:t> every </a:t>
            </a:r>
            <a:r>
              <a:rPr lang="en-US" sz="2600" b="1" dirty="0" smtClean="0"/>
              <a:t>70 minutes                     </a:t>
            </a:r>
          </a:p>
          <a:p>
            <a:pPr>
              <a:lnSpc>
                <a:spcPct val="85000"/>
              </a:lnSpc>
              <a:spcBef>
                <a:spcPct val="0"/>
              </a:spcBef>
              <a:buNone/>
            </a:pPr>
            <a:r>
              <a:rPr lang="en-US" sz="2600" b="1" dirty="0" smtClean="0"/>
              <a:t>    (~7,500 </a:t>
            </a:r>
            <a:r>
              <a:rPr lang="en-US" sz="2600" b="1" dirty="0"/>
              <a:t>deaths annually)</a:t>
            </a:r>
          </a:p>
        </p:txBody>
      </p:sp>
      <p:sp>
        <p:nvSpPr>
          <p:cNvPr id="612361" name="Text Box 9"/>
          <p:cNvSpPr txBox="1">
            <a:spLocks noChangeArrowheads="1"/>
          </p:cNvSpPr>
          <p:nvPr/>
        </p:nvSpPr>
        <p:spPr bwMode="auto">
          <a:xfrm>
            <a:off x="0" y="0"/>
            <a:ext cx="9144000" cy="1015663"/>
          </a:xfrm>
          <a:prstGeom prst="rect">
            <a:avLst/>
          </a:prstGeom>
          <a:solidFill>
            <a:schemeClr val="bg1"/>
          </a:solidFill>
          <a:ln w="9525" algn="ctr">
            <a:noFill/>
            <a:miter lim="800000"/>
            <a:headEnd/>
            <a:tailEnd/>
          </a:ln>
          <a:effectLst/>
        </p:spPr>
        <p:txBody>
          <a:bodyPr>
            <a:spAutoFit/>
          </a:bodyPr>
          <a:lstStyle/>
          <a:p>
            <a:r>
              <a:rPr lang="en-US" sz="6000" dirty="0">
                <a:solidFill>
                  <a:srgbClr val="990033"/>
                </a:solidFill>
                <a:latin typeface="Eurostile" pitchFamily="34" charset="0"/>
              </a:rPr>
              <a:t>ASLEEP</a:t>
            </a:r>
            <a:r>
              <a:rPr lang="en-US" sz="6000" dirty="0">
                <a:latin typeface="Eurostile" pitchFamily="34" charset="0"/>
              </a:rPr>
              <a:t> </a:t>
            </a:r>
            <a:r>
              <a:rPr lang="en-US" sz="6000" dirty="0">
                <a:solidFill>
                  <a:schemeClr val="tx1"/>
                </a:solidFill>
                <a:latin typeface="Eurostile" pitchFamily="34" charset="0"/>
              </a:rPr>
              <a:t>AT THE WHEEL</a:t>
            </a:r>
          </a:p>
        </p:txBody>
      </p:sp>
      <p:sp>
        <p:nvSpPr>
          <p:cNvPr id="612365" name="Rectangle 13"/>
          <p:cNvSpPr>
            <a:spLocks noChangeArrowheads="1"/>
          </p:cNvSpPr>
          <p:nvPr/>
        </p:nvSpPr>
        <p:spPr bwMode="auto">
          <a:xfrm>
            <a:off x="3730625" y="1408113"/>
            <a:ext cx="1700213" cy="1795462"/>
          </a:xfrm>
          <a:prstGeom prst="rect">
            <a:avLst/>
          </a:prstGeom>
          <a:noFill/>
          <a:ln w="25400">
            <a:solidFill>
              <a:srgbClr val="990033"/>
            </a:solidFill>
            <a:miter lim="800000"/>
            <a:headEnd/>
            <a:tailEnd/>
          </a:ln>
          <a:effectLst/>
        </p:spPr>
        <p:txBody>
          <a:bodyPr/>
          <a:lstStyle/>
          <a:p>
            <a:pPr marL="342900" indent="-342900" eaLnBrk="1" hangingPunct="1">
              <a:spcBef>
                <a:spcPct val="20000"/>
              </a:spcBef>
            </a:pPr>
            <a:r>
              <a:rPr lang="en-US" sz="3000" dirty="0">
                <a:solidFill>
                  <a:schemeClr val="tx1"/>
                </a:solidFill>
              </a:rPr>
              <a:t>~20 %</a:t>
            </a:r>
          </a:p>
          <a:p>
            <a:pPr marL="342900" indent="-342900" eaLnBrk="1" hangingPunct="1">
              <a:spcBef>
                <a:spcPct val="20000"/>
              </a:spcBef>
            </a:pPr>
            <a:r>
              <a:rPr lang="en-US" sz="3000" dirty="0" smtClean="0">
                <a:solidFill>
                  <a:schemeClr val="tx1"/>
                </a:solidFill>
              </a:rPr>
              <a:t>of</a:t>
            </a:r>
            <a:endParaRPr lang="en-US" sz="3000" dirty="0">
              <a:solidFill>
                <a:schemeClr val="tx1"/>
              </a:solidFill>
            </a:endParaRPr>
          </a:p>
          <a:p>
            <a:pPr marL="342900" indent="-342900" eaLnBrk="1" hangingPunct="1">
              <a:spcBef>
                <a:spcPct val="20000"/>
              </a:spcBef>
            </a:pPr>
            <a:r>
              <a:rPr lang="en-US" sz="3000" dirty="0">
                <a:solidFill>
                  <a:schemeClr val="tx1"/>
                </a:solidFill>
              </a:rPr>
              <a:t>crashes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4294967295"/>
          </p:nvPr>
        </p:nvSpPr>
        <p:spPr>
          <a:xfrm>
            <a:off x="134261" y="1611087"/>
            <a:ext cx="8835567" cy="4876799"/>
          </a:xfrm>
        </p:spPr>
        <p:txBody>
          <a:bodyPr/>
          <a:lstStyle/>
          <a:p>
            <a:r>
              <a:rPr lang="en-US" dirty="0"/>
              <a:t>Conference on Pulmonary/Respiratory Disorders and Commercial Drivers (</a:t>
            </a:r>
            <a:r>
              <a:rPr lang="en-US" dirty="0" smtClean="0"/>
              <a:t>1990)</a:t>
            </a:r>
            <a:endParaRPr lang="en-US" dirty="0"/>
          </a:p>
          <a:p>
            <a:pPr lvl="1"/>
            <a:r>
              <a:rPr lang="en-US" sz="2400" dirty="0"/>
              <a:t>Individuals with suspected or untreated sleep apnea (symptoms of snoring and </a:t>
            </a:r>
            <a:r>
              <a:rPr lang="en-US" sz="2400" dirty="0" err="1"/>
              <a:t>hypersomnolence</a:t>
            </a:r>
            <a:r>
              <a:rPr lang="en-US" sz="2400" dirty="0"/>
              <a:t>) should be considered medically unqualified to operate a commercial vehicle </a:t>
            </a:r>
            <a:r>
              <a:rPr lang="en-US" sz="2400" b="1" dirty="0"/>
              <a:t>until the diagnosis has been dispelled or the condition has been treated successfully</a:t>
            </a:r>
            <a:r>
              <a:rPr lang="en-US" sz="2400" dirty="0"/>
              <a:t>. In addition, as a condition of continuing qualification, commercial drivers who are being treated for sleep apnea should agree to continue uninterrupted therapy as long as they maintain their commercial driver’s license. </a:t>
            </a:r>
            <a:r>
              <a:rPr lang="en-US" sz="2400" b="1" dirty="0">
                <a:solidFill>
                  <a:srgbClr val="990033"/>
                </a:solidFill>
              </a:rPr>
              <a:t>They should also undergo yearly multiple sleep latency testing (MSLT).</a:t>
            </a:r>
          </a:p>
        </p:txBody>
      </p:sp>
      <p:sp>
        <p:nvSpPr>
          <p:cNvPr id="4" name="Title 1"/>
          <p:cNvSpPr txBox="1">
            <a:spLocks/>
          </p:cNvSpPr>
          <p:nvPr/>
        </p:nvSpPr>
        <p:spPr bwMode="auto">
          <a:xfrm>
            <a:off x="0" y="185058"/>
            <a:ext cx="9143999" cy="1324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Recommendations of 1991 OMC Consensus Conference on Medical Qualification </a:t>
            </a:r>
            <a:r>
              <a:rPr kumimoji="0" lang="en-US" sz="3200" b="1" i="0" u="none" strike="noStrike" kern="0" cap="none" spc="0" normalizeH="0" baseline="0" noProof="0" dirty="0" smtClean="0">
                <a:ln>
                  <a:noFill/>
                </a:ln>
                <a:solidFill>
                  <a:schemeClr val="tx1"/>
                </a:solidFill>
                <a:effectLst/>
                <a:uLnTx/>
                <a:uFillTx/>
                <a:latin typeface="+mj-lt"/>
                <a:ea typeface="+mj-ea"/>
                <a:cs typeface="+mj-cs"/>
              </a:rPr>
              <a:t>Standard for OSA: </a:t>
            </a:r>
            <a:r>
              <a:rPr kumimoji="0" lang="en-US" sz="3200" b="1" i="0" u="none" strike="noStrike" kern="0" cap="none" spc="0" normalizeH="0" baseline="0" noProof="0" dirty="0" smtClean="0">
                <a:ln>
                  <a:noFill/>
                </a:ln>
                <a:solidFill>
                  <a:srgbClr val="990033"/>
                </a:solidFill>
                <a:effectLst/>
                <a:uLnTx/>
                <a:uFillTx/>
                <a:latin typeface="+mj-lt"/>
                <a:ea typeface="+mj-ea"/>
                <a:cs typeface="+mj-cs"/>
              </a:rPr>
              <a:t>Not implemented by FMCSA</a:t>
            </a:r>
            <a:endParaRPr kumimoji="0" lang="en-US" sz="3200" b="1" i="0" u="none" strike="noStrike" kern="0" cap="none" spc="0" normalizeH="0" baseline="0" noProof="0" dirty="0">
              <a:ln>
                <a:noFill/>
              </a:ln>
              <a:solidFill>
                <a:srgbClr val="990033"/>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b="1" dirty="0" smtClean="0">
                <a:solidFill>
                  <a:srgbClr val="990033"/>
                </a:solidFill>
              </a:rPr>
              <a:t>2000 FMCSA revised the commercial driver medical examination form</a:t>
            </a:r>
            <a:endParaRPr lang="en-US" sz="2800" b="1" dirty="0">
              <a:solidFill>
                <a:srgbClr val="990033"/>
              </a:solidFill>
            </a:endParaRPr>
          </a:p>
        </p:txBody>
      </p:sp>
      <p:sp>
        <p:nvSpPr>
          <p:cNvPr id="21507" name="Rectangle 3"/>
          <p:cNvSpPr>
            <a:spLocks noGrp="1" noChangeArrowheads="1"/>
          </p:cNvSpPr>
          <p:nvPr>
            <p:ph type="body" idx="1"/>
          </p:nvPr>
        </p:nvSpPr>
        <p:spPr>
          <a:xfrm>
            <a:off x="0" y="5736750"/>
            <a:ext cx="9144000" cy="1084943"/>
          </a:xfrm>
        </p:spPr>
        <p:txBody>
          <a:bodyPr/>
          <a:lstStyle/>
          <a:p>
            <a:pPr>
              <a:buNone/>
            </a:pPr>
            <a:r>
              <a:rPr lang="en-US" sz="2000" dirty="0" smtClean="0"/>
              <a:t>*Physical qualification of drivers; medical examination; certificate. Federal Motor Carrier Safety Administration (FMCSA), DOT. Final rule. </a:t>
            </a:r>
            <a:r>
              <a:rPr lang="en-US" sz="2000" i="1" dirty="0" smtClean="0"/>
              <a:t>Federal Register</a:t>
            </a:r>
            <a:r>
              <a:rPr lang="en-US" sz="2000" dirty="0" smtClean="0"/>
              <a:t>, 2000; 65(194): p. 59363-59380.</a:t>
            </a:r>
            <a:endParaRPr lang="en-US" sz="1800" dirty="0"/>
          </a:p>
        </p:txBody>
      </p:sp>
      <p:sp>
        <p:nvSpPr>
          <p:cNvPr id="4" name="Rectangle 3"/>
          <p:cNvSpPr/>
          <p:nvPr/>
        </p:nvSpPr>
        <p:spPr>
          <a:xfrm>
            <a:off x="304799" y="1533045"/>
            <a:ext cx="8273143" cy="1384995"/>
          </a:xfrm>
          <a:prstGeom prst="rect">
            <a:avLst/>
          </a:prstGeom>
          <a:ln>
            <a:solidFill>
              <a:schemeClr val="tx1"/>
            </a:solidFill>
          </a:ln>
        </p:spPr>
        <p:txBody>
          <a:bodyPr wrap="square">
            <a:spAutoFit/>
          </a:bodyPr>
          <a:lstStyle/>
          <a:p>
            <a:pPr algn="l"/>
            <a:r>
              <a:rPr lang="en-US" sz="2800" dirty="0" smtClean="0">
                <a:solidFill>
                  <a:schemeClr val="tx1"/>
                </a:solidFill>
              </a:rPr>
              <a:t>New question asks whether the driver “has a sleep disorder, pauses in breathing while asleep, daytime sleepiness, or loud snoring.”*</a:t>
            </a:r>
            <a:endParaRPr lang="en-US" sz="2800" dirty="0">
              <a:solidFill>
                <a:schemeClr val="tx1"/>
              </a:solidFill>
            </a:endParaRPr>
          </a:p>
        </p:txBody>
      </p:sp>
      <p:sp>
        <p:nvSpPr>
          <p:cNvPr id="5" name="Rectangle 4"/>
          <p:cNvSpPr/>
          <p:nvPr/>
        </p:nvSpPr>
        <p:spPr>
          <a:xfrm>
            <a:off x="174171" y="3020321"/>
            <a:ext cx="8752115" cy="2677656"/>
          </a:xfrm>
          <a:prstGeom prst="rect">
            <a:avLst/>
          </a:prstGeom>
        </p:spPr>
        <p:txBody>
          <a:bodyPr wrap="square">
            <a:spAutoFit/>
          </a:bodyPr>
          <a:lstStyle/>
          <a:p>
            <a:pPr algn="l"/>
            <a:r>
              <a:rPr lang="en-US" sz="2100" dirty="0" smtClean="0">
                <a:solidFill>
                  <a:schemeClr val="tx1"/>
                </a:solidFill>
              </a:rPr>
              <a:t>In a case series of 1,443 consecutive CDMEs using the new CDME form, </a:t>
            </a:r>
            <a:r>
              <a:rPr lang="en-US" sz="2100" dirty="0" smtClean="0">
                <a:solidFill>
                  <a:srgbClr val="990033"/>
                </a:solidFill>
              </a:rPr>
              <a:t>none of the 1443 CMV drivers examined checked “yes” to the question </a:t>
            </a:r>
            <a:r>
              <a:rPr lang="en-US" sz="2100" dirty="0" smtClean="0">
                <a:solidFill>
                  <a:schemeClr val="tx1"/>
                </a:solidFill>
              </a:rPr>
              <a:t>on the CDME medical examination form “Sleep disorders, pauses in breathing while asleep, daytime sleepiness, loud snoring” (</a:t>
            </a:r>
            <a:r>
              <a:rPr lang="en-US" sz="2100" dirty="0" err="1" smtClean="0">
                <a:solidFill>
                  <a:schemeClr val="tx1"/>
                </a:solidFill>
              </a:rPr>
              <a:t>Talmage</a:t>
            </a:r>
            <a:r>
              <a:rPr lang="en-US" sz="2100" dirty="0" smtClean="0">
                <a:solidFill>
                  <a:schemeClr val="tx1"/>
                </a:solidFill>
              </a:rPr>
              <a:t> JB, Hudson TB, </a:t>
            </a:r>
            <a:r>
              <a:rPr lang="en-US" sz="2100" dirty="0" err="1" smtClean="0">
                <a:solidFill>
                  <a:schemeClr val="tx1"/>
                </a:solidFill>
              </a:rPr>
              <a:t>Hegmann</a:t>
            </a:r>
            <a:r>
              <a:rPr lang="en-US" sz="2100" dirty="0" smtClean="0">
                <a:solidFill>
                  <a:schemeClr val="tx1"/>
                </a:solidFill>
              </a:rPr>
              <a:t> KT, </a:t>
            </a:r>
            <a:r>
              <a:rPr lang="en-US" sz="2100" dirty="0" err="1" smtClean="0">
                <a:solidFill>
                  <a:schemeClr val="tx1"/>
                </a:solidFill>
              </a:rPr>
              <a:t>Thiese</a:t>
            </a:r>
            <a:r>
              <a:rPr lang="en-US" sz="2100" dirty="0" smtClean="0">
                <a:solidFill>
                  <a:schemeClr val="tx1"/>
                </a:solidFill>
              </a:rPr>
              <a:t> MS. Consensus criteria for screening commercial drivers for obstructive sleep apnea: evidence of efficacy. </a:t>
            </a:r>
            <a:r>
              <a:rPr lang="en-US" sz="2100" i="1" dirty="0" smtClean="0">
                <a:solidFill>
                  <a:schemeClr val="tx1"/>
                </a:solidFill>
              </a:rPr>
              <a:t>J </a:t>
            </a:r>
            <a:r>
              <a:rPr lang="en-US" sz="2100" i="1" dirty="0" err="1" smtClean="0">
                <a:solidFill>
                  <a:schemeClr val="tx1"/>
                </a:solidFill>
              </a:rPr>
              <a:t>Occup</a:t>
            </a:r>
            <a:r>
              <a:rPr lang="en-US" sz="2100" i="1" dirty="0" smtClean="0">
                <a:solidFill>
                  <a:schemeClr val="tx1"/>
                </a:solidFill>
              </a:rPr>
              <a:t> Environ Med</a:t>
            </a:r>
            <a:r>
              <a:rPr lang="en-US" sz="2100" dirty="0" smtClean="0">
                <a:solidFill>
                  <a:schemeClr val="tx1"/>
                </a:solidFill>
              </a:rPr>
              <a:t>. 2008;50: 324–329).</a:t>
            </a:r>
            <a:endParaRPr lang="en-US" sz="21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206826"/>
            <a:ext cx="9144000" cy="868362"/>
          </a:xfrm>
        </p:spPr>
        <p:txBody>
          <a:bodyPr>
            <a:noAutofit/>
          </a:bodyPr>
          <a:lstStyle/>
          <a:p>
            <a:r>
              <a:rPr lang="en-US" sz="2800" b="1" dirty="0" smtClean="0">
                <a:solidFill>
                  <a:srgbClr val="A50021"/>
                </a:solidFill>
              </a:rPr>
              <a:t>2005 Safe, Accountable, Flexible, Efficient Transportation Equity Act: A Legacy for Users (SAFETEA–LU)</a:t>
            </a:r>
          </a:p>
        </p:txBody>
      </p:sp>
      <p:sp>
        <p:nvSpPr>
          <p:cNvPr id="60419" name="Rectangle 3"/>
          <p:cNvSpPr>
            <a:spLocks noGrp="1" noChangeArrowheads="1"/>
          </p:cNvSpPr>
          <p:nvPr>
            <p:ph type="body" idx="1"/>
          </p:nvPr>
        </p:nvSpPr>
        <p:spPr>
          <a:xfrm>
            <a:off x="152400" y="1103100"/>
            <a:ext cx="8991600" cy="1727188"/>
          </a:xfrm>
        </p:spPr>
        <p:txBody>
          <a:bodyPr>
            <a:noAutofit/>
          </a:bodyPr>
          <a:lstStyle/>
          <a:p>
            <a:pPr>
              <a:buNone/>
            </a:pPr>
            <a:r>
              <a:rPr lang="en-US" sz="2400" b="1" dirty="0" smtClean="0"/>
              <a:t>“The Secretary, acting through the Federal Motor Carrier Safety Administration—shall establish and maintain a current national registry of medical examiners who are qualified to perform examinations and issue medical certificates.”</a:t>
            </a:r>
          </a:p>
        </p:txBody>
      </p:sp>
      <p:sp>
        <p:nvSpPr>
          <p:cNvPr id="5" name="Rectangle 2"/>
          <p:cNvSpPr txBox="1">
            <a:spLocks noChangeArrowheads="1"/>
          </p:cNvSpPr>
          <p:nvPr/>
        </p:nvSpPr>
        <p:spPr>
          <a:xfrm>
            <a:off x="0" y="2681519"/>
            <a:ext cx="9144000" cy="868362"/>
          </a:xfrm>
          <a:prstGeom prst="rect">
            <a:avLst/>
          </a:prstGeom>
        </p:spPr>
        <p:txBody>
          <a:bodyPr vert="horz" lIns="91440" tIns="45720" rIns="91440" bIns="45720" rtlCol="0" anchor="ctr">
            <a:noAutofit/>
          </a:bodyPr>
          <a:lstStyle/>
          <a:p>
            <a:pPr lvl="0" eaLnBrk="1" fontAlgn="auto" hangingPunct="1">
              <a:spcBef>
                <a:spcPct val="0"/>
              </a:spcBef>
              <a:spcAft>
                <a:spcPts val="0"/>
              </a:spcAft>
            </a:pPr>
            <a:r>
              <a:rPr lang="en-US" sz="2800" dirty="0" smtClean="0">
                <a:solidFill>
                  <a:srgbClr val="990033"/>
                </a:solidFill>
                <a:latin typeface="+mj-lt"/>
                <a:ea typeface="+mj-ea"/>
                <a:cs typeface="+mj-cs"/>
              </a:rPr>
              <a:t>2008 FMCSA issued NPRM for a National Registry of Certified Medical Examiners (NRCME)—No final rule issued</a:t>
            </a:r>
            <a:endParaRPr kumimoji="0" lang="en-US" sz="2800" b="1" i="0" u="none" strike="noStrike" kern="1200" cap="none" spc="0" normalizeH="0" baseline="0" noProof="0" dirty="0" smtClean="0">
              <a:ln>
                <a:noFill/>
              </a:ln>
              <a:solidFill>
                <a:srgbClr val="990033"/>
              </a:solidFill>
              <a:effectLst/>
              <a:uLnTx/>
              <a:uFillTx/>
              <a:latin typeface="+mj-lt"/>
              <a:ea typeface="+mj-ea"/>
              <a:cs typeface="+mj-cs"/>
            </a:endParaRPr>
          </a:p>
        </p:txBody>
      </p:sp>
      <p:sp>
        <p:nvSpPr>
          <p:cNvPr id="6" name="Rectangle 3"/>
          <p:cNvSpPr txBox="1">
            <a:spLocks noChangeArrowheads="1"/>
          </p:cNvSpPr>
          <p:nvPr/>
        </p:nvSpPr>
        <p:spPr>
          <a:xfrm>
            <a:off x="0" y="3519738"/>
            <a:ext cx="8991600" cy="2772216"/>
          </a:xfrm>
          <a:prstGeom prst="rect">
            <a:avLst/>
          </a:prstGeom>
        </p:spPr>
        <p:txBody>
          <a:bodyPr vert="horz" lIns="91440" tIns="45720" rIns="91440" bIns="45720" rtlCol="0">
            <a:noAutofit/>
          </a:bodyPr>
          <a:lstStyle/>
          <a:p>
            <a:pPr marL="342900" lvl="0" indent="-342900" algn="l" eaLnBrk="1" fontAlgn="auto" hangingPunct="1">
              <a:spcBef>
                <a:spcPct val="20000"/>
              </a:spcBef>
              <a:spcAft>
                <a:spcPts val="0"/>
              </a:spcAft>
              <a:buFont typeface="Arial" pitchFamily="34" charset="0"/>
              <a:buChar char="•"/>
            </a:pPr>
            <a:r>
              <a:rPr lang="en-US" sz="2400" dirty="0" smtClean="0">
                <a:solidFill>
                  <a:schemeClr val="tx1"/>
                </a:solidFill>
                <a:latin typeface="+mn-lt"/>
                <a:cs typeface="+mn-cs"/>
              </a:rPr>
              <a:t>Medical examiners would be required to successfully complete required training and pass a certification test before being listed on the NRCME [would enhance examiner competency]</a:t>
            </a:r>
          </a:p>
          <a:p>
            <a:pPr marL="342900" lvl="0" indent="-342900" algn="l" eaLnBrk="1" fontAlgn="auto" hangingPunct="1">
              <a:spcBef>
                <a:spcPct val="20000"/>
              </a:spcBef>
              <a:spcAft>
                <a:spcPts val="0"/>
              </a:spcAft>
              <a:buFont typeface="Arial" pitchFamily="34" charset="0"/>
              <a:buChar char="•"/>
            </a:pPr>
            <a:r>
              <a:rPr lang="en-US" sz="2400" dirty="0" smtClean="0">
                <a:solidFill>
                  <a:schemeClr val="tx1"/>
                </a:solidFill>
                <a:latin typeface="+mn-lt"/>
                <a:cs typeface="+mn-cs"/>
              </a:rPr>
              <a:t>FMCSA would also implement requirements for medical examiners to transmit to FMCSA on a monthly basis certain information about completed Medical Examination Reports of commercial motor vehicle (CMV) drivers [would eliminate examiner shopping]</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0" y="6296287"/>
            <a:ext cx="9144000" cy="584775"/>
          </a:xfrm>
          <a:prstGeom prst="rect">
            <a:avLst/>
          </a:prstGeom>
        </p:spPr>
        <p:txBody>
          <a:bodyPr wrap="square">
            <a:spAutoFit/>
          </a:bodyPr>
          <a:lstStyle/>
          <a:p>
            <a:r>
              <a:rPr lang="en-US" sz="1600" dirty="0" smtClean="0">
                <a:solidFill>
                  <a:schemeClr val="tx1"/>
                </a:solidFill>
              </a:rPr>
              <a:t>National registry of certified medical examiners. Federal Motor Carrier Safety Administration 49 CFR Parts 390 and 391. Available at: http://nrcme.fmcas.dot.gov/</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97974"/>
            <a:ext cx="9143999" cy="642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eaLnBrk="1" hangingPunct="1">
              <a:spcBef>
                <a:spcPct val="0"/>
              </a:spcBef>
            </a:pPr>
            <a:r>
              <a:rPr kumimoji="0" lang="en-US" sz="2400" b="1" i="0" u="none" strike="noStrike" kern="0" cap="none" spc="0" normalizeH="0" baseline="0" noProof="0" dirty="0" smtClean="0">
                <a:ln>
                  <a:noFill/>
                </a:ln>
                <a:solidFill>
                  <a:schemeClr val="tx2"/>
                </a:solidFill>
                <a:effectLst/>
                <a:uLnTx/>
                <a:uFillTx/>
                <a:latin typeface="+mj-lt"/>
                <a:ea typeface="+mj-ea"/>
                <a:cs typeface="+mj-cs"/>
              </a:rPr>
              <a:t>Recommendations of </a:t>
            </a:r>
            <a:r>
              <a:rPr lang="en-US" sz="2400" kern="0" dirty="0" smtClean="0">
                <a:solidFill>
                  <a:schemeClr val="tx2"/>
                </a:solidFill>
                <a:latin typeface="+mj-lt"/>
                <a:ea typeface="+mj-ea"/>
                <a:cs typeface="+mj-cs"/>
              </a:rPr>
              <a:t>2006 Joint Task Force* on OSA in CMV drivers</a:t>
            </a:r>
            <a:r>
              <a:rPr kumimoji="0" lang="en-US" sz="2400" b="1" i="0" u="none" strike="noStrike" kern="0" cap="none" spc="0" normalizeH="0" baseline="0" noProof="0" dirty="0" smtClean="0">
                <a:ln>
                  <a:noFill/>
                </a:ln>
                <a:solidFill>
                  <a:schemeClr val="tx1"/>
                </a:solidFill>
                <a:effectLst/>
                <a:uLnTx/>
                <a:uFillTx/>
                <a:latin typeface="+mj-lt"/>
                <a:ea typeface="+mj-ea"/>
                <a:cs typeface="+mj-cs"/>
              </a:rPr>
              <a:t>: </a:t>
            </a:r>
            <a:r>
              <a:rPr kumimoji="0" lang="en-US" sz="2400" b="1" i="0" u="none" strike="noStrike" kern="0" cap="none" spc="0" normalizeH="0" baseline="0" noProof="0" dirty="0" smtClean="0">
                <a:ln>
                  <a:noFill/>
                </a:ln>
                <a:solidFill>
                  <a:srgbClr val="990033"/>
                </a:solidFill>
                <a:effectLst/>
                <a:uLnTx/>
                <a:uFillTx/>
                <a:latin typeface="+mj-lt"/>
                <a:ea typeface="+mj-ea"/>
                <a:cs typeface="+mj-cs"/>
              </a:rPr>
              <a:t>Not implemented by FMCSA </a:t>
            </a:r>
            <a:endParaRPr kumimoji="0" lang="en-US" sz="2400" b="1" i="0" u="none" strike="noStrike" kern="0" cap="none" spc="0" normalizeH="0" baseline="0" noProof="0" dirty="0">
              <a:ln>
                <a:noFill/>
              </a:ln>
              <a:solidFill>
                <a:srgbClr val="990033"/>
              </a:solidFill>
              <a:effectLst/>
              <a:uLnTx/>
              <a:uFillTx/>
              <a:latin typeface="+mj-lt"/>
              <a:ea typeface="+mj-ea"/>
              <a:cs typeface="+mj-cs"/>
            </a:endParaRPr>
          </a:p>
        </p:txBody>
      </p:sp>
      <p:pic>
        <p:nvPicPr>
          <p:cNvPr id="1323010" name="Picture 2"/>
          <p:cNvPicPr>
            <a:picLocks noChangeAspect="1" noChangeArrowheads="1"/>
          </p:cNvPicPr>
          <p:nvPr/>
        </p:nvPicPr>
        <p:blipFill>
          <a:blip r:embed="rId3" cstate="print"/>
          <a:srcRect/>
          <a:stretch>
            <a:fillRect/>
          </a:stretch>
        </p:blipFill>
        <p:spPr bwMode="auto">
          <a:xfrm>
            <a:off x="188684" y="772420"/>
            <a:ext cx="8628288" cy="5596174"/>
          </a:xfrm>
          <a:prstGeom prst="rect">
            <a:avLst/>
          </a:prstGeom>
          <a:noFill/>
          <a:ln w="9525">
            <a:noFill/>
            <a:miter lim="800000"/>
            <a:headEnd/>
            <a:tailEnd/>
          </a:ln>
        </p:spPr>
      </p:pic>
      <p:sp>
        <p:nvSpPr>
          <p:cNvPr id="5" name="Rectangle 4"/>
          <p:cNvSpPr/>
          <p:nvPr/>
        </p:nvSpPr>
        <p:spPr>
          <a:xfrm>
            <a:off x="0" y="6284239"/>
            <a:ext cx="9144000" cy="646331"/>
          </a:xfrm>
          <a:prstGeom prst="rect">
            <a:avLst/>
          </a:prstGeom>
        </p:spPr>
        <p:txBody>
          <a:bodyPr wrap="square">
            <a:spAutoFit/>
          </a:bodyPr>
          <a:lstStyle/>
          <a:p>
            <a:r>
              <a:rPr lang="en-US" sz="1800" kern="0" dirty="0" smtClean="0">
                <a:solidFill>
                  <a:schemeClr val="tx2"/>
                </a:solidFill>
              </a:rPr>
              <a:t>*American College of Chest Physicians, American College of Occupational and Environmental Medicine, National Sleep Foundation</a:t>
            </a:r>
            <a:endParaRPr lang="en-US" sz="1800" dirty="0"/>
          </a:p>
        </p:txBody>
      </p:sp>
      <p:pic>
        <p:nvPicPr>
          <p:cNvPr id="1323011" name="Picture 3"/>
          <p:cNvPicPr>
            <a:picLocks noChangeAspect="1" noChangeArrowheads="1"/>
          </p:cNvPicPr>
          <p:nvPr/>
        </p:nvPicPr>
        <p:blipFill>
          <a:blip r:embed="rId4" cstate="print"/>
          <a:srcRect/>
          <a:stretch>
            <a:fillRect/>
          </a:stretch>
        </p:blipFill>
        <p:spPr bwMode="auto">
          <a:xfrm>
            <a:off x="72571" y="3435122"/>
            <a:ext cx="2540000" cy="22013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7715" y="152399"/>
            <a:ext cx="8563428" cy="1734457"/>
          </a:xfrm>
        </p:spPr>
        <p:txBody>
          <a:bodyPr/>
          <a:lstStyle/>
          <a:p>
            <a:pPr algn="ctr"/>
            <a:r>
              <a:rPr lang="en-US" sz="3200" b="1" dirty="0" smtClean="0">
                <a:solidFill>
                  <a:srgbClr val="990033"/>
                </a:solidFill>
              </a:rPr>
              <a:t>Examiner implementation of JTF Task Force recommendations ineffective without regulatory support </a:t>
            </a:r>
            <a:endParaRPr lang="en-US" sz="2800" b="1" dirty="0">
              <a:solidFill>
                <a:srgbClr val="990033"/>
              </a:solidFill>
            </a:endParaRPr>
          </a:p>
        </p:txBody>
      </p:sp>
      <p:sp>
        <p:nvSpPr>
          <p:cNvPr id="32771" name="Rectangle 3"/>
          <p:cNvSpPr>
            <a:spLocks noGrp="1" noChangeArrowheads="1"/>
          </p:cNvSpPr>
          <p:nvPr>
            <p:ph type="body" idx="1"/>
          </p:nvPr>
        </p:nvSpPr>
        <p:spPr>
          <a:xfrm>
            <a:off x="275771" y="1788887"/>
            <a:ext cx="8665029" cy="4572000"/>
          </a:xfrm>
        </p:spPr>
        <p:txBody>
          <a:bodyPr/>
          <a:lstStyle/>
          <a:p>
            <a:pPr marL="342900" lvl="1" indent="-342900">
              <a:lnSpc>
                <a:spcPct val="90000"/>
              </a:lnSpc>
              <a:buClr>
                <a:schemeClr val="bg1"/>
              </a:buClr>
              <a:buFontTx/>
              <a:buChar char="•"/>
            </a:pPr>
            <a:r>
              <a:rPr lang="en-US" sz="2400" dirty="0" smtClean="0">
                <a:solidFill>
                  <a:schemeClr val="bg1"/>
                </a:solidFill>
                <a:ea typeface="+mn-ea"/>
                <a:cs typeface="+mn-cs"/>
              </a:rPr>
              <a:t>Case series of 1443 consecutive CDMEs: 13% high OSA risk; 95% of those tested had OSA. </a:t>
            </a:r>
          </a:p>
          <a:p>
            <a:pPr marL="342900" lvl="1" indent="-342900">
              <a:lnSpc>
                <a:spcPct val="90000"/>
              </a:lnSpc>
              <a:buClr>
                <a:schemeClr val="bg1"/>
              </a:buClr>
              <a:buChar char="•"/>
            </a:pPr>
            <a:r>
              <a:rPr lang="en-US" sz="2400" dirty="0" smtClean="0">
                <a:solidFill>
                  <a:schemeClr val="bg1"/>
                </a:solidFill>
                <a:ea typeface="+mn-ea"/>
                <a:cs typeface="+mn-cs"/>
              </a:rPr>
              <a:t>Second case series of 456 consecutive CDMEs: 12% high OSA risk; 100% had OSA; </a:t>
            </a:r>
            <a:r>
              <a:rPr lang="en-US" sz="2400" b="1" dirty="0" smtClean="0">
                <a:solidFill>
                  <a:schemeClr val="bg1"/>
                </a:solidFill>
                <a:ea typeface="+mn-ea"/>
                <a:cs typeface="+mn-cs"/>
              </a:rPr>
              <a:t>only 5% compliant with treatment</a:t>
            </a:r>
          </a:p>
          <a:p>
            <a:pPr marL="342900" lvl="1" indent="-342900">
              <a:lnSpc>
                <a:spcPct val="90000"/>
              </a:lnSpc>
              <a:buClr>
                <a:schemeClr val="bg1"/>
              </a:buClr>
              <a:buChar char="•"/>
            </a:pPr>
            <a:r>
              <a:rPr lang="en-US" sz="2400" dirty="0" smtClean="0">
                <a:solidFill>
                  <a:schemeClr val="bg1"/>
                </a:solidFill>
                <a:ea typeface="+mn-ea"/>
                <a:cs typeface="+mn-cs"/>
              </a:rPr>
              <a:t>Third case series of 1833 undiagnosed drivers: 10% high OSA risk; nearly 80% had OSA.  </a:t>
            </a:r>
          </a:p>
          <a:p>
            <a:pPr marL="342900" lvl="1" indent="-342900">
              <a:lnSpc>
                <a:spcPct val="90000"/>
              </a:lnSpc>
              <a:buClr>
                <a:schemeClr val="bg1"/>
              </a:buClr>
              <a:buChar char="•"/>
            </a:pPr>
            <a:r>
              <a:rPr lang="en-US" sz="2400" dirty="0" smtClean="0">
                <a:solidFill>
                  <a:schemeClr val="bg1"/>
                </a:solidFill>
                <a:ea typeface="+mn-ea"/>
                <a:cs typeface="+mn-cs"/>
              </a:rPr>
              <a:t>29%, 62% and 66% of high risk drivers did not return for recertification examination</a:t>
            </a:r>
          </a:p>
          <a:p>
            <a:pPr marL="342900" lvl="1" indent="-342900">
              <a:lnSpc>
                <a:spcPct val="90000"/>
              </a:lnSpc>
              <a:buClr>
                <a:schemeClr val="bg1"/>
              </a:buClr>
              <a:buChar char="•"/>
            </a:pPr>
            <a:endParaRPr lang="en-US" sz="2400" dirty="0" smtClean="0">
              <a:solidFill>
                <a:schemeClr val="bg1"/>
              </a:solidFill>
              <a:ea typeface="+mn-ea"/>
              <a:cs typeface="+mn-cs"/>
            </a:endParaRPr>
          </a:p>
        </p:txBody>
      </p:sp>
      <p:sp>
        <p:nvSpPr>
          <p:cNvPr id="4" name="Rectangle 3"/>
          <p:cNvSpPr/>
          <p:nvPr/>
        </p:nvSpPr>
        <p:spPr>
          <a:xfrm>
            <a:off x="0" y="5077111"/>
            <a:ext cx="9144000" cy="1815882"/>
          </a:xfrm>
          <a:prstGeom prst="rect">
            <a:avLst/>
          </a:prstGeom>
        </p:spPr>
        <p:txBody>
          <a:bodyPr wrap="square">
            <a:spAutoFit/>
          </a:bodyPr>
          <a:lstStyle/>
          <a:p>
            <a:pPr algn="l"/>
            <a:r>
              <a:rPr lang="en-US" sz="1600" dirty="0" err="1" smtClean="0">
                <a:solidFill>
                  <a:schemeClr val="bg1"/>
                </a:solidFill>
              </a:rPr>
              <a:t>Talmage</a:t>
            </a:r>
            <a:r>
              <a:rPr lang="en-US" sz="1600" dirty="0" smtClean="0">
                <a:solidFill>
                  <a:schemeClr val="bg1"/>
                </a:solidFill>
              </a:rPr>
              <a:t> JB, Hudson TB, </a:t>
            </a:r>
            <a:r>
              <a:rPr lang="en-US" sz="1600" dirty="0" err="1" smtClean="0">
                <a:solidFill>
                  <a:schemeClr val="bg1"/>
                </a:solidFill>
              </a:rPr>
              <a:t>Hegmann</a:t>
            </a:r>
            <a:r>
              <a:rPr lang="en-US" sz="1600" dirty="0" smtClean="0">
                <a:solidFill>
                  <a:schemeClr val="bg1"/>
                </a:solidFill>
              </a:rPr>
              <a:t> KT, </a:t>
            </a:r>
            <a:r>
              <a:rPr lang="en-US" sz="1600" dirty="0" err="1" smtClean="0">
                <a:solidFill>
                  <a:schemeClr val="bg1"/>
                </a:solidFill>
              </a:rPr>
              <a:t>Thiese</a:t>
            </a:r>
            <a:r>
              <a:rPr lang="en-US" sz="1600" dirty="0" smtClean="0">
                <a:solidFill>
                  <a:schemeClr val="bg1"/>
                </a:solidFill>
              </a:rPr>
              <a:t> MS. Consensus criteria for screening commercial drivers for obstructive sleep apnea: evidence of efficacy. </a:t>
            </a:r>
            <a:r>
              <a:rPr lang="en-US" sz="1600" i="1" dirty="0" smtClean="0">
                <a:solidFill>
                  <a:schemeClr val="bg1"/>
                </a:solidFill>
              </a:rPr>
              <a:t>J </a:t>
            </a:r>
            <a:r>
              <a:rPr lang="en-US" sz="1600" i="1" dirty="0" err="1" smtClean="0">
                <a:solidFill>
                  <a:schemeClr val="bg1"/>
                </a:solidFill>
              </a:rPr>
              <a:t>Occup</a:t>
            </a:r>
            <a:r>
              <a:rPr lang="en-US" sz="1600" i="1" dirty="0" smtClean="0">
                <a:solidFill>
                  <a:schemeClr val="bg1"/>
                </a:solidFill>
              </a:rPr>
              <a:t> Environ Med</a:t>
            </a:r>
            <a:r>
              <a:rPr lang="en-US" sz="1600" dirty="0" smtClean="0">
                <a:solidFill>
                  <a:schemeClr val="bg1"/>
                </a:solidFill>
              </a:rPr>
              <a:t>. 2008;50: 324–329; Parks PD, Durand G, </a:t>
            </a:r>
            <a:r>
              <a:rPr lang="en-US" sz="1600" dirty="0" err="1" smtClean="0">
                <a:solidFill>
                  <a:schemeClr val="bg1"/>
                </a:solidFill>
              </a:rPr>
              <a:t>Tsismenakis</a:t>
            </a:r>
            <a:r>
              <a:rPr lang="en-US" sz="1600" dirty="0" smtClean="0">
                <a:solidFill>
                  <a:schemeClr val="bg1"/>
                </a:solidFill>
              </a:rPr>
              <a:t> AJ, Vela-</a:t>
            </a:r>
            <a:r>
              <a:rPr lang="en-US" sz="1600" dirty="0" err="1" smtClean="0">
                <a:solidFill>
                  <a:schemeClr val="bg1"/>
                </a:solidFill>
              </a:rPr>
              <a:t>Bueno</a:t>
            </a:r>
            <a:r>
              <a:rPr lang="en-US" sz="1600" dirty="0" smtClean="0">
                <a:solidFill>
                  <a:schemeClr val="bg1"/>
                </a:solidFill>
              </a:rPr>
              <a:t> A, Kales SN. Screening for obstructive sleep apnea during commercial driver medical examinations. </a:t>
            </a:r>
            <a:r>
              <a:rPr lang="en-US" sz="1600" i="1" dirty="0" smtClean="0">
                <a:solidFill>
                  <a:schemeClr val="bg1"/>
                </a:solidFill>
              </a:rPr>
              <a:t>J </a:t>
            </a:r>
            <a:r>
              <a:rPr lang="en-US" sz="1600" i="1" dirty="0" err="1" smtClean="0">
                <a:solidFill>
                  <a:schemeClr val="bg1"/>
                </a:solidFill>
              </a:rPr>
              <a:t>Occup</a:t>
            </a:r>
            <a:r>
              <a:rPr lang="en-US" sz="1600" i="1" dirty="0" smtClean="0">
                <a:solidFill>
                  <a:schemeClr val="bg1"/>
                </a:solidFill>
              </a:rPr>
              <a:t> Environ Med. </a:t>
            </a:r>
            <a:r>
              <a:rPr lang="en-US" sz="1600" dirty="0" smtClean="0">
                <a:solidFill>
                  <a:schemeClr val="bg1"/>
                </a:solidFill>
              </a:rPr>
              <a:t>2009;51:275–282; </a:t>
            </a:r>
            <a:r>
              <a:rPr lang="en-US" sz="1600" dirty="0" err="1" smtClean="0">
                <a:solidFill>
                  <a:schemeClr val="bg1"/>
                </a:solidFill>
              </a:rPr>
              <a:t>Xie</a:t>
            </a:r>
            <a:r>
              <a:rPr lang="en-US" sz="1600" dirty="0" smtClean="0">
                <a:solidFill>
                  <a:schemeClr val="bg1"/>
                </a:solidFill>
              </a:rPr>
              <a:t> W, </a:t>
            </a:r>
            <a:r>
              <a:rPr lang="en-US" sz="1600" dirty="0" err="1" smtClean="0">
                <a:solidFill>
                  <a:schemeClr val="bg1"/>
                </a:solidFill>
              </a:rPr>
              <a:t>Chakrabarty</a:t>
            </a:r>
            <a:r>
              <a:rPr lang="en-US" sz="1600" dirty="0" smtClean="0">
                <a:solidFill>
                  <a:schemeClr val="bg1"/>
                </a:solidFill>
              </a:rPr>
              <a:t> S, Levine R, Johnson R, </a:t>
            </a:r>
            <a:r>
              <a:rPr lang="en-US" sz="1600" dirty="0" err="1" smtClean="0">
                <a:solidFill>
                  <a:schemeClr val="bg1"/>
                </a:solidFill>
              </a:rPr>
              <a:t>Talmage</a:t>
            </a:r>
            <a:r>
              <a:rPr lang="en-US" sz="1600" dirty="0" smtClean="0">
                <a:solidFill>
                  <a:schemeClr val="bg1"/>
                </a:solidFill>
              </a:rPr>
              <a:t> JB. Factors associated with obstructive sleep apnea among commercial motor vehicle drivers. </a:t>
            </a:r>
            <a:r>
              <a:rPr lang="en-US" sz="1600" i="1" dirty="0" smtClean="0">
                <a:solidFill>
                  <a:schemeClr val="bg1"/>
                </a:solidFill>
              </a:rPr>
              <a:t>J </a:t>
            </a:r>
            <a:r>
              <a:rPr lang="en-US" sz="1600" i="1" dirty="0" err="1" smtClean="0">
                <a:solidFill>
                  <a:schemeClr val="bg1"/>
                </a:solidFill>
              </a:rPr>
              <a:t>Occup</a:t>
            </a:r>
            <a:r>
              <a:rPr lang="en-US" sz="1600" i="1" dirty="0" smtClean="0">
                <a:solidFill>
                  <a:schemeClr val="bg1"/>
                </a:solidFill>
              </a:rPr>
              <a:t> Environ Med. </a:t>
            </a:r>
            <a:r>
              <a:rPr lang="en-US" sz="1600" dirty="0" smtClean="0">
                <a:solidFill>
                  <a:schemeClr val="bg1"/>
                </a:solidFill>
              </a:rPr>
              <a:t>2011;53:169–173.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7715" y="152399"/>
            <a:ext cx="8563428" cy="1734457"/>
          </a:xfrm>
        </p:spPr>
        <p:txBody>
          <a:bodyPr/>
          <a:lstStyle/>
          <a:p>
            <a:pPr algn="ctr"/>
            <a:r>
              <a:rPr lang="en-US" sz="3200" b="1" dirty="0" smtClean="0">
                <a:solidFill>
                  <a:srgbClr val="990033"/>
                </a:solidFill>
              </a:rPr>
              <a:t>Examiner implementation of JTF Task Force recommendations ineffective without regulatory support </a:t>
            </a:r>
            <a:endParaRPr lang="en-US" sz="2800" b="1" dirty="0">
              <a:solidFill>
                <a:srgbClr val="990033"/>
              </a:solidFill>
            </a:endParaRPr>
          </a:p>
        </p:txBody>
      </p:sp>
      <p:sp>
        <p:nvSpPr>
          <p:cNvPr id="32771" name="Rectangle 3"/>
          <p:cNvSpPr>
            <a:spLocks noGrp="1" noChangeArrowheads="1"/>
          </p:cNvSpPr>
          <p:nvPr>
            <p:ph type="body" idx="1"/>
          </p:nvPr>
        </p:nvSpPr>
        <p:spPr>
          <a:xfrm>
            <a:off x="188687" y="1701803"/>
            <a:ext cx="8592456" cy="3624943"/>
          </a:xfrm>
        </p:spPr>
        <p:txBody>
          <a:bodyPr/>
          <a:lstStyle/>
          <a:p>
            <a:pPr marL="342900" lvl="1" indent="-342900">
              <a:lnSpc>
                <a:spcPct val="90000"/>
              </a:lnSpc>
              <a:buClr>
                <a:schemeClr val="bg1"/>
              </a:buClr>
              <a:buChar char="•"/>
            </a:pPr>
            <a:r>
              <a:rPr lang="en-US" sz="2400" dirty="0" smtClean="0">
                <a:solidFill>
                  <a:schemeClr val="bg1"/>
                </a:solidFill>
                <a:ea typeface="+mn-ea"/>
                <a:cs typeface="+mn-cs"/>
              </a:rPr>
              <a:t>“Some of those who screen positive (require a PSG) at a pre-employment examination have chosen to resign and seek employment elsewhere.”</a:t>
            </a:r>
          </a:p>
          <a:p>
            <a:pPr marL="342900" lvl="1" indent="-342900">
              <a:lnSpc>
                <a:spcPct val="90000"/>
              </a:lnSpc>
              <a:buClr>
                <a:schemeClr val="bg1"/>
              </a:buClr>
              <a:buChar char="•"/>
            </a:pPr>
            <a:r>
              <a:rPr lang="en-US" sz="2400" dirty="0" smtClean="0">
                <a:solidFill>
                  <a:schemeClr val="bg1"/>
                </a:solidFill>
                <a:ea typeface="+mn-ea"/>
                <a:cs typeface="+mn-cs"/>
              </a:rPr>
              <a:t>“Because OSA screening is not mandated by the FMCSA and no central registry of examinations or examiners exists, drivers could ignore a PSG referral and seek medical certification from another clinic, [most of which] do not apply…rigorous OSA screening protocols. Thus, any OSA screening strategy in this population will be ineffective unless the FMCSA mandates the strategy and prohibits drivers from doctor-shopping….”</a:t>
            </a:r>
          </a:p>
          <a:p>
            <a:pPr marL="342900" lvl="1" indent="-342900">
              <a:lnSpc>
                <a:spcPct val="90000"/>
              </a:lnSpc>
              <a:buClr>
                <a:schemeClr val="bg1"/>
              </a:buClr>
              <a:buChar char="•"/>
            </a:pPr>
            <a:endParaRPr lang="en-US" sz="2400" dirty="0">
              <a:solidFill>
                <a:schemeClr val="bg1"/>
              </a:solidFill>
              <a:ea typeface="+mn-ea"/>
              <a:cs typeface="+mn-cs"/>
            </a:endParaRPr>
          </a:p>
        </p:txBody>
      </p:sp>
      <p:sp>
        <p:nvSpPr>
          <p:cNvPr id="4" name="Rectangle 3"/>
          <p:cNvSpPr/>
          <p:nvPr/>
        </p:nvSpPr>
        <p:spPr>
          <a:xfrm>
            <a:off x="0" y="5512531"/>
            <a:ext cx="9144000" cy="1323439"/>
          </a:xfrm>
          <a:prstGeom prst="rect">
            <a:avLst/>
          </a:prstGeom>
        </p:spPr>
        <p:txBody>
          <a:bodyPr wrap="square">
            <a:spAutoFit/>
          </a:bodyPr>
          <a:lstStyle/>
          <a:p>
            <a:pPr algn="l"/>
            <a:r>
              <a:rPr lang="en-US" sz="1600" dirty="0" err="1" smtClean="0">
                <a:solidFill>
                  <a:schemeClr val="bg1"/>
                </a:solidFill>
              </a:rPr>
              <a:t>Talmage</a:t>
            </a:r>
            <a:r>
              <a:rPr lang="en-US" sz="1600" dirty="0" smtClean="0">
                <a:solidFill>
                  <a:schemeClr val="bg1"/>
                </a:solidFill>
              </a:rPr>
              <a:t> JB, Hudson TB, </a:t>
            </a:r>
            <a:r>
              <a:rPr lang="en-US" sz="1600" dirty="0" err="1" smtClean="0">
                <a:solidFill>
                  <a:schemeClr val="bg1"/>
                </a:solidFill>
              </a:rPr>
              <a:t>Hegmann</a:t>
            </a:r>
            <a:r>
              <a:rPr lang="en-US" sz="1600" dirty="0" smtClean="0">
                <a:solidFill>
                  <a:schemeClr val="bg1"/>
                </a:solidFill>
              </a:rPr>
              <a:t> KT, </a:t>
            </a:r>
            <a:r>
              <a:rPr lang="en-US" sz="1600" dirty="0" err="1" smtClean="0">
                <a:solidFill>
                  <a:schemeClr val="bg1"/>
                </a:solidFill>
              </a:rPr>
              <a:t>Thiese</a:t>
            </a:r>
            <a:r>
              <a:rPr lang="en-US" sz="1600" dirty="0" smtClean="0">
                <a:solidFill>
                  <a:schemeClr val="bg1"/>
                </a:solidFill>
              </a:rPr>
              <a:t> MS. Consensus criteria for screening commercial drivers for obstructive sleep apnea: evidence of efficacy. </a:t>
            </a:r>
            <a:r>
              <a:rPr lang="en-US" sz="1600" i="1" dirty="0" smtClean="0">
                <a:solidFill>
                  <a:schemeClr val="bg1"/>
                </a:solidFill>
              </a:rPr>
              <a:t>J </a:t>
            </a:r>
            <a:r>
              <a:rPr lang="en-US" sz="1600" i="1" dirty="0" err="1" smtClean="0">
                <a:solidFill>
                  <a:schemeClr val="bg1"/>
                </a:solidFill>
              </a:rPr>
              <a:t>Occup</a:t>
            </a:r>
            <a:r>
              <a:rPr lang="en-US" sz="1600" i="1" dirty="0" smtClean="0">
                <a:solidFill>
                  <a:schemeClr val="bg1"/>
                </a:solidFill>
              </a:rPr>
              <a:t> Environ Med</a:t>
            </a:r>
            <a:r>
              <a:rPr lang="en-US" sz="1600" dirty="0" smtClean="0">
                <a:solidFill>
                  <a:schemeClr val="bg1"/>
                </a:solidFill>
              </a:rPr>
              <a:t>. 2008;50: 324–329; Parks PD, Durand G, </a:t>
            </a:r>
            <a:r>
              <a:rPr lang="en-US" sz="1600" dirty="0" err="1" smtClean="0">
                <a:solidFill>
                  <a:schemeClr val="bg1"/>
                </a:solidFill>
              </a:rPr>
              <a:t>Tsismenakis</a:t>
            </a:r>
            <a:r>
              <a:rPr lang="en-US" sz="1600" dirty="0" smtClean="0">
                <a:solidFill>
                  <a:schemeClr val="bg1"/>
                </a:solidFill>
              </a:rPr>
              <a:t> AJ, Vela-</a:t>
            </a:r>
            <a:r>
              <a:rPr lang="en-US" sz="1600" dirty="0" err="1" smtClean="0">
                <a:solidFill>
                  <a:schemeClr val="bg1"/>
                </a:solidFill>
              </a:rPr>
              <a:t>Bueno</a:t>
            </a:r>
            <a:r>
              <a:rPr lang="en-US" sz="1600" dirty="0" smtClean="0">
                <a:solidFill>
                  <a:schemeClr val="bg1"/>
                </a:solidFill>
              </a:rPr>
              <a:t> A, Kales SN. Screening for obstructive sleep apnea during commercial driver medical examinations. </a:t>
            </a:r>
            <a:r>
              <a:rPr lang="en-US" sz="1600" i="1" dirty="0" smtClean="0">
                <a:solidFill>
                  <a:schemeClr val="bg1"/>
                </a:solidFill>
              </a:rPr>
              <a:t>J </a:t>
            </a:r>
            <a:r>
              <a:rPr lang="en-US" sz="1600" i="1" dirty="0" err="1" smtClean="0">
                <a:solidFill>
                  <a:schemeClr val="bg1"/>
                </a:solidFill>
              </a:rPr>
              <a:t>Occup</a:t>
            </a:r>
            <a:r>
              <a:rPr lang="en-US" sz="1600" i="1" dirty="0" smtClean="0">
                <a:solidFill>
                  <a:schemeClr val="bg1"/>
                </a:solidFill>
              </a:rPr>
              <a:t> Environ Med. </a:t>
            </a:r>
            <a:r>
              <a:rPr lang="en-US" sz="1600" dirty="0" smtClean="0">
                <a:solidFill>
                  <a:schemeClr val="bg1"/>
                </a:solidFill>
              </a:rPr>
              <a:t>2009;51:275–282.</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ctrTitle" idx="4294967295"/>
          </p:nvPr>
        </p:nvSpPr>
        <p:spPr bwMode="auto">
          <a:xfrm>
            <a:off x="533400" y="1404256"/>
            <a:ext cx="8153400" cy="2253343"/>
          </a:xfrm>
          <a:prstGeom prst="rect">
            <a:avLst/>
          </a:prstGeom>
          <a:noFill/>
          <a:ln>
            <a:miter lim="800000"/>
            <a:headEnd/>
            <a:tailEnd/>
          </a:ln>
        </p:spPr>
        <p:txBody>
          <a:bodyPr/>
          <a:lstStyle/>
          <a:p>
            <a:pPr algn="ctr"/>
            <a:r>
              <a:rPr lang="en-US" sz="2800" b="1" dirty="0" smtClean="0">
                <a:solidFill>
                  <a:srgbClr val="000066"/>
                </a:solidFill>
              </a:rPr>
              <a:t>2007 FMCSA Medical Expert </a:t>
            </a:r>
            <a:r>
              <a:rPr lang="en-US" sz="2800" b="1" dirty="0">
                <a:solidFill>
                  <a:srgbClr val="000066"/>
                </a:solidFill>
              </a:rPr>
              <a:t>Panel </a:t>
            </a:r>
            <a:r>
              <a:rPr lang="en-US" sz="2800" b="1" dirty="0" smtClean="0">
                <a:solidFill>
                  <a:srgbClr val="000066"/>
                </a:solidFill>
              </a:rPr>
              <a:t/>
            </a:r>
            <a:br>
              <a:rPr lang="en-US" sz="2800" b="1" dirty="0" smtClean="0">
                <a:solidFill>
                  <a:srgbClr val="000066"/>
                </a:solidFill>
              </a:rPr>
            </a:br>
            <a:r>
              <a:rPr lang="en-US" sz="2800" b="1" dirty="0" smtClean="0">
                <a:solidFill>
                  <a:srgbClr val="000066"/>
                </a:solidFill>
              </a:rPr>
              <a:t>Recommendations Adopted by MRB in 2008:</a:t>
            </a:r>
            <a:r>
              <a:rPr lang="en-US" sz="2800" dirty="0">
                <a:solidFill>
                  <a:srgbClr val="000066"/>
                </a:solidFill>
              </a:rPr>
              <a:t/>
            </a:r>
            <a:br>
              <a:rPr lang="en-US" sz="2800" dirty="0">
                <a:solidFill>
                  <a:srgbClr val="000066"/>
                </a:solidFill>
              </a:rPr>
            </a:br>
            <a:r>
              <a:rPr lang="en-US" sz="800" dirty="0">
                <a:solidFill>
                  <a:srgbClr val="000066"/>
                </a:solidFill>
              </a:rPr>
              <a:t/>
            </a:r>
            <a:br>
              <a:rPr lang="en-US" sz="800" dirty="0">
                <a:solidFill>
                  <a:srgbClr val="000066"/>
                </a:solidFill>
              </a:rPr>
            </a:br>
            <a:r>
              <a:rPr lang="en-US" sz="2400" b="1" dirty="0">
                <a:solidFill>
                  <a:srgbClr val="000066"/>
                </a:solidFill>
              </a:rPr>
              <a:t>Obstructive Sleep Apnea and Commercial Motor Vehicle Driver </a:t>
            </a:r>
            <a:r>
              <a:rPr lang="en-US" sz="2400" b="1" dirty="0" smtClean="0">
                <a:solidFill>
                  <a:srgbClr val="000066"/>
                </a:solidFill>
              </a:rPr>
              <a:t>Safety</a:t>
            </a:r>
            <a:br>
              <a:rPr lang="en-US" sz="2400" b="1" dirty="0" smtClean="0">
                <a:solidFill>
                  <a:srgbClr val="000066"/>
                </a:solidFill>
              </a:rPr>
            </a:br>
            <a:r>
              <a:rPr lang="en-US" sz="3200" b="1" dirty="0" smtClean="0">
                <a:solidFill>
                  <a:srgbClr val="990033"/>
                </a:solidFill>
              </a:rPr>
              <a:t>NONE IMPLEMENTED by FMCSA</a:t>
            </a:r>
            <a:endParaRPr lang="en-US" sz="2400" b="1" dirty="0">
              <a:solidFill>
                <a:srgbClr val="990033"/>
              </a:solidFill>
            </a:endParaRPr>
          </a:p>
        </p:txBody>
      </p:sp>
      <p:sp>
        <p:nvSpPr>
          <p:cNvPr id="99331" name="Rectangle 3"/>
          <p:cNvSpPr>
            <a:spLocks noGrp="1" noChangeArrowheads="1"/>
          </p:cNvSpPr>
          <p:nvPr>
            <p:ph type="subTitle" idx="4294967295"/>
          </p:nvPr>
        </p:nvSpPr>
        <p:spPr bwMode="auto">
          <a:xfrm>
            <a:off x="1371600" y="3831762"/>
            <a:ext cx="6400800" cy="2895600"/>
          </a:xfrm>
          <a:prstGeom prst="rect">
            <a:avLst/>
          </a:prstGeom>
          <a:solidFill>
            <a:srgbClr val="FFFFFF"/>
          </a:solidFill>
          <a:ln>
            <a:miter lim="800000"/>
            <a:headEnd/>
            <a:tailEnd/>
          </a:ln>
        </p:spPr>
        <p:txBody>
          <a:bodyPr/>
          <a:lstStyle/>
          <a:p>
            <a:pPr marL="0" indent="0" algn="ctr">
              <a:buFontTx/>
              <a:buNone/>
            </a:pPr>
            <a:r>
              <a:rPr lang="en-US" sz="2800" b="1" u="sng" dirty="0">
                <a:solidFill>
                  <a:srgbClr val="000066"/>
                </a:solidFill>
              </a:rPr>
              <a:t>Medical Expert Panel Members:</a:t>
            </a:r>
          </a:p>
          <a:p>
            <a:pPr marL="0" indent="0" algn="ctr">
              <a:buFontTx/>
              <a:buNone/>
            </a:pPr>
            <a:r>
              <a:rPr lang="en-US" sz="2400" b="1" dirty="0">
                <a:solidFill>
                  <a:srgbClr val="000066"/>
                </a:solidFill>
              </a:rPr>
              <a:t>Sonia </a:t>
            </a:r>
            <a:r>
              <a:rPr lang="en-US" sz="2400" b="1" dirty="0" err="1">
                <a:solidFill>
                  <a:srgbClr val="000066"/>
                </a:solidFill>
              </a:rPr>
              <a:t>Ancoli</a:t>
            </a:r>
            <a:r>
              <a:rPr lang="en-US" sz="2400" b="1" dirty="0">
                <a:solidFill>
                  <a:srgbClr val="000066"/>
                </a:solidFill>
              </a:rPr>
              <a:t>-Israel PhD</a:t>
            </a:r>
          </a:p>
          <a:p>
            <a:pPr marL="0" indent="0" algn="ctr">
              <a:buFontTx/>
              <a:buNone/>
            </a:pPr>
            <a:r>
              <a:rPr lang="en-US" sz="2400" b="1" dirty="0">
                <a:solidFill>
                  <a:srgbClr val="000066"/>
                </a:solidFill>
              </a:rPr>
              <a:t>Charles A Czeisler, PhD</a:t>
            </a:r>
            <a:r>
              <a:rPr lang="en-US" sz="2400" b="1" dirty="0" smtClean="0">
                <a:solidFill>
                  <a:srgbClr val="000066"/>
                </a:solidFill>
              </a:rPr>
              <a:t>, MD</a:t>
            </a:r>
            <a:r>
              <a:rPr lang="en-US" sz="2400" b="1" dirty="0">
                <a:solidFill>
                  <a:srgbClr val="000066"/>
                </a:solidFill>
              </a:rPr>
              <a:t>, FRCP</a:t>
            </a:r>
          </a:p>
          <a:p>
            <a:pPr marL="0" indent="0" algn="ctr">
              <a:buFontTx/>
              <a:buNone/>
            </a:pPr>
            <a:r>
              <a:rPr lang="en-US" sz="2400" b="1" dirty="0">
                <a:solidFill>
                  <a:srgbClr val="000066"/>
                </a:solidFill>
              </a:rPr>
              <a:t>Charles F P George, MD, FRCPC</a:t>
            </a:r>
          </a:p>
          <a:p>
            <a:pPr marL="0" indent="0" algn="ctr">
              <a:buFontTx/>
              <a:buNone/>
            </a:pPr>
            <a:r>
              <a:rPr lang="en-US" sz="2400" b="1" dirty="0">
                <a:solidFill>
                  <a:srgbClr val="000066"/>
                </a:solidFill>
              </a:rPr>
              <a:t>Christian Guilleminault, MD, </a:t>
            </a:r>
            <a:r>
              <a:rPr lang="en-US" sz="2400" b="1" dirty="0" err="1">
                <a:solidFill>
                  <a:srgbClr val="000066"/>
                </a:solidFill>
              </a:rPr>
              <a:t>BiolD</a:t>
            </a:r>
            <a:endParaRPr lang="en-US" sz="2400" b="1" dirty="0">
              <a:solidFill>
                <a:srgbClr val="000066"/>
              </a:solidFill>
            </a:endParaRPr>
          </a:p>
          <a:p>
            <a:pPr marL="0" indent="0" algn="ctr">
              <a:buFontTx/>
              <a:buNone/>
            </a:pPr>
            <a:r>
              <a:rPr lang="en-US" sz="2400" b="1" dirty="0">
                <a:solidFill>
                  <a:srgbClr val="000066"/>
                </a:solidFill>
              </a:rPr>
              <a:t>Allan I Pack, MB, </a:t>
            </a:r>
            <a:r>
              <a:rPr lang="en-US" sz="2400" b="1" dirty="0" err="1">
                <a:solidFill>
                  <a:srgbClr val="000066"/>
                </a:solidFill>
              </a:rPr>
              <a:t>ChB</a:t>
            </a:r>
            <a:r>
              <a:rPr lang="en-US" sz="2400" b="1" dirty="0">
                <a:solidFill>
                  <a:srgbClr val="000066"/>
                </a:solidFill>
              </a:rPr>
              <a:t>, PhD</a:t>
            </a:r>
          </a:p>
          <a:p>
            <a:pPr marL="0" indent="0" algn="ctr">
              <a:buFontTx/>
              <a:buNone/>
            </a:pPr>
            <a:endParaRPr lang="en-US" sz="2400" b="1" dirty="0">
              <a:solidFill>
                <a:srgbClr val="000066"/>
              </a:solidFill>
            </a:endParaRPr>
          </a:p>
        </p:txBody>
      </p:sp>
      <p:pic>
        <p:nvPicPr>
          <p:cNvPr id="99332" name="Picture 6" descr="MANILA"/>
          <p:cNvPicPr>
            <a:picLocks noChangeAspect="1" noChangeArrowheads="1"/>
          </p:cNvPicPr>
          <p:nvPr/>
        </p:nvPicPr>
        <p:blipFill>
          <a:blip r:embed="rId4" cstate="print"/>
          <a:srcRect/>
          <a:stretch>
            <a:fillRect/>
          </a:stretch>
        </p:blipFill>
        <p:spPr bwMode="auto">
          <a:xfrm>
            <a:off x="457200" y="6181725"/>
            <a:ext cx="838200" cy="523875"/>
          </a:xfrm>
          <a:prstGeom prst="rect">
            <a:avLst/>
          </a:prstGeom>
          <a:noFill/>
          <a:ln w="9525">
            <a:noFill/>
            <a:miter lim="800000"/>
            <a:headEnd/>
            <a:tailEnd/>
          </a:ln>
        </p:spPr>
      </p:pic>
      <p:pic>
        <p:nvPicPr>
          <p:cNvPr id="99336" name="Picture 5" descr="PPT_ecri_bg.jpg"/>
          <p:cNvPicPr>
            <a:picLocks noChangeAspect="1"/>
          </p:cNvPicPr>
          <p:nvPr/>
        </p:nvPicPr>
        <p:blipFill>
          <a:blip r:embed="rId5" cstate="print"/>
          <a:srcRect l="60204" t="85034" b="2722"/>
          <a:stretch>
            <a:fillRect/>
          </a:stretch>
        </p:blipFill>
        <p:spPr bwMode="auto">
          <a:xfrm>
            <a:off x="7467600" y="6148388"/>
            <a:ext cx="1600200" cy="557212"/>
          </a:xfrm>
          <a:prstGeom prst="rect">
            <a:avLst/>
          </a:prstGeom>
          <a:noFill/>
          <a:ln w="9525">
            <a:noFill/>
            <a:miter lim="800000"/>
            <a:headEnd/>
            <a:tailEnd/>
          </a:ln>
        </p:spPr>
      </p:pic>
      <p:sp>
        <p:nvSpPr>
          <p:cNvPr id="19" name="Rectangle 4"/>
          <p:cNvSpPr>
            <a:spLocks noChangeArrowheads="1"/>
          </p:cNvSpPr>
          <p:nvPr/>
        </p:nvSpPr>
        <p:spPr bwMode="auto">
          <a:xfrm>
            <a:off x="457200" y="6245225"/>
            <a:ext cx="2133600" cy="476250"/>
          </a:xfrm>
          <a:prstGeom prst="rect">
            <a:avLst/>
          </a:prstGeom>
          <a:noFill/>
          <a:ln w="9525">
            <a:noFill/>
            <a:miter lim="800000"/>
            <a:headEnd/>
            <a:tailEnd/>
          </a:ln>
        </p:spPr>
        <p:txBody>
          <a:bodyPr/>
          <a:lstStyle>
            <a:lvl1pPr>
              <a:defRPr/>
            </a:lvl1pPr>
          </a:lstStyle>
          <a:p>
            <a:pPr algn="l" eaLnBrk="1" fontAlgn="auto" hangingPunct="1">
              <a:spcBef>
                <a:spcPts val="0"/>
              </a:spcBef>
              <a:spcAft>
                <a:spcPts val="0"/>
              </a:spcAft>
              <a:defRPr/>
            </a:pPr>
            <a:endParaRPr lang="en-US" sz="1400" b="0">
              <a:solidFill>
                <a:srgbClr val="F8F8F8"/>
              </a:solidFill>
              <a:cs typeface="+mn-cs"/>
            </a:endParaRPr>
          </a:p>
        </p:txBody>
      </p:sp>
      <p:sp>
        <p:nvSpPr>
          <p:cNvPr id="20" name="Rectangle 5"/>
          <p:cNvSpPr>
            <a:spLocks noChangeArrowheads="1"/>
          </p:cNvSpPr>
          <p:nvPr/>
        </p:nvSpPr>
        <p:spPr bwMode="auto">
          <a:xfrm>
            <a:off x="6553200" y="6245225"/>
            <a:ext cx="2133600" cy="476250"/>
          </a:xfrm>
          <a:prstGeom prst="rect">
            <a:avLst/>
          </a:prstGeom>
          <a:noFill/>
          <a:ln w="9525">
            <a:noFill/>
            <a:miter lim="800000"/>
            <a:headEnd/>
            <a:tailEnd/>
          </a:ln>
        </p:spPr>
        <p:txBody>
          <a:bodyPr/>
          <a:lstStyle>
            <a:lvl1pPr>
              <a:defRPr/>
            </a:lvl1pPr>
          </a:lstStyle>
          <a:p>
            <a:pPr algn="r" eaLnBrk="1" fontAlgn="auto" hangingPunct="1">
              <a:spcBef>
                <a:spcPts val="0"/>
              </a:spcBef>
              <a:spcAft>
                <a:spcPts val="0"/>
              </a:spcAft>
              <a:defRPr/>
            </a:pPr>
            <a:fld id="{B528FCD6-037F-4E43-91EE-023B2F5E64B5}" type="slidenum">
              <a:rPr lang="en-US" sz="1400" b="0">
                <a:solidFill>
                  <a:srgbClr val="F8F8F8"/>
                </a:solidFill>
                <a:cs typeface="+mn-cs"/>
              </a:rPr>
              <a:pPr algn="r" eaLnBrk="1" fontAlgn="auto" hangingPunct="1">
                <a:spcBef>
                  <a:spcPts val="0"/>
                </a:spcBef>
                <a:spcAft>
                  <a:spcPts val="0"/>
                </a:spcAft>
                <a:defRPr/>
              </a:pPr>
              <a:t>26</a:t>
            </a:fld>
            <a:endParaRPr lang="en-US" sz="1400" b="0">
              <a:solidFill>
                <a:srgbClr val="F8F8F8"/>
              </a:solidFill>
              <a:cs typeface="+mn-cs"/>
            </a:endParaRPr>
          </a:p>
        </p:txBody>
      </p:sp>
      <p:grpSp>
        <p:nvGrpSpPr>
          <p:cNvPr id="2" name="Group 9"/>
          <p:cNvGrpSpPr>
            <a:grpSpLocks/>
          </p:cNvGrpSpPr>
          <p:nvPr/>
        </p:nvGrpSpPr>
        <p:grpSpPr bwMode="auto">
          <a:xfrm>
            <a:off x="1295400" y="0"/>
            <a:ext cx="6553200" cy="1143000"/>
            <a:chOff x="1800" y="1560"/>
            <a:chExt cx="8640" cy="1440"/>
          </a:xfrm>
        </p:grpSpPr>
        <p:graphicFrame>
          <p:nvGraphicFramePr>
            <p:cNvPr id="99340" name="Object 10"/>
            <p:cNvGraphicFramePr>
              <a:graphicFrameLocks noChangeAspect="1"/>
            </p:cNvGraphicFramePr>
            <p:nvPr/>
          </p:nvGraphicFramePr>
          <p:xfrm>
            <a:off x="1800" y="1560"/>
            <a:ext cx="8640" cy="1440"/>
          </p:xfrm>
          <a:graphic>
            <a:graphicData uri="http://schemas.openxmlformats.org/presentationml/2006/ole">
              <p:oleObj spid="_x0000_s1214466" r:id="rId6" imgW="7621064" imgH="895238" progId="">
                <p:embed/>
              </p:oleObj>
            </a:graphicData>
          </a:graphic>
        </p:graphicFrame>
        <p:sp>
          <p:nvSpPr>
            <p:cNvPr id="14" name="Text Box 11"/>
            <p:cNvSpPr txBox="1">
              <a:spLocks noChangeArrowheads="1"/>
            </p:cNvSpPr>
            <p:nvPr/>
          </p:nvSpPr>
          <p:spPr bwMode="auto">
            <a:xfrm>
              <a:off x="1890" y="1920"/>
              <a:ext cx="8550" cy="606"/>
            </a:xfrm>
            <a:prstGeom prst="rect">
              <a:avLst/>
            </a:prstGeom>
            <a:noFill/>
            <a:ln w="9525">
              <a:noFill/>
              <a:miter lim="800000"/>
              <a:headEnd/>
              <a:tailEnd/>
            </a:ln>
          </p:spPr>
          <p:txBody>
            <a:bodyPr lIns="69494" tIns="34747" rIns="69494" bIns="34747"/>
            <a:lstStyle/>
            <a:p>
              <a:pPr eaLnBrk="1" hangingPunct="1">
                <a:spcBef>
                  <a:spcPct val="0"/>
                </a:spcBef>
              </a:pPr>
              <a:r>
                <a:rPr lang="en-US" sz="2000" smtClean="0">
                  <a:solidFill>
                    <a:srgbClr val="FFFFFF"/>
                  </a:solidFill>
                  <a:latin typeface="Georgia" pitchFamily="18" charset="0"/>
                </a:rPr>
                <a:t>Federal Motor Carrier Safety Administration</a:t>
              </a:r>
              <a:endParaRPr lang="en-US" sz="2000" b="0" smtClean="0">
                <a:solidFill>
                  <a:srgbClr val="F8F8F8"/>
                </a:solidFill>
                <a:latin typeface="Arial Narrow"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7715" y="152400"/>
            <a:ext cx="8563428" cy="689430"/>
          </a:xfrm>
        </p:spPr>
        <p:txBody>
          <a:bodyPr/>
          <a:lstStyle/>
          <a:p>
            <a:pPr algn="ctr"/>
            <a:r>
              <a:rPr lang="en-US" sz="3200" b="1" dirty="0" smtClean="0">
                <a:solidFill>
                  <a:srgbClr val="990033"/>
                </a:solidFill>
              </a:rPr>
              <a:t>2009 NTSB Recommendations to FMCSA</a:t>
            </a:r>
            <a:endParaRPr lang="en-US" sz="2800" b="1" dirty="0">
              <a:solidFill>
                <a:srgbClr val="990033"/>
              </a:solidFill>
            </a:endParaRPr>
          </a:p>
        </p:txBody>
      </p:sp>
      <p:sp>
        <p:nvSpPr>
          <p:cNvPr id="32771" name="Rectangle 3"/>
          <p:cNvSpPr>
            <a:spLocks noGrp="1" noChangeArrowheads="1"/>
          </p:cNvSpPr>
          <p:nvPr>
            <p:ph type="body" idx="1"/>
          </p:nvPr>
        </p:nvSpPr>
        <p:spPr>
          <a:xfrm>
            <a:off x="188687" y="1208327"/>
            <a:ext cx="8592456" cy="4539324"/>
          </a:xfrm>
        </p:spPr>
        <p:txBody>
          <a:bodyPr/>
          <a:lstStyle/>
          <a:p>
            <a:pPr marL="342900" lvl="1" indent="-342900">
              <a:lnSpc>
                <a:spcPct val="90000"/>
              </a:lnSpc>
              <a:buClr>
                <a:schemeClr val="bg1"/>
              </a:buClr>
              <a:buChar char="•"/>
            </a:pPr>
            <a:r>
              <a:rPr lang="en-US" sz="2400" dirty="0" smtClean="0">
                <a:solidFill>
                  <a:schemeClr val="bg1"/>
                </a:solidFill>
                <a:ea typeface="+mn-ea"/>
                <a:cs typeface="+mn-cs"/>
              </a:rPr>
              <a:t>Implement a program to identify commercial drivers at high risk for obstructive sleep apnea and require that those drivers provide evidence through the medical certification process of having been appropriately evaluated and, if treatment is needed, effectively treated for that disorder before being granted unrestricted medical certification. (NTSB Recommendation H-09-15)”</a:t>
            </a:r>
          </a:p>
          <a:p>
            <a:pPr marL="342900" lvl="1" indent="-342900">
              <a:lnSpc>
                <a:spcPct val="90000"/>
              </a:lnSpc>
              <a:buClr>
                <a:schemeClr val="bg1"/>
              </a:buClr>
              <a:buChar char="•"/>
            </a:pPr>
            <a:r>
              <a:rPr lang="en-US" sz="2400" dirty="0" smtClean="0">
                <a:solidFill>
                  <a:schemeClr val="bg1"/>
                </a:solidFill>
                <a:ea typeface="+mn-ea"/>
                <a:cs typeface="+mn-cs"/>
              </a:rPr>
              <a:t>Develop and disseminate guidance for commercial drivers, employers, and physicians regarding the identification and treatment of individuals at high risk of obstructive sleep apnea (OSA), emphasizing that drivers who have OSA that is effectively treated are routinely approved for continued medical certification. (NTSB Recommendation H-09-16).</a:t>
            </a:r>
            <a:endParaRPr lang="en-US" sz="2400" dirty="0">
              <a:solidFill>
                <a:schemeClr val="bg1"/>
              </a:solidFill>
              <a:ea typeface="+mn-ea"/>
              <a:cs typeface="+mn-cs"/>
            </a:endParaRPr>
          </a:p>
        </p:txBody>
      </p:sp>
      <p:sp>
        <p:nvSpPr>
          <p:cNvPr id="4" name="Rectangle 3"/>
          <p:cNvSpPr/>
          <p:nvPr/>
        </p:nvSpPr>
        <p:spPr>
          <a:xfrm>
            <a:off x="0" y="6325331"/>
            <a:ext cx="9144000" cy="338554"/>
          </a:xfrm>
          <a:prstGeom prst="rect">
            <a:avLst/>
          </a:prstGeom>
        </p:spPr>
        <p:txBody>
          <a:bodyPr wrap="square">
            <a:spAutoFit/>
          </a:bodyPr>
          <a:lstStyle/>
          <a:p>
            <a:r>
              <a:rPr lang="en-US" sz="1600" dirty="0" smtClean="0">
                <a:solidFill>
                  <a:srgbClr val="000000"/>
                </a:solidFill>
              </a:rPr>
              <a:t>Available at: http://www.ntsb.gov/doclib/recletters/2009/H09_15_16.pdf</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17715" y="152400"/>
            <a:ext cx="8563428" cy="689430"/>
          </a:xfrm>
        </p:spPr>
        <p:txBody>
          <a:bodyPr/>
          <a:lstStyle/>
          <a:p>
            <a:pPr algn="ctr"/>
            <a:r>
              <a:rPr lang="en-US" sz="3200" b="1" dirty="0" smtClean="0">
                <a:solidFill>
                  <a:srgbClr val="990033"/>
                </a:solidFill>
              </a:rPr>
              <a:t>2009 NTSB Letter to FMCSA</a:t>
            </a:r>
            <a:endParaRPr lang="en-US" sz="2800" b="1" dirty="0">
              <a:solidFill>
                <a:srgbClr val="990033"/>
              </a:solidFill>
            </a:endParaRPr>
          </a:p>
        </p:txBody>
      </p:sp>
      <p:sp>
        <p:nvSpPr>
          <p:cNvPr id="32771" name="Rectangle 3"/>
          <p:cNvSpPr>
            <a:spLocks noGrp="1" noChangeArrowheads="1"/>
          </p:cNvSpPr>
          <p:nvPr>
            <p:ph type="body" idx="1"/>
          </p:nvPr>
        </p:nvSpPr>
        <p:spPr>
          <a:xfrm>
            <a:off x="188687" y="1208326"/>
            <a:ext cx="8592456" cy="5003787"/>
          </a:xfrm>
        </p:spPr>
        <p:txBody>
          <a:bodyPr/>
          <a:lstStyle/>
          <a:p>
            <a:pPr marL="342900" lvl="1" indent="-342900">
              <a:lnSpc>
                <a:spcPct val="90000"/>
              </a:lnSpc>
              <a:buClr>
                <a:schemeClr val="bg1"/>
              </a:buClr>
              <a:buChar char="•"/>
            </a:pPr>
            <a:r>
              <a:rPr lang="en-US" dirty="0" smtClean="0">
                <a:solidFill>
                  <a:schemeClr val="bg1"/>
                </a:solidFill>
                <a:ea typeface="+mn-ea"/>
                <a:cs typeface="+mn-cs"/>
              </a:rPr>
              <a:t>“In spite of … limited guidance regarding drivers who are excessively sleepy or already diagnosed with OSA, the </a:t>
            </a:r>
            <a:r>
              <a:rPr lang="en-US" b="1" dirty="0" smtClean="0">
                <a:solidFill>
                  <a:srgbClr val="990033"/>
                </a:solidFill>
                <a:ea typeface="+mn-ea"/>
                <a:cs typeface="+mn-cs"/>
              </a:rPr>
              <a:t>FMCSA currently provides no guidance regarding how to identify commercial drivers at risk for OSA</a:t>
            </a:r>
            <a:r>
              <a:rPr lang="en-US" dirty="0" smtClean="0">
                <a:solidFill>
                  <a:schemeClr val="bg1"/>
                </a:solidFill>
                <a:ea typeface="+mn-ea"/>
                <a:cs typeface="+mn-cs"/>
              </a:rPr>
              <a:t>. The FMCSA Medical Review Board recommended in January 2008 that the FMCSA require screening for OSA in all drivers with a BMI over 30, </a:t>
            </a:r>
            <a:r>
              <a:rPr lang="en-US" i="1" dirty="0" smtClean="0">
                <a:solidFill>
                  <a:schemeClr val="bg1"/>
                </a:solidFill>
                <a:ea typeface="+mn-ea"/>
                <a:cs typeface="+mn-cs"/>
              </a:rPr>
              <a:t>but the FMCSA has not acted on this recommendation</a:t>
            </a:r>
            <a:r>
              <a:rPr lang="en-US" dirty="0" smtClean="0">
                <a:solidFill>
                  <a:schemeClr val="bg1"/>
                </a:solidFill>
                <a:ea typeface="+mn-ea"/>
                <a:cs typeface="+mn-cs"/>
              </a:rPr>
              <a:t>.”</a:t>
            </a:r>
          </a:p>
          <a:p>
            <a:pPr marL="342900" lvl="1" indent="-342900">
              <a:lnSpc>
                <a:spcPct val="90000"/>
              </a:lnSpc>
              <a:buClr>
                <a:schemeClr val="bg1"/>
              </a:buClr>
              <a:buChar char="•"/>
            </a:pPr>
            <a:endParaRPr lang="en-US" dirty="0" smtClean="0">
              <a:solidFill>
                <a:schemeClr val="bg1"/>
              </a:solidFill>
              <a:ea typeface="+mn-ea"/>
              <a:cs typeface="+mn-cs"/>
            </a:endParaRPr>
          </a:p>
          <a:p>
            <a:pPr marL="342900" lvl="1" indent="-342900">
              <a:lnSpc>
                <a:spcPct val="90000"/>
              </a:lnSpc>
              <a:buClr>
                <a:schemeClr val="bg1"/>
              </a:buClr>
              <a:buNone/>
            </a:pPr>
            <a:r>
              <a:rPr lang="en-US" dirty="0" smtClean="0">
                <a:solidFill>
                  <a:schemeClr val="bg1"/>
                </a:solidFill>
                <a:ea typeface="+mn-ea"/>
                <a:cs typeface="+mn-cs"/>
              </a:rPr>
              <a:t>    -Dr. Deborah </a:t>
            </a:r>
            <a:r>
              <a:rPr lang="en-US" dirty="0" err="1" smtClean="0">
                <a:solidFill>
                  <a:schemeClr val="bg1"/>
                </a:solidFill>
                <a:ea typeface="+mn-ea"/>
                <a:cs typeface="+mn-cs"/>
              </a:rPr>
              <a:t>Hersman</a:t>
            </a:r>
            <a:r>
              <a:rPr lang="en-US" dirty="0" smtClean="0">
                <a:solidFill>
                  <a:schemeClr val="bg1"/>
                </a:solidFill>
                <a:ea typeface="+mn-ea"/>
                <a:cs typeface="+mn-cs"/>
              </a:rPr>
              <a:t>, Chair, National Transportation Safety Board</a:t>
            </a:r>
            <a:endParaRPr lang="en-US" dirty="0">
              <a:solidFill>
                <a:schemeClr val="bg1"/>
              </a:solidFill>
              <a:ea typeface="+mn-ea"/>
              <a:cs typeface="+mn-cs"/>
            </a:endParaRPr>
          </a:p>
        </p:txBody>
      </p:sp>
      <p:sp>
        <p:nvSpPr>
          <p:cNvPr id="4" name="Rectangle 3"/>
          <p:cNvSpPr/>
          <p:nvPr/>
        </p:nvSpPr>
        <p:spPr>
          <a:xfrm>
            <a:off x="0" y="6325331"/>
            <a:ext cx="9144000" cy="338554"/>
          </a:xfrm>
          <a:prstGeom prst="rect">
            <a:avLst/>
          </a:prstGeom>
        </p:spPr>
        <p:txBody>
          <a:bodyPr wrap="square">
            <a:spAutoFit/>
          </a:bodyPr>
          <a:lstStyle/>
          <a:p>
            <a:r>
              <a:rPr lang="en-US" sz="1600" dirty="0" smtClean="0">
                <a:solidFill>
                  <a:srgbClr val="000000"/>
                </a:solidFill>
              </a:rPr>
              <a:t>Available at: http://www.ntsb.gov/doclib/recletters/2009/H09_15_16.pdf</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Grp="1" noChangeArrowheads="1"/>
          </p:cNvSpPr>
          <p:nvPr>
            <p:ph type="body" sz="half" idx="1"/>
          </p:nvPr>
        </p:nvSpPr>
        <p:spPr>
          <a:xfrm>
            <a:off x="171450" y="2802389"/>
            <a:ext cx="8972550" cy="4129087"/>
          </a:xfrm>
        </p:spPr>
        <p:txBody>
          <a:bodyPr/>
          <a:lstStyle/>
          <a:p>
            <a:pPr>
              <a:buFontTx/>
              <a:buNone/>
            </a:pPr>
            <a:r>
              <a:rPr lang="en-US" b="1" dirty="0"/>
              <a:t>Scott A. </a:t>
            </a:r>
            <a:r>
              <a:rPr lang="en-US" b="1" dirty="0" err="1"/>
              <a:t>Wegrzyn</a:t>
            </a:r>
            <a:endParaRPr lang="en-US" sz="2000" dirty="0"/>
          </a:p>
          <a:p>
            <a:r>
              <a:rPr lang="en-US" sz="2600" dirty="0"/>
              <a:t>Diagnosed with sleep apnea </a:t>
            </a:r>
            <a:r>
              <a:rPr lang="en-US" sz="2600" dirty="0" smtClean="0"/>
              <a:t>4 </a:t>
            </a:r>
            <a:r>
              <a:rPr lang="en-US" sz="2600" dirty="0"/>
              <a:t>years earlier</a:t>
            </a:r>
          </a:p>
          <a:p>
            <a:r>
              <a:rPr lang="en-US" sz="2600" dirty="0" smtClean="0"/>
              <a:t>BMI 45.3 (353 lbs, 6’2”); AHI 62: </a:t>
            </a:r>
            <a:r>
              <a:rPr lang="en-US" sz="2600" dirty="0"/>
              <a:t>given 90-day provisional medical certification after revealing sleep </a:t>
            </a:r>
            <a:r>
              <a:rPr lang="en-US" sz="2600" dirty="0" smtClean="0"/>
              <a:t>apnea</a:t>
            </a:r>
            <a:endParaRPr lang="en-US" sz="2600" dirty="0"/>
          </a:p>
          <a:p>
            <a:r>
              <a:rPr lang="en-US" sz="2600" dirty="0"/>
              <a:t>Instructed to undergo apnea </a:t>
            </a:r>
            <a:r>
              <a:rPr lang="en-US" sz="2600" dirty="0" smtClean="0"/>
              <a:t>reevaluation; 2x crashes</a:t>
            </a:r>
            <a:endParaRPr lang="en-US" sz="2600" dirty="0"/>
          </a:p>
          <a:p>
            <a:r>
              <a:rPr lang="en-US" sz="2600" dirty="0"/>
              <a:t>Instead, obtained 2-year medical certification from another doctor, </a:t>
            </a:r>
            <a:r>
              <a:rPr lang="en-US" sz="2600" dirty="0" smtClean="0"/>
              <a:t>not </a:t>
            </a:r>
            <a:r>
              <a:rPr lang="en-US" sz="2600" dirty="0"/>
              <a:t>told of sleep apnea </a:t>
            </a:r>
            <a:r>
              <a:rPr lang="en-US" sz="2600" dirty="0" smtClean="0"/>
              <a:t>diagnosis</a:t>
            </a:r>
            <a:endParaRPr lang="en-US" sz="2600" dirty="0"/>
          </a:p>
          <a:p>
            <a:r>
              <a:rPr lang="en-US" sz="2600" dirty="0"/>
              <a:t>No braking/evasive maneuver before hitting median</a:t>
            </a:r>
          </a:p>
        </p:txBody>
      </p:sp>
      <p:pic>
        <p:nvPicPr>
          <p:cNvPr id="538628" name="Picture 4" descr="Wegrzyn truck crash salinas picture"/>
          <p:cNvPicPr>
            <a:picLocks noChangeAspect="1" noChangeArrowheads="1"/>
          </p:cNvPicPr>
          <p:nvPr/>
        </p:nvPicPr>
        <p:blipFill>
          <a:blip r:embed="rId3" cstate="print"/>
          <a:srcRect/>
          <a:stretch>
            <a:fillRect/>
          </a:stretch>
        </p:blipFill>
        <p:spPr bwMode="auto">
          <a:xfrm>
            <a:off x="4800600" y="0"/>
            <a:ext cx="4343400" cy="2566988"/>
          </a:xfrm>
          <a:prstGeom prst="rect">
            <a:avLst/>
          </a:prstGeom>
          <a:noFill/>
        </p:spPr>
      </p:pic>
      <p:sp>
        <p:nvSpPr>
          <p:cNvPr id="538629" name="Rectangle 5"/>
          <p:cNvSpPr>
            <a:spLocks noChangeArrowheads="1"/>
          </p:cNvSpPr>
          <p:nvPr/>
        </p:nvSpPr>
        <p:spPr bwMode="auto">
          <a:xfrm>
            <a:off x="14288" y="28575"/>
            <a:ext cx="4851400" cy="2652713"/>
          </a:xfrm>
          <a:prstGeom prst="rect">
            <a:avLst/>
          </a:prstGeom>
          <a:noFill/>
          <a:ln w="9525" algn="ctr">
            <a:noFill/>
            <a:miter lim="800000"/>
            <a:headEnd/>
            <a:tailEnd/>
          </a:ln>
          <a:effectLst/>
        </p:spPr>
        <p:txBody>
          <a:bodyPr anchor="ctr">
            <a:spAutoFit/>
          </a:bodyPr>
          <a:lstStyle/>
          <a:p>
            <a:pPr eaLnBrk="1" hangingPunct="1">
              <a:spcBef>
                <a:spcPct val="0"/>
              </a:spcBef>
            </a:pPr>
            <a:r>
              <a:rPr lang="en-US" sz="3200" dirty="0">
                <a:solidFill>
                  <a:srgbClr val="990033"/>
                </a:solidFill>
              </a:rPr>
              <a:t>Trucker Jailed on Two Counts of Vehicular Homicide</a:t>
            </a:r>
            <a:r>
              <a:rPr lang="en-US" sz="1400" dirty="0">
                <a:solidFill>
                  <a:srgbClr val="000000"/>
                </a:solidFill>
              </a:rPr>
              <a:t/>
            </a:r>
            <a:br>
              <a:rPr lang="en-US" sz="1400" dirty="0">
                <a:solidFill>
                  <a:srgbClr val="000000"/>
                </a:solidFill>
              </a:rPr>
            </a:br>
            <a:r>
              <a:rPr lang="en-US" sz="1800" dirty="0">
                <a:solidFill>
                  <a:srgbClr val="000000"/>
                </a:solidFill>
                <a:latin typeface="Helvetica" charset="0"/>
              </a:rPr>
              <a:t>Mother, 25, Infant Son Killed in Kansas CA</a:t>
            </a:r>
          </a:p>
          <a:p>
            <a:pPr algn="l" eaLnBrk="1" hangingPunct="1">
              <a:spcBef>
                <a:spcPct val="0"/>
              </a:spcBef>
            </a:pPr>
            <a:r>
              <a:rPr lang="en-US" sz="1800" dirty="0">
                <a:solidFill>
                  <a:srgbClr val="000000"/>
                </a:solidFill>
                <a:latin typeface="Helvetica" charset="0"/>
              </a:rPr>
              <a:t>January 10, 2007 &amp; November 6, 2008</a:t>
            </a:r>
          </a:p>
          <a:p>
            <a:pPr algn="l" eaLnBrk="1" hangingPunct="1">
              <a:spcBef>
                <a:spcPct val="0"/>
              </a:spcBef>
            </a:pPr>
            <a:r>
              <a:rPr lang="en-US" sz="1800" dirty="0">
                <a:solidFill>
                  <a:srgbClr val="000000"/>
                </a:solidFill>
              </a:rPr>
              <a:t>By DAVID CLOUSTON</a:t>
            </a:r>
            <a:br>
              <a:rPr lang="en-US" sz="1800" dirty="0">
                <a:solidFill>
                  <a:srgbClr val="000000"/>
                </a:solidFill>
              </a:rPr>
            </a:br>
            <a:r>
              <a:rPr lang="en-US" sz="1800" dirty="0">
                <a:solidFill>
                  <a:srgbClr val="000000"/>
                </a:solidFill>
              </a:rPr>
              <a:t> © 2007 and 2008 Salina Journal</a:t>
            </a:r>
          </a:p>
        </p:txBody>
      </p:sp>
      <p:graphicFrame>
        <p:nvGraphicFramePr>
          <p:cNvPr id="538641" name="Group 17"/>
          <p:cNvGraphicFramePr>
            <a:graphicFrameLocks noGrp="1"/>
          </p:cNvGraphicFramePr>
          <p:nvPr>
            <p:ph sz="half" idx="2"/>
          </p:nvPr>
        </p:nvGraphicFramePr>
        <p:xfrm>
          <a:off x="4805363" y="2573338"/>
          <a:ext cx="4338637" cy="777240"/>
        </p:xfrm>
        <a:graphic>
          <a:graphicData uri="http://schemas.openxmlformats.org/drawingml/2006/table">
            <a:tbl>
              <a:tblPr/>
              <a:tblGrid>
                <a:gridCol w="4338637"/>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JEFF COOPER / Salina Journal </a:t>
                      </a:r>
                      <a:r>
                        <a:rPr kumimoji="0" lang="en-US" sz="1200" b="1" i="0" u="none" strike="noStrike" cap="none" normalizeH="0" baseline="0" dirty="0" smtClean="0">
                          <a:ln>
                            <a:noFill/>
                          </a:ln>
                          <a:solidFill>
                            <a:schemeClr val="tx1"/>
                          </a:solidFill>
                          <a:effectLst/>
                          <a:latin typeface="Arial" charset="0"/>
                          <a:cs typeface="Arial" charset="0"/>
                        </a:rPr>
                        <a:t/>
                      </a:r>
                      <a:br>
                        <a:rPr kumimoji="0" lang="en-US" sz="1200" b="1" i="0" u="none" strike="noStrike" cap="none" normalizeH="0" baseline="0" dirty="0" smtClean="0">
                          <a:ln>
                            <a:noFill/>
                          </a:ln>
                          <a:solidFill>
                            <a:schemeClr val="tx1"/>
                          </a:solidFill>
                          <a:effectLst/>
                          <a:latin typeface="Arial" charset="0"/>
                          <a:cs typeface="Arial" charset="0"/>
                        </a:rPr>
                      </a:br>
                      <a:r>
                        <a:rPr kumimoji="0" lang="en-US" sz="1200" b="1" i="0" u="none" strike="noStrike" cap="none" normalizeH="0" baseline="0" dirty="0" smtClean="0">
                          <a:ln>
                            <a:noFill/>
                          </a:ln>
                          <a:solidFill>
                            <a:schemeClr val="tx1"/>
                          </a:solidFill>
                          <a:effectLst/>
                          <a:latin typeface="Helvetica" charset="0"/>
                          <a:cs typeface="Arial" charset="0"/>
                        </a:rPr>
                        <a:t>Smoke rolls off the wrecked tractor-trailer that was involved in the crash on Interstate Highway 135 near the Mentor interchange, south of Salina.</a:t>
                      </a: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89591"/>
          </a:xfrm>
        </p:spPr>
        <p:txBody>
          <a:bodyPr/>
          <a:lstStyle/>
          <a:p>
            <a:r>
              <a:rPr lang="en-US" dirty="0" smtClean="0"/>
              <a:t>Top Three</a:t>
            </a:r>
            <a:br>
              <a:rPr lang="en-US" dirty="0" smtClean="0"/>
            </a:br>
            <a:r>
              <a:rPr lang="en-US" dirty="0" smtClean="0"/>
              <a:t>Preventable Causes of Fatal Motor Vehicle Crashes</a:t>
            </a:r>
            <a:endParaRPr lang="en-US" dirty="0"/>
          </a:p>
        </p:txBody>
      </p:sp>
      <p:sp>
        <p:nvSpPr>
          <p:cNvPr id="3" name="Content Placeholder 2"/>
          <p:cNvSpPr>
            <a:spLocks noGrp="1"/>
          </p:cNvSpPr>
          <p:nvPr>
            <p:ph idx="1"/>
          </p:nvPr>
        </p:nvSpPr>
        <p:spPr>
          <a:xfrm>
            <a:off x="224976" y="2670630"/>
            <a:ext cx="8686800" cy="2278737"/>
          </a:xfrm>
        </p:spPr>
        <p:txBody>
          <a:bodyPr/>
          <a:lstStyle/>
          <a:p>
            <a:r>
              <a:rPr lang="en-US" dirty="0" smtClean="0"/>
              <a:t>Drunk Driving    	~10,500 deaths annually</a:t>
            </a:r>
          </a:p>
          <a:p>
            <a:r>
              <a:rPr lang="en-US" b="1" dirty="0" smtClean="0"/>
              <a:t>Drowsy Driving	~  7,500 deaths annually</a:t>
            </a:r>
          </a:p>
          <a:p>
            <a:r>
              <a:rPr lang="en-US" dirty="0" smtClean="0"/>
              <a:t>Distracted Driving	~  5,500 deaths annually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06826"/>
            <a:ext cx="8229600" cy="868362"/>
          </a:xfrm>
        </p:spPr>
        <p:txBody>
          <a:bodyPr>
            <a:noAutofit/>
          </a:bodyPr>
          <a:lstStyle/>
          <a:p>
            <a:r>
              <a:rPr lang="en-US" sz="4000" b="1" dirty="0" smtClean="0">
                <a:solidFill>
                  <a:srgbClr val="990033"/>
                </a:solidFill>
              </a:rPr>
              <a:t>Regulatory Failures Illustrated by </a:t>
            </a:r>
            <a:br>
              <a:rPr lang="en-US" sz="4000" b="1" dirty="0" smtClean="0">
                <a:solidFill>
                  <a:srgbClr val="990033"/>
                </a:solidFill>
              </a:rPr>
            </a:br>
            <a:r>
              <a:rPr lang="en-US" sz="4000" b="1" dirty="0" smtClean="0">
                <a:solidFill>
                  <a:srgbClr val="990033"/>
                </a:solidFill>
              </a:rPr>
              <a:t>Mr. Scott </a:t>
            </a:r>
            <a:r>
              <a:rPr lang="en-US" sz="4000" b="1" dirty="0" err="1" smtClean="0">
                <a:solidFill>
                  <a:srgbClr val="990033"/>
                </a:solidFill>
              </a:rPr>
              <a:t>Wegrzyn’s</a:t>
            </a:r>
            <a:r>
              <a:rPr lang="en-US" sz="4000" b="1" dirty="0" smtClean="0">
                <a:solidFill>
                  <a:srgbClr val="990033"/>
                </a:solidFill>
              </a:rPr>
              <a:t> Fatal Crash </a:t>
            </a:r>
          </a:p>
        </p:txBody>
      </p:sp>
      <p:sp>
        <p:nvSpPr>
          <p:cNvPr id="60419" name="Rectangle 3"/>
          <p:cNvSpPr>
            <a:spLocks noGrp="1" noChangeArrowheads="1"/>
          </p:cNvSpPr>
          <p:nvPr>
            <p:ph type="body" idx="1"/>
          </p:nvPr>
        </p:nvSpPr>
        <p:spPr>
          <a:xfrm>
            <a:off x="152400" y="1364352"/>
            <a:ext cx="8991600" cy="4223654"/>
          </a:xfrm>
        </p:spPr>
        <p:txBody>
          <a:bodyPr>
            <a:noAutofit/>
          </a:bodyPr>
          <a:lstStyle/>
          <a:p>
            <a:r>
              <a:rPr lang="en-US" b="1" dirty="0" smtClean="0"/>
              <a:t>Failure to identify obstructive sleep apnea directly</a:t>
            </a:r>
            <a:r>
              <a:rPr lang="en-US" b="1" baseline="30000" dirty="0" smtClean="0"/>
              <a:t>1</a:t>
            </a:r>
            <a:r>
              <a:rPr lang="en-US" b="1" dirty="0" smtClean="0"/>
              <a:t> in regulatory framework for CMV drivers</a:t>
            </a:r>
          </a:p>
          <a:p>
            <a:r>
              <a:rPr lang="en-US" b="1" dirty="0" smtClean="0"/>
              <a:t>Failure to establish regulatory requirement to identify and treat CMV drivers at high risk for OSA</a:t>
            </a:r>
          </a:p>
          <a:p>
            <a:r>
              <a:rPr lang="en-US" b="1" dirty="0" smtClean="0"/>
              <a:t>Failure to require immediate disqualification of drivers diagnosed with OSA who are untreated</a:t>
            </a:r>
          </a:p>
          <a:p>
            <a:r>
              <a:rPr lang="en-US" b="1" dirty="0" smtClean="0"/>
              <a:t>Failure to ensure that medical examiners are competent to recognize risk factors (e.g., BMI 45)</a:t>
            </a:r>
          </a:p>
        </p:txBody>
      </p:sp>
      <p:sp>
        <p:nvSpPr>
          <p:cNvPr id="4" name="Rectangle 3"/>
          <p:cNvSpPr/>
          <p:nvPr/>
        </p:nvSpPr>
        <p:spPr>
          <a:xfrm>
            <a:off x="1" y="5761945"/>
            <a:ext cx="9144000" cy="1015663"/>
          </a:xfrm>
          <a:prstGeom prst="rect">
            <a:avLst/>
          </a:prstGeom>
        </p:spPr>
        <p:txBody>
          <a:bodyPr wrap="square">
            <a:spAutoFit/>
          </a:bodyPr>
          <a:lstStyle/>
          <a:p>
            <a:pPr algn="l"/>
            <a:r>
              <a:rPr lang="en-US" sz="2000" b="0" baseline="30000" dirty="0" smtClean="0">
                <a:solidFill>
                  <a:prstClr val="black"/>
                </a:solidFill>
              </a:rPr>
              <a:t>1</a:t>
            </a:r>
            <a:r>
              <a:rPr lang="en-US" sz="2000" b="0" dirty="0" smtClean="0">
                <a:solidFill>
                  <a:prstClr val="black"/>
                </a:solidFill>
              </a:rPr>
              <a:t>Closest mention is oblique reference to a “respiratory dysfunction likely to interfere with his/her ability to control and drive a commercial motor vehicle safely.” 49 CFR 391.41 (b) (5) of the Federal Motor Carrier Safety Regulations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06826"/>
            <a:ext cx="8229600" cy="868362"/>
          </a:xfrm>
        </p:spPr>
        <p:txBody>
          <a:bodyPr>
            <a:noAutofit/>
          </a:bodyPr>
          <a:lstStyle/>
          <a:p>
            <a:r>
              <a:rPr lang="en-US" sz="4000" b="1" dirty="0" smtClean="0">
                <a:solidFill>
                  <a:srgbClr val="990033"/>
                </a:solidFill>
              </a:rPr>
              <a:t>Regulatory Failures Illustrated by </a:t>
            </a:r>
            <a:br>
              <a:rPr lang="en-US" sz="4000" b="1" dirty="0" smtClean="0">
                <a:solidFill>
                  <a:srgbClr val="990033"/>
                </a:solidFill>
              </a:rPr>
            </a:br>
            <a:r>
              <a:rPr lang="en-US" sz="4000" b="1" dirty="0" smtClean="0">
                <a:solidFill>
                  <a:srgbClr val="990033"/>
                </a:solidFill>
              </a:rPr>
              <a:t>Mr. Scott </a:t>
            </a:r>
            <a:r>
              <a:rPr lang="en-US" sz="4000" b="1" dirty="0" err="1" smtClean="0">
                <a:solidFill>
                  <a:srgbClr val="990033"/>
                </a:solidFill>
              </a:rPr>
              <a:t>Wegrzyn’s</a:t>
            </a:r>
            <a:r>
              <a:rPr lang="en-US" sz="4000" b="1" dirty="0" smtClean="0">
                <a:solidFill>
                  <a:srgbClr val="990033"/>
                </a:solidFill>
              </a:rPr>
              <a:t> Fatal Crash </a:t>
            </a:r>
          </a:p>
        </p:txBody>
      </p:sp>
      <p:sp>
        <p:nvSpPr>
          <p:cNvPr id="60419" name="Rectangle 3"/>
          <p:cNvSpPr>
            <a:spLocks noGrp="1" noChangeArrowheads="1"/>
          </p:cNvSpPr>
          <p:nvPr>
            <p:ph type="body" idx="1"/>
          </p:nvPr>
        </p:nvSpPr>
        <p:spPr>
          <a:xfrm>
            <a:off x="87084" y="1262746"/>
            <a:ext cx="8991600" cy="5297711"/>
          </a:xfrm>
        </p:spPr>
        <p:txBody>
          <a:bodyPr>
            <a:noAutofit/>
          </a:bodyPr>
          <a:lstStyle/>
          <a:p>
            <a:r>
              <a:rPr lang="en-US" b="1" dirty="0" smtClean="0"/>
              <a:t>Failure to record Medical Examination Reports for Commercial Driver Fitness Determination </a:t>
            </a:r>
            <a:r>
              <a:rPr lang="en-US" sz="2800" b="1" dirty="0" smtClean="0"/>
              <a:t>(NRCME)</a:t>
            </a:r>
            <a:endParaRPr lang="en-US" b="1" dirty="0" smtClean="0"/>
          </a:p>
          <a:p>
            <a:r>
              <a:rPr lang="en-US" b="1" dirty="0" smtClean="0"/>
              <a:t>Failure to prohibit CDL holders from shopping for examiners who will provide medical qualification</a:t>
            </a:r>
          </a:p>
          <a:p>
            <a:r>
              <a:rPr lang="en-US" b="1" dirty="0" smtClean="0"/>
              <a:t>Failure to require that carriers have access to OSA medical records</a:t>
            </a:r>
          </a:p>
          <a:p>
            <a:r>
              <a:rPr lang="en-US" b="1" dirty="0" smtClean="0"/>
              <a:t>Reliance on un-validated self-reports ( “Do you have a history of sleep disorders… daytime sleepiness or loud snoring?”) instead of objective measures to evaluate OSA risk</a:t>
            </a:r>
          </a:p>
          <a:p>
            <a:endParaRPr lang="en-US" b="1" dirty="0" smtClean="0"/>
          </a:p>
          <a:p>
            <a:endParaRPr lang="en-US" b="1" baseline="30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001000" cy="838200"/>
          </a:xfrm>
        </p:spPr>
        <p:txBody>
          <a:bodyPr/>
          <a:lstStyle/>
          <a:p>
            <a:pPr algn="ctr"/>
            <a:r>
              <a:rPr lang="en-US" sz="3200" b="1" dirty="0" smtClean="0">
                <a:solidFill>
                  <a:srgbClr val="990033"/>
                </a:solidFill>
              </a:rPr>
              <a:t>2008 FMCSA MEP Recommendation </a:t>
            </a:r>
            <a:r>
              <a:rPr lang="en-US" sz="3200" b="1" dirty="0">
                <a:solidFill>
                  <a:srgbClr val="990033"/>
                </a:solidFill>
              </a:rPr>
              <a:t>1: </a:t>
            </a:r>
            <a:br>
              <a:rPr lang="en-US" sz="3200" b="1" dirty="0">
                <a:solidFill>
                  <a:srgbClr val="990033"/>
                </a:solidFill>
              </a:rPr>
            </a:br>
            <a:r>
              <a:rPr lang="en-US" sz="2800" b="1" dirty="0">
                <a:solidFill>
                  <a:srgbClr val="990033"/>
                </a:solidFill>
              </a:rPr>
              <a:t>General Guidance</a:t>
            </a:r>
          </a:p>
        </p:txBody>
      </p:sp>
      <p:sp>
        <p:nvSpPr>
          <p:cNvPr id="3075" name="Rectangle 3"/>
          <p:cNvSpPr>
            <a:spLocks noGrp="1" noChangeArrowheads="1"/>
          </p:cNvSpPr>
          <p:nvPr>
            <p:ph type="body" idx="1"/>
          </p:nvPr>
        </p:nvSpPr>
        <p:spPr>
          <a:xfrm>
            <a:off x="533400" y="1600200"/>
            <a:ext cx="8001000" cy="6096000"/>
          </a:xfrm>
        </p:spPr>
        <p:txBody>
          <a:bodyPr/>
          <a:lstStyle/>
          <a:p>
            <a:pPr>
              <a:buClr>
                <a:schemeClr val="bg1"/>
              </a:buClr>
            </a:pPr>
            <a:r>
              <a:rPr lang="en-US" sz="2800" dirty="0">
                <a:solidFill>
                  <a:schemeClr val="bg1"/>
                </a:solidFill>
              </a:rPr>
              <a:t>A diagnosis of OSA </a:t>
            </a:r>
            <a:r>
              <a:rPr lang="en-US" sz="2800" dirty="0" smtClean="0">
                <a:solidFill>
                  <a:schemeClr val="bg1"/>
                </a:solidFill>
              </a:rPr>
              <a:t>should preclude </a:t>
            </a:r>
            <a:r>
              <a:rPr lang="en-US" sz="2800" dirty="0">
                <a:solidFill>
                  <a:schemeClr val="bg1"/>
                </a:solidFill>
              </a:rPr>
              <a:t>an individual from obtaining unconditional certification to drive a CMV for the purposes of interstate commerce.</a:t>
            </a:r>
          </a:p>
          <a:p>
            <a:pPr>
              <a:buClr>
                <a:schemeClr val="bg1"/>
              </a:buClr>
            </a:pPr>
            <a:endParaRPr lang="en-US" sz="2800" dirty="0">
              <a:solidFill>
                <a:schemeClr val="bg1"/>
              </a:solidFill>
            </a:endParaRPr>
          </a:p>
          <a:p>
            <a:pPr>
              <a:buClr>
                <a:schemeClr val="bg1"/>
              </a:buClr>
            </a:pPr>
            <a:r>
              <a:rPr lang="en-US" sz="2800" dirty="0">
                <a:solidFill>
                  <a:schemeClr val="bg1"/>
                </a:solidFill>
              </a:rPr>
              <a:t>A diagnosis of OSA, however, should not exclude all individuals with the disorder from driving a CMV; certification may be possible in some instances.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56036"/>
            <a:ext cx="8001000" cy="838200"/>
          </a:xfrm>
        </p:spPr>
        <p:txBody>
          <a:bodyPr/>
          <a:lstStyle/>
          <a:p>
            <a:pPr algn="ctr"/>
            <a:r>
              <a:rPr lang="en-US" sz="3200" b="1" dirty="0" smtClean="0">
                <a:solidFill>
                  <a:srgbClr val="990033"/>
                </a:solidFill>
              </a:rPr>
              <a:t>2008 FMCSA MEP Recommendation </a:t>
            </a:r>
            <a:r>
              <a:rPr lang="en-US" sz="3200" b="1" dirty="0">
                <a:solidFill>
                  <a:srgbClr val="990033"/>
                </a:solidFill>
              </a:rPr>
              <a:t>1: </a:t>
            </a:r>
            <a:br>
              <a:rPr lang="en-US" sz="3200" b="1" dirty="0">
                <a:solidFill>
                  <a:srgbClr val="990033"/>
                </a:solidFill>
              </a:rPr>
            </a:br>
            <a:r>
              <a:rPr lang="en-US" sz="2800" b="1" dirty="0">
                <a:solidFill>
                  <a:srgbClr val="990033"/>
                </a:solidFill>
              </a:rPr>
              <a:t>General Guidance</a:t>
            </a:r>
          </a:p>
        </p:txBody>
      </p:sp>
      <p:sp>
        <p:nvSpPr>
          <p:cNvPr id="30723" name="Rectangle 3"/>
          <p:cNvSpPr>
            <a:spLocks noGrp="1" noChangeArrowheads="1"/>
          </p:cNvSpPr>
          <p:nvPr>
            <p:ph type="body" idx="1"/>
          </p:nvPr>
        </p:nvSpPr>
        <p:spPr>
          <a:xfrm>
            <a:off x="457200" y="1193814"/>
            <a:ext cx="8305800" cy="4648200"/>
          </a:xfrm>
        </p:spPr>
        <p:txBody>
          <a:bodyPr/>
          <a:lstStyle/>
          <a:p>
            <a:pPr>
              <a:buClr>
                <a:schemeClr val="bg1"/>
              </a:buClr>
            </a:pPr>
            <a:r>
              <a:rPr lang="en-US" sz="2800" dirty="0">
                <a:solidFill>
                  <a:schemeClr val="bg1"/>
                </a:solidFill>
              </a:rPr>
              <a:t>An individual with a diagnosis of OSA may be certified to drive a CMV if that individual meets the following criteria:</a:t>
            </a:r>
          </a:p>
          <a:p>
            <a:pPr marL="742950" lvl="2" indent="-342900">
              <a:buClr>
                <a:schemeClr val="bg1"/>
              </a:buClr>
              <a:buFont typeface="Tahoma" pitchFamily="34" charset="0"/>
              <a:buChar char="−"/>
            </a:pPr>
            <a:r>
              <a:rPr lang="en-US" dirty="0">
                <a:solidFill>
                  <a:schemeClr val="bg1"/>
                </a:solidFill>
                <a:ea typeface="+mn-ea"/>
                <a:cs typeface="+mn-cs"/>
              </a:rPr>
              <a:t>Has untreated OSA with an apnea-</a:t>
            </a:r>
            <a:r>
              <a:rPr lang="en-US" dirty="0" err="1">
                <a:solidFill>
                  <a:schemeClr val="bg1"/>
                </a:solidFill>
                <a:ea typeface="+mn-ea"/>
                <a:cs typeface="+mn-cs"/>
              </a:rPr>
              <a:t>hypopnea</a:t>
            </a:r>
            <a:r>
              <a:rPr lang="en-US" dirty="0">
                <a:solidFill>
                  <a:schemeClr val="bg1"/>
                </a:solidFill>
                <a:ea typeface="+mn-ea"/>
                <a:cs typeface="+mn-cs"/>
              </a:rPr>
              <a:t> index (AHI) ≤ 20, </a:t>
            </a:r>
            <a:r>
              <a:rPr lang="en-US" b="1" dirty="0">
                <a:solidFill>
                  <a:schemeClr val="bg1"/>
                </a:solidFill>
                <a:ea typeface="+mn-ea"/>
                <a:cs typeface="+mn-cs"/>
              </a:rPr>
              <a:t>AND</a:t>
            </a:r>
          </a:p>
          <a:p>
            <a:pPr marL="742950" lvl="2" indent="-342900">
              <a:buClr>
                <a:schemeClr val="bg1"/>
              </a:buClr>
              <a:buFont typeface="Tahoma" pitchFamily="34" charset="0"/>
              <a:buChar char="−"/>
            </a:pPr>
            <a:r>
              <a:rPr lang="en-US" dirty="0">
                <a:solidFill>
                  <a:schemeClr val="bg1"/>
                </a:solidFill>
                <a:ea typeface="+mn-ea"/>
                <a:cs typeface="+mn-cs"/>
              </a:rPr>
              <a:t>Has no daytime sleepiness, </a:t>
            </a:r>
            <a:r>
              <a:rPr lang="en-US" b="1" dirty="0">
                <a:solidFill>
                  <a:schemeClr val="bg1"/>
                </a:solidFill>
                <a:ea typeface="+mn-ea"/>
                <a:cs typeface="+mn-cs"/>
              </a:rPr>
              <a:t>OR</a:t>
            </a:r>
          </a:p>
          <a:p>
            <a:pPr marL="742950" lvl="2" indent="-342900">
              <a:buClr>
                <a:schemeClr val="bg1"/>
              </a:buClr>
              <a:buFont typeface="Tahoma" pitchFamily="34" charset="0"/>
              <a:buChar char="−"/>
            </a:pPr>
            <a:r>
              <a:rPr lang="en-US" dirty="0">
                <a:solidFill>
                  <a:schemeClr val="bg1"/>
                </a:solidFill>
                <a:ea typeface="+mn-ea"/>
                <a:cs typeface="+mn-cs"/>
              </a:rPr>
              <a:t>Has OSA that is being effectively treated.</a:t>
            </a:r>
          </a:p>
          <a:p>
            <a:pPr>
              <a:buClr>
                <a:schemeClr val="bg1"/>
              </a:buClr>
            </a:pPr>
            <a:r>
              <a:rPr lang="en-US" sz="2800" dirty="0" smtClean="0">
                <a:solidFill>
                  <a:schemeClr val="bg1"/>
                </a:solidFill>
              </a:rPr>
              <a:t>An </a:t>
            </a:r>
            <a:r>
              <a:rPr lang="en-US" sz="2800" dirty="0">
                <a:solidFill>
                  <a:schemeClr val="bg1"/>
                </a:solidFill>
              </a:rPr>
              <a:t>individual with OSA who meets the requirements for certification described above should be recertified annually, based on demonstrating satisfactory compliance with therapy.</a:t>
            </a:r>
          </a:p>
          <a:p>
            <a:pPr>
              <a:buClr>
                <a:schemeClr val="bg1"/>
              </a:buClr>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7178"/>
            <a:ext cx="9144000" cy="838200"/>
          </a:xfrm>
        </p:spPr>
        <p:txBody>
          <a:bodyPr/>
          <a:lstStyle/>
          <a:p>
            <a:pPr algn="ctr"/>
            <a:r>
              <a:rPr lang="en-US" sz="3200" b="1" dirty="0" smtClean="0">
                <a:solidFill>
                  <a:srgbClr val="990033"/>
                </a:solidFill>
              </a:rPr>
              <a:t>2008 FMCSA MEP Recommendation </a:t>
            </a:r>
            <a:r>
              <a:rPr lang="en-US" sz="3200" b="1" dirty="0">
                <a:solidFill>
                  <a:srgbClr val="990033"/>
                </a:solidFill>
              </a:rPr>
              <a:t>2:</a:t>
            </a:r>
            <a:r>
              <a:rPr lang="en-US" sz="2800" b="1" dirty="0">
                <a:solidFill>
                  <a:srgbClr val="990033"/>
                </a:solidFill>
              </a:rPr>
              <a:t> </a:t>
            </a:r>
            <a:br>
              <a:rPr lang="en-US" sz="2800" b="1" dirty="0">
                <a:solidFill>
                  <a:srgbClr val="990033"/>
                </a:solidFill>
              </a:rPr>
            </a:br>
            <a:r>
              <a:rPr lang="en-US" sz="2800" b="1" dirty="0">
                <a:solidFill>
                  <a:srgbClr val="990033"/>
                </a:solidFill>
              </a:rPr>
              <a:t>Specific Guidance—Drivers who should be disqualified immediately or denied certification</a:t>
            </a:r>
          </a:p>
        </p:txBody>
      </p:sp>
      <p:sp>
        <p:nvSpPr>
          <p:cNvPr id="4099" name="Rectangle 3"/>
          <p:cNvSpPr>
            <a:spLocks noGrp="1" noChangeArrowheads="1"/>
          </p:cNvSpPr>
          <p:nvPr>
            <p:ph type="body" idx="1"/>
          </p:nvPr>
        </p:nvSpPr>
        <p:spPr>
          <a:xfrm>
            <a:off x="685800" y="1741728"/>
            <a:ext cx="8001000" cy="4648200"/>
          </a:xfrm>
        </p:spPr>
        <p:txBody>
          <a:bodyPr/>
          <a:lstStyle/>
          <a:p>
            <a:pPr>
              <a:lnSpc>
                <a:spcPct val="90000"/>
              </a:lnSpc>
              <a:buClr>
                <a:schemeClr val="bg1"/>
              </a:buClr>
            </a:pPr>
            <a:r>
              <a:rPr lang="en-US" sz="2800" dirty="0">
                <a:solidFill>
                  <a:schemeClr val="bg1"/>
                </a:solidFill>
              </a:rPr>
              <a:t>Individuals who report that they have experienced excessive sleepiness while driving, </a:t>
            </a:r>
            <a:r>
              <a:rPr lang="en-US" sz="2800" b="1" dirty="0">
                <a:solidFill>
                  <a:schemeClr val="bg1"/>
                </a:solidFill>
              </a:rPr>
              <a:t>OR</a:t>
            </a:r>
          </a:p>
          <a:p>
            <a:pPr>
              <a:lnSpc>
                <a:spcPct val="90000"/>
              </a:lnSpc>
              <a:buClr>
                <a:schemeClr val="bg1"/>
              </a:buClr>
            </a:pPr>
            <a:r>
              <a:rPr lang="en-US" sz="2800" dirty="0" smtClean="0">
                <a:solidFill>
                  <a:schemeClr val="bg1"/>
                </a:solidFill>
              </a:rPr>
              <a:t>Individuals </a:t>
            </a:r>
            <a:r>
              <a:rPr lang="en-US" sz="2800" dirty="0">
                <a:solidFill>
                  <a:schemeClr val="bg1"/>
                </a:solidFill>
              </a:rPr>
              <a:t>who have experienced a crash associated with falling asleep, </a:t>
            </a:r>
            <a:r>
              <a:rPr lang="en-US" sz="2800" b="1" dirty="0">
                <a:solidFill>
                  <a:schemeClr val="bg1"/>
                </a:solidFill>
              </a:rPr>
              <a:t>OR</a:t>
            </a:r>
          </a:p>
          <a:p>
            <a:pPr>
              <a:lnSpc>
                <a:spcPct val="90000"/>
              </a:lnSpc>
              <a:buClr>
                <a:schemeClr val="bg1"/>
              </a:buClr>
            </a:pPr>
            <a:r>
              <a:rPr lang="en-US" sz="2800" dirty="0" smtClean="0">
                <a:solidFill>
                  <a:schemeClr val="bg1"/>
                </a:solidFill>
              </a:rPr>
              <a:t>Individuals </a:t>
            </a:r>
            <a:r>
              <a:rPr lang="en-US" sz="2800" dirty="0">
                <a:solidFill>
                  <a:schemeClr val="bg1"/>
                </a:solidFill>
              </a:rPr>
              <a:t>with an AHI greater than 20, until such an individual has been adherent to Positive Airway Pressure (PAP). They can be conditionally certified based on the criteria for Continuous Positive Airway Pressure (CPAP) compliance </a:t>
            </a:r>
            <a:r>
              <a:rPr lang="en-US" sz="2400" dirty="0"/>
              <a:t>as outlined in Guideline 3</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599"/>
            <a:ext cx="9144000" cy="1426029"/>
          </a:xfrm>
        </p:spPr>
        <p:txBody>
          <a:bodyPr/>
          <a:lstStyle/>
          <a:p>
            <a:pPr algn="ctr"/>
            <a:r>
              <a:rPr lang="en-US" sz="3200" b="1" dirty="0" smtClean="0">
                <a:solidFill>
                  <a:srgbClr val="990033"/>
                </a:solidFill>
              </a:rPr>
              <a:t>2008 FMCSA MEP Recommendation </a:t>
            </a:r>
            <a:r>
              <a:rPr lang="en-US" sz="3200" b="1" dirty="0">
                <a:solidFill>
                  <a:srgbClr val="990033"/>
                </a:solidFill>
              </a:rPr>
              <a:t>2:</a:t>
            </a:r>
            <a:r>
              <a:rPr lang="en-US" sz="2800" b="1" dirty="0">
                <a:solidFill>
                  <a:srgbClr val="990033"/>
                </a:solidFill>
              </a:rPr>
              <a:t> </a:t>
            </a:r>
            <a:br>
              <a:rPr lang="en-US" sz="2800" b="1" dirty="0">
                <a:solidFill>
                  <a:srgbClr val="990033"/>
                </a:solidFill>
              </a:rPr>
            </a:br>
            <a:r>
              <a:rPr lang="en-US" sz="2800" b="1" dirty="0">
                <a:solidFill>
                  <a:srgbClr val="990033"/>
                </a:solidFill>
              </a:rPr>
              <a:t>Specific Guidance—Drivers who should be disqualified immediately or denied certification</a:t>
            </a:r>
          </a:p>
        </p:txBody>
      </p:sp>
      <p:sp>
        <p:nvSpPr>
          <p:cNvPr id="5123" name="Rectangle 3"/>
          <p:cNvSpPr>
            <a:spLocks noGrp="1" noChangeArrowheads="1"/>
          </p:cNvSpPr>
          <p:nvPr>
            <p:ph type="body" idx="1"/>
          </p:nvPr>
        </p:nvSpPr>
        <p:spPr>
          <a:xfrm>
            <a:off x="381000" y="1944918"/>
            <a:ext cx="8458200" cy="4383311"/>
          </a:xfrm>
        </p:spPr>
        <p:txBody>
          <a:bodyPr/>
          <a:lstStyle/>
          <a:p>
            <a:pPr>
              <a:buClr>
                <a:schemeClr val="bg1"/>
              </a:buClr>
            </a:pPr>
            <a:r>
              <a:rPr lang="en-US" sz="2800" dirty="0">
                <a:solidFill>
                  <a:schemeClr val="bg1"/>
                </a:solidFill>
              </a:rPr>
              <a:t>Individuals who have undergone surgery and who are pending the findings of a three-month post-operative evaluation. </a:t>
            </a:r>
          </a:p>
          <a:p>
            <a:pPr>
              <a:buClr>
                <a:schemeClr val="bg1"/>
              </a:buClr>
            </a:pPr>
            <a:r>
              <a:rPr lang="en-US" sz="2800" dirty="0">
                <a:solidFill>
                  <a:schemeClr val="bg1"/>
                </a:solidFill>
              </a:rPr>
              <a:t>Individuals who have been found to be non-compliant with their treatment at any point, </a:t>
            </a:r>
            <a:r>
              <a:rPr lang="en-US" sz="2800" b="1" dirty="0">
                <a:solidFill>
                  <a:schemeClr val="bg1"/>
                </a:solidFill>
              </a:rPr>
              <a:t>OR</a:t>
            </a:r>
          </a:p>
          <a:p>
            <a:pPr>
              <a:buClr>
                <a:schemeClr val="bg1"/>
              </a:buClr>
            </a:pPr>
            <a:r>
              <a:rPr lang="en-US" sz="2800" dirty="0">
                <a:solidFill>
                  <a:schemeClr val="bg1"/>
                </a:solidFill>
              </a:rPr>
              <a:t>Individuals who have a Body Mass Index (BMI) greater than </a:t>
            </a:r>
            <a:r>
              <a:rPr lang="en-US" sz="2800" dirty="0" smtClean="0">
                <a:solidFill>
                  <a:schemeClr val="bg1"/>
                </a:solidFill>
              </a:rPr>
              <a:t>[30 kg/m</a:t>
            </a:r>
            <a:r>
              <a:rPr lang="en-US" sz="2800" baseline="30000" dirty="0" smtClean="0">
                <a:solidFill>
                  <a:schemeClr val="bg1"/>
                </a:solidFill>
              </a:rPr>
              <a:t>2</a:t>
            </a:r>
            <a:r>
              <a:rPr lang="en-US" sz="2800" dirty="0" smtClean="0">
                <a:solidFill>
                  <a:schemeClr val="bg1"/>
                </a:solidFill>
              </a:rPr>
              <a:t> MAB FMCSA]  or [33 kg/m</a:t>
            </a:r>
            <a:r>
              <a:rPr lang="en-US" sz="2800" baseline="30000" dirty="0" smtClean="0">
                <a:solidFill>
                  <a:schemeClr val="bg1"/>
                </a:solidFill>
              </a:rPr>
              <a:t>2</a:t>
            </a:r>
            <a:r>
              <a:rPr lang="en-US" sz="2800" dirty="0" smtClean="0">
                <a:solidFill>
                  <a:schemeClr val="bg1"/>
                </a:solidFill>
              </a:rPr>
              <a:t> MEP FMCSA] (pending evaluation by a sleep study)</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48776"/>
            <a:ext cx="3715657" cy="1636478"/>
          </a:xfrm>
        </p:spPr>
        <p:txBody>
          <a:bodyPr/>
          <a:lstStyle/>
          <a:p>
            <a:pPr algn="ctr"/>
            <a:r>
              <a:rPr lang="en-US" sz="3200" b="1" dirty="0">
                <a:solidFill>
                  <a:srgbClr val="FFFF00"/>
                </a:solidFill>
              </a:rPr>
              <a:t>Risk Factors for Obstructive Sleep </a:t>
            </a:r>
            <a:r>
              <a:rPr lang="en-US" sz="3200" b="1" dirty="0" smtClean="0">
                <a:solidFill>
                  <a:srgbClr val="FFFF00"/>
                </a:solidFill>
              </a:rPr>
              <a:t>Apnea</a:t>
            </a:r>
            <a:endParaRPr lang="en-US" sz="3200" b="1" dirty="0">
              <a:solidFill>
                <a:srgbClr val="FFFF00"/>
              </a:solidFill>
            </a:endParaRPr>
          </a:p>
        </p:txBody>
      </p:sp>
      <p:sp>
        <p:nvSpPr>
          <p:cNvPr id="38916" name="Rectangle 4"/>
          <p:cNvSpPr>
            <a:spLocks noGrp="1" noChangeArrowheads="1"/>
          </p:cNvSpPr>
          <p:nvPr>
            <p:ph type="body" idx="1"/>
          </p:nvPr>
        </p:nvSpPr>
        <p:spPr>
          <a:xfrm>
            <a:off x="0" y="1886841"/>
            <a:ext cx="4695371" cy="4648200"/>
          </a:xfrm>
          <a:noFill/>
          <a:ln/>
        </p:spPr>
        <p:txBody>
          <a:bodyPr/>
          <a:lstStyle/>
          <a:p>
            <a:pPr lvl="1">
              <a:lnSpc>
                <a:spcPct val="90000"/>
              </a:lnSpc>
            </a:pPr>
            <a:r>
              <a:rPr lang="en-US" dirty="0"/>
              <a:t>Obesity</a:t>
            </a:r>
          </a:p>
          <a:p>
            <a:pPr lvl="1">
              <a:lnSpc>
                <a:spcPct val="90000"/>
              </a:lnSpc>
              <a:buFontTx/>
              <a:buNone/>
            </a:pPr>
            <a:endParaRPr lang="en-US" sz="1000" dirty="0"/>
          </a:p>
          <a:p>
            <a:pPr lvl="1">
              <a:lnSpc>
                <a:spcPct val="90000"/>
              </a:lnSpc>
            </a:pPr>
            <a:r>
              <a:rPr lang="en-US" sz="2400" dirty="0"/>
              <a:t>Obesity</a:t>
            </a:r>
          </a:p>
          <a:p>
            <a:pPr lvl="1">
              <a:lnSpc>
                <a:spcPct val="90000"/>
              </a:lnSpc>
              <a:buFontTx/>
              <a:buNone/>
            </a:pPr>
            <a:endParaRPr lang="en-US" sz="1000" dirty="0"/>
          </a:p>
          <a:p>
            <a:pPr lvl="1">
              <a:lnSpc>
                <a:spcPct val="90000"/>
              </a:lnSpc>
            </a:pPr>
            <a:r>
              <a:rPr lang="en-US" sz="2400" dirty="0"/>
              <a:t>Obesity</a:t>
            </a:r>
          </a:p>
          <a:p>
            <a:pPr lvl="1">
              <a:lnSpc>
                <a:spcPct val="90000"/>
              </a:lnSpc>
              <a:buFontTx/>
              <a:buNone/>
            </a:pPr>
            <a:endParaRPr lang="en-US" sz="1000" dirty="0"/>
          </a:p>
          <a:p>
            <a:pPr lvl="1">
              <a:lnSpc>
                <a:spcPct val="90000"/>
              </a:lnSpc>
            </a:pPr>
            <a:r>
              <a:rPr lang="en-US" sz="2400" dirty="0"/>
              <a:t>Ethnic background</a:t>
            </a:r>
          </a:p>
          <a:p>
            <a:pPr lvl="1">
              <a:lnSpc>
                <a:spcPct val="90000"/>
              </a:lnSpc>
              <a:buFontTx/>
              <a:buNone/>
            </a:pPr>
            <a:endParaRPr lang="en-US" sz="1000" dirty="0"/>
          </a:p>
          <a:p>
            <a:pPr lvl="1">
              <a:lnSpc>
                <a:spcPct val="90000"/>
              </a:lnSpc>
            </a:pPr>
            <a:r>
              <a:rPr lang="en-US" sz="2400" dirty="0"/>
              <a:t>Upper airway anatomy</a:t>
            </a:r>
          </a:p>
          <a:p>
            <a:pPr lvl="1">
              <a:lnSpc>
                <a:spcPct val="90000"/>
              </a:lnSpc>
            </a:pPr>
            <a:endParaRPr lang="en-US" sz="1000" dirty="0"/>
          </a:p>
          <a:p>
            <a:pPr lvl="1">
              <a:lnSpc>
                <a:spcPct val="90000"/>
              </a:lnSpc>
            </a:pPr>
            <a:r>
              <a:rPr lang="en-US" sz="2400" dirty="0"/>
              <a:t>Endocrine abnormalities</a:t>
            </a:r>
          </a:p>
          <a:p>
            <a:pPr lvl="1">
              <a:lnSpc>
                <a:spcPct val="90000"/>
              </a:lnSpc>
            </a:pPr>
            <a:endParaRPr lang="en-US" sz="1000" dirty="0"/>
          </a:p>
          <a:p>
            <a:pPr lvl="1">
              <a:lnSpc>
                <a:spcPct val="90000"/>
              </a:lnSpc>
            </a:pPr>
            <a:r>
              <a:rPr lang="en-US" sz="2400" dirty="0"/>
              <a:t>Menopausal status</a:t>
            </a:r>
          </a:p>
          <a:p>
            <a:pPr lvl="1">
              <a:lnSpc>
                <a:spcPct val="90000"/>
              </a:lnSpc>
            </a:pPr>
            <a:endParaRPr lang="en-US" sz="1000" dirty="0"/>
          </a:p>
          <a:p>
            <a:pPr lvl="1">
              <a:lnSpc>
                <a:spcPct val="90000"/>
              </a:lnSpc>
            </a:pPr>
            <a:r>
              <a:rPr lang="en-US" sz="2400" dirty="0"/>
              <a:t>Genetic factors</a:t>
            </a:r>
          </a:p>
        </p:txBody>
      </p:sp>
      <p:graphicFrame>
        <p:nvGraphicFramePr>
          <p:cNvPr id="441345" name="Object 1"/>
          <p:cNvGraphicFramePr>
            <a:graphicFrameLocks noChangeAspect="1"/>
          </p:cNvGraphicFramePr>
          <p:nvPr/>
        </p:nvGraphicFramePr>
        <p:xfrm>
          <a:off x="3947876" y="1378849"/>
          <a:ext cx="6694714" cy="5246001"/>
        </p:xfrm>
        <a:graphic>
          <a:graphicData uri="http://schemas.openxmlformats.org/presentationml/2006/ole">
            <p:oleObj spid="_x0000_s441345" name="Chart" r:id="rId4" imgW="8182051" imgH="4076700" progId="MSGraph.Chart.8">
              <p:embed followColorScheme="full"/>
            </p:oleObj>
          </a:graphicData>
        </a:graphic>
      </p:graphicFrame>
      <p:sp>
        <p:nvSpPr>
          <p:cNvPr id="7" name="Text Box 10"/>
          <p:cNvSpPr txBox="1">
            <a:spLocks noChangeArrowheads="1"/>
          </p:cNvSpPr>
          <p:nvPr/>
        </p:nvSpPr>
        <p:spPr bwMode="auto">
          <a:xfrm>
            <a:off x="2667000" y="6247032"/>
            <a:ext cx="6477000" cy="400110"/>
          </a:xfrm>
          <a:prstGeom prst="rect">
            <a:avLst/>
          </a:prstGeom>
          <a:noFill/>
          <a:ln w="9525">
            <a:noFill/>
            <a:miter lim="800000"/>
            <a:headEnd/>
            <a:tailEnd/>
          </a:ln>
          <a:effectLst/>
        </p:spPr>
        <p:txBody>
          <a:bodyPr wrap="square">
            <a:spAutoFit/>
          </a:bodyPr>
          <a:lstStyle/>
          <a:p>
            <a:pPr algn="r" eaLnBrk="1" hangingPunct="1"/>
            <a:r>
              <a:rPr lang="en-US" sz="2000" b="0" dirty="0" smtClean="0">
                <a:solidFill>
                  <a:srgbClr val="F8F8F8"/>
                </a:solidFill>
                <a:latin typeface="Times New Roman" pitchFamily="18" charset="0"/>
                <a:cs typeface="+mn-cs"/>
              </a:rPr>
              <a:t>(</a:t>
            </a:r>
            <a:r>
              <a:rPr lang="en-US" sz="2000" b="0" dirty="0" err="1" smtClean="0">
                <a:solidFill>
                  <a:srgbClr val="F8F8F8"/>
                </a:solidFill>
                <a:latin typeface="Times New Roman" pitchFamily="18" charset="0"/>
                <a:cs typeface="+mn-cs"/>
              </a:rPr>
              <a:t>Gurubhagavatula</a:t>
            </a:r>
            <a:r>
              <a:rPr lang="en-US" sz="2000" b="0" dirty="0" smtClean="0">
                <a:solidFill>
                  <a:srgbClr val="F8F8F8"/>
                </a:solidFill>
                <a:latin typeface="Times New Roman" pitchFamily="18" charset="0"/>
                <a:cs typeface="+mn-cs"/>
              </a:rPr>
              <a:t> et al. AJRCCM, 170: 371, 2004)</a:t>
            </a:r>
          </a:p>
        </p:txBody>
      </p:sp>
      <p:sp>
        <p:nvSpPr>
          <p:cNvPr id="6" name="Rectangle 2"/>
          <p:cNvSpPr txBox="1">
            <a:spLocks noChangeArrowheads="1"/>
          </p:cNvSpPr>
          <p:nvPr/>
        </p:nvSpPr>
        <p:spPr bwMode="auto">
          <a:xfrm>
            <a:off x="4180111" y="43542"/>
            <a:ext cx="4934857" cy="1636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mj-lt"/>
                <a:ea typeface="+mj-ea"/>
                <a:cs typeface="+mj-cs"/>
              </a:rPr>
              <a:t>High Prevalence of Obesity in Commercial Motor</a:t>
            </a:r>
            <a:r>
              <a:rPr kumimoji="0" lang="en-US" sz="3200" b="1" i="0" u="none" strike="noStrike" kern="0" cap="none" spc="0" normalizeH="0" noProof="0" dirty="0" smtClean="0">
                <a:ln>
                  <a:noFill/>
                </a:ln>
                <a:solidFill>
                  <a:srgbClr val="FFFF00"/>
                </a:solidFill>
                <a:effectLst/>
                <a:uLnTx/>
                <a:uFillTx/>
                <a:latin typeface="+mj-lt"/>
                <a:ea typeface="+mj-ea"/>
                <a:cs typeface="+mj-cs"/>
              </a:rPr>
              <a:t> Vehicle Drivers</a:t>
            </a:r>
            <a:endParaRPr kumimoji="0" lang="en-US" sz="3200" b="1" i="0"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3201" y="108859"/>
            <a:ext cx="8766628" cy="1400628"/>
          </a:xfrm>
        </p:spPr>
        <p:txBody>
          <a:bodyPr/>
          <a:lstStyle/>
          <a:p>
            <a:pPr algn="ctr"/>
            <a:r>
              <a:rPr lang="en-US" sz="2800" b="1" dirty="0" smtClean="0">
                <a:solidFill>
                  <a:srgbClr val="990033"/>
                </a:solidFill>
              </a:rPr>
              <a:t>Preliminary PSG diagnostic data from occupational screening of symptomatic (n=60) and non-symptomatic (n=54) workers</a:t>
            </a:r>
            <a:endParaRPr lang="en-US" sz="2400" b="1" dirty="0">
              <a:solidFill>
                <a:srgbClr val="990033"/>
              </a:solidFill>
            </a:endParaRPr>
          </a:p>
        </p:txBody>
      </p:sp>
      <p:sp>
        <p:nvSpPr>
          <p:cNvPr id="4" name="Content Placeholder 3"/>
          <p:cNvSpPr>
            <a:spLocks noGrp="1"/>
          </p:cNvSpPr>
          <p:nvPr>
            <p:ph idx="1"/>
          </p:nvPr>
        </p:nvSpPr>
        <p:spPr>
          <a:xfrm>
            <a:off x="685800" y="1701802"/>
            <a:ext cx="7772400" cy="4190999"/>
          </a:xfrm>
        </p:spPr>
        <p:txBody>
          <a:bodyPr/>
          <a:lstStyle/>
          <a:p>
            <a:pPr>
              <a:buClrTx/>
            </a:pPr>
            <a:r>
              <a:rPr lang="en-US" dirty="0" smtClean="0">
                <a:solidFill>
                  <a:schemeClr val="bg1"/>
                </a:solidFill>
              </a:rPr>
              <a:t>BMI </a:t>
            </a:r>
            <a:r>
              <a:rPr lang="en-US" u="sng" dirty="0" smtClean="0">
                <a:solidFill>
                  <a:schemeClr val="bg1"/>
                </a:solidFill>
              </a:rPr>
              <a:t>&gt;</a:t>
            </a:r>
            <a:r>
              <a:rPr lang="en-US" dirty="0" smtClean="0">
                <a:solidFill>
                  <a:schemeClr val="bg1"/>
                </a:solidFill>
              </a:rPr>
              <a:t>25 PPV: MMS 67%; MS 31%*</a:t>
            </a:r>
          </a:p>
          <a:p>
            <a:pPr>
              <a:buClrTx/>
            </a:pPr>
            <a:r>
              <a:rPr lang="en-US" dirty="0" smtClean="0">
                <a:solidFill>
                  <a:schemeClr val="bg1"/>
                </a:solidFill>
              </a:rPr>
              <a:t>BMI </a:t>
            </a:r>
            <a:r>
              <a:rPr lang="en-US" u="sng" dirty="0" smtClean="0">
                <a:solidFill>
                  <a:schemeClr val="bg1"/>
                </a:solidFill>
              </a:rPr>
              <a:t>&gt;</a:t>
            </a:r>
            <a:r>
              <a:rPr lang="en-US" dirty="0" smtClean="0">
                <a:solidFill>
                  <a:schemeClr val="bg1"/>
                </a:solidFill>
              </a:rPr>
              <a:t>30 PPV: MMS 80%; MS 36%</a:t>
            </a:r>
          </a:p>
          <a:p>
            <a:pPr>
              <a:buClrTx/>
            </a:pPr>
            <a:r>
              <a:rPr lang="en-US" dirty="0" smtClean="0">
                <a:solidFill>
                  <a:schemeClr val="bg1"/>
                </a:solidFill>
              </a:rPr>
              <a:t>BMI </a:t>
            </a:r>
            <a:r>
              <a:rPr lang="en-US" u="sng" dirty="0" smtClean="0">
                <a:solidFill>
                  <a:schemeClr val="bg1"/>
                </a:solidFill>
              </a:rPr>
              <a:t>&gt;</a:t>
            </a:r>
            <a:r>
              <a:rPr lang="en-US" dirty="0" smtClean="0">
                <a:solidFill>
                  <a:schemeClr val="bg1"/>
                </a:solidFill>
              </a:rPr>
              <a:t>35 PPV: MMS 92%; MS 75%</a:t>
            </a:r>
          </a:p>
          <a:p>
            <a:pPr>
              <a:buClrTx/>
            </a:pPr>
            <a:endParaRPr lang="en-US" dirty="0" smtClean="0">
              <a:solidFill>
                <a:schemeClr val="bg1"/>
              </a:solidFill>
            </a:endParaRPr>
          </a:p>
          <a:p>
            <a:pPr>
              <a:buClrTx/>
            </a:pPr>
            <a:r>
              <a:rPr lang="en-US" dirty="0" smtClean="0">
                <a:solidFill>
                  <a:schemeClr val="bg1"/>
                </a:solidFill>
              </a:rPr>
              <a:t>BMI &lt;25 NPV: MMS 67%; MS 87%</a:t>
            </a:r>
          </a:p>
          <a:p>
            <a:pPr>
              <a:buClrTx/>
            </a:pPr>
            <a:r>
              <a:rPr lang="en-US" dirty="0" smtClean="0">
                <a:solidFill>
                  <a:schemeClr val="bg1"/>
                </a:solidFill>
              </a:rPr>
              <a:t>BMI &lt;30 NPV: MMS 48%; MS 76%</a:t>
            </a:r>
          </a:p>
          <a:p>
            <a:pPr>
              <a:buClrTx/>
            </a:pPr>
            <a:r>
              <a:rPr lang="en-US" dirty="0" smtClean="0">
                <a:solidFill>
                  <a:schemeClr val="bg1"/>
                </a:solidFill>
              </a:rPr>
              <a:t>BMI &lt;35 NPV: MMS 41%; MS 77%</a:t>
            </a:r>
          </a:p>
          <a:p>
            <a:pPr>
              <a:buClrTx/>
            </a:pPr>
            <a:endParaRPr lang="en-US" dirty="0" smtClean="0">
              <a:solidFill>
                <a:schemeClr val="bg1"/>
              </a:solidFill>
            </a:endParaRPr>
          </a:p>
        </p:txBody>
      </p:sp>
      <p:sp>
        <p:nvSpPr>
          <p:cNvPr id="5" name="Content Placeholder 3"/>
          <p:cNvSpPr txBox="1">
            <a:spLocks/>
          </p:cNvSpPr>
          <p:nvPr/>
        </p:nvSpPr>
        <p:spPr bwMode="auto">
          <a:xfrm>
            <a:off x="112486" y="5952671"/>
            <a:ext cx="8944429" cy="462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n-lt"/>
                <a:ea typeface="+mn-ea"/>
                <a:cs typeface="+mn-cs"/>
              </a:rPr>
              <a:t>*MMS: RDI </a:t>
            </a:r>
            <a:r>
              <a:rPr kumimoji="0" lang="en-US" sz="1800" b="1" i="0" u="sng" strike="noStrike" kern="0" cap="none" spc="0" normalizeH="0" baseline="0" noProof="0" dirty="0" smtClean="0">
                <a:ln>
                  <a:noFill/>
                </a:ln>
                <a:solidFill>
                  <a:schemeClr val="bg1"/>
                </a:solidFill>
                <a:effectLst/>
                <a:uLnTx/>
                <a:uFillTx/>
                <a:latin typeface="+mn-lt"/>
                <a:ea typeface="+mn-ea"/>
                <a:cs typeface="+mn-cs"/>
              </a:rPr>
              <a:t>&gt;</a:t>
            </a:r>
            <a:r>
              <a:rPr kumimoji="0" lang="en-US" sz="1800" b="1" i="0" u="none" strike="noStrike" kern="0" cap="none" spc="0" normalizeH="0" baseline="0" noProof="0" dirty="0" smtClean="0">
                <a:ln>
                  <a:noFill/>
                </a:ln>
                <a:solidFill>
                  <a:schemeClr val="bg1"/>
                </a:solidFill>
                <a:effectLst/>
                <a:uLnTx/>
                <a:uFillTx/>
                <a:latin typeface="+mn-lt"/>
                <a:ea typeface="+mn-ea"/>
                <a:cs typeface="+mn-cs"/>
              </a:rPr>
              <a:t>10 or RDI&gt;5, with SaO</a:t>
            </a:r>
            <a:r>
              <a:rPr kumimoji="0" lang="en-US" sz="1800" b="1" i="0" u="none" strike="noStrike" kern="0" cap="none" spc="0" normalizeH="0" baseline="-25000" noProof="0" dirty="0" smtClean="0">
                <a:ln>
                  <a:noFill/>
                </a:ln>
                <a:solidFill>
                  <a:schemeClr val="bg1"/>
                </a:solidFill>
                <a:effectLst/>
                <a:uLnTx/>
                <a:uFillTx/>
                <a:latin typeface="+mn-lt"/>
                <a:ea typeface="+mn-ea"/>
                <a:cs typeface="+mn-cs"/>
              </a:rPr>
              <a:t>2</a:t>
            </a:r>
            <a:r>
              <a:rPr kumimoji="0" lang="en-US" sz="1800" b="1" i="0" u="none" strike="noStrike" kern="0" cap="none" spc="0" normalizeH="0" noProof="0" dirty="0" smtClean="0">
                <a:ln>
                  <a:noFill/>
                </a:ln>
                <a:solidFill>
                  <a:schemeClr val="bg1"/>
                </a:solidFill>
                <a:effectLst/>
                <a:uLnTx/>
                <a:uFillTx/>
                <a:latin typeface="+mn-lt"/>
                <a:ea typeface="+mn-ea"/>
                <a:cs typeface="+mn-cs"/>
              </a:rPr>
              <a:t> </a:t>
            </a:r>
            <a:r>
              <a:rPr kumimoji="0" lang="en-US" sz="1800" b="1" i="0" u="none" strike="noStrike" kern="0" cap="none" spc="0" normalizeH="0" baseline="0" noProof="0" dirty="0" err="1" smtClean="0">
                <a:ln>
                  <a:noFill/>
                </a:ln>
                <a:solidFill>
                  <a:schemeClr val="bg1"/>
                </a:solidFill>
                <a:effectLst/>
                <a:uLnTx/>
                <a:uFillTx/>
                <a:latin typeface="+mn-lt"/>
                <a:ea typeface="+mn-ea"/>
                <a:cs typeface="+mn-cs"/>
              </a:rPr>
              <a:t>desat</a:t>
            </a:r>
            <a:r>
              <a:rPr lang="en-US" sz="1800" kern="0" dirty="0" err="1" smtClean="0">
                <a:solidFill>
                  <a:schemeClr val="bg1"/>
                </a:solidFill>
                <a:latin typeface="+mn-lt"/>
                <a:cs typeface="+mn-cs"/>
              </a:rPr>
              <a:t>urations</a:t>
            </a:r>
            <a:r>
              <a:rPr lang="en-US" sz="1800" kern="0" dirty="0" smtClean="0">
                <a:solidFill>
                  <a:schemeClr val="bg1"/>
                </a:solidFill>
                <a:latin typeface="+mn-lt"/>
                <a:cs typeface="+mn-cs"/>
              </a:rPr>
              <a:t> to &lt;85%</a:t>
            </a:r>
            <a:r>
              <a:rPr kumimoji="0" lang="en-US" sz="1800" b="1" i="0" u="none" strike="noStrike" kern="0" cap="none" spc="0" normalizeH="0" baseline="0" noProof="0" dirty="0" smtClean="0">
                <a:ln>
                  <a:noFill/>
                </a:ln>
                <a:solidFill>
                  <a:schemeClr val="bg1"/>
                </a:solidFill>
                <a:effectLst/>
                <a:uLnTx/>
                <a:uFillTx/>
                <a:latin typeface="+mn-lt"/>
                <a:ea typeface="+mn-ea"/>
                <a:cs typeface="+mn-cs"/>
              </a:rPr>
              <a:t>; MS: RDI </a:t>
            </a:r>
            <a:r>
              <a:rPr kumimoji="0" lang="en-US" sz="1800" b="1" i="0" u="sng" strike="noStrike" kern="0" cap="none" spc="0" normalizeH="0" baseline="0" noProof="0" dirty="0" smtClean="0">
                <a:ln>
                  <a:noFill/>
                </a:ln>
                <a:solidFill>
                  <a:schemeClr val="bg1"/>
                </a:solidFill>
                <a:effectLst/>
                <a:uLnTx/>
                <a:uFillTx/>
                <a:latin typeface="+mn-lt"/>
                <a:ea typeface="+mn-ea"/>
                <a:cs typeface="+mn-cs"/>
              </a:rPr>
              <a:t>&gt;</a:t>
            </a:r>
            <a:r>
              <a:rPr kumimoji="0" lang="en-US" sz="1800" b="1" i="0" u="none" strike="noStrike" kern="0" cap="none" spc="0" normalizeH="0" baseline="0" noProof="0" dirty="0" smtClean="0">
                <a:ln>
                  <a:noFill/>
                </a:ln>
                <a:solidFill>
                  <a:schemeClr val="bg1"/>
                </a:solidFill>
                <a:effectLst/>
                <a:uLnTx/>
                <a:uFillTx/>
                <a:latin typeface="+mn-lt"/>
                <a:ea typeface="+mn-ea"/>
                <a:cs typeface="+mn-cs"/>
              </a:rPr>
              <a:t>25</a:t>
            </a:r>
            <a:endParaRPr kumimoji="0" lang="en-U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6" name="Content Placeholder 3"/>
          <p:cNvSpPr txBox="1">
            <a:spLocks/>
          </p:cNvSpPr>
          <p:nvPr/>
        </p:nvSpPr>
        <p:spPr bwMode="auto">
          <a:xfrm>
            <a:off x="5050971" y="6400800"/>
            <a:ext cx="4093029"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Rajaratnam et al., in press,</a:t>
            </a:r>
            <a:r>
              <a:rPr kumimoji="0" lang="en-US" sz="2000" b="0" i="0" u="none" strike="noStrike" kern="0" cap="none" spc="0" normalizeH="0" noProof="0" dirty="0" smtClean="0">
                <a:ln>
                  <a:noFill/>
                </a:ln>
                <a:solidFill>
                  <a:schemeClr val="bg1"/>
                </a:solidFill>
                <a:effectLst/>
                <a:uLnTx/>
                <a:uFillTx/>
                <a:latin typeface="+mn-lt"/>
                <a:ea typeface="+mn-ea"/>
                <a:cs typeface="+mn-cs"/>
              </a:rPr>
              <a:t> 2011</a:t>
            </a: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7" name="Oval 6"/>
          <p:cNvSpPr/>
          <p:nvPr/>
        </p:nvSpPr>
        <p:spPr bwMode="auto">
          <a:xfrm>
            <a:off x="4659077" y="2830287"/>
            <a:ext cx="1103086" cy="711198"/>
          </a:xfrm>
          <a:prstGeom prst="ellipse">
            <a:avLst/>
          </a:prstGeom>
          <a:noFill/>
          <a:ln w="28575" cap="flat" cmpd="sng" algn="ctr">
            <a:solidFill>
              <a:srgbClr val="9900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6495134" y="3984172"/>
            <a:ext cx="1103086" cy="711198"/>
          </a:xfrm>
          <a:prstGeom prst="ellipse">
            <a:avLst/>
          </a:prstGeom>
          <a:noFill/>
          <a:ln w="28575" cap="flat" cmpd="sng" algn="ctr">
            <a:solidFill>
              <a:srgbClr val="9900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03201" y="108859"/>
            <a:ext cx="8766628" cy="1110341"/>
          </a:xfrm>
        </p:spPr>
        <p:txBody>
          <a:bodyPr/>
          <a:lstStyle/>
          <a:p>
            <a:pPr algn="ctr"/>
            <a:r>
              <a:rPr lang="en-US" sz="2800" b="1" dirty="0" smtClean="0">
                <a:solidFill>
                  <a:srgbClr val="990033"/>
                </a:solidFill>
              </a:rPr>
              <a:t>Extrapolation of number of licensed CMV drivers in US with OSA by BMI category</a:t>
            </a:r>
            <a:endParaRPr lang="en-US" sz="2400" b="1" dirty="0">
              <a:solidFill>
                <a:srgbClr val="990033"/>
              </a:solidFill>
            </a:endParaRPr>
          </a:p>
        </p:txBody>
      </p:sp>
      <p:sp>
        <p:nvSpPr>
          <p:cNvPr id="4" name="Content Placeholder 3"/>
          <p:cNvSpPr>
            <a:spLocks noGrp="1"/>
          </p:cNvSpPr>
          <p:nvPr>
            <p:ph idx="1"/>
          </p:nvPr>
        </p:nvSpPr>
        <p:spPr>
          <a:xfrm>
            <a:off x="333829" y="1204688"/>
            <a:ext cx="8577941" cy="4992910"/>
          </a:xfrm>
        </p:spPr>
        <p:txBody>
          <a:bodyPr/>
          <a:lstStyle/>
          <a:p>
            <a:pPr>
              <a:buClrTx/>
              <a:buNone/>
            </a:pPr>
            <a:r>
              <a:rPr lang="en-US" sz="2700" b="1" dirty="0" smtClean="0">
                <a:solidFill>
                  <a:schemeClr val="bg1"/>
                </a:solidFill>
              </a:rPr>
              <a:t>CDL Holders (n=14m)</a:t>
            </a:r>
          </a:p>
          <a:p>
            <a:pPr>
              <a:buClrTx/>
            </a:pPr>
            <a:r>
              <a:rPr lang="en-US" sz="2700" dirty="0" smtClean="0">
                <a:solidFill>
                  <a:schemeClr val="bg1"/>
                </a:solidFill>
              </a:rPr>
              <a:t>BMI &lt;25: MMS OSA 0.6m; MS OSA 0.2m*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25: MMS OSA 9.9m; MS OSA 3.8m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30: MMS OSA 5.6m; MS OSA 2.5m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35: MMS OSA 2.6m; MS OSA 2.1m</a:t>
            </a:r>
          </a:p>
          <a:p>
            <a:pPr>
              <a:buClrTx/>
              <a:buNone/>
            </a:pPr>
            <a:r>
              <a:rPr lang="en-US" sz="2700" b="1" dirty="0" smtClean="0">
                <a:solidFill>
                  <a:schemeClr val="bg1"/>
                </a:solidFill>
              </a:rPr>
              <a:t>Active interstate truck/bus drivers (n=7m)</a:t>
            </a:r>
          </a:p>
          <a:p>
            <a:pPr>
              <a:buClrTx/>
            </a:pPr>
            <a:r>
              <a:rPr lang="en-US" sz="2700" dirty="0" smtClean="0">
                <a:solidFill>
                  <a:schemeClr val="bg1"/>
                </a:solidFill>
              </a:rPr>
              <a:t>BMI &lt;25: MMS OSA 0.3m; MS OSA 0.1m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25: MMS OSA 4.8m; MS OSA 1.9m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30: MMS OSA 2.8m; MS OSA 1.2m</a:t>
            </a:r>
          </a:p>
          <a:p>
            <a:pPr>
              <a:buClrTx/>
            </a:pPr>
            <a:r>
              <a:rPr lang="en-US" sz="2700" dirty="0" smtClean="0">
                <a:solidFill>
                  <a:schemeClr val="bg1"/>
                </a:solidFill>
              </a:rPr>
              <a:t>BMI </a:t>
            </a:r>
            <a:r>
              <a:rPr lang="en-US" sz="2700" u="sng" dirty="0" smtClean="0">
                <a:solidFill>
                  <a:schemeClr val="bg1"/>
                </a:solidFill>
              </a:rPr>
              <a:t>&gt;</a:t>
            </a:r>
            <a:r>
              <a:rPr lang="en-US" sz="2700" dirty="0" smtClean="0">
                <a:solidFill>
                  <a:schemeClr val="bg1"/>
                </a:solidFill>
              </a:rPr>
              <a:t>35: MMS OSA 1.3m; MS OSA 1.0m</a:t>
            </a:r>
          </a:p>
          <a:p>
            <a:pPr>
              <a:buClrTx/>
            </a:pPr>
            <a:endParaRPr lang="en-US" sz="2700" dirty="0" smtClean="0">
              <a:solidFill>
                <a:schemeClr val="bg1"/>
              </a:solidFill>
            </a:endParaRPr>
          </a:p>
        </p:txBody>
      </p:sp>
      <p:sp>
        <p:nvSpPr>
          <p:cNvPr id="5" name="Content Placeholder 3"/>
          <p:cNvSpPr txBox="1">
            <a:spLocks/>
          </p:cNvSpPr>
          <p:nvPr/>
        </p:nvSpPr>
        <p:spPr bwMode="auto">
          <a:xfrm>
            <a:off x="112486" y="6315521"/>
            <a:ext cx="8944429" cy="4626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l" eaLnBrk="1" hangingPunct="1">
              <a:spcBef>
                <a:spcPct val="20000"/>
              </a:spcBef>
              <a:defRPr/>
            </a:pPr>
            <a:r>
              <a:rPr lang="en-US" sz="1800" kern="0" dirty="0" smtClean="0">
                <a:solidFill>
                  <a:srgbClr val="000000"/>
                </a:solidFill>
                <a:latin typeface="Tahoma"/>
              </a:rPr>
              <a:t>*MMS: RDI </a:t>
            </a:r>
            <a:r>
              <a:rPr lang="en-US" sz="1800" u="sng" kern="0" dirty="0" smtClean="0">
                <a:solidFill>
                  <a:srgbClr val="000000"/>
                </a:solidFill>
                <a:latin typeface="Tahoma"/>
              </a:rPr>
              <a:t>&gt;</a:t>
            </a:r>
            <a:r>
              <a:rPr lang="en-US" sz="1800" kern="0" dirty="0" smtClean="0">
                <a:solidFill>
                  <a:srgbClr val="000000"/>
                </a:solidFill>
                <a:latin typeface="Tahoma"/>
              </a:rPr>
              <a:t>10 or RDI&gt;5, with SaO</a:t>
            </a:r>
            <a:r>
              <a:rPr lang="en-US" sz="1800" kern="0" baseline="-25000" dirty="0" smtClean="0">
                <a:solidFill>
                  <a:srgbClr val="000000"/>
                </a:solidFill>
                <a:latin typeface="Tahoma"/>
              </a:rPr>
              <a:t>2</a:t>
            </a:r>
            <a:r>
              <a:rPr lang="en-US" sz="1800" kern="0" dirty="0" smtClean="0">
                <a:solidFill>
                  <a:srgbClr val="000000"/>
                </a:solidFill>
                <a:latin typeface="Tahoma"/>
              </a:rPr>
              <a:t> </a:t>
            </a:r>
            <a:r>
              <a:rPr lang="en-US" sz="1800" kern="0" dirty="0" err="1" smtClean="0">
                <a:solidFill>
                  <a:srgbClr val="000000"/>
                </a:solidFill>
                <a:latin typeface="Tahoma"/>
              </a:rPr>
              <a:t>desaturations</a:t>
            </a:r>
            <a:r>
              <a:rPr lang="en-US" sz="1800" kern="0" dirty="0" smtClean="0">
                <a:solidFill>
                  <a:srgbClr val="000000"/>
                </a:solidFill>
                <a:latin typeface="Tahoma"/>
              </a:rPr>
              <a:t> to &lt;85%; MS: RDI </a:t>
            </a:r>
            <a:r>
              <a:rPr lang="en-US" sz="1800" u="sng" kern="0" dirty="0" smtClean="0">
                <a:solidFill>
                  <a:srgbClr val="000000"/>
                </a:solidFill>
                <a:latin typeface="Tahoma"/>
              </a:rPr>
              <a:t>&gt;</a:t>
            </a:r>
            <a:r>
              <a:rPr lang="en-US" sz="1800" kern="0" dirty="0" smtClean="0">
                <a:solidFill>
                  <a:srgbClr val="000000"/>
                </a:solidFill>
                <a:latin typeface="Tahoma"/>
              </a:rPr>
              <a:t>25</a:t>
            </a:r>
            <a:endParaRPr lang="en-US" sz="2400" b="0" kern="0" dirty="0" smtClean="0">
              <a:solidFill>
                <a:srgbClr val="000000"/>
              </a:solidFill>
              <a:latin typeface="Tahoma"/>
            </a:endParaRPr>
          </a:p>
        </p:txBody>
      </p:sp>
      <p:sp>
        <p:nvSpPr>
          <p:cNvPr id="7" name="Content Placeholder 3"/>
          <p:cNvSpPr txBox="1">
            <a:spLocks/>
          </p:cNvSpPr>
          <p:nvPr/>
        </p:nvSpPr>
        <p:spPr bwMode="auto">
          <a:xfrm>
            <a:off x="7837716" y="1407891"/>
            <a:ext cx="1074056" cy="1494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i="0" u="none" strike="noStrike" kern="0" cap="none" spc="0" normalizeH="0" baseline="0" noProof="0" dirty="0" smtClean="0">
                <a:ln>
                  <a:noFill/>
                </a:ln>
                <a:solidFill>
                  <a:schemeClr val="bg1"/>
                </a:solidFill>
                <a:effectLst/>
                <a:uLnTx/>
                <a:uFillTx/>
                <a:latin typeface="+mn-lt"/>
                <a:ea typeface="+mn-ea"/>
                <a:cs typeface="+mn-cs"/>
              </a:rPr>
              <a:t> 4 </a:t>
            </a: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i="0" u="none" strike="noStrike" kern="0" cap="none" spc="0" normalizeH="0" baseline="0" noProof="0" dirty="0" smtClean="0">
                <a:ln>
                  <a:noFill/>
                </a:ln>
                <a:solidFill>
                  <a:schemeClr val="bg1"/>
                </a:solidFill>
                <a:effectLst/>
                <a:uLnTx/>
                <a:uFillTx/>
                <a:latin typeface="+mn-lt"/>
                <a:ea typeface="+mn-ea"/>
                <a:cs typeface="+mn-cs"/>
              </a:rPr>
              <a:t>Million</a:t>
            </a:r>
          </a:p>
          <a:p>
            <a:pPr marL="342900" marR="0" lvl="0" indent="-342900" defTabSz="914400" rtl="0" eaLnBrk="1" fontAlgn="base" latinLnBrk="0" hangingPunct="1">
              <a:lnSpc>
                <a:spcPct val="100000"/>
              </a:lnSpc>
              <a:spcBef>
                <a:spcPct val="20000"/>
              </a:spcBef>
              <a:spcAft>
                <a:spcPct val="0"/>
              </a:spcAft>
              <a:buClrTx/>
              <a:buSzTx/>
              <a:buFontTx/>
              <a:buNone/>
              <a:tabLst/>
              <a:defRPr/>
            </a:pPr>
            <a:r>
              <a:rPr lang="en-US" sz="2000" kern="0" dirty="0" smtClean="0">
                <a:solidFill>
                  <a:schemeClr val="bg1"/>
                </a:solidFill>
                <a:latin typeface="+mn-lt"/>
                <a:cs typeface="+mn-cs"/>
              </a:rPr>
              <a:t>MS</a:t>
            </a:r>
          </a:p>
          <a:p>
            <a:pPr marL="342900" marR="0" lvl="0" indent="-342900" defTabSz="914400" rtl="0" eaLnBrk="1" fontAlgn="base" latinLnBrk="0" hangingPunct="1">
              <a:lnSpc>
                <a:spcPct val="100000"/>
              </a:lnSpc>
              <a:spcBef>
                <a:spcPct val="20000"/>
              </a:spcBef>
              <a:spcAft>
                <a:spcPct val="0"/>
              </a:spcAft>
              <a:buClrTx/>
              <a:buSzTx/>
              <a:buFontTx/>
              <a:buNone/>
              <a:tabLst/>
              <a:defRPr/>
            </a:pPr>
            <a:r>
              <a:rPr lang="en-US" sz="2000" kern="0" dirty="0" smtClean="0">
                <a:solidFill>
                  <a:schemeClr val="bg1"/>
                </a:solidFill>
                <a:latin typeface="+mn-lt"/>
                <a:cs typeface="+mn-cs"/>
              </a:rPr>
              <a:t>OSA</a:t>
            </a:r>
            <a:endParaRPr kumimoji="0" lang="en-US" sz="2800" i="0" u="none" strike="noStrike" kern="0" cap="none" spc="0" normalizeH="0" baseline="0" noProof="0" dirty="0" smtClean="0">
              <a:ln>
                <a:noFill/>
              </a:ln>
              <a:solidFill>
                <a:schemeClr val="bg1"/>
              </a:solidFill>
              <a:effectLst/>
              <a:uLnTx/>
              <a:uFillTx/>
              <a:latin typeface="+mn-lt"/>
              <a:ea typeface="+mn-ea"/>
              <a:cs typeface="+mn-cs"/>
            </a:endParaRPr>
          </a:p>
        </p:txBody>
      </p:sp>
      <p:sp>
        <p:nvSpPr>
          <p:cNvPr id="8" name="Right Brace 7"/>
          <p:cNvSpPr/>
          <p:nvPr/>
        </p:nvSpPr>
        <p:spPr bwMode="auto">
          <a:xfrm>
            <a:off x="7286173" y="1640114"/>
            <a:ext cx="406400" cy="1045029"/>
          </a:xfrm>
          <a:prstGeom prst="rightBrace">
            <a:avLst/>
          </a:prstGeom>
          <a:solidFill>
            <a:srgbClr val="FFFFFF"/>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ight Brace 9"/>
          <p:cNvSpPr/>
          <p:nvPr/>
        </p:nvSpPr>
        <p:spPr bwMode="auto">
          <a:xfrm>
            <a:off x="7249887" y="4143829"/>
            <a:ext cx="406400" cy="1045029"/>
          </a:xfrm>
          <a:prstGeom prst="rightBrace">
            <a:avLst/>
          </a:prstGeom>
          <a:solidFill>
            <a:srgbClr val="FFFFFF"/>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Content Placeholder 3"/>
          <p:cNvSpPr txBox="1">
            <a:spLocks/>
          </p:cNvSpPr>
          <p:nvPr/>
        </p:nvSpPr>
        <p:spPr bwMode="auto">
          <a:xfrm>
            <a:off x="7844976" y="3969615"/>
            <a:ext cx="1074056" cy="1494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i="0" u="none" strike="noStrike" kern="0" cap="none" spc="0" normalizeH="0" baseline="0" noProof="0" dirty="0" smtClean="0">
                <a:ln>
                  <a:noFill/>
                </a:ln>
                <a:solidFill>
                  <a:schemeClr val="bg1"/>
                </a:solidFill>
                <a:effectLst/>
                <a:uLnTx/>
                <a:uFillTx/>
                <a:latin typeface="+mn-lt"/>
                <a:ea typeface="+mn-ea"/>
                <a:cs typeface="+mn-cs"/>
              </a:rPr>
              <a:t>2</a:t>
            </a:r>
          </a:p>
          <a:p>
            <a:pPr marL="342900" marR="0" lvl="0" indent="-342900" defTabSz="914400" rtl="0" eaLnBrk="1" fontAlgn="base" latinLnBrk="0" hangingPunct="1">
              <a:lnSpc>
                <a:spcPct val="100000"/>
              </a:lnSpc>
              <a:spcBef>
                <a:spcPct val="20000"/>
              </a:spcBef>
              <a:spcAft>
                <a:spcPct val="0"/>
              </a:spcAft>
              <a:buClrTx/>
              <a:buSzTx/>
              <a:buFontTx/>
              <a:buNone/>
              <a:tabLst/>
              <a:defRPr/>
            </a:pPr>
            <a:r>
              <a:rPr kumimoji="0" lang="en-US" sz="2000" i="0" u="none" strike="noStrike" kern="0" cap="none" spc="0" normalizeH="0" baseline="0" noProof="0" dirty="0" smtClean="0">
                <a:ln>
                  <a:noFill/>
                </a:ln>
                <a:solidFill>
                  <a:schemeClr val="bg1"/>
                </a:solidFill>
                <a:effectLst/>
                <a:uLnTx/>
                <a:uFillTx/>
                <a:latin typeface="+mn-lt"/>
                <a:ea typeface="+mn-ea"/>
                <a:cs typeface="+mn-cs"/>
              </a:rPr>
              <a:t>Million</a:t>
            </a:r>
          </a:p>
          <a:p>
            <a:pPr marL="342900" marR="0" lvl="0" indent="-342900" defTabSz="914400" rtl="0" eaLnBrk="1" fontAlgn="base" latinLnBrk="0" hangingPunct="1">
              <a:lnSpc>
                <a:spcPct val="100000"/>
              </a:lnSpc>
              <a:spcBef>
                <a:spcPct val="20000"/>
              </a:spcBef>
              <a:spcAft>
                <a:spcPct val="0"/>
              </a:spcAft>
              <a:buClrTx/>
              <a:buSzTx/>
              <a:buFontTx/>
              <a:buNone/>
              <a:tabLst/>
              <a:defRPr/>
            </a:pPr>
            <a:r>
              <a:rPr lang="en-US" sz="2000" kern="0" dirty="0" smtClean="0">
                <a:solidFill>
                  <a:schemeClr val="bg1"/>
                </a:solidFill>
                <a:latin typeface="+mn-lt"/>
                <a:cs typeface="+mn-cs"/>
              </a:rPr>
              <a:t>MS</a:t>
            </a:r>
          </a:p>
          <a:p>
            <a:pPr marL="342900" marR="0" lvl="0" indent="-342900" defTabSz="914400" rtl="0" eaLnBrk="1" fontAlgn="base" latinLnBrk="0" hangingPunct="1">
              <a:lnSpc>
                <a:spcPct val="100000"/>
              </a:lnSpc>
              <a:spcBef>
                <a:spcPct val="20000"/>
              </a:spcBef>
              <a:spcAft>
                <a:spcPct val="0"/>
              </a:spcAft>
              <a:buClrTx/>
              <a:buSzTx/>
              <a:buFontTx/>
              <a:buNone/>
              <a:tabLst/>
              <a:defRPr/>
            </a:pPr>
            <a:r>
              <a:rPr lang="en-US" sz="2000" kern="0" dirty="0" smtClean="0">
                <a:solidFill>
                  <a:schemeClr val="bg1"/>
                </a:solidFill>
                <a:latin typeface="+mn-lt"/>
                <a:cs typeface="+mn-cs"/>
              </a:rPr>
              <a:t>OSA</a:t>
            </a:r>
            <a:endParaRPr kumimoji="0" lang="en-US" sz="280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52400"/>
            <a:ext cx="8001000" cy="838200"/>
          </a:xfrm>
        </p:spPr>
        <p:txBody>
          <a:bodyPr/>
          <a:lstStyle/>
          <a:p>
            <a:pPr algn="ctr"/>
            <a:r>
              <a:rPr lang="en-US" sz="3200" b="1" dirty="0" smtClean="0">
                <a:solidFill>
                  <a:srgbClr val="990033"/>
                </a:solidFill>
              </a:rPr>
              <a:t>2008 FMCSA MEP Recommendation </a:t>
            </a:r>
            <a:r>
              <a:rPr lang="en-US" sz="3200" b="1" dirty="0">
                <a:solidFill>
                  <a:srgbClr val="990033"/>
                </a:solidFill>
              </a:rPr>
              <a:t>3: </a:t>
            </a:r>
            <a:br>
              <a:rPr lang="en-US" sz="3200" b="1" dirty="0">
                <a:solidFill>
                  <a:srgbClr val="990033"/>
                </a:solidFill>
              </a:rPr>
            </a:br>
            <a:r>
              <a:rPr lang="en-US" sz="2800" b="1" dirty="0">
                <a:solidFill>
                  <a:srgbClr val="990033"/>
                </a:solidFill>
              </a:rPr>
              <a:t>Conditional Certification</a:t>
            </a:r>
          </a:p>
        </p:txBody>
      </p:sp>
      <p:sp>
        <p:nvSpPr>
          <p:cNvPr id="32771" name="Rectangle 3"/>
          <p:cNvSpPr>
            <a:spLocks noGrp="1" noChangeArrowheads="1"/>
          </p:cNvSpPr>
          <p:nvPr>
            <p:ph type="body" idx="1"/>
          </p:nvPr>
        </p:nvSpPr>
        <p:spPr>
          <a:xfrm>
            <a:off x="685800" y="1295400"/>
            <a:ext cx="7924800" cy="4572000"/>
          </a:xfrm>
        </p:spPr>
        <p:txBody>
          <a:bodyPr/>
          <a:lstStyle/>
          <a:p>
            <a:pPr>
              <a:lnSpc>
                <a:spcPct val="90000"/>
              </a:lnSpc>
              <a:buClr>
                <a:schemeClr val="bg1"/>
              </a:buClr>
            </a:pPr>
            <a:r>
              <a:rPr lang="en-US" sz="2800" dirty="0">
                <a:solidFill>
                  <a:schemeClr val="bg1"/>
                </a:solidFill>
              </a:rPr>
              <a:t>Diagnosed with OSA </a:t>
            </a:r>
            <a:r>
              <a:rPr lang="en-US" sz="2800" dirty="0">
                <a:solidFill>
                  <a:schemeClr val="bg1"/>
                </a:solidFill>
                <a:sym typeface="Wingdings" pitchFamily="2" charset="2"/>
              </a:rPr>
              <a:t></a:t>
            </a:r>
            <a:r>
              <a:rPr lang="en-US" sz="2800" dirty="0">
                <a:solidFill>
                  <a:schemeClr val="bg1"/>
                </a:solidFill>
              </a:rPr>
              <a:t> Treated using CPAP machine with ability to monitor compliance </a:t>
            </a:r>
            <a:r>
              <a:rPr lang="en-US" sz="2800" dirty="0">
                <a:solidFill>
                  <a:schemeClr val="bg1"/>
                </a:solidFill>
                <a:sym typeface="Wingdings" pitchFamily="2" charset="2"/>
              </a:rPr>
              <a:t></a:t>
            </a:r>
            <a:r>
              <a:rPr lang="en-US" sz="2800" dirty="0">
                <a:solidFill>
                  <a:schemeClr val="bg1"/>
                </a:solidFill>
              </a:rPr>
              <a:t> one month certification</a:t>
            </a:r>
          </a:p>
          <a:p>
            <a:pPr>
              <a:lnSpc>
                <a:spcPct val="90000"/>
              </a:lnSpc>
              <a:buClr>
                <a:schemeClr val="bg1"/>
              </a:buClr>
            </a:pPr>
            <a:r>
              <a:rPr lang="en-US" sz="2800" dirty="0">
                <a:solidFill>
                  <a:schemeClr val="bg1"/>
                </a:solidFill>
              </a:rPr>
              <a:t>If compliant with CPAP at one month </a:t>
            </a:r>
            <a:r>
              <a:rPr lang="en-US" sz="2800" dirty="0">
                <a:solidFill>
                  <a:schemeClr val="bg1"/>
                </a:solidFill>
                <a:sym typeface="Wingdings" pitchFamily="2" charset="2"/>
              </a:rPr>
              <a:t></a:t>
            </a:r>
            <a:r>
              <a:rPr lang="en-US" sz="2800" dirty="0">
                <a:solidFill>
                  <a:schemeClr val="bg1"/>
                </a:solidFill>
              </a:rPr>
              <a:t> three month certification</a:t>
            </a:r>
          </a:p>
          <a:p>
            <a:pPr>
              <a:lnSpc>
                <a:spcPct val="90000"/>
              </a:lnSpc>
              <a:buClr>
                <a:schemeClr val="bg1"/>
              </a:buClr>
            </a:pPr>
            <a:r>
              <a:rPr lang="en-US" sz="2800" dirty="0">
                <a:solidFill>
                  <a:schemeClr val="bg1"/>
                </a:solidFill>
              </a:rPr>
              <a:t>If compliant with CPAP at three months </a:t>
            </a:r>
            <a:r>
              <a:rPr lang="en-US" sz="2800" dirty="0">
                <a:solidFill>
                  <a:schemeClr val="bg1"/>
                </a:solidFill>
                <a:sym typeface="Wingdings" pitchFamily="2" charset="2"/>
              </a:rPr>
              <a:t></a:t>
            </a:r>
            <a:r>
              <a:rPr lang="en-US" sz="2800" dirty="0">
                <a:solidFill>
                  <a:schemeClr val="bg1"/>
                </a:solidFill>
              </a:rPr>
              <a:t> 1 year certification</a:t>
            </a:r>
          </a:p>
          <a:p>
            <a:pPr marL="742950" lvl="2" indent="-342900">
              <a:lnSpc>
                <a:spcPct val="90000"/>
              </a:lnSpc>
              <a:buClr>
                <a:schemeClr val="bg1"/>
              </a:buClr>
              <a:buFont typeface="Tahoma" pitchFamily="34" charset="0"/>
              <a:buChar char="−"/>
            </a:pPr>
            <a:r>
              <a:rPr lang="en-US" dirty="0">
                <a:solidFill>
                  <a:schemeClr val="bg1"/>
                </a:solidFill>
                <a:ea typeface="+mn-ea"/>
                <a:cs typeface="+mn-cs"/>
              </a:rPr>
              <a:t>Warn driver about danger of stopping therapy</a:t>
            </a:r>
          </a:p>
          <a:p>
            <a:pPr marL="742950" lvl="2" indent="-342900">
              <a:lnSpc>
                <a:spcPct val="90000"/>
              </a:lnSpc>
              <a:buClr>
                <a:schemeClr val="bg1"/>
              </a:buClr>
              <a:buFont typeface="Tahoma" pitchFamily="34" charset="0"/>
              <a:buChar char="−"/>
            </a:pPr>
            <a:r>
              <a:rPr lang="en-US" dirty="0">
                <a:solidFill>
                  <a:schemeClr val="bg1"/>
                </a:solidFill>
                <a:ea typeface="+mn-ea"/>
                <a:cs typeface="+mn-cs"/>
              </a:rPr>
              <a:t>Warn driver they could be liable if not using therapy and involved in crash</a:t>
            </a:r>
          </a:p>
          <a:p>
            <a:pPr>
              <a:lnSpc>
                <a:spcPct val="90000"/>
              </a:lnSpc>
              <a:buClr>
                <a:schemeClr val="bg1"/>
              </a:buClr>
            </a:pPr>
            <a:r>
              <a:rPr lang="en-US" sz="2800" dirty="0">
                <a:solidFill>
                  <a:schemeClr val="bg1"/>
                </a:solidFill>
              </a:rPr>
              <a:t>Recheck compliance in one year (all data)</a:t>
            </a:r>
          </a:p>
          <a:p>
            <a:pPr>
              <a:lnSpc>
                <a:spcPct val="90000"/>
              </a:lnSpc>
              <a:buClr>
                <a:schemeClr val="bg1"/>
              </a:buClr>
            </a:pPr>
            <a:r>
              <a:rPr lang="en-US" sz="2800" dirty="0">
                <a:solidFill>
                  <a:schemeClr val="bg1"/>
                </a:solidFill>
              </a:rPr>
              <a:t>Minimal CPAP compliance &gt; 4 hours/day, 70% of days</a:t>
            </a:r>
          </a:p>
          <a:p>
            <a:pPr marL="342900" lvl="1" indent="-342900">
              <a:lnSpc>
                <a:spcPct val="90000"/>
              </a:lnSpc>
              <a:buClr>
                <a:schemeClr val="bg1"/>
              </a:buClr>
              <a:buChar char="•"/>
            </a:pPr>
            <a:endParaRPr lang="en-US" dirty="0">
              <a:solidFill>
                <a:schemeClr val="bg1"/>
              </a:solidFill>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3"/>
            <a:ext cx="8229600" cy="1989591"/>
          </a:xfrm>
        </p:spPr>
        <p:txBody>
          <a:bodyPr/>
          <a:lstStyle/>
          <a:p>
            <a:r>
              <a:rPr lang="en-US" b="1" dirty="0" smtClean="0">
                <a:solidFill>
                  <a:srgbClr val="990033"/>
                </a:solidFill>
              </a:rPr>
              <a:t>Drowsy Operator or Fatigue-related incident</a:t>
            </a:r>
            <a:endParaRPr lang="en-US" b="1" dirty="0">
              <a:solidFill>
                <a:srgbClr val="990033"/>
              </a:solidFill>
            </a:endParaRPr>
          </a:p>
        </p:txBody>
      </p:sp>
      <p:sp>
        <p:nvSpPr>
          <p:cNvPr id="3" name="Content Placeholder 2"/>
          <p:cNvSpPr>
            <a:spLocks noGrp="1"/>
          </p:cNvSpPr>
          <p:nvPr>
            <p:ph idx="1"/>
          </p:nvPr>
        </p:nvSpPr>
        <p:spPr>
          <a:xfrm>
            <a:off x="72570" y="1741720"/>
            <a:ext cx="8969829" cy="4586514"/>
          </a:xfrm>
        </p:spPr>
        <p:txBody>
          <a:bodyPr/>
          <a:lstStyle/>
          <a:p>
            <a:r>
              <a:rPr lang="en-US" dirty="0" smtClean="0"/>
              <a:t>Operator impaired by drowsiness</a:t>
            </a:r>
          </a:p>
          <a:p>
            <a:pPr lvl="1"/>
            <a:r>
              <a:rPr lang="en-US" dirty="0" smtClean="0"/>
              <a:t>Sleep deficiency</a:t>
            </a:r>
          </a:p>
          <a:p>
            <a:pPr lvl="2"/>
            <a:r>
              <a:rPr lang="en-US" dirty="0" smtClean="0"/>
              <a:t>Insufficient Sleep (acute or chronic)</a:t>
            </a:r>
          </a:p>
          <a:p>
            <a:pPr lvl="2"/>
            <a:r>
              <a:rPr lang="en-US" dirty="0" smtClean="0"/>
              <a:t>Sleep Disorder</a:t>
            </a:r>
          </a:p>
          <a:p>
            <a:pPr lvl="1"/>
            <a:r>
              <a:rPr lang="en-US" dirty="0" smtClean="0"/>
              <a:t>Circadian disruption</a:t>
            </a:r>
          </a:p>
          <a:p>
            <a:pPr lvl="1"/>
            <a:r>
              <a:rPr lang="en-US" dirty="0" smtClean="0"/>
              <a:t>Drug- or alcohol-induced</a:t>
            </a:r>
          </a:p>
          <a:p>
            <a:pPr lvl="1"/>
            <a:r>
              <a:rPr lang="en-US" dirty="0" smtClean="0"/>
              <a:t>Secondary to other medical condition</a:t>
            </a:r>
          </a:p>
          <a:p>
            <a:r>
              <a:rPr lang="en-US" dirty="0" smtClean="0"/>
              <a:t>Drowsy drivers seek distractions to stay awake</a:t>
            </a:r>
          </a:p>
          <a:p>
            <a:pPr lvl="1"/>
            <a:r>
              <a:rPr lang="en-US" dirty="0" smtClean="0"/>
              <a:t>Sleep deficiency increases distractibility</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141"/>
            <a:ext cx="9144000" cy="609600"/>
          </a:xfrm>
        </p:spPr>
        <p:txBody>
          <a:bodyPr/>
          <a:lstStyle/>
          <a:p>
            <a:r>
              <a:rPr lang="en-US" sz="3600" b="1" dirty="0" smtClean="0">
                <a:solidFill>
                  <a:srgbClr val="990033"/>
                </a:solidFill>
              </a:rPr>
              <a:t>Post-MEP Recommendation (Czeisler)</a:t>
            </a:r>
            <a:endParaRPr lang="en-US" sz="3600" b="1" dirty="0">
              <a:solidFill>
                <a:srgbClr val="990033"/>
              </a:solidFill>
            </a:endParaRPr>
          </a:p>
        </p:txBody>
      </p:sp>
      <p:sp>
        <p:nvSpPr>
          <p:cNvPr id="3" name="Subtitle 2"/>
          <p:cNvSpPr>
            <a:spLocks noGrp="1"/>
          </p:cNvSpPr>
          <p:nvPr>
            <p:ph type="subTitle" idx="1"/>
          </p:nvPr>
        </p:nvSpPr>
        <p:spPr>
          <a:xfrm>
            <a:off x="0" y="5707742"/>
            <a:ext cx="9144000" cy="1150258"/>
          </a:xfrm>
        </p:spPr>
        <p:txBody>
          <a:bodyPr/>
          <a:lstStyle/>
          <a:p>
            <a:r>
              <a:rPr lang="en-US" sz="1600" dirty="0" smtClean="0"/>
              <a:t>*Zhang C, </a:t>
            </a:r>
            <a:r>
              <a:rPr lang="en-US" sz="1600" dirty="0" err="1" smtClean="0"/>
              <a:t>Varvarigou</a:t>
            </a:r>
            <a:r>
              <a:rPr lang="en-US" sz="1600" dirty="0" smtClean="0"/>
              <a:t> V, Parks PD, </a:t>
            </a:r>
            <a:r>
              <a:rPr lang="en-US" sz="1600" dirty="0" err="1" smtClean="0"/>
              <a:t>Gautam</a:t>
            </a:r>
            <a:r>
              <a:rPr lang="en-US" sz="1600" dirty="0" smtClean="0"/>
              <a:t> S, </a:t>
            </a:r>
            <a:r>
              <a:rPr lang="en-US" sz="1600" dirty="0" err="1" smtClean="0"/>
              <a:t>Bueno</a:t>
            </a:r>
            <a:r>
              <a:rPr lang="en-US" sz="1600" dirty="0" smtClean="0"/>
              <a:t> AV, Malhotra A, Kales SN. Psychomotor Vigilance Testing of Professional Drivers in the Occupational Health Clinic: A Potential Objective Screen for Daytime Sleepiness. Journal of Occupational &amp; Environmental Medicine. </a:t>
            </a:r>
            <a:r>
              <a:rPr lang="en-US" sz="1600" dirty="0" err="1" smtClean="0"/>
              <a:t>doi</a:t>
            </a:r>
            <a:r>
              <a:rPr lang="en-US" sz="1600" dirty="0" smtClean="0"/>
              <a:t>: 10.1097/JOM.0b013e318223d3d6.</a:t>
            </a:r>
            <a:endParaRPr lang="en-US" sz="1600" dirty="0"/>
          </a:p>
        </p:txBody>
      </p:sp>
      <p:sp>
        <p:nvSpPr>
          <p:cNvPr id="4" name="Subtitle 2"/>
          <p:cNvSpPr txBox="1">
            <a:spLocks/>
          </p:cNvSpPr>
          <p:nvPr/>
        </p:nvSpPr>
        <p:spPr bwMode="auto">
          <a:xfrm>
            <a:off x="217710" y="830949"/>
            <a:ext cx="8519886" cy="4800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CPAP compliance alone is insufficient to demonstrate efficacy of treatment, unless OSA patients are found to be responsive to treatment, as demonstrated by an improvement in an objective measure of sleep tendency, such as an MWT (e.g., France), MSLT, or the ability to sustain attention as measured by repeated testing of neurobehavioral performance, using an instrument such as the psychomotor vigilance test,* or, more optimally, a </a:t>
            </a:r>
            <a:r>
              <a:rPr lang="en-US" sz="2800" b="0" i="1" kern="0" dirty="0" smtClean="0">
                <a:solidFill>
                  <a:schemeClr val="tx1"/>
                </a:solidFill>
                <a:latin typeface="+mn-lt"/>
                <a:cs typeface="+mn-cs"/>
              </a:rPr>
              <a:t>bona fide</a:t>
            </a:r>
            <a:r>
              <a:rPr lang="en-US" sz="2800" b="0" kern="0" dirty="0" smtClean="0">
                <a:solidFill>
                  <a:schemeClr val="tx1"/>
                </a:solidFill>
                <a:latin typeface="+mn-lt"/>
                <a:cs typeface="+mn-cs"/>
              </a:rPr>
              <a:t> occupational qualification, e.g., based on sustained night driving in a truck or bus simulator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4034" name="Picture 2"/>
          <p:cNvPicPr>
            <a:picLocks noChangeAspect="1" noChangeArrowheads="1"/>
          </p:cNvPicPr>
          <p:nvPr/>
        </p:nvPicPr>
        <p:blipFill>
          <a:blip r:embed="rId3" cstate="print"/>
          <a:srcRect/>
          <a:stretch>
            <a:fillRect/>
          </a:stretch>
        </p:blipFill>
        <p:spPr bwMode="auto">
          <a:xfrm>
            <a:off x="659723" y="148875"/>
            <a:ext cx="8063365" cy="6694611"/>
          </a:xfrm>
          <a:prstGeom prst="rect">
            <a:avLst/>
          </a:prstGeom>
          <a:noFill/>
          <a:ln w="9525">
            <a:noFill/>
            <a:miter lim="800000"/>
            <a:headEnd/>
            <a:tailEnd/>
          </a:ln>
        </p:spPr>
      </p:pic>
      <p:sp>
        <p:nvSpPr>
          <p:cNvPr id="5" name="Subtitle 2"/>
          <p:cNvSpPr txBox="1">
            <a:spLocks/>
          </p:cNvSpPr>
          <p:nvPr/>
        </p:nvSpPr>
        <p:spPr bwMode="auto">
          <a:xfrm>
            <a:off x="3860798" y="787398"/>
            <a:ext cx="4180115" cy="41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N.B. ESS was not</a:t>
            </a:r>
            <a:r>
              <a:rPr kumimoji="0" lang="en-US" sz="1600" b="0" i="0" u="none" strike="noStrike" kern="0" cap="none" spc="0" normalizeH="0" noProof="0" dirty="0" smtClean="0">
                <a:ln>
                  <a:noFill/>
                </a:ln>
                <a:solidFill>
                  <a:schemeClr val="tx1"/>
                </a:solidFill>
                <a:effectLst/>
                <a:uLnTx/>
                <a:uFillTx/>
                <a:latin typeface="+mn-lt"/>
                <a:ea typeface="+mn-ea"/>
                <a:cs typeface="+mn-cs"/>
              </a:rPr>
              <a:t> correlated with crash risk</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z="3200" b="1" dirty="0" smtClean="0">
                <a:solidFill>
                  <a:srgbClr val="990033"/>
                </a:solidFill>
              </a:rPr>
              <a:t>2008 FMCSA MEP Recommendation </a:t>
            </a:r>
            <a:r>
              <a:rPr lang="en-US" sz="3200" b="1" dirty="0">
                <a:solidFill>
                  <a:srgbClr val="990033"/>
                </a:solidFill>
              </a:rPr>
              <a:t>4: </a:t>
            </a:r>
            <a:br>
              <a:rPr lang="en-US" sz="3200" b="1" dirty="0">
                <a:solidFill>
                  <a:srgbClr val="990033"/>
                </a:solidFill>
              </a:rPr>
            </a:br>
            <a:r>
              <a:rPr lang="en-US" sz="2800" b="1" dirty="0">
                <a:solidFill>
                  <a:srgbClr val="990033"/>
                </a:solidFill>
              </a:rPr>
              <a:t>Specific Guidance—Referral for Confirmation of Diagnosis or Stratification of Severity</a:t>
            </a:r>
            <a:br>
              <a:rPr lang="en-US" sz="2800" b="1" dirty="0">
                <a:solidFill>
                  <a:srgbClr val="990033"/>
                </a:solidFill>
              </a:rPr>
            </a:br>
            <a:endParaRPr lang="en-US" sz="2800" b="1" dirty="0">
              <a:solidFill>
                <a:srgbClr val="990033"/>
              </a:solidFill>
            </a:endParaRPr>
          </a:p>
        </p:txBody>
      </p:sp>
      <p:sp>
        <p:nvSpPr>
          <p:cNvPr id="6147" name="Rectangle 3"/>
          <p:cNvSpPr>
            <a:spLocks noGrp="1" noChangeArrowheads="1"/>
          </p:cNvSpPr>
          <p:nvPr>
            <p:ph type="body" idx="1"/>
          </p:nvPr>
        </p:nvSpPr>
        <p:spPr>
          <a:xfrm>
            <a:off x="457200" y="2286000"/>
            <a:ext cx="8229600" cy="5181600"/>
          </a:xfrm>
        </p:spPr>
        <p:txBody>
          <a:bodyPr/>
          <a:lstStyle/>
          <a:p>
            <a:pPr>
              <a:lnSpc>
                <a:spcPct val="90000"/>
              </a:lnSpc>
              <a:buClr>
                <a:schemeClr val="bg1"/>
              </a:buClr>
            </a:pPr>
            <a:r>
              <a:rPr lang="en-US" sz="2800" dirty="0">
                <a:solidFill>
                  <a:schemeClr val="bg1"/>
                </a:solidFill>
              </a:rPr>
              <a:t>Individuals who meet the following criteria should be required to undergo an evaluation to confirm the diagnosis of, and, if necessary, stratify the severity of OSA:</a:t>
            </a:r>
          </a:p>
          <a:p>
            <a:pPr marL="742950" lvl="2" indent="-342900">
              <a:lnSpc>
                <a:spcPct val="90000"/>
              </a:lnSpc>
              <a:buClr>
                <a:schemeClr val="bg1"/>
              </a:buClr>
              <a:buFont typeface="Tahoma" pitchFamily="34" charset="0"/>
              <a:buChar char="−"/>
            </a:pPr>
            <a:r>
              <a:rPr lang="en-US" dirty="0">
                <a:solidFill>
                  <a:schemeClr val="bg1"/>
                </a:solidFill>
                <a:ea typeface="+mn-ea"/>
                <a:cs typeface="+mn-cs"/>
              </a:rPr>
              <a:t>Those categorized as high risk for OSA according to the Berlin Questionnaire, </a:t>
            </a:r>
            <a:r>
              <a:rPr lang="en-US" b="1" dirty="0">
                <a:solidFill>
                  <a:schemeClr val="bg1"/>
                </a:solidFill>
                <a:ea typeface="+mn-ea"/>
                <a:cs typeface="+mn-cs"/>
              </a:rPr>
              <a:t>OR</a:t>
            </a:r>
          </a:p>
          <a:p>
            <a:pPr marL="742950" lvl="2" indent="-342900">
              <a:lnSpc>
                <a:spcPct val="90000"/>
              </a:lnSpc>
              <a:buClr>
                <a:schemeClr val="bg1"/>
              </a:buClr>
              <a:buFont typeface="Tahoma" pitchFamily="34" charset="0"/>
              <a:buChar char="−"/>
            </a:pPr>
            <a:r>
              <a:rPr lang="en-US" dirty="0">
                <a:solidFill>
                  <a:schemeClr val="bg1"/>
                </a:solidFill>
                <a:ea typeface="+mn-ea"/>
                <a:cs typeface="+mn-cs"/>
              </a:rPr>
              <a:t>Those with a BMI ≥ 30 kg/m2,</a:t>
            </a:r>
            <a:r>
              <a:rPr lang="en-US" b="1" dirty="0">
                <a:solidFill>
                  <a:schemeClr val="bg1"/>
                </a:solidFill>
                <a:ea typeface="+mn-ea"/>
                <a:cs typeface="+mn-cs"/>
              </a:rPr>
              <a:t> OR</a:t>
            </a:r>
          </a:p>
          <a:p>
            <a:pPr marL="742950" lvl="2" indent="-342900">
              <a:lnSpc>
                <a:spcPct val="90000"/>
              </a:lnSpc>
              <a:buClr>
                <a:schemeClr val="bg1"/>
              </a:buClr>
              <a:buFont typeface="Tahoma" pitchFamily="34" charset="0"/>
              <a:buChar char="−"/>
            </a:pPr>
            <a:r>
              <a:rPr lang="en-US" dirty="0">
                <a:solidFill>
                  <a:schemeClr val="bg1"/>
                </a:solidFill>
                <a:ea typeface="+mn-ea"/>
                <a:cs typeface="+mn-cs"/>
              </a:rPr>
              <a:t>Those judged to be at risk for OSA based on a clinical evaluation (see Guideline 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b="1" dirty="0" smtClean="0">
                <a:solidFill>
                  <a:srgbClr val="990033"/>
                </a:solidFill>
              </a:rPr>
              <a:t>2008 FMCSA MEP Recommendation </a:t>
            </a:r>
            <a:r>
              <a:rPr lang="en-US" sz="3200" b="1" dirty="0">
                <a:solidFill>
                  <a:srgbClr val="990033"/>
                </a:solidFill>
              </a:rPr>
              <a:t>13: </a:t>
            </a:r>
            <a:br>
              <a:rPr lang="en-US" sz="3200" b="1" dirty="0">
                <a:solidFill>
                  <a:srgbClr val="990033"/>
                </a:solidFill>
              </a:rPr>
            </a:br>
            <a:r>
              <a:rPr lang="en-US" sz="2800" b="1" dirty="0">
                <a:solidFill>
                  <a:srgbClr val="990033"/>
                </a:solidFill>
              </a:rPr>
              <a:t>Patient Education</a:t>
            </a:r>
          </a:p>
        </p:txBody>
      </p:sp>
      <p:sp>
        <p:nvSpPr>
          <p:cNvPr id="21507" name="Rectangle 3"/>
          <p:cNvSpPr>
            <a:spLocks noGrp="1" noChangeArrowheads="1"/>
          </p:cNvSpPr>
          <p:nvPr>
            <p:ph type="body" idx="1"/>
          </p:nvPr>
        </p:nvSpPr>
        <p:spPr>
          <a:xfrm>
            <a:off x="533400" y="1676400"/>
            <a:ext cx="8077200" cy="4800600"/>
          </a:xfrm>
        </p:spPr>
        <p:txBody>
          <a:bodyPr/>
          <a:lstStyle/>
          <a:p>
            <a:r>
              <a:rPr lang="en-US" sz="2800"/>
              <a:t>Individuals with OSA who meet the criteria for certification should be provided with education on the following:</a:t>
            </a:r>
          </a:p>
          <a:p>
            <a:pPr lvl="1"/>
            <a:r>
              <a:rPr lang="en-US" sz="2400"/>
              <a:t>The importance of adequate sleep</a:t>
            </a:r>
          </a:p>
          <a:p>
            <a:pPr lvl="1"/>
            <a:r>
              <a:rPr lang="en-US" sz="2400"/>
              <a:t>Lifestyle changes </a:t>
            </a:r>
          </a:p>
          <a:p>
            <a:pPr lvl="2"/>
            <a:r>
              <a:rPr lang="en-US" sz="2000"/>
              <a:t>Weight loss</a:t>
            </a:r>
          </a:p>
          <a:p>
            <a:pPr lvl="2"/>
            <a:r>
              <a:rPr lang="en-US" sz="2000"/>
              <a:t>Smoking cessation</a:t>
            </a:r>
          </a:p>
          <a:p>
            <a:pPr lvl="2"/>
            <a:r>
              <a:rPr lang="en-US" sz="2000"/>
              <a:t>Exercise</a:t>
            </a:r>
          </a:p>
          <a:p>
            <a:pPr lvl="2"/>
            <a:r>
              <a:rPr lang="en-US" sz="2000"/>
              <a:t>Reduced alcohol intake</a:t>
            </a:r>
          </a:p>
          <a:p>
            <a:pPr lvl="1"/>
            <a:r>
              <a:rPr lang="en-US" sz="2400"/>
              <a:t>The importance of treatment compliance (if relevant)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b="1" dirty="0" smtClean="0">
                <a:solidFill>
                  <a:srgbClr val="990033"/>
                </a:solidFill>
              </a:rPr>
              <a:t>2008 FMCSA MEP Recommendation </a:t>
            </a:r>
            <a:r>
              <a:rPr lang="en-US" sz="3200" b="1" dirty="0">
                <a:solidFill>
                  <a:srgbClr val="990033"/>
                </a:solidFill>
              </a:rPr>
              <a:t>13: </a:t>
            </a:r>
            <a:br>
              <a:rPr lang="en-US" sz="3200" b="1" dirty="0">
                <a:solidFill>
                  <a:srgbClr val="990033"/>
                </a:solidFill>
              </a:rPr>
            </a:br>
            <a:r>
              <a:rPr lang="en-US" sz="2800" b="1" dirty="0">
                <a:solidFill>
                  <a:srgbClr val="990033"/>
                </a:solidFill>
              </a:rPr>
              <a:t>Patient Education</a:t>
            </a:r>
          </a:p>
        </p:txBody>
      </p:sp>
      <p:sp>
        <p:nvSpPr>
          <p:cNvPr id="22532" name="Rectangle 4"/>
          <p:cNvSpPr>
            <a:spLocks noGrp="1" noChangeArrowheads="1"/>
          </p:cNvSpPr>
          <p:nvPr>
            <p:ph type="body" idx="1"/>
          </p:nvPr>
        </p:nvSpPr>
        <p:spPr>
          <a:xfrm>
            <a:off x="381000" y="1600200"/>
            <a:ext cx="8077200" cy="4876800"/>
          </a:xfrm>
          <a:noFill/>
          <a:ln/>
        </p:spPr>
        <p:txBody>
          <a:bodyPr/>
          <a:lstStyle/>
          <a:p>
            <a:pPr lvl="1">
              <a:lnSpc>
                <a:spcPct val="90000"/>
              </a:lnSpc>
            </a:pPr>
            <a:r>
              <a:rPr lang="en-US"/>
              <a:t>The consequences of untreated OSA include:</a:t>
            </a:r>
          </a:p>
          <a:p>
            <a:pPr lvl="2">
              <a:lnSpc>
                <a:spcPct val="90000"/>
              </a:lnSpc>
            </a:pPr>
            <a:r>
              <a:rPr lang="en-US"/>
              <a:t>Loss of certification</a:t>
            </a:r>
          </a:p>
          <a:p>
            <a:pPr lvl="2">
              <a:lnSpc>
                <a:spcPct val="90000"/>
              </a:lnSpc>
            </a:pPr>
            <a:r>
              <a:rPr lang="en-US"/>
              <a:t>Crash</a:t>
            </a:r>
          </a:p>
          <a:p>
            <a:pPr lvl="2">
              <a:lnSpc>
                <a:spcPct val="90000"/>
              </a:lnSpc>
            </a:pPr>
            <a:r>
              <a:rPr lang="en-US"/>
              <a:t>Hypertension</a:t>
            </a:r>
          </a:p>
          <a:p>
            <a:pPr lvl="2">
              <a:lnSpc>
                <a:spcPct val="90000"/>
              </a:lnSpc>
            </a:pPr>
            <a:r>
              <a:rPr lang="en-US"/>
              <a:t>Cognitive dysfunction</a:t>
            </a:r>
          </a:p>
          <a:p>
            <a:pPr lvl="2">
              <a:lnSpc>
                <a:spcPct val="90000"/>
              </a:lnSpc>
            </a:pPr>
            <a:r>
              <a:rPr lang="en-US"/>
              <a:t>Heart disease</a:t>
            </a:r>
          </a:p>
          <a:p>
            <a:pPr lvl="2">
              <a:lnSpc>
                <a:spcPct val="90000"/>
              </a:lnSpc>
            </a:pPr>
            <a:r>
              <a:rPr lang="en-US"/>
              <a:t>Reduced quality of life</a:t>
            </a:r>
          </a:p>
          <a:p>
            <a:pPr lvl="2">
              <a:lnSpc>
                <a:spcPct val="90000"/>
              </a:lnSpc>
            </a:pPr>
            <a:r>
              <a:rPr lang="en-US"/>
              <a:t>Reflux</a:t>
            </a:r>
          </a:p>
          <a:p>
            <a:pPr lvl="2">
              <a:lnSpc>
                <a:spcPct val="90000"/>
              </a:lnSpc>
            </a:pPr>
            <a:r>
              <a:rPr lang="en-US"/>
              <a:t>Headaches</a:t>
            </a:r>
          </a:p>
          <a:p>
            <a:pPr lvl="2">
              <a:lnSpc>
                <a:spcPct val="90000"/>
              </a:lnSpc>
            </a:pPr>
            <a:r>
              <a:rPr lang="en-US"/>
              <a:t>Shorter survival</a:t>
            </a:r>
          </a:p>
          <a:p>
            <a:pPr lvl="2">
              <a:lnSpc>
                <a:spcPct val="90000"/>
              </a:lnSpc>
            </a:pPr>
            <a:r>
              <a:rPr lang="en-US"/>
              <a:t>Sleep disruption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200" b="1" dirty="0" smtClean="0">
                <a:solidFill>
                  <a:srgbClr val="990033"/>
                </a:solidFill>
              </a:rPr>
              <a:t>2008 FMCSA MEP Recommendation </a:t>
            </a:r>
            <a:r>
              <a:rPr lang="en-US" sz="3200" b="1" dirty="0">
                <a:solidFill>
                  <a:srgbClr val="990033"/>
                </a:solidFill>
              </a:rPr>
              <a:t>14: </a:t>
            </a:r>
            <a:br>
              <a:rPr lang="en-US" sz="3200" b="1" dirty="0">
                <a:solidFill>
                  <a:srgbClr val="990033"/>
                </a:solidFill>
              </a:rPr>
            </a:br>
            <a:r>
              <a:rPr lang="en-US" sz="2800" b="1" dirty="0">
                <a:solidFill>
                  <a:srgbClr val="990033"/>
                </a:solidFill>
              </a:rPr>
              <a:t>Areas Requiring Development of Guidance</a:t>
            </a:r>
          </a:p>
        </p:txBody>
      </p:sp>
      <p:sp>
        <p:nvSpPr>
          <p:cNvPr id="23555" name="Rectangle 3"/>
          <p:cNvSpPr>
            <a:spLocks noGrp="1" noChangeArrowheads="1"/>
          </p:cNvSpPr>
          <p:nvPr>
            <p:ph type="body" idx="1"/>
          </p:nvPr>
        </p:nvSpPr>
        <p:spPr>
          <a:xfrm>
            <a:off x="685800" y="1371600"/>
            <a:ext cx="8001000" cy="5257800"/>
          </a:xfrm>
        </p:spPr>
        <p:txBody>
          <a:bodyPr/>
          <a:lstStyle/>
          <a:p>
            <a:pPr>
              <a:lnSpc>
                <a:spcPct val="90000"/>
              </a:lnSpc>
            </a:pPr>
            <a:r>
              <a:rPr lang="en-US"/>
              <a:t>Other causes of excessive daytime sleepiness</a:t>
            </a:r>
          </a:p>
          <a:p>
            <a:pPr lvl="1">
              <a:lnSpc>
                <a:spcPct val="90000"/>
              </a:lnSpc>
            </a:pPr>
            <a:r>
              <a:rPr lang="en-US"/>
              <a:t>Insufficient sleep</a:t>
            </a:r>
          </a:p>
          <a:p>
            <a:pPr lvl="2">
              <a:lnSpc>
                <a:spcPct val="90000"/>
              </a:lnSpc>
            </a:pPr>
            <a:r>
              <a:rPr lang="en-US"/>
              <a:t>Insufficient time in bed/sleep deprivation</a:t>
            </a:r>
          </a:p>
          <a:p>
            <a:pPr lvl="2">
              <a:lnSpc>
                <a:spcPct val="90000"/>
              </a:lnSpc>
            </a:pPr>
            <a:r>
              <a:rPr lang="en-US"/>
              <a:t>Medical illnesses</a:t>
            </a:r>
          </a:p>
          <a:p>
            <a:pPr lvl="3">
              <a:lnSpc>
                <a:spcPct val="90000"/>
              </a:lnSpc>
            </a:pPr>
            <a:r>
              <a:rPr lang="en-US"/>
              <a:t>e.g. chronic pain syndromes</a:t>
            </a:r>
          </a:p>
          <a:p>
            <a:pPr lvl="1">
              <a:lnSpc>
                <a:spcPct val="90000"/>
              </a:lnSpc>
            </a:pPr>
            <a:r>
              <a:rPr lang="en-US"/>
              <a:t>Other primary sleep disorders</a:t>
            </a:r>
          </a:p>
          <a:p>
            <a:pPr lvl="2">
              <a:lnSpc>
                <a:spcPct val="90000"/>
              </a:lnSpc>
            </a:pPr>
            <a:r>
              <a:rPr lang="en-US"/>
              <a:t>Narcolepsy</a:t>
            </a:r>
          </a:p>
          <a:p>
            <a:pPr lvl="2">
              <a:lnSpc>
                <a:spcPct val="90000"/>
              </a:lnSpc>
            </a:pPr>
            <a:r>
              <a:rPr lang="en-US"/>
              <a:t>Idiopathic hypersomnia</a:t>
            </a:r>
          </a:p>
          <a:p>
            <a:pPr lvl="2">
              <a:lnSpc>
                <a:spcPct val="90000"/>
              </a:lnSpc>
            </a:pPr>
            <a:r>
              <a:rPr lang="en-US"/>
              <a:t>Restless Legs Syndrome</a:t>
            </a:r>
          </a:p>
          <a:p>
            <a:pPr lvl="2">
              <a:lnSpc>
                <a:spcPct val="90000"/>
              </a:lnSpc>
            </a:pPr>
            <a:r>
              <a:rPr lang="en-US"/>
              <a:t>Shift work sleep disorder</a:t>
            </a:r>
          </a:p>
          <a:p>
            <a:pPr lvl="1">
              <a:lnSpc>
                <a:spcPct val="90000"/>
              </a:lnSpc>
            </a:pPr>
            <a:r>
              <a:rPr lang="en-US"/>
              <a:t>Hours of service</a:t>
            </a:r>
            <a:r>
              <a:rPr lang="en-US" sz="320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b="1" dirty="0" smtClean="0">
                <a:solidFill>
                  <a:srgbClr val="990033"/>
                </a:solidFill>
              </a:rPr>
              <a:t>2008 FMCSA MEP Recommendation </a:t>
            </a:r>
            <a:r>
              <a:rPr lang="en-US" sz="3200" b="1" dirty="0">
                <a:solidFill>
                  <a:srgbClr val="990033"/>
                </a:solidFill>
              </a:rPr>
              <a:t>14: </a:t>
            </a:r>
            <a:br>
              <a:rPr lang="en-US" sz="3200" b="1" dirty="0">
                <a:solidFill>
                  <a:srgbClr val="990033"/>
                </a:solidFill>
              </a:rPr>
            </a:br>
            <a:r>
              <a:rPr lang="en-US" sz="2800" b="1" dirty="0">
                <a:solidFill>
                  <a:srgbClr val="990033"/>
                </a:solidFill>
              </a:rPr>
              <a:t>Areas Requiring Development of Guidance</a:t>
            </a:r>
          </a:p>
        </p:txBody>
      </p:sp>
      <p:sp>
        <p:nvSpPr>
          <p:cNvPr id="24579" name="Rectangle 3"/>
          <p:cNvSpPr>
            <a:spLocks noGrp="1" noChangeArrowheads="1"/>
          </p:cNvSpPr>
          <p:nvPr>
            <p:ph type="body" idx="1"/>
          </p:nvPr>
        </p:nvSpPr>
        <p:spPr>
          <a:xfrm>
            <a:off x="838200" y="2362200"/>
            <a:ext cx="7772400" cy="2286000"/>
          </a:xfrm>
        </p:spPr>
        <p:txBody>
          <a:bodyPr/>
          <a:lstStyle/>
          <a:p>
            <a:r>
              <a:rPr lang="en-US" sz="2800"/>
              <a:t>Development of a national registry of certified drivers to include:</a:t>
            </a:r>
          </a:p>
          <a:p>
            <a:pPr lvl="1"/>
            <a:r>
              <a:rPr lang="en-US" sz="2400"/>
              <a:t>Full medical history</a:t>
            </a:r>
          </a:p>
          <a:p>
            <a:pPr lvl="1"/>
            <a:r>
              <a:rPr lang="en-US" sz="2400"/>
              <a:t>Medical examiners would be responsible for populating the registry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b="1" dirty="0" smtClean="0">
                <a:solidFill>
                  <a:srgbClr val="990033"/>
                </a:solidFill>
              </a:rPr>
              <a:t>2008 FMCSA MEP Recommendation </a:t>
            </a:r>
            <a:r>
              <a:rPr lang="en-US" sz="3200" b="1" dirty="0">
                <a:solidFill>
                  <a:srgbClr val="990033"/>
                </a:solidFill>
              </a:rPr>
              <a:t>14: </a:t>
            </a:r>
            <a:br>
              <a:rPr lang="en-US" sz="3200" b="1" dirty="0">
                <a:solidFill>
                  <a:srgbClr val="990033"/>
                </a:solidFill>
              </a:rPr>
            </a:br>
            <a:r>
              <a:rPr lang="en-US" sz="2800" b="1" dirty="0">
                <a:solidFill>
                  <a:srgbClr val="990033"/>
                </a:solidFill>
              </a:rPr>
              <a:t>Areas Requiring Development of Guidance</a:t>
            </a:r>
          </a:p>
        </p:txBody>
      </p:sp>
      <p:sp>
        <p:nvSpPr>
          <p:cNvPr id="25603" name="Rectangle 3"/>
          <p:cNvSpPr>
            <a:spLocks noGrp="1" noChangeArrowheads="1"/>
          </p:cNvSpPr>
          <p:nvPr>
            <p:ph type="body" idx="1"/>
          </p:nvPr>
        </p:nvSpPr>
        <p:spPr>
          <a:xfrm>
            <a:off x="685800" y="1676400"/>
            <a:ext cx="7772400" cy="4648200"/>
          </a:xfrm>
        </p:spPr>
        <p:txBody>
          <a:bodyPr/>
          <a:lstStyle/>
          <a:p>
            <a:r>
              <a:rPr lang="en-US" sz="2800"/>
              <a:t>Further research is required in the following areas:</a:t>
            </a:r>
          </a:p>
          <a:p>
            <a:pPr lvl="1"/>
            <a:r>
              <a:rPr lang="en-US" sz="2400"/>
              <a:t>Effects of OSA on crash risk among CMV drivers</a:t>
            </a:r>
          </a:p>
          <a:p>
            <a:pPr lvl="1"/>
            <a:r>
              <a:rPr lang="en-US" sz="2400"/>
              <a:t>Effects of different treatments of OSA on crash risk among CMV drivers</a:t>
            </a:r>
          </a:p>
          <a:p>
            <a:pPr lvl="1"/>
            <a:r>
              <a:rPr lang="en-US" sz="2400"/>
              <a:t>Risk factors for crash among individuals with OSA and other sleep problems</a:t>
            </a:r>
          </a:p>
          <a:p>
            <a:pPr lvl="1"/>
            <a:r>
              <a:rPr lang="en-US" sz="2400"/>
              <a:t>Improved risk stratification and prediction in CMVs</a:t>
            </a:r>
          </a:p>
          <a:p>
            <a:pPr lvl="1"/>
            <a:r>
              <a:rPr lang="en-US" sz="2400"/>
              <a:t>Evaluation of alternatives to polysomnography in CMV drivers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685800"/>
            <a:ext cx="8001000" cy="838200"/>
          </a:xfrm>
        </p:spPr>
        <p:txBody>
          <a:bodyPr/>
          <a:lstStyle/>
          <a:p>
            <a:pPr algn="ctr"/>
            <a:r>
              <a:rPr lang="en-US" sz="3200" b="1" dirty="0">
                <a:solidFill>
                  <a:srgbClr val="990033"/>
                </a:solidFill>
              </a:rPr>
              <a:t>Additional Recommendations</a:t>
            </a:r>
          </a:p>
        </p:txBody>
      </p:sp>
      <p:sp>
        <p:nvSpPr>
          <p:cNvPr id="26627" name="Rectangle 3"/>
          <p:cNvSpPr>
            <a:spLocks noGrp="1" noChangeArrowheads="1"/>
          </p:cNvSpPr>
          <p:nvPr>
            <p:ph type="body" idx="1"/>
          </p:nvPr>
        </p:nvSpPr>
        <p:spPr>
          <a:xfrm>
            <a:off x="685800" y="1981200"/>
            <a:ext cx="7772400" cy="3962400"/>
          </a:xfrm>
        </p:spPr>
        <p:txBody>
          <a:bodyPr/>
          <a:lstStyle/>
          <a:p>
            <a:r>
              <a:rPr lang="en-US" sz="2800" dirty="0"/>
              <a:t>The Medical Expert Panel made the following additional recommendations:</a:t>
            </a:r>
          </a:p>
          <a:p>
            <a:r>
              <a:rPr lang="en-US" sz="2800" dirty="0"/>
              <a:t>The FMCSA consider creating incentives for large trucking companies to develop fatigue </a:t>
            </a:r>
            <a:r>
              <a:rPr lang="en-US" sz="2800" dirty="0" smtClean="0"/>
              <a:t>risk management programs (e.g</a:t>
            </a:r>
            <a:r>
              <a:rPr lang="en-US" sz="2800" dirty="0"/>
              <a:t>., </a:t>
            </a:r>
            <a:r>
              <a:rPr lang="en-US" sz="2800" dirty="0" smtClean="0"/>
              <a:t>Schneider, J.B. Hunt)</a:t>
            </a:r>
            <a:endParaRPr lang="en-US" sz="2800" dirty="0"/>
          </a:p>
          <a:p>
            <a:r>
              <a:rPr lang="en-US" sz="2800" dirty="0"/>
              <a:t>The FMCSA should couple a dissemination </a:t>
            </a:r>
            <a:r>
              <a:rPr lang="en-US" sz="2800" dirty="0" smtClean="0"/>
              <a:t>strategy derived from these model programs </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1"/>
            <a:ext cx="9144000" cy="1320809"/>
          </a:xfrm>
        </p:spPr>
        <p:txBody>
          <a:bodyPr/>
          <a:lstStyle/>
          <a:p>
            <a:pPr algn="ctr"/>
            <a:r>
              <a:rPr lang="en-US" sz="3200" b="1" dirty="0" smtClean="0">
                <a:solidFill>
                  <a:srgbClr val="990033"/>
                </a:solidFill>
              </a:rPr>
              <a:t>Action needed on MEP Recommendations that were adopted by the MRB in 2008</a:t>
            </a:r>
            <a:endParaRPr lang="en-US" sz="3200" b="1" dirty="0">
              <a:solidFill>
                <a:srgbClr val="990033"/>
              </a:solidFill>
            </a:endParaRPr>
          </a:p>
        </p:txBody>
      </p:sp>
      <p:sp>
        <p:nvSpPr>
          <p:cNvPr id="26627" name="Rectangle 3"/>
          <p:cNvSpPr>
            <a:spLocks noGrp="1" noChangeArrowheads="1"/>
          </p:cNvSpPr>
          <p:nvPr>
            <p:ph type="body" idx="1"/>
          </p:nvPr>
        </p:nvSpPr>
        <p:spPr>
          <a:xfrm>
            <a:off x="555173" y="1175659"/>
            <a:ext cx="8196943" cy="5384800"/>
          </a:xfrm>
        </p:spPr>
        <p:txBody>
          <a:bodyPr/>
          <a:lstStyle/>
          <a:p>
            <a:r>
              <a:rPr lang="en-US" b="1" dirty="0" smtClean="0"/>
              <a:t>Potential Obstacles to Implementation</a:t>
            </a:r>
          </a:p>
          <a:p>
            <a:pPr lvl="1"/>
            <a:r>
              <a:rPr lang="en-US" dirty="0" smtClean="0"/>
              <a:t>Large number of CMV drivers affected</a:t>
            </a:r>
          </a:p>
          <a:p>
            <a:pPr lvl="1"/>
            <a:r>
              <a:rPr lang="en-US" dirty="0" smtClean="0"/>
              <a:t>Reliance on BMI alone to determine which drivers are at high OSA risk and will require objective testing</a:t>
            </a:r>
          </a:p>
          <a:p>
            <a:pPr lvl="2"/>
            <a:r>
              <a:rPr lang="en-US" sz="2000" dirty="0" smtClean="0"/>
              <a:t>Will miss non-obese drivers who have OSA (false negatives)</a:t>
            </a:r>
          </a:p>
          <a:p>
            <a:pPr lvl="2"/>
            <a:r>
              <a:rPr lang="en-US" sz="2000" dirty="0" smtClean="0"/>
              <a:t>Will require some obese drivers who do not have OSA to undergo screening (false positives)</a:t>
            </a:r>
          </a:p>
          <a:p>
            <a:r>
              <a:rPr lang="en-US" b="1" dirty="0" smtClean="0"/>
              <a:t>Advantages of Implementation</a:t>
            </a:r>
          </a:p>
          <a:p>
            <a:pPr lvl="1"/>
            <a:r>
              <a:rPr lang="en-US" dirty="0" smtClean="0"/>
              <a:t>Implement effective means of combating fatigue beyond simple focus on HOS limits</a:t>
            </a:r>
          </a:p>
          <a:p>
            <a:pPr lvl="1"/>
            <a:r>
              <a:rPr lang="en-US" dirty="0" smtClean="0"/>
              <a:t>Improve driver health </a:t>
            </a:r>
            <a:r>
              <a:rPr lang="en-US" i="1" dirty="0" smtClean="0"/>
              <a:t>and</a:t>
            </a:r>
            <a:r>
              <a:rPr lang="en-US" dirty="0" smtClean="0"/>
              <a:t> reduce crash risk</a:t>
            </a:r>
          </a:p>
          <a:p>
            <a:pPr lvl="1"/>
            <a:endParaRPr lang="en-US" dirty="0" smtClean="0"/>
          </a:p>
          <a:p>
            <a:pPr lvl="1"/>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Grp="1" noChangeArrowheads="1"/>
          </p:cNvSpPr>
          <p:nvPr>
            <p:ph type="body" sz="half" idx="1"/>
          </p:nvPr>
        </p:nvSpPr>
        <p:spPr>
          <a:xfrm>
            <a:off x="171450" y="2802389"/>
            <a:ext cx="8972550" cy="4129087"/>
          </a:xfrm>
        </p:spPr>
        <p:txBody>
          <a:bodyPr/>
          <a:lstStyle/>
          <a:p>
            <a:pPr>
              <a:buFontTx/>
              <a:buNone/>
            </a:pPr>
            <a:r>
              <a:rPr lang="en-US" b="1" dirty="0"/>
              <a:t>Scott A. </a:t>
            </a:r>
            <a:r>
              <a:rPr lang="en-US" b="1" dirty="0" err="1"/>
              <a:t>Wegrzyn</a:t>
            </a:r>
            <a:endParaRPr lang="en-US" sz="2000" dirty="0"/>
          </a:p>
          <a:p>
            <a:r>
              <a:rPr lang="en-US" sz="2600" dirty="0"/>
              <a:t>Diagnosed with sleep apnea </a:t>
            </a:r>
            <a:r>
              <a:rPr lang="en-US" sz="2600" dirty="0" smtClean="0"/>
              <a:t>4 </a:t>
            </a:r>
            <a:r>
              <a:rPr lang="en-US" sz="2600" dirty="0"/>
              <a:t>years earlier</a:t>
            </a:r>
          </a:p>
          <a:p>
            <a:r>
              <a:rPr lang="en-US" sz="2600" dirty="0" smtClean="0"/>
              <a:t>BMI 45.3 (353 lbs, 6’2”); AHI 62: </a:t>
            </a:r>
            <a:r>
              <a:rPr lang="en-US" sz="2600" dirty="0"/>
              <a:t>given 90-day provisional medical certification after revealing sleep </a:t>
            </a:r>
            <a:r>
              <a:rPr lang="en-US" sz="2600" dirty="0" smtClean="0"/>
              <a:t>apnea</a:t>
            </a:r>
            <a:endParaRPr lang="en-US" sz="2600" dirty="0"/>
          </a:p>
          <a:p>
            <a:r>
              <a:rPr lang="en-US" sz="2600" dirty="0"/>
              <a:t>Instructed to undergo apnea </a:t>
            </a:r>
            <a:r>
              <a:rPr lang="en-US" sz="2600" dirty="0" smtClean="0"/>
              <a:t>reevaluation; 2x crashes</a:t>
            </a:r>
            <a:endParaRPr lang="en-US" sz="2600" dirty="0"/>
          </a:p>
          <a:p>
            <a:r>
              <a:rPr lang="en-US" sz="2600" dirty="0"/>
              <a:t>Instead, obtained 2-year medical certification from another doctor, </a:t>
            </a:r>
            <a:r>
              <a:rPr lang="en-US" sz="2600" dirty="0" smtClean="0"/>
              <a:t>not </a:t>
            </a:r>
            <a:r>
              <a:rPr lang="en-US" sz="2600" dirty="0"/>
              <a:t>told of sleep apnea </a:t>
            </a:r>
            <a:r>
              <a:rPr lang="en-US" sz="2600" dirty="0" smtClean="0"/>
              <a:t>diagnosis</a:t>
            </a:r>
            <a:endParaRPr lang="en-US" sz="2600" dirty="0"/>
          </a:p>
          <a:p>
            <a:r>
              <a:rPr lang="en-US" sz="2600" dirty="0"/>
              <a:t>No braking/evasive maneuver before hitting median</a:t>
            </a:r>
          </a:p>
        </p:txBody>
      </p:sp>
      <p:pic>
        <p:nvPicPr>
          <p:cNvPr id="538628" name="Picture 4" descr="Wegrzyn truck crash salinas picture"/>
          <p:cNvPicPr>
            <a:picLocks noChangeAspect="1" noChangeArrowheads="1"/>
          </p:cNvPicPr>
          <p:nvPr/>
        </p:nvPicPr>
        <p:blipFill>
          <a:blip r:embed="rId3" cstate="print"/>
          <a:srcRect/>
          <a:stretch>
            <a:fillRect/>
          </a:stretch>
        </p:blipFill>
        <p:spPr bwMode="auto">
          <a:xfrm>
            <a:off x="4800600" y="0"/>
            <a:ext cx="4343400" cy="2566988"/>
          </a:xfrm>
          <a:prstGeom prst="rect">
            <a:avLst/>
          </a:prstGeom>
          <a:noFill/>
        </p:spPr>
      </p:pic>
      <p:sp>
        <p:nvSpPr>
          <p:cNvPr id="538629" name="Rectangle 5"/>
          <p:cNvSpPr>
            <a:spLocks noChangeArrowheads="1"/>
          </p:cNvSpPr>
          <p:nvPr/>
        </p:nvSpPr>
        <p:spPr bwMode="auto">
          <a:xfrm>
            <a:off x="14288" y="28575"/>
            <a:ext cx="4851400" cy="2652713"/>
          </a:xfrm>
          <a:prstGeom prst="rect">
            <a:avLst/>
          </a:prstGeom>
          <a:noFill/>
          <a:ln w="9525" algn="ctr">
            <a:noFill/>
            <a:miter lim="800000"/>
            <a:headEnd/>
            <a:tailEnd/>
          </a:ln>
          <a:effectLst/>
        </p:spPr>
        <p:txBody>
          <a:bodyPr anchor="ctr">
            <a:spAutoFit/>
          </a:bodyPr>
          <a:lstStyle/>
          <a:p>
            <a:pPr eaLnBrk="1" hangingPunct="1">
              <a:spcBef>
                <a:spcPct val="0"/>
              </a:spcBef>
            </a:pPr>
            <a:r>
              <a:rPr lang="en-US" sz="3200" dirty="0">
                <a:solidFill>
                  <a:srgbClr val="990033"/>
                </a:solidFill>
              </a:rPr>
              <a:t>Trucker Jailed on Two Counts of Vehicular Homicide</a:t>
            </a:r>
            <a:r>
              <a:rPr lang="en-US" sz="1400" dirty="0">
                <a:solidFill>
                  <a:schemeClr val="tx1"/>
                </a:solidFill>
              </a:rPr>
              <a:t/>
            </a:r>
            <a:br>
              <a:rPr lang="en-US" sz="1400" dirty="0">
                <a:solidFill>
                  <a:schemeClr val="tx1"/>
                </a:solidFill>
              </a:rPr>
            </a:br>
            <a:r>
              <a:rPr lang="en-US" sz="1800" dirty="0">
                <a:solidFill>
                  <a:schemeClr val="tx1"/>
                </a:solidFill>
                <a:latin typeface="Helvetica" charset="0"/>
              </a:rPr>
              <a:t>Mother, 25, Infant Son Killed in Kansas CA</a:t>
            </a:r>
          </a:p>
          <a:p>
            <a:pPr algn="l" eaLnBrk="1" hangingPunct="1">
              <a:spcBef>
                <a:spcPct val="0"/>
              </a:spcBef>
            </a:pPr>
            <a:r>
              <a:rPr lang="en-US" sz="1800" dirty="0">
                <a:solidFill>
                  <a:schemeClr val="tx1"/>
                </a:solidFill>
                <a:latin typeface="Helvetica" charset="0"/>
              </a:rPr>
              <a:t>January 10, 2007 &amp; November 6, 2008</a:t>
            </a:r>
          </a:p>
          <a:p>
            <a:pPr algn="l" eaLnBrk="1" hangingPunct="1">
              <a:spcBef>
                <a:spcPct val="0"/>
              </a:spcBef>
            </a:pPr>
            <a:r>
              <a:rPr lang="en-US" sz="1800" dirty="0">
                <a:solidFill>
                  <a:schemeClr val="tx1"/>
                </a:solidFill>
              </a:rPr>
              <a:t>By DAVID CLOUSTON</a:t>
            </a:r>
            <a:br>
              <a:rPr lang="en-US" sz="1800" dirty="0">
                <a:solidFill>
                  <a:schemeClr val="tx1"/>
                </a:solidFill>
              </a:rPr>
            </a:br>
            <a:r>
              <a:rPr lang="en-US" sz="1800" dirty="0">
                <a:solidFill>
                  <a:schemeClr val="tx1"/>
                </a:solidFill>
              </a:rPr>
              <a:t> © 2007 and 2008 Salina Journal</a:t>
            </a:r>
          </a:p>
        </p:txBody>
      </p:sp>
      <p:graphicFrame>
        <p:nvGraphicFramePr>
          <p:cNvPr id="538641" name="Group 17"/>
          <p:cNvGraphicFramePr>
            <a:graphicFrameLocks noGrp="1"/>
          </p:cNvGraphicFramePr>
          <p:nvPr>
            <p:ph sz="half" idx="2"/>
          </p:nvPr>
        </p:nvGraphicFramePr>
        <p:xfrm>
          <a:off x="4805363" y="2573338"/>
          <a:ext cx="4338637" cy="777240"/>
        </p:xfrm>
        <a:graphic>
          <a:graphicData uri="http://schemas.openxmlformats.org/drawingml/2006/table">
            <a:tbl>
              <a:tblPr/>
              <a:tblGrid>
                <a:gridCol w="4338637"/>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Arial" charset="0"/>
                        </a:rPr>
                        <a:t>JEFF COOPER / Salina Journal </a:t>
                      </a:r>
                      <a:r>
                        <a:rPr kumimoji="0" lang="en-US" sz="1200" b="1" i="0" u="none" strike="noStrike" cap="none" normalizeH="0" baseline="0" dirty="0" smtClean="0">
                          <a:ln>
                            <a:noFill/>
                          </a:ln>
                          <a:solidFill>
                            <a:schemeClr val="tx1"/>
                          </a:solidFill>
                          <a:effectLst/>
                          <a:latin typeface="Arial" charset="0"/>
                          <a:cs typeface="Arial" charset="0"/>
                        </a:rPr>
                        <a:t/>
                      </a:r>
                      <a:br>
                        <a:rPr kumimoji="0" lang="en-US" sz="1200" b="1" i="0" u="none" strike="noStrike" cap="none" normalizeH="0" baseline="0" dirty="0" smtClean="0">
                          <a:ln>
                            <a:noFill/>
                          </a:ln>
                          <a:solidFill>
                            <a:schemeClr val="tx1"/>
                          </a:solidFill>
                          <a:effectLst/>
                          <a:latin typeface="Arial" charset="0"/>
                          <a:cs typeface="Arial" charset="0"/>
                        </a:rPr>
                      </a:br>
                      <a:r>
                        <a:rPr kumimoji="0" lang="en-US" sz="1200" b="1" i="0" u="none" strike="noStrike" cap="none" normalizeH="0" baseline="0" dirty="0" smtClean="0">
                          <a:ln>
                            <a:noFill/>
                          </a:ln>
                          <a:solidFill>
                            <a:schemeClr val="tx1"/>
                          </a:solidFill>
                          <a:effectLst/>
                          <a:latin typeface="Helvetica" charset="0"/>
                          <a:cs typeface="Arial" charset="0"/>
                        </a:rPr>
                        <a:t>Smoke rolls off the wrecked tractor-trailer that was involved in the crash on Interstate Highway 135 near the Mentor interchange, south of Salina.</a:t>
                      </a:r>
                      <a:r>
                        <a:rPr kumimoji="0" lang="en-US" sz="1200" b="1" i="0" u="none" strike="noStrike" cap="none" normalizeH="0" baseline="0" dirty="0" smtClean="0">
                          <a:ln>
                            <a:noFill/>
                          </a:ln>
                          <a:solidFill>
                            <a:schemeClr val="tx1"/>
                          </a:solidFill>
                          <a:effectLst/>
                          <a:latin typeface="Arial" charset="0"/>
                          <a:cs typeface="Arial" charset="0"/>
                        </a:rPr>
                        <a:t> </a:t>
                      </a:r>
                      <a:endParaRPr kumimoji="0" lang="en-US" sz="2800" b="1" i="0" u="none" strike="noStrike" cap="none" normalizeH="0" baseline="0" dirty="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p:cNvPicPr>
            <a:picLocks noChangeAspect="1" noChangeArrowheads="1"/>
          </p:cNvPicPr>
          <p:nvPr/>
        </p:nvPicPr>
        <p:blipFill>
          <a:blip r:embed="rId3" cstate="print"/>
          <a:srcRect/>
          <a:stretch>
            <a:fillRect/>
          </a:stretch>
        </p:blipFill>
        <p:spPr bwMode="auto">
          <a:xfrm>
            <a:off x="5003800" y="0"/>
            <a:ext cx="4140200" cy="6858000"/>
          </a:xfrm>
          <a:prstGeom prst="rect">
            <a:avLst/>
          </a:prstGeom>
          <a:noFill/>
          <a:ln w="9525" algn="ctr">
            <a:noFill/>
            <a:miter lim="800000"/>
            <a:headEnd/>
            <a:tailEnd/>
          </a:ln>
          <a:effectLst/>
        </p:spPr>
      </p:pic>
      <p:pic>
        <p:nvPicPr>
          <p:cNvPr id="534531" name="Picture 3"/>
          <p:cNvPicPr>
            <a:picLocks noChangeAspect="1" noChangeArrowheads="1"/>
          </p:cNvPicPr>
          <p:nvPr/>
        </p:nvPicPr>
        <p:blipFill>
          <a:blip r:embed="rId4" cstate="print"/>
          <a:srcRect r="2013"/>
          <a:stretch>
            <a:fillRect/>
          </a:stretch>
        </p:blipFill>
        <p:spPr bwMode="auto">
          <a:xfrm>
            <a:off x="304800" y="46038"/>
            <a:ext cx="4572000" cy="2163762"/>
          </a:xfrm>
          <a:prstGeom prst="rect">
            <a:avLst/>
          </a:prstGeom>
          <a:noFill/>
          <a:ln w="9525" algn="ctr">
            <a:noFill/>
            <a:miter lim="800000"/>
            <a:headEnd/>
            <a:tailEnd/>
          </a:ln>
          <a:effectLst/>
        </p:spPr>
      </p:pic>
      <p:pic>
        <p:nvPicPr>
          <p:cNvPr id="534532" name="Picture 4"/>
          <p:cNvPicPr>
            <a:picLocks noChangeAspect="1" noChangeArrowheads="1"/>
          </p:cNvPicPr>
          <p:nvPr/>
        </p:nvPicPr>
        <p:blipFill>
          <a:blip r:embed="rId5" cstate="print"/>
          <a:srcRect l="6413" t="14067" r="3764"/>
          <a:stretch>
            <a:fillRect/>
          </a:stretch>
        </p:blipFill>
        <p:spPr bwMode="auto">
          <a:xfrm>
            <a:off x="12700" y="5491163"/>
            <a:ext cx="3968750" cy="1381125"/>
          </a:xfrm>
          <a:prstGeom prst="rect">
            <a:avLst/>
          </a:prstGeom>
          <a:noFill/>
          <a:ln w="9525" algn="ctr">
            <a:noFill/>
            <a:miter lim="800000"/>
            <a:headEnd/>
            <a:tailEnd/>
          </a:ln>
          <a:effectLst/>
        </p:spPr>
      </p:pic>
      <p:sp>
        <p:nvSpPr>
          <p:cNvPr id="534533" name="Rectangle 5"/>
          <p:cNvSpPr>
            <a:spLocks noChangeArrowheads="1"/>
          </p:cNvSpPr>
          <p:nvPr/>
        </p:nvSpPr>
        <p:spPr bwMode="auto">
          <a:xfrm>
            <a:off x="330200" y="2098675"/>
            <a:ext cx="4700588" cy="3438525"/>
          </a:xfrm>
          <a:prstGeom prst="rect">
            <a:avLst/>
          </a:prstGeom>
          <a:noFill/>
          <a:ln w="12700" algn="ctr">
            <a:noFill/>
            <a:miter lim="800000"/>
            <a:headEnd/>
            <a:tailEnd/>
          </a:ln>
          <a:effectLst/>
        </p:spPr>
        <p:txBody>
          <a:bodyPr lIns="90488" tIns="44450" rIns="90488" bIns="44450" anchor="b">
            <a:spAutoFit/>
          </a:bodyPr>
          <a:lstStyle/>
          <a:p>
            <a:pPr algn="l">
              <a:spcBef>
                <a:spcPct val="0"/>
              </a:spcBef>
            </a:pPr>
            <a:r>
              <a:rPr lang="en-US" sz="2200" smtClean="0">
                <a:solidFill>
                  <a:srgbClr val="008000"/>
                </a:solidFill>
              </a:rPr>
              <a:t>The cumulative effects of sleep loss and sleep disorders represent an under-recognized public health problem and have been associated</a:t>
            </a:r>
          </a:p>
          <a:p>
            <a:pPr algn="l">
              <a:spcBef>
                <a:spcPct val="0"/>
              </a:spcBef>
            </a:pPr>
            <a:r>
              <a:rPr lang="en-US" sz="2200" smtClean="0">
                <a:solidFill>
                  <a:srgbClr val="008000"/>
                </a:solidFill>
              </a:rPr>
              <a:t>with a wide range of health consequences, including an increased risk of</a:t>
            </a:r>
            <a:r>
              <a:rPr lang="en-US" sz="2200" smtClean="0">
                <a:solidFill>
                  <a:srgbClr val="8A002E"/>
                </a:solidFill>
              </a:rPr>
              <a:t> hypertension,</a:t>
            </a:r>
          </a:p>
          <a:p>
            <a:pPr algn="l">
              <a:spcBef>
                <a:spcPct val="0"/>
              </a:spcBef>
            </a:pPr>
            <a:r>
              <a:rPr lang="en-US" sz="2200" smtClean="0">
                <a:solidFill>
                  <a:srgbClr val="8A002E"/>
                </a:solidFill>
              </a:rPr>
              <a:t>diabetes, obesity, depression, heart attack, and stroke.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7874" name="Picture 2"/>
          <p:cNvPicPr>
            <a:picLocks noChangeAspect="1" noChangeArrowheads="1"/>
          </p:cNvPicPr>
          <p:nvPr/>
        </p:nvPicPr>
        <p:blipFill>
          <a:blip r:embed="rId3" cstate="print"/>
          <a:srcRect/>
          <a:stretch>
            <a:fillRect/>
          </a:stretch>
        </p:blipFill>
        <p:spPr bwMode="auto">
          <a:xfrm>
            <a:off x="-61813" y="1"/>
            <a:ext cx="9294921" cy="6858000"/>
          </a:xfrm>
          <a:prstGeom prst="rect">
            <a:avLst/>
          </a:prstGeom>
          <a:noFill/>
          <a:ln w="9525">
            <a:noFill/>
            <a:miter lim="800000"/>
            <a:headEnd/>
            <a:tailEnd/>
          </a:ln>
        </p:spPr>
      </p:pic>
      <p:sp>
        <p:nvSpPr>
          <p:cNvPr id="6" name="Text Box 4"/>
          <p:cNvSpPr txBox="1">
            <a:spLocks noChangeArrowheads="1"/>
          </p:cNvSpPr>
          <p:nvPr/>
        </p:nvSpPr>
        <p:spPr bwMode="auto">
          <a:xfrm>
            <a:off x="1078192" y="0"/>
            <a:ext cx="7032625" cy="646331"/>
          </a:xfrm>
          <a:prstGeom prst="rect">
            <a:avLst/>
          </a:prstGeom>
          <a:noFill/>
          <a:ln w="60325" algn="ctr">
            <a:noFill/>
            <a:miter lim="800000"/>
            <a:headEnd/>
            <a:tailEnd/>
          </a:ln>
          <a:effectLst/>
        </p:spPr>
        <p:txBody>
          <a:bodyPr>
            <a:spAutoFit/>
          </a:bodyPr>
          <a:lstStyle/>
          <a:p>
            <a:r>
              <a:rPr lang="en-US" sz="3600" dirty="0">
                <a:solidFill>
                  <a:srgbClr val="00FF99"/>
                </a:solidFill>
                <a:latin typeface="Arial"/>
              </a:rPr>
              <a:t>http://understandingsleep.org</a:t>
            </a:r>
          </a:p>
        </p:txBody>
      </p:sp>
      <p:pic>
        <p:nvPicPr>
          <p:cNvPr id="5" name="Picture 22"/>
          <p:cNvPicPr>
            <a:picLocks noChangeAspect="1" noChangeArrowheads="1"/>
          </p:cNvPicPr>
          <p:nvPr/>
        </p:nvPicPr>
        <p:blipFill>
          <a:blip r:embed="rId4" cstate="print"/>
          <a:srcRect/>
          <a:stretch>
            <a:fillRect/>
          </a:stretch>
        </p:blipFill>
        <p:spPr bwMode="auto">
          <a:xfrm>
            <a:off x="-90268" y="4871545"/>
            <a:ext cx="9387707" cy="1986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381000" y="76200"/>
            <a:ext cx="8001000" cy="838200"/>
          </a:xfrm>
        </p:spPr>
        <p:txBody>
          <a:bodyPr anchor="ctr"/>
          <a:lstStyle/>
          <a:p>
            <a:r>
              <a:rPr lang="en-US" sz="4000" dirty="0">
                <a:solidFill>
                  <a:schemeClr val="tx1"/>
                </a:solidFill>
              </a:rPr>
              <a:t>Standards/Guidelines - Australia</a:t>
            </a:r>
          </a:p>
        </p:txBody>
      </p:sp>
      <p:sp>
        <p:nvSpPr>
          <p:cNvPr id="97329" name="Text Box 49"/>
          <p:cNvSpPr txBox="1">
            <a:spLocks noChangeArrowheads="1"/>
          </p:cNvSpPr>
          <p:nvPr/>
        </p:nvSpPr>
        <p:spPr bwMode="auto">
          <a:xfrm>
            <a:off x="304800" y="914400"/>
            <a:ext cx="8686800" cy="5786199"/>
          </a:xfrm>
          <a:prstGeom prst="rect">
            <a:avLst/>
          </a:prstGeom>
          <a:noFill/>
          <a:ln w="9525">
            <a:noFill/>
            <a:miter lim="800000"/>
            <a:headEnd/>
            <a:tailEnd/>
          </a:ln>
          <a:effectLst/>
        </p:spPr>
        <p:txBody>
          <a:bodyPr>
            <a:spAutoFit/>
          </a:bodyPr>
          <a:lstStyle/>
          <a:p>
            <a:pPr algn="l">
              <a:spcBef>
                <a:spcPct val="50000"/>
              </a:spcBef>
            </a:pPr>
            <a:r>
              <a:rPr lang="en-US" sz="2000" dirty="0">
                <a:solidFill>
                  <a:schemeClr val="tx1"/>
                </a:solidFill>
                <a:latin typeface="Arial" charset="0"/>
              </a:rPr>
              <a:t>The criteria for an unconditional license are NOT met:</a:t>
            </a:r>
          </a:p>
          <a:p>
            <a:pPr lvl="1" algn="l">
              <a:spcBef>
                <a:spcPct val="50000"/>
              </a:spcBef>
              <a:buFontTx/>
              <a:buChar char="•"/>
            </a:pPr>
            <a:r>
              <a:rPr lang="en-US" sz="2000" dirty="0">
                <a:solidFill>
                  <a:schemeClr val="tx1"/>
                </a:solidFill>
                <a:latin typeface="Arial" charset="0"/>
              </a:rPr>
              <a:t>If the person has established sleep apnea syndrome (sleep apnea on a diagnostic sleep study and excessive daytime sleepiness), with moderate to severe sleepiness, until treatment is effective. Consideration should be given to how long-distance drivers will comply with treatment such as CPAP.</a:t>
            </a:r>
          </a:p>
          <a:p>
            <a:pPr lvl="1" algn="l">
              <a:spcBef>
                <a:spcPct val="50000"/>
              </a:spcBef>
              <a:buFontTx/>
              <a:buChar char="•"/>
            </a:pPr>
            <a:r>
              <a:rPr lang="en-US" sz="2000" dirty="0">
                <a:solidFill>
                  <a:schemeClr val="tx1"/>
                </a:solidFill>
                <a:latin typeface="Arial" charset="0"/>
              </a:rPr>
              <a:t>If there is a history suggestive of sleep apnea in association with severe daytime sleepiness, until investigated and treated. Severe sleepiness is indicated by frequent self-reported sleepiness while driving, motor vehicle crashes caused by inattention or sleepiness or an Epworth Sleepiness Scale Score of 16 to 24.</a:t>
            </a:r>
          </a:p>
          <a:p>
            <a:pPr algn="l">
              <a:spcBef>
                <a:spcPct val="50000"/>
              </a:spcBef>
            </a:pPr>
            <a:r>
              <a:rPr lang="en-US" sz="2000" dirty="0">
                <a:solidFill>
                  <a:schemeClr val="tx1"/>
                </a:solidFill>
                <a:latin typeface="Arial" charset="0"/>
              </a:rPr>
              <a:t>A conditional license may be granted by the Driver Licensing Authority, taking into account the opinion of a specialist in sleep disorders, and the nature of the driving task, and subject to annual review:  For those with established sleep apnea syndrome (sleep apnea on a diagnostic sleep study and excessive daytime sleepiness) who are on satisfactory treatment.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381000" y="-76200"/>
            <a:ext cx="8001000" cy="838200"/>
          </a:xfrm>
        </p:spPr>
        <p:txBody>
          <a:bodyPr anchor="ctr"/>
          <a:lstStyle/>
          <a:p>
            <a:r>
              <a:rPr lang="en-US" sz="4000" dirty="0">
                <a:solidFill>
                  <a:schemeClr val="tx1"/>
                </a:solidFill>
              </a:rPr>
              <a:t>Standards/Guidelines - Canada	</a:t>
            </a:r>
          </a:p>
        </p:txBody>
      </p:sp>
      <p:sp>
        <p:nvSpPr>
          <p:cNvPr id="105498" name="Text Box 26"/>
          <p:cNvSpPr txBox="1">
            <a:spLocks noChangeArrowheads="1"/>
          </p:cNvSpPr>
          <p:nvPr/>
        </p:nvSpPr>
        <p:spPr bwMode="auto">
          <a:xfrm>
            <a:off x="152400" y="654050"/>
            <a:ext cx="8763000" cy="6203950"/>
          </a:xfrm>
          <a:prstGeom prst="rect">
            <a:avLst/>
          </a:prstGeom>
          <a:noFill/>
          <a:ln w="9525">
            <a:noFill/>
            <a:miter lim="800000"/>
            <a:headEnd/>
            <a:tailEnd/>
          </a:ln>
          <a:effectLst/>
        </p:spPr>
        <p:txBody>
          <a:bodyPr>
            <a:spAutoFit/>
          </a:bodyPr>
          <a:lstStyle/>
          <a:p>
            <a:pPr algn="l">
              <a:spcBef>
                <a:spcPct val="50000"/>
              </a:spcBef>
              <a:buFontTx/>
              <a:buChar char="•"/>
            </a:pPr>
            <a:r>
              <a:rPr lang="en-US" sz="1600" b="1">
                <a:solidFill>
                  <a:schemeClr val="tx1"/>
                </a:solidFill>
                <a:latin typeface="Arial" charset="0"/>
              </a:rPr>
              <a:t>The following recommendations should only be made by physicians familiar with the interpretation of sleep studies.</a:t>
            </a:r>
          </a:p>
          <a:p>
            <a:pPr algn="l">
              <a:spcBef>
                <a:spcPct val="50000"/>
              </a:spcBef>
              <a:buFontTx/>
              <a:buChar char="•"/>
            </a:pPr>
            <a:r>
              <a:rPr lang="en-US" sz="1600" b="1">
                <a:solidFill>
                  <a:schemeClr val="tx1"/>
                </a:solidFill>
                <a:latin typeface="Arial" charset="0"/>
              </a:rPr>
              <a:t>Regardless of apnea severity, all patients with OSA are subject to sleep schedule irregularities and subsequent sleepiness. Because impairment from sleep apnea, sleep restriction and irregular sleep schedules may be interactive, all patients should be advised about the dangers of driving when drowsy.</a:t>
            </a:r>
          </a:p>
          <a:p>
            <a:pPr algn="l">
              <a:spcBef>
                <a:spcPct val="50000"/>
              </a:spcBef>
              <a:buFontTx/>
              <a:buChar char="•"/>
            </a:pPr>
            <a:r>
              <a:rPr lang="en-US" sz="1600" b="1">
                <a:solidFill>
                  <a:schemeClr val="tx1"/>
                </a:solidFill>
                <a:latin typeface="Arial" charset="0"/>
              </a:rPr>
              <a:t>Patients with mild OSA without daytime somnolence who report no difficulty with driving are at low risk for motor vehicle crashes and should be safe to drive any type of motor vehicle.</a:t>
            </a:r>
          </a:p>
          <a:p>
            <a:pPr algn="l">
              <a:spcBef>
                <a:spcPct val="50000"/>
              </a:spcBef>
              <a:buFontTx/>
              <a:buChar char="•"/>
            </a:pPr>
            <a:r>
              <a:rPr lang="en-US" sz="1600" b="1">
                <a:solidFill>
                  <a:schemeClr val="tx1"/>
                </a:solidFill>
                <a:latin typeface="Arial" charset="0"/>
              </a:rPr>
              <a:t>Patients with OSA, documented by a sleep study, who are compliant with CPAP or who have had successful UPPP treatment, should be safe to drive any type of motor vehicle.</a:t>
            </a:r>
          </a:p>
          <a:p>
            <a:pPr algn="l">
              <a:spcBef>
                <a:spcPct val="50000"/>
              </a:spcBef>
              <a:buFontTx/>
              <a:buChar char="•"/>
            </a:pPr>
            <a:r>
              <a:rPr lang="en-US" sz="1600" b="1">
                <a:solidFill>
                  <a:schemeClr val="tx1"/>
                </a:solidFill>
                <a:latin typeface="Arial" charset="0"/>
              </a:rPr>
              <a:t>Patients with moderate to severe OSA, documented by sleep study, who are not compliant with treatment and are considered at increased risk for motor vehicle crashes by the treating physician, should not drive any type of motor vehicle.</a:t>
            </a:r>
          </a:p>
          <a:p>
            <a:pPr algn="l">
              <a:spcBef>
                <a:spcPct val="50000"/>
              </a:spcBef>
              <a:buFontTx/>
              <a:buChar char="•"/>
            </a:pPr>
            <a:r>
              <a:rPr lang="en-US" sz="1600" b="1">
                <a:solidFill>
                  <a:schemeClr val="tx1"/>
                </a:solidFill>
                <a:latin typeface="Arial" charset="0"/>
              </a:rPr>
              <a:t>Patients with a high apnea-hypopnea index, especially if associated with right heart failure or excessive daytime somnolence, should be considered at high risk for motor vehicle crashes.</a:t>
            </a:r>
          </a:p>
          <a:p>
            <a:pPr algn="l">
              <a:spcBef>
                <a:spcPct val="50000"/>
              </a:spcBef>
              <a:buFontTx/>
              <a:buChar char="•"/>
            </a:pPr>
            <a:r>
              <a:rPr lang="en-US" sz="1600" b="1">
                <a:solidFill>
                  <a:schemeClr val="tx1"/>
                </a:solidFill>
                <a:latin typeface="Arial" charset="0"/>
              </a:rPr>
              <a:t>Patients with OSA who are believed to be compliant with treatment but who are subsequently involved in a motor vehicle crash in which they were at fault should not drive for at least 1 month. During this period, their compliance with therapy must be reassessed. After the 1-month period, they may or may not drive depending on the results of the reassessment.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381000" y="76200"/>
            <a:ext cx="8001000" cy="838200"/>
          </a:xfrm>
        </p:spPr>
        <p:txBody>
          <a:bodyPr anchor="ctr"/>
          <a:lstStyle/>
          <a:p>
            <a:r>
              <a:rPr lang="en-US">
                <a:solidFill>
                  <a:schemeClr val="tx1"/>
                </a:solidFill>
              </a:rPr>
              <a:t>Standards/Guidelines - UK</a:t>
            </a:r>
          </a:p>
        </p:txBody>
      </p:sp>
      <p:sp>
        <p:nvSpPr>
          <p:cNvPr id="107547" name="Text Box 27"/>
          <p:cNvSpPr txBox="1">
            <a:spLocks noChangeArrowheads="1"/>
          </p:cNvSpPr>
          <p:nvPr/>
        </p:nvSpPr>
        <p:spPr bwMode="auto">
          <a:xfrm>
            <a:off x="609600" y="1066800"/>
            <a:ext cx="7772400" cy="3785652"/>
          </a:xfrm>
          <a:prstGeom prst="rect">
            <a:avLst/>
          </a:prstGeom>
          <a:noFill/>
          <a:ln w="9525">
            <a:noFill/>
            <a:miter lim="800000"/>
            <a:headEnd/>
            <a:tailEnd/>
          </a:ln>
          <a:effectLst/>
        </p:spPr>
        <p:txBody>
          <a:bodyPr>
            <a:spAutoFit/>
          </a:bodyPr>
          <a:lstStyle/>
          <a:p>
            <a:pPr algn="l">
              <a:spcBef>
                <a:spcPct val="50000"/>
              </a:spcBef>
              <a:buFontTx/>
              <a:buChar char="•"/>
            </a:pPr>
            <a:r>
              <a:rPr lang="en-US" sz="3200">
                <a:solidFill>
                  <a:schemeClr val="tx1"/>
                </a:solidFill>
                <a:latin typeface="Arial" charset="0"/>
              </a:rPr>
              <a:t>Driving must cease until satisfactory control of symptoms has been attained, with ongoing compliance with treatment, confirmed by consultant /specialist opinion. Regular, normally annual, licensing review required.</a:t>
            </a:r>
          </a:p>
          <a:p>
            <a:pPr algn="l">
              <a:spcBef>
                <a:spcPct val="50000"/>
              </a:spcBef>
              <a:buFontTx/>
              <a:buChar char="•"/>
            </a:pPr>
            <a:endParaRPr lang="en-US" sz="320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0" y="76200"/>
            <a:ext cx="9144000" cy="838200"/>
          </a:xfrm>
        </p:spPr>
        <p:txBody>
          <a:bodyPr anchor="ctr"/>
          <a:lstStyle/>
          <a:p>
            <a:r>
              <a:rPr lang="en-US" sz="4000" dirty="0">
                <a:solidFill>
                  <a:schemeClr val="tx1"/>
                </a:solidFill>
              </a:rPr>
              <a:t>Standards/Guidelines – New Zealand</a:t>
            </a:r>
          </a:p>
        </p:txBody>
      </p:sp>
      <p:sp>
        <p:nvSpPr>
          <p:cNvPr id="109594" name="Text Box 26"/>
          <p:cNvSpPr txBox="1">
            <a:spLocks noChangeArrowheads="1"/>
          </p:cNvSpPr>
          <p:nvPr/>
        </p:nvSpPr>
        <p:spPr bwMode="auto">
          <a:xfrm>
            <a:off x="228600" y="1143000"/>
            <a:ext cx="8915400" cy="5726113"/>
          </a:xfrm>
          <a:prstGeom prst="rect">
            <a:avLst/>
          </a:prstGeom>
          <a:noFill/>
          <a:ln w="9525">
            <a:noFill/>
            <a:miter lim="800000"/>
            <a:headEnd/>
            <a:tailEnd/>
          </a:ln>
          <a:effectLst/>
        </p:spPr>
        <p:txBody>
          <a:bodyPr>
            <a:spAutoFit/>
          </a:bodyPr>
          <a:lstStyle/>
          <a:p>
            <a:pPr algn="l">
              <a:spcBef>
                <a:spcPct val="50000"/>
              </a:spcBef>
            </a:pPr>
            <a:r>
              <a:rPr lang="en-US" sz="1800" b="1">
                <a:solidFill>
                  <a:schemeClr val="tx1"/>
                </a:solidFill>
                <a:latin typeface="Arial" charset="0"/>
              </a:rPr>
              <a:t>Driving should cease for individuals who meet the high-risk driver profile as follows:</a:t>
            </a:r>
          </a:p>
          <a:p>
            <a:pPr lvl="1" algn="l">
              <a:spcBef>
                <a:spcPct val="50000"/>
              </a:spcBef>
              <a:buFontTx/>
              <a:buChar char="•"/>
            </a:pPr>
            <a:r>
              <a:rPr lang="en-US" sz="1800" b="1">
                <a:solidFill>
                  <a:schemeClr val="tx1"/>
                </a:solidFill>
                <a:latin typeface="Arial" charset="0"/>
              </a:rPr>
              <a:t>are suspected of having OSA syndrome where there is a high level of concern regarding the risk of excessive sleepiness while driving while the individual is waiting for the diagnosis to be confirmed by a sleep study</a:t>
            </a:r>
          </a:p>
          <a:p>
            <a:pPr lvl="1" algn="l">
              <a:spcBef>
                <a:spcPct val="50000"/>
              </a:spcBef>
              <a:buFontTx/>
              <a:buChar char="•"/>
            </a:pPr>
            <a:r>
              <a:rPr lang="en-US" sz="1800" b="1">
                <a:solidFill>
                  <a:schemeClr val="tx1"/>
                </a:solidFill>
                <a:latin typeface="Arial" charset="0"/>
              </a:rPr>
              <a:t>complain of severe daytime sleepiness and a history of sleep-related motor vehicle crashes or equivalent level of concern</a:t>
            </a:r>
          </a:p>
          <a:p>
            <a:pPr lvl="1" algn="l">
              <a:spcBef>
                <a:spcPct val="50000"/>
              </a:spcBef>
              <a:buFontTx/>
              <a:buChar char="•"/>
            </a:pPr>
            <a:r>
              <a:rPr lang="en-US" sz="1800" b="1">
                <a:solidFill>
                  <a:schemeClr val="tx1"/>
                </a:solidFill>
                <a:latin typeface="Arial" charset="0"/>
              </a:rPr>
              <a:t>have a sleep study that demonstrates severe OSA syndrome and either it is untreatable or the individual is unwilling or unable to accept treatment</a:t>
            </a:r>
          </a:p>
          <a:p>
            <a:pPr algn="l">
              <a:spcBef>
                <a:spcPct val="50000"/>
              </a:spcBef>
            </a:pPr>
            <a:r>
              <a:rPr lang="en-US" sz="1800" b="1">
                <a:solidFill>
                  <a:schemeClr val="tx1"/>
                </a:solidFill>
                <a:latin typeface="Arial" charset="0"/>
              </a:rPr>
              <a:t>Individuals may resume driving or can drive if their OSA syndrome is adequately treated under specialist supervision with satisfactory control of symptoms. Consideration should be given to the type of driving and hours of driving an individual undertakes. If there is any residual risk of daytime sleepiness medical practitioners should recommend a restriction in working hours or shift work. The Director of Land Transport Safety or the Director’s delegate may impose license conditions for regular medical assessment. Medical follow-up may be delegated to the General Practitioner.</a:t>
            </a:r>
          </a:p>
          <a:p>
            <a:pPr algn="l">
              <a:spcBef>
                <a:spcPct val="50000"/>
              </a:spcBef>
            </a:pPr>
            <a:endParaRPr lang="en-US" sz="1800" b="1">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sz="3200" b="1" dirty="0">
                <a:solidFill>
                  <a:schemeClr val="tx1"/>
                </a:solidFill>
              </a:rPr>
              <a:t>Recommendation 5:</a:t>
            </a:r>
            <a:r>
              <a:rPr lang="en-US" sz="2800" b="1" dirty="0">
                <a:solidFill>
                  <a:schemeClr val="tx1"/>
                </a:solidFill>
              </a:rPr>
              <a:t> </a:t>
            </a:r>
            <a:br>
              <a:rPr lang="en-US" sz="2800" b="1" dirty="0">
                <a:solidFill>
                  <a:schemeClr val="tx1"/>
                </a:solidFill>
              </a:rPr>
            </a:br>
            <a:r>
              <a:rPr lang="en-US" sz="2800" b="1" dirty="0">
                <a:solidFill>
                  <a:schemeClr val="tx1"/>
                </a:solidFill>
              </a:rPr>
              <a:t>Specific Guidance—Identification of Individuals with Undiagnosed OSA</a:t>
            </a:r>
          </a:p>
        </p:txBody>
      </p:sp>
      <p:sp>
        <p:nvSpPr>
          <p:cNvPr id="7171" name="Rectangle 3"/>
          <p:cNvSpPr>
            <a:spLocks noGrp="1" noChangeArrowheads="1"/>
          </p:cNvSpPr>
          <p:nvPr>
            <p:ph type="body" idx="1"/>
          </p:nvPr>
        </p:nvSpPr>
        <p:spPr>
          <a:xfrm>
            <a:off x="685800" y="1905000"/>
            <a:ext cx="7772400" cy="4648200"/>
          </a:xfrm>
        </p:spPr>
        <p:txBody>
          <a:bodyPr/>
          <a:lstStyle/>
          <a:p>
            <a:pPr>
              <a:lnSpc>
                <a:spcPct val="90000"/>
              </a:lnSpc>
            </a:pPr>
            <a:r>
              <a:rPr lang="en-US" sz="2400"/>
              <a:t>Symptoms suggestive of OSA include:</a:t>
            </a:r>
          </a:p>
          <a:p>
            <a:pPr lvl="1">
              <a:lnSpc>
                <a:spcPct val="90000"/>
              </a:lnSpc>
            </a:pPr>
            <a:r>
              <a:rPr lang="en-US" sz="2000"/>
              <a:t>Chronic loud snoring</a:t>
            </a:r>
          </a:p>
          <a:p>
            <a:pPr lvl="1">
              <a:lnSpc>
                <a:spcPct val="90000"/>
              </a:lnSpc>
            </a:pPr>
            <a:r>
              <a:rPr lang="en-US" sz="2000"/>
              <a:t>Witnessed apneas or breathing pauses during sleep</a:t>
            </a:r>
          </a:p>
          <a:p>
            <a:pPr lvl="1">
              <a:lnSpc>
                <a:spcPct val="90000"/>
              </a:lnSpc>
            </a:pPr>
            <a:r>
              <a:rPr lang="en-US" sz="2000"/>
              <a:t>Daytime sleepiness</a:t>
            </a:r>
          </a:p>
          <a:p>
            <a:pPr lvl="1">
              <a:lnSpc>
                <a:spcPct val="90000"/>
              </a:lnSpc>
              <a:buFontTx/>
              <a:buNone/>
            </a:pPr>
            <a:endParaRPr lang="en-US" sz="2000"/>
          </a:p>
          <a:p>
            <a:pPr>
              <a:lnSpc>
                <a:spcPct val="90000"/>
              </a:lnSpc>
            </a:pPr>
            <a:r>
              <a:rPr lang="en-US" sz="2400"/>
              <a:t>Risk factors for OSA are: </a:t>
            </a:r>
          </a:p>
          <a:p>
            <a:pPr lvl="1">
              <a:lnSpc>
                <a:spcPct val="90000"/>
              </a:lnSpc>
            </a:pPr>
            <a:r>
              <a:rPr lang="en-US" sz="2000"/>
              <a:t>Advancing age</a:t>
            </a:r>
          </a:p>
          <a:p>
            <a:pPr lvl="1">
              <a:lnSpc>
                <a:spcPct val="90000"/>
              </a:lnSpc>
            </a:pPr>
            <a:r>
              <a:rPr lang="en-US" sz="2000"/>
              <a:t>BMI ≥28 kg/m2</a:t>
            </a:r>
          </a:p>
          <a:p>
            <a:pPr lvl="1">
              <a:lnSpc>
                <a:spcPct val="90000"/>
              </a:lnSpc>
            </a:pPr>
            <a:r>
              <a:rPr lang="en-US" sz="2000"/>
              <a:t>Small jaw</a:t>
            </a:r>
          </a:p>
          <a:p>
            <a:pPr lvl="1">
              <a:lnSpc>
                <a:spcPct val="90000"/>
              </a:lnSpc>
            </a:pPr>
            <a:r>
              <a:rPr lang="en-US" sz="2000"/>
              <a:t>Large neck size (≥ 17 inches (male) ≥15.5 (female))</a:t>
            </a:r>
          </a:p>
          <a:p>
            <a:pPr lvl="1">
              <a:lnSpc>
                <a:spcPct val="90000"/>
              </a:lnSpc>
            </a:pPr>
            <a:r>
              <a:rPr lang="en-US" sz="2000"/>
              <a:t>Small airway (a narrow or edematous oropharynx)</a:t>
            </a:r>
          </a:p>
          <a:p>
            <a:pPr lvl="1">
              <a:lnSpc>
                <a:spcPct val="90000"/>
              </a:lnSpc>
            </a:pPr>
            <a:r>
              <a:rPr lang="en-US" sz="2000"/>
              <a:t>Family history of sleep apnea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3200" b="1" dirty="0">
                <a:solidFill>
                  <a:schemeClr val="tx1"/>
                </a:solidFill>
              </a:rPr>
              <a:t>Recommendation 6: </a:t>
            </a:r>
            <a:br>
              <a:rPr lang="en-US" sz="3200" b="1" dirty="0">
                <a:solidFill>
                  <a:schemeClr val="tx1"/>
                </a:solidFill>
              </a:rPr>
            </a:br>
            <a:r>
              <a:rPr lang="en-US" sz="3200" b="1" dirty="0">
                <a:solidFill>
                  <a:schemeClr val="tx1"/>
                </a:solidFill>
              </a:rPr>
              <a:t>Specific Guidance—Method of Diagnosis and Severity</a:t>
            </a:r>
          </a:p>
        </p:txBody>
      </p:sp>
      <p:sp>
        <p:nvSpPr>
          <p:cNvPr id="8195" name="Rectangle 3"/>
          <p:cNvSpPr>
            <a:spLocks noGrp="1" noChangeArrowheads="1"/>
          </p:cNvSpPr>
          <p:nvPr>
            <p:ph type="body" idx="1"/>
          </p:nvPr>
        </p:nvSpPr>
        <p:spPr>
          <a:xfrm>
            <a:off x="685800" y="1905000"/>
            <a:ext cx="7772400" cy="4648200"/>
          </a:xfrm>
        </p:spPr>
        <p:txBody>
          <a:bodyPr/>
          <a:lstStyle/>
          <a:p>
            <a:pPr>
              <a:lnSpc>
                <a:spcPct val="90000"/>
              </a:lnSpc>
            </a:pPr>
            <a:r>
              <a:rPr lang="en-US" sz="2400"/>
              <a:t>The preferred method of diagnosis and assessment of disease severity is overnight polysomnography (PSG)</a:t>
            </a:r>
          </a:p>
          <a:p>
            <a:pPr>
              <a:lnSpc>
                <a:spcPct val="90000"/>
              </a:lnSpc>
            </a:pPr>
            <a:r>
              <a:rPr lang="en-US" sz="2400"/>
              <a:t>Acceptable alternative methods for assessment of risk in CMV drivers include objective recording devices validated against PSG that include at least five hours of measurements of:</a:t>
            </a:r>
          </a:p>
          <a:p>
            <a:pPr lvl="1">
              <a:lnSpc>
                <a:spcPct val="90000"/>
              </a:lnSpc>
            </a:pPr>
            <a:r>
              <a:rPr lang="en-US" sz="2000"/>
              <a:t>oxygen saturation, </a:t>
            </a:r>
            <a:r>
              <a:rPr lang="en-US" sz="2000" b="1"/>
              <a:t>AND</a:t>
            </a:r>
            <a:endParaRPr lang="en-US" sz="2000"/>
          </a:p>
          <a:p>
            <a:pPr lvl="1">
              <a:lnSpc>
                <a:spcPct val="90000"/>
              </a:lnSpc>
            </a:pPr>
            <a:r>
              <a:rPr lang="en-US" sz="2000"/>
              <a:t>nasal pressure, </a:t>
            </a:r>
            <a:r>
              <a:rPr lang="en-US" sz="2000" b="1"/>
              <a:t>AND</a:t>
            </a:r>
            <a:endParaRPr lang="en-US" sz="2000"/>
          </a:p>
          <a:p>
            <a:pPr lvl="1">
              <a:lnSpc>
                <a:spcPct val="90000"/>
              </a:lnSpc>
            </a:pPr>
            <a:r>
              <a:rPr lang="en-US" sz="2000"/>
              <a:t>sleep/wake time.</a:t>
            </a:r>
          </a:p>
          <a:p>
            <a:pPr>
              <a:lnSpc>
                <a:spcPct val="90000"/>
              </a:lnSpc>
            </a:pPr>
            <a:r>
              <a:rPr lang="en-US" sz="2400"/>
              <a:t>Regardless of the type of study performed, individuals should be tested while on their usual chronic medication regime.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n-US" sz="3200" b="1" dirty="0">
                <a:solidFill>
                  <a:schemeClr val="tx1"/>
                </a:solidFill>
              </a:rPr>
              <a:t>Recommendation 7:</a:t>
            </a:r>
            <a:r>
              <a:rPr lang="en-US" sz="2000" b="1" dirty="0">
                <a:solidFill>
                  <a:schemeClr val="tx1"/>
                </a:solidFill>
              </a:rPr>
              <a:t> </a:t>
            </a:r>
            <a:br>
              <a:rPr lang="en-US" sz="2000" b="1" dirty="0">
                <a:solidFill>
                  <a:schemeClr val="tx1"/>
                </a:solidFill>
              </a:rPr>
            </a:br>
            <a:r>
              <a:rPr lang="en-US" sz="2800" b="1" dirty="0">
                <a:solidFill>
                  <a:schemeClr val="tx1"/>
                </a:solidFill>
              </a:rPr>
              <a:t>Specific Guidance—Treatment of OSA–Positive Airway Pressure (PAP)</a:t>
            </a:r>
          </a:p>
        </p:txBody>
      </p:sp>
      <p:sp>
        <p:nvSpPr>
          <p:cNvPr id="9219" name="Rectangle 3"/>
          <p:cNvSpPr>
            <a:spLocks noGrp="1" noChangeArrowheads="1"/>
          </p:cNvSpPr>
          <p:nvPr>
            <p:ph type="body" idx="1"/>
          </p:nvPr>
        </p:nvSpPr>
        <p:spPr>
          <a:xfrm>
            <a:off x="685800" y="1981200"/>
            <a:ext cx="7772400" cy="4648200"/>
          </a:xfrm>
        </p:spPr>
        <p:txBody>
          <a:bodyPr/>
          <a:lstStyle/>
          <a:p>
            <a:pPr>
              <a:lnSpc>
                <a:spcPct val="90000"/>
              </a:lnSpc>
            </a:pPr>
            <a:r>
              <a:rPr lang="en-US" sz="2400"/>
              <a:t>The Medical Expert Panel recommends that the FMCSA consider adopting the following guidelines on the appropriate treatment of individuals with moderate-to-severe OSA:</a:t>
            </a:r>
          </a:p>
          <a:p>
            <a:pPr>
              <a:lnSpc>
                <a:spcPct val="90000"/>
              </a:lnSpc>
            </a:pPr>
            <a:r>
              <a:rPr lang="en-US" sz="2400"/>
              <a:t>All Individuals with OSA who require treatment should be referred to a physician with a specific expertise in the diagnosis and management of obstructive sleep apnea.</a:t>
            </a:r>
          </a:p>
          <a:p>
            <a:pPr>
              <a:lnSpc>
                <a:spcPct val="90000"/>
              </a:lnSpc>
            </a:pPr>
            <a:r>
              <a:rPr lang="en-US" sz="2400"/>
              <a:t>PAP is the preferred method of therapy </a:t>
            </a:r>
          </a:p>
          <a:p>
            <a:pPr>
              <a:lnSpc>
                <a:spcPct val="90000"/>
              </a:lnSpc>
            </a:pPr>
            <a:r>
              <a:rPr lang="en-US" sz="2400"/>
              <a:t>Adequate PAP pressure should be established through one of the following means:</a:t>
            </a:r>
          </a:p>
          <a:p>
            <a:pPr lvl="1">
              <a:lnSpc>
                <a:spcPct val="90000"/>
              </a:lnSpc>
            </a:pPr>
            <a:r>
              <a:rPr lang="en-US" sz="2000"/>
              <a:t>an in-laboratory titration study</a:t>
            </a:r>
          </a:p>
          <a:p>
            <a:pPr lvl="1">
              <a:lnSpc>
                <a:spcPct val="90000"/>
              </a:lnSpc>
            </a:pPr>
            <a:r>
              <a:rPr lang="en-US" sz="2000"/>
              <a:t>an auto-titration system without an in-laboratory titration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sz="3200" b="1" dirty="0">
                <a:solidFill>
                  <a:schemeClr val="tx1"/>
                </a:solidFill>
              </a:rPr>
              <a:t>Recommendation 7:</a:t>
            </a:r>
            <a:r>
              <a:rPr lang="en-US" sz="2800" b="1" dirty="0">
                <a:solidFill>
                  <a:schemeClr val="tx1"/>
                </a:solidFill>
              </a:rPr>
              <a:t> </a:t>
            </a:r>
            <a:br>
              <a:rPr lang="en-US" sz="2800" b="1" dirty="0">
                <a:solidFill>
                  <a:schemeClr val="tx1"/>
                </a:solidFill>
              </a:rPr>
            </a:br>
            <a:r>
              <a:rPr lang="en-US" sz="2800" b="1" dirty="0">
                <a:solidFill>
                  <a:schemeClr val="tx1"/>
                </a:solidFill>
              </a:rPr>
              <a:t>Specific Guidance—Treatment of OSA–Positive Airway Pressure (PAP)</a:t>
            </a:r>
          </a:p>
        </p:txBody>
      </p:sp>
      <p:sp>
        <p:nvSpPr>
          <p:cNvPr id="10243" name="Rectangle 3"/>
          <p:cNvSpPr>
            <a:spLocks noGrp="1" noChangeArrowheads="1"/>
          </p:cNvSpPr>
          <p:nvPr>
            <p:ph type="body" idx="1"/>
          </p:nvPr>
        </p:nvSpPr>
        <p:spPr>
          <a:xfrm>
            <a:off x="533400" y="2209800"/>
            <a:ext cx="7772400" cy="5867400"/>
          </a:xfrm>
        </p:spPr>
        <p:txBody>
          <a:bodyPr/>
          <a:lstStyle/>
          <a:p>
            <a:pPr>
              <a:lnSpc>
                <a:spcPct val="90000"/>
              </a:lnSpc>
            </a:pPr>
            <a:r>
              <a:rPr lang="en-US" sz="2400"/>
              <a:t>Individuals with OSA who have been treated with PAP may be certified if they have been successfully treated for a minimum of one week</a:t>
            </a:r>
          </a:p>
          <a:p>
            <a:pPr>
              <a:lnSpc>
                <a:spcPct val="90000"/>
              </a:lnSpc>
            </a:pPr>
            <a:endParaRPr lang="en-US" sz="2400"/>
          </a:p>
          <a:p>
            <a:pPr lvl="1">
              <a:lnSpc>
                <a:spcPct val="90000"/>
              </a:lnSpc>
            </a:pPr>
            <a:r>
              <a:rPr lang="en-US" sz="2400"/>
              <a:t>Successful PAP treatment is defined as follows:</a:t>
            </a:r>
          </a:p>
          <a:p>
            <a:pPr lvl="2">
              <a:lnSpc>
                <a:spcPct val="90000"/>
              </a:lnSpc>
            </a:pPr>
            <a:r>
              <a:rPr lang="en-US"/>
              <a:t>Demonstration of good compliance with treatment (see below)</a:t>
            </a:r>
          </a:p>
          <a:p>
            <a:pPr lvl="2">
              <a:lnSpc>
                <a:spcPct val="90000"/>
              </a:lnSpc>
            </a:pPr>
            <a:r>
              <a:rPr lang="en-US"/>
              <a:t>Resolution of excessive sleepiness when driving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0" y="202068"/>
            <a:ext cx="8686800" cy="1670274"/>
          </a:xfrm>
        </p:spPr>
        <p:txBody>
          <a:bodyPr/>
          <a:lstStyle/>
          <a:p>
            <a:r>
              <a:rPr lang="en-US" b="1" dirty="0" smtClean="0">
                <a:solidFill>
                  <a:srgbClr val="990033"/>
                </a:solidFill>
              </a:rPr>
              <a:t>Adverse impact of sleep deficiency/circadian disruption on operator performance</a:t>
            </a:r>
            <a:endParaRPr lang="en-US" b="1" dirty="0">
              <a:solidFill>
                <a:srgbClr val="990033"/>
              </a:solidFill>
            </a:endParaRPr>
          </a:p>
        </p:txBody>
      </p:sp>
      <p:sp>
        <p:nvSpPr>
          <p:cNvPr id="3" name="Content Placeholder 2"/>
          <p:cNvSpPr>
            <a:spLocks noGrp="1"/>
          </p:cNvSpPr>
          <p:nvPr>
            <p:ph idx="1"/>
          </p:nvPr>
        </p:nvSpPr>
        <p:spPr>
          <a:xfrm>
            <a:off x="224976" y="1988472"/>
            <a:ext cx="8686800" cy="4666332"/>
          </a:xfrm>
        </p:spPr>
        <p:txBody>
          <a:bodyPr/>
          <a:lstStyle/>
          <a:p>
            <a:r>
              <a:rPr lang="en-US" dirty="0" smtClean="0"/>
              <a:t>Slowed reaction time</a:t>
            </a:r>
          </a:p>
          <a:p>
            <a:r>
              <a:rPr lang="en-US" dirty="0" smtClean="0"/>
              <a:t>Increased risk of lapses of attention</a:t>
            </a:r>
          </a:p>
          <a:p>
            <a:r>
              <a:rPr lang="en-US" dirty="0" smtClean="0"/>
              <a:t>Increased risk of automatic behavior</a:t>
            </a:r>
          </a:p>
          <a:p>
            <a:r>
              <a:rPr lang="en-US" dirty="0" smtClean="0"/>
              <a:t>Increased distractibility</a:t>
            </a:r>
          </a:p>
          <a:p>
            <a:r>
              <a:rPr lang="en-US" dirty="0" smtClean="0"/>
              <a:t>Impaired judgment (not as risk averse)</a:t>
            </a:r>
          </a:p>
          <a:p>
            <a:r>
              <a:rPr lang="en-US" dirty="0" smtClean="0"/>
              <a:t>Fast and sloppy (speed/accuracy tradeoff)</a:t>
            </a:r>
          </a:p>
          <a:p>
            <a:r>
              <a:rPr lang="en-US" dirty="0" smtClean="0"/>
              <a:t>Impaired memory</a:t>
            </a:r>
          </a:p>
          <a:p>
            <a:r>
              <a:rPr lang="en-US" i="1" dirty="0" smtClean="0"/>
              <a:t>Increased risk of falling asleep</a:t>
            </a:r>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sz="3200" b="1" dirty="0">
                <a:solidFill>
                  <a:schemeClr val="tx1"/>
                </a:solidFill>
              </a:rPr>
              <a:t>Recommendation 7:</a:t>
            </a:r>
            <a:r>
              <a:rPr lang="en-US" sz="2800" b="1" dirty="0">
                <a:solidFill>
                  <a:schemeClr val="tx1"/>
                </a:solidFill>
              </a:rPr>
              <a:t> </a:t>
            </a:r>
            <a:br>
              <a:rPr lang="en-US" sz="2800" b="1" dirty="0">
                <a:solidFill>
                  <a:schemeClr val="tx1"/>
                </a:solidFill>
              </a:rPr>
            </a:br>
            <a:r>
              <a:rPr lang="en-US" sz="2800" b="1" dirty="0">
                <a:solidFill>
                  <a:schemeClr val="tx1"/>
                </a:solidFill>
              </a:rPr>
              <a:t>Specific Guidance—Treatment of OSA–Positive Airway Pressure (PAP)</a:t>
            </a:r>
          </a:p>
        </p:txBody>
      </p:sp>
      <p:sp>
        <p:nvSpPr>
          <p:cNvPr id="11267" name="Rectangle 3"/>
          <p:cNvSpPr>
            <a:spLocks noGrp="1" noChangeArrowheads="1"/>
          </p:cNvSpPr>
          <p:nvPr>
            <p:ph type="body" idx="1"/>
          </p:nvPr>
        </p:nvSpPr>
        <p:spPr>
          <a:xfrm>
            <a:off x="685800" y="1828800"/>
            <a:ext cx="7772400" cy="4648200"/>
          </a:xfrm>
        </p:spPr>
        <p:txBody>
          <a:bodyPr/>
          <a:lstStyle/>
          <a:p>
            <a:r>
              <a:rPr lang="en-US" sz="2400"/>
              <a:t>Individuals with OSA who are treated with PAP must demonstrate compliance with treatment and this must be documented objectively</a:t>
            </a:r>
          </a:p>
          <a:p>
            <a:pPr lvl="1"/>
            <a:r>
              <a:rPr lang="en-US" sz="2400"/>
              <a:t>Compliance is defined as using PAP for the duration of total sleep time.</a:t>
            </a:r>
          </a:p>
          <a:p>
            <a:pPr lvl="2"/>
            <a:r>
              <a:rPr lang="en-US" sz="2000"/>
              <a:t>Optimal treatment efficacy occurs with seven hours or more of use during sleep; however, four hours of documented time at pressure per major sleep episode is minimally acceptable. </a:t>
            </a:r>
          </a:p>
          <a:p>
            <a:pPr lvl="2"/>
            <a:r>
              <a:rPr lang="en-US" sz="2000"/>
              <a:t>Based on current standards of practice, an acceptable CPAP use is at least four hours of use per night on at least 70 percent of nights.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3200" b="1" dirty="0">
                <a:solidFill>
                  <a:schemeClr val="tx1"/>
                </a:solidFill>
              </a:rPr>
              <a:t>Recommendation 8: </a:t>
            </a:r>
            <a:br>
              <a:rPr lang="en-US" sz="3200" b="1" dirty="0">
                <a:solidFill>
                  <a:schemeClr val="tx1"/>
                </a:solidFill>
              </a:rPr>
            </a:br>
            <a:r>
              <a:rPr lang="en-US" sz="2800" b="1" dirty="0">
                <a:solidFill>
                  <a:schemeClr val="tx1"/>
                </a:solidFill>
              </a:rPr>
              <a:t>Specific Guidance—Treatment of OSA–Alternatives to PAP</a:t>
            </a:r>
          </a:p>
        </p:txBody>
      </p:sp>
      <p:sp>
        <p:nvSpPr>
          <p:cNvPr id="12291" name="Rectangle 3"/>
          <p:cNvSpPr>
            <a:spLocks noGrp="1" noChangeArrowheads="1"/>
          </p:cNvSpPr>
          <p:nvPr>
            <p:ph type="body" idx="1"/>
          </p:nvPr>
        </p:nvSpPr>
        <p:spPr>
          <a:xfrm>
            <a:off x="304800" y="2057400"/>
            <a:ext cx="8305800" cy="5029200"/>
          </a:xfrm>
        </p:spPr>
        <p:txBody>
          <a:bodyPr/>
          <a:lstStyle/>
          <a:p>
            <a:pPr>
              <a:lnSpc>
                <a:spcPct val="90000"/>
              </a:lnSpc>
            </a:pPr>
            <a:r>
              <a:rPr lang="en-US" sz="2400"/>
              <a:t>Dental appliances and surgery are considered to be potential alternatives to PAP for the treatment of OSA.</a:t>
            </a:r>
          </a:p>
          <a:p>
            <a:pPr lvl="1">
              <a:lnSpc>
                <a:spcPct val="90000"/>
              </a:lnSpc>
            </a:pPr>
            <a:r>
              <a:rPr lang="en-US" sz="2200"/>
              <a:t>Currently there is no method of measuring compliance among individuals treated with dental appliances. Consequently, use of dental appliances cannot be considered an acceptable alternative to PAP in individuals who require certification to drive a CMV in interstate commerce.</a:t>
            </a:r>
          </a:p>
          <a:p>
            <a:pPr lvl="1">
              <a:lnSpc>
                <a:spcPct val="90000"/>
              </a:lnSpc>
            </a:pPr>
            <a:r>
              <a:rPr lang="en-US" sz="2200"/>
              <a:t>Compliance among individuals who have undergone surgical treatment for OSA is less of an issue. Consequently, surgical treatment (bariatric, upper airway soft tissue, facial bone, and tracheostomy) is deemed an acceptable alternative to PAP (see later guidelines).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sz="3200" b="1" dirty="0">
                <a:solidFill>
                  <a:schemeClr val="tx1"/>
                </a:solidFill>
              </a:rPr>
              <a:t>Recommendation 9:</a:t>
            </a:r>
            <a:r>
              <a:rPr lang="en-US" sz="2800" b="1" dirty="0">
                <a:solidFill>
                  <a:schemeClr val="tx1"/>
                </a:solidFill>
              </a:rPr>
              <a:t> </a:t>
            </a:r>
            <a:br>
              <a:rPr lang="en-US" sz="2800" b="1" dirty="0">
                <a:solidFill>
                  <a:schemeClr val="tx1"/>
                </a:solidFill>
              </a:rPr>
            </a:br>
            <a:r>
              <a:rPr lang="en-US" sz="2800" b="1" dirty="0">
                <a:solidFill>
                  <a:schemeClr val="tx1"/>
                </a:solidFill>
              </a:rPr>
              <a:t>Specific Guidance—Treatment of OSA—Bariatric Surgery</a:t>
            </a:r>
          </a:p>
        </p:txBody>
      </p:sp>
      <p:sp>
        <p:nvSpPr>
          <p:cNvPr id="13315" name="Rectangle 3"/>
          <p:cNvSpPr>
            <a:spLocks noGrp="1" noChangeArrowheads="1"/>
          </p:cNvSpPr>
          <p:nvPr>
            <p:ph type="body" idx="1"/>
          </p:nvPr>
        </p:nvSpPr>
        <p:spPr>
          <a:xfrm>
            <a:off x="762000" y="2209800"/>
            <a:ext cx="8153400" cy="3581400"/>
          </a:xfrm>
        </p:spPr>
        <p:txBody>
          <a:bodyPr/>
          <a:lstStyle/>
          <a:p>
            <a:pPr>
              <a:lnSpc>
                <a:spcPct val="90000"/>
              </a:lnSpc>
            </a:pPr>
            <a:r>
              <a:rPr lang="en-US" sz="2400"/>
              <a:t>Individuals who have undergone bariatric surgery may be certified if they are:</a:t>
            </a:r>
          </a:p>
          <a:p>
            <a:pPr lvl="1">
              <a:lnSpc>
                <a:spcPct val="90000"/>
              </a:lnSpc>
            </a:pPr>
            <a:r>
              <a:rPr lang="en-US" sz="2000"/>
              <a:t>Compliant with PAP (see guideline for PAP requirements) </a:t>
            </a:r>
            <a:r>
              <a:rPr lang="en-US" sz="2000" b="1"/>
              <a:t>OR</a:t>
            </a:r>
            <a:endParaRPr lang="en-US" sz="2000"/>
          </a:p>
          <a:p>
            <a:pPr lvl="1">
              <a:lnSpc>
                <a:spcPct val="90000"/>
              </a:lnSpc>
            </a:pPr>
            <a:r>
              <a:rPr lang="en-US" sz="2000"/>
              <a:t>Six months post-operative (to allow time for weight loss) </a:t>
            </a:r>
            <a:r>
              <a:rPr lang="en-US" sz="2000" b="1"/>
              <a:t>AND</a:t>
            </a:r>
            <a:endParaRPr lang="en-US" sz="2000"/>
          </a:p>
          <a:p>
            <a:pPr lvl="1">
              <a:lnSpc>
                <a:spcPct val="90000"/>
              </a:lnSpc>
            </a:pPr>
            <a:r>
              <a:rPr lang="en-US" sz="2000"/>
              <a:t>Cleared by treating physician with a specific expertise in diagnosis and management of obstructive sleep apnea </a:t>
            </a:r>
            <a:r>
              <a:rPr lang="en-US" sz="2000" b="1"/>
              <a:t>AND</a:t>
            </a:r>
            <a:endParaRPr lang="en-US" sz="2000"/>
          </a:p>
          <a:p>
            <a:pPr lvl="1">
              <a:lnSpc>
                <a:spcPct val="90000"/>
              </a:lnSpc>
            </a:pPr>
            <a:r>
              <a:rPr lang="en-US" sz="2000"/>
              <a:t>Sleep exam indicates that AHI ≤ 10 </a:t>
            </a:r>
            <a:r>
              <a:rPr lang="en-US" sz="2000" b="1"/>
              <a:t>AND</a:t>
            </a:r>
            <a:endParaRPr lang="en-US" sz="2000"/>
          </a:p>
          <a:p>
            <a:pPr lvl="1">
              <a:lnSpc>
                <a:spcPct val="90000"/>
              </a:lnSpc>
            </a:pPr>
            <a:r>
              <a:rPr lang="en-US" sz="2000"/>
              <a:t>No longer excessively sleepy</a:t>
            </a:r>
            <a:r>
              <a:rPr lang="en-US" sz="240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sz="3200" b="1" dirty="0">
                <a:solidFill>
                  <a:schemeClr val="tx1"/>
                </a:solidFill>
              </a:rPr>
              <a:t>Recommendation 9: </a:t>
            </a:r>
            <a:br>
              <a:rPr lang="en-US" sz="3200" b="1" dirty="0">
                <a:solidFill>
                  <a:schemeClr val="tx1"/>
                </a:solidFill>
              </a:rPr>
            </a:br>
            <a:r>
              <a:rPr lang="en-US" sz="2800" b="1" dirty="0">
                <a:solidFill>
                  <a:schemeClr val="tx1"/>
                </a:solidFill>
              </a:rPr>
              <a:t>Specific Guidance—Treatment of OSA—Bariatric Surgery</a:t>
            </a:r>
          </a:p>
        </p:txBody>
      </p:sp>
      <p:sp>
        <p:nvSpPr>
          <p:cNvPr id="14339" name="Rectangle 3"/>
          <p:cNvSpPr>
            <a:spLocks noGrp="1" noChangeArrowheads="1"/>
          </p:cNvSpPr>
          <p:nvPr>
            <p:ph type="body" idx="1"/>
          </p:nvPr>
        </p:nvSpPr>
        <p:spPr>
          <a:xfrm>
            <a:off x="838200" y="2057400"/>
            <a:ext cx="7162800" cy="4114800"/>
          </a:xfrm>
        </p:spPr>
        <p:txBody>
          <a:bodyPr/>
          <a:lstStyle/>
          <a:p>
            <a:pPr>
              <a:lnSpc>
                <a:spcPct val="90000"/>
              </a:lnSpc>
            </a:pPr>
            <a:r>
              <a:rPr lang="en-US" sz="2800"/>
              <a:t>For individuals certified based on these criteria, re-evaluation by sleep study within two years if they are not on PAP therapy</a:t>
            </a:r>
          </a:p>
          <a:p>
            <a:pPr>
              <a:lnSpc>
                <a:spcPct val="90000"/>
              </a:lnSpc>
              <a:buFontTx/>
              <a:buNone/>
            </a:pPr>
            <a:endParaRPr lang="en-US" sz="2800"/>
          </a:p>
          <a:p>
            <a:pPr>
              <a:lnSpc>
                <a:spcPct val="90000"/>
              </a:lnSpc>
            </a:pPr>
            <a:r>
              <a:rPr lang="en-US" sz="2800"/>
              <a:t>Individuals who are off PAP therapy should be given information that they need to seek re-evaluation if they gain significant weight (&gt;5%) or their symptoms of OSA recur.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sz="3200" b="1" dirty="0">
                <a:solidFill>
                  <a:schemeClr val="tx1"/>
                </a:solidFill>
              </a:rPr>
              <a:t>Recommendation 10: </a:t>
            </a:r>
            <a:br>
              <a:rPr lang="en-US" sz="3200" b="1" dirty="0">
                <a:solidFill>
                  <a:schemeClr val="tx1"/>
                </a:solidFill>
              </a:rPr>
            </a:br>
            <a:r>
              <a:rPr lang="en-US" sz="2800" b="1" dirty="0">
                <a:solidFill>
                  <a:schemeClr val="tx1"/>
                </a:solidFill>
              </a:rPr>
              <a:t>Specific Guidance—Treatment of OSA—</a:t>
            </a:r>
            <a:r>
              <a:rPr lang="en-US" sz="2800" b="1" dirty="0" err="1">
                <a:solidFill>
                  <a:schemeClr val="tx1"/>
                </a:solidFill>
              </a:rPr>
              <a:t>Oropharyngeal</a:t>
            </a:r>
            <a:r>
              <a:rPr lang="en-US" sz="2800" b="1" dirty="0">
                <a:solidFill>
                  <a:schemeClr val="tx1"/>
                </a:solidFill>
              </a:rPr>
              <a:t> Surgery</a:t>
            </a:r>
          </a:p>
        </p:txBody>
      </p:sp>
      <p:sp>
        <p:nvSpPr>
          <p:cNvPr id="15363" name="Rectangle 3"/>
          <p:cNvSpPr>
            <a:spLocks noGrp="1" noChangeArrowheads="1"/>
          </p:cNvSpPr>
          <p:nvPr>
            <p:ph type="body" idx="1"/>
          </p:nvPr>
        </p:nvSpPr>
        <p:spPr>
          <a:xfrm>
            <a:off x="685800" y="2286000"/>
            <a:ext cx="7772400" cy="3581400"/>
          </a:xfrm>
        </p:spPr>
        <p:txBody>
          <a:bodyPr/>
          <a:lstStyle/>
          <a:p>
            <a:pPr>
              <a:lnSpc>
                <a:spcPct val="90000"/>
              </a:lnSpc>
            </a:pPr>
            <a:r>
              <a:rPr lang="en-US" sz="2800"/>
              <a:t>Individuals with OSA who have been treated with oropharyngeal surgery may be certified if they: </a:t>
            </a:r>
          </a:p>
          <a:p>
            <a:pPr lvl="1">
              <a:lnSpc>
                <a:spcPct val="90000"/>
              </a:lnSpc>
            </a:pPr>
            <a:r>
              <a:rPr lang="en-US" sz="2400"/>
              <a:t>Are &gt; 1 month post surgery </a:t>
            </a:r>
            <a:r>
              <a:rPr lang="en-US" sz="2400" b="1"/>
              <a:t>AND</a:t>
            </a:r>
            <a:endParaRPr lang="en-US" sz="2400"/>
          </a:p>
          <a:p>
            <a:pPr lvl="1">
              <a:lnSpc>
                <a:spcPct val="90000"/>
              </a:lnSpc>
            </a:pPr>
            <a:r>
              <a:rPr lang="en-US" sz="2400"/>
              <a:t>Are cleared by treating physician with a specific expertise in diagnosis and management of obstructive sleep apnea </a:t>
            </a:r>
            <a:r>
              <a:rPr lang="en-US" sz="2400" b="1"/>
              <a:t>AND</a:t>
            </a:r>
            <a:endParaRPr lang="en-US" sz="2400"/>
          </a:p>
          <a:p>
            <a:pPr lvl="1">
              <a:lnSpc>
                <a:spcPct val="90000"/>
              </a:lnSpc>
            </a:pPr>
            <a:r>
              <a:rPr lang="en-US" sz="2400"/>
              <a:t>Do not experience daytime sleepiness </a:t>
            </a:r>
            <a:r>
              <a:rPr lang="en-US" sz="2400" b="1"/>
              <a:t>AND</a:t>
            </a:r>
            <a:endParaRPr lang="en-US" sz="2400"/>
          </a:p>
          <a:p>
            <a:pPr lvl="1">
              <a:lnSpc>
                <a:spcPct val="90000"/>
              </a:lnSpc>
            </a:pPr>
            <a:r>
              <a:rPr lang="en-US" sz="2400"/>
              <a:t>Have an AHI </a:t>
            </a:r>
            <a:r>
              <a:rPr lang="en-US" sz="2400" u="sng"/>
              <a:t>&lt;</a:t>
            </a:r>
            <a:r>
              <a:rPr lang="en-US" sz="2400"/>
              <a:t> 10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sz="3200" b="1" dirty="0">
                <a:solidFill>
                  <a:schemeClr val="tx1"/>
                </a:solidFill>
              </a:rPr>
              <a:t>Recommendation 10: </a:t>
            </a:r>
            <a:br>
              <a:rPr lang="en-US" sz="3200" b="1" dirty="0">
                <a:solidFill>
                  <a:schemeClr val="tx1"/>
                </a:solidFill>
              </a:rPr>
            </a:br>
            <a:r>
              <a:rPr lang="en-US" sz="2800" b="1" dirty="0">
                <a:solidFill>
                  <a:schemeClr val="tx1"/>
                </a:solidFill>
              </a:rPr>
              <a:t>Specific Guidance—Treatment of OSA—</a:t>
            </a:r>
            <a:r>
              <a:rPr lang="en-US" sz="2800" b="1" dirty="0" err="1">
                <a:solidFill>
                  <a:schemeClr val="tx1"/>
                </a:solidFill>
              </a:rPr>
              <a:t>Oropharyngeal</a:t>
            </a:r>
            <a:r>
              <a:rPr lang="en-US" sz="2800" b="1" dirty="0">
                <a:solidFill>
                  <a:schemeClr val="tx1"/>
                </a:solidFill>
              </a:rPr>
              <a:t> Surgery</a:t>
            </a:r>
          </a:p>
        </p:txBody>
      </p:sp>
      <p:sp>
        <p:nvSpPr>
          <p:cNvPr id="16387" name="Rectangle 3"/>
          <p:cNvSpPr>
            <a:spLocks noGrp="1" noChangeArrowheads="1"/>
          </p:cNvSpPr>
          <p:nvPr>
            <p:ph type="body" idx="1"/>
          </p:nvPr>
        </p:nvSpPr>
        <p:spPr>
          <a:xfrm>
            <a:off x="990600" y="2362200"/>
            <a:ext cx="6781800" cy="2209800"/>
          </a:xfrm>
        </p:spPr>
        <p:txBody>
          <a:bodyPr/>
          <a:lstStyle/>
          <a:p>
            <a:r>
              <a:rPr lang="en-US"/>
              <a:t>Annual recertification required</a:t>
            </a:r>
          </a:p>
          <a:p>
            <a:pPr lvl="1"/>
            <a:r>
              <a:rPr lang="en-US"/>
              <a:t>Annual objective testing with AHI </a:t>
            </a:r>
            <a:r>
              <a:rPr lang="en-US" u="sng"/>
              <a:t>&lt;</a:t>
            </a:r>
            <a:r>
              <a:rPr lang="en-US"/>
              <a:t> 10 </a:t>
            </a:r>
            <a:r>
              <a:rPr lang="en-US" b="1"/>
              <a:t>AND</a:t>
            </a:r>
            <a:endParaRPr lang="en-US"/>
          </a:p>
          <a:p>
            <a:pPr lvl="1"/>
            <a:r>
              <a:rPr lang="en-US"/>
              <a:t>No daytime sleepiness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sz="3200" b="1" dirty="0">
                <a:solidFill>
                  <a:schemeClr val="tx1"/>
                </a:solidFill>
              </a:rPr>
              <a:t>Recommendation 11: </a:t>
            </a:r>
            <a:br>
              <a:rPr lang="en-US" sz="3200" b="1" dirty="0">
                <a:solidFill>
                  <a:schemeClr val="tx1"/>
                </a:solidFill>
              </a:rPr>
            </a:br>
            <a:r>
              <a:rPr lang="en-US" sz="2800" b="1" dirty="0">
                <a:solidFill>
                  <a:schemeClr val="tx1"/>
                </a:solidFill>
              </a:rPr>
              <a:t>Specific Guidance—Treatment of OSA–Facial Bone Surgery</a:t>
            </a:r>
          </a:p>
        </p:txBody>
      </p:sp>
      <p:sp>
        <p:nvSpPr>
          <p:cNvPr id="17411" name="Rectangle 3"/>
          <p:cNvSpPr>
            <a:spLocks noGrp="1" noChangeArrowheads="1"/>
          </p:cNvSpPr>
          <p:nvPr>
            <p:ph type="body" idx="1"/>
          </p:nvPr>
        </p:nvSpPr>
        <p:spPr>
          <a:xfrm>
            <a:off x="609600" y="2286000"/>
            <a:ext cx="7772400" cy="3429000"/>
          </a:xfrm>
        </p:spPr>
        <p:txBody>
          <a:bodyPr/>
          <a:lstStyle/>
          <a:p>
            <a:pPr>
              <a:lnSpc>
                <a:spcPct val="80000"/>
              </a:lnSpc>
            </a:pPr>
            <a:r>
              <a:rPr lang="en-US" sz="2800"/>
              <a:t>Individuals with OSA who have been treated with facial bone surgery may be certified if they: </a:t>
            </a:r>
          </a:p>
          <a:p>
            <a:pPr lvl="1">
              <a:lnSpc>
                <a:spcPct val="80000"/>
              </a:lnSpc>
            </a:pPr>
            <a:r>
              <a:rPr lang="en-US" sz="2400"/>
              <a:t>Are &gt;1 month post surgery </a:t>
            </a:r>
            <a:r>
              <a:rPr lang="en-US" sz="2400" b="1"/>
              <a:t>AND</a:t>
            </a:r>
            <a:endParaRPr lang="en-US" sz="2400"/>
          </a:p>
          <a:p>
            <a:pPr lvl="1">
              <a:lnSpc>
                <a:spcPct val="80000"/>
              </a:lnSpc>
            </a:pPr>
            <a:r>
              <a:rPr lang="en-US" sz="2400"/>
              <a:t>Are cleared by treating physician with a specific expertise in diagnosis and management of obstructive sleep apnea </a:t>
            </a:r>
            <a:r>
              <a:rPr lang="en-US" sz="2400" b="1"/>
              <a:t>AND</a:t>
            </a:r>
            <a:endParaRPr lang="en-US" sz="2400"/>
          </a:p>
          <a:p>
            <a:pPr lvl="1">
              <a:lnSpc>
                <a:spcPct val="80000"/>
              </a:lnSpc>
            </a:pPr>
            <a:r>
              <a:rPr lang="en-US" sz="2400"/>
              <a:t>Do not experience daytime sleepiness </a:t>
            </a:r>
            <a:r>
              <a:rPr lang="en-US" sz="2400" b="1"/>
              <a:t>AND</a:t>
            </a:r>
            <a:endParaRPr lang="en-US" sz="2400"/>
          </a:p>
          <a:p>
            <a:pPr lvl="1">
              <a:lnSpc>
                <a:spcPct val="80000"/>
              </a:lnSpc>
            </a:pPr>
            <a:r>
              <a:rPr lang="en-US" sz="2400"/>
              <a:t>Have an AHI </a:t>
            </a:r>
            <a:r>
              <a:rPr lang="en-US" sz="2400" u="sng"/>
              <a:t>&lt;</a:t>
            </a:r>
            <a:r>
              <a:rPr lang="en-US" sz="2400"/>
              <a:t> 10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200" b="1" dirty="0">
                <a:solidFill>
                  <a:schemeClr val="tx1"/>
                </a:solidFill>
              </a:rPr>
              <a:t>Recommendation 11: </a:t>
            </a:r>
            <a:br>
              <a:rPr lang="en-US" sz="3200" b="1" dirty="0">
                <a:solidFill>
                  <a:schemeClr val="tx1"/>
                </a:solidFill>
              </a:rPr>
            </a:br>
            <a:r>
              <a:rPr lang="en-US" sz="2800" b="1" dirty="0">
                <a:solidFill>
                  <a:schemeClr val="tx1"/>
                </a:solidFill>
              </a:rPr>
              <a:t>Specific Guidance—Treatment of OSA–Facial Bone Surgery</a:t>
            </a:r>
          </a:p>
        </p:txBody>
      </p:sp>
      <p:sp>
        <p:nvSpPr>
          <p:cNvPr id="18435" name="Rectangle 3"/>
          <p:cNvSpPr>
            <a:spLocks noGrp="1" noChangeArrowheads="1"/>
          </p:cNvSpPr>
          <p:nvPr>
            <p:ph type="body" idx="1"/>
          </p:nvPr>
        </p:nvSpPr>
        <p:spPr>
          <a:xfrm>
            <a:off x="685800" y="2286000"/>
            <a:ext cx="7772400" cy="2209800"/>
          </a:xfrm>
        </p:spPr>
        <p:txBody>
          <a:bodyPr/>
          <a:lstStyle/>
          <a:p>
            <a:r>
              <a:rPr lang="en-US"/>
              <a:t>Annual Recertification required</a:t>
            </a:r>
          </a:p>
          <a:p>
            <a:pPr lvl="1"/>
            <a:r>
              <a:rPr lang="en-US"/>
              <a:t>Annual objective testing with AHI </a:t>
            </a:r>
            <a:r>
              <a:rPr lang="en-US" u="sng"/>
              <a:t>&lt;</a:t>
            </a:r>
            <a:r>
              <a:rPr lang="en-US"/>
              <a:t> 10 </a:t>
            </a:r>
            <a:r>
              <a:rPr lang="en-US" b="1"/>
              <a:t>AND</a:t>
            </a:r>
            <a:endParaRPr lang="en-US"/>
          </a:p>
          <a:p>
            <a:pPr lvl="1"/>
            <a:r>
              <a:rPr lang="en-US"/>
              <a:t>No daytime sleepiness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sz="3200" b="1" dirty="0">
                <a:solidFill>
                  <a:schemeClr val="tx1"/>
                </a:solidFill>
              </a:rPr>
              <a:t>Recommendation 12: </a:t>
            </a:r>
            <a:br>
              <a:rPr lang="en-US" sz="3200" b="1" dirty="0">
                <a:solidFill>
                  <a:schemeClr val="tx1"/>
                </a:solidFill>
              </a:rPr>
            </a:br>
            <a:r>
              <a:rPr lang="en-US" sz="2800" b="1" dirty="0">
                <a:solidFill>
                  <a:schemeClr val="tx1"/>
                </a:solidFill>
              </a:rPr>
              <a:t>Specific Guidance—Treatment of OSA–</a:t>
            </a:r>
            <a:r>
              <a:rPr lang="en-US" sz="2800" b="1" dirty="0" err="1">
                <a:solidFill>
                  <a:schemeClr val="tx1"/>
                </a:solidFill>
              </a:rPr>
              <a:t>Tracheostomy</a:t>
            </a:r>
            <a:endParaRPr lang="en-US" sz="2800" b="1" dirty="0">
              <a:solidFill>
                <a:schemeClr val="tx1"/>
              </a:solidFill>
            </a:endParaRPr>
          </a:p>
        </p:txBody>
      </p:sp>
      <p:sp>
        <p:nvSpPr>
          <p:cNvPr id="19459" name="Rectangle 3"/>
          <p:cNvSpPr>
            <a:spLocks noGrp="1" noChangeArrowheads="1"/>
          </p:cNvSpPr>
          <p:nvPr>
            <p:ph type="body" idx="1"/>
          </p:nvPr>
        </p:nvSpPr>
        <p:spPr>
          <a:xfrm>
            <a:off x="609600" y="2133600"/>
            <a:ext cx="7772400" cy="3276600"/>
          </a:xfrm>
        </p:spPr>
        <p:txBody>
          <a:bodyPr/>
          <a:lstStyle/>
          <a:p>
            <a:pPr>
              <a:lnSpc>
                <a:spcPct val="80000"/>
              </a:lnSpc>
            </a:pPr>
            <a:r>
              <a:rPr lang="en-US" sz="2800"/>
              <a:t>Individuals with OSA who have been treated with oropharyngeal surgery may be certified if they: </a:t>
            </a:r>
          </a:p>
          <a:p>
            <a:pPr lvl="1">
              <a:lnSpc>
                <a:spcPct val="80000"/>
              </a:lnSpc>
            </a:pPr>
            <a:r>
              <a:rPr lang="en-US" sz="2400"/>
              <a:t>Are &gt; 1 month post surgery </a:t>
            </a:r>
            <a:r>
              <a:rPr lang="en-US" sz="2400" b="1"/>
              <a:t>AND</a:t>
            </a:r>
            <a:endParaRPr lang="en-US" sz="2400"/>
          </a:p>
          <a:p>
            <a:pPr lvl="1">
              <a:lnSpc>
                <a:spcPct val="80000"/>
              </a:lnSpc>
            </a:pPr>
            <a:r>
              <a:rPr lang="en-US" sz="2400"/>
              <a:t>Are cleared by treating physician with a specific expertise in diagnosis and management of obstructive sleep apnea </a:t>
            </a:r>
            <a:r>
              <a:rPr lang="en-US" sz="2400" b="1"/>
              <a:t>AND</a:t>
            </a:r>
            <a:endParaRPr lang="en-US" sz="2400"/>
          </a:p>
          <a:p>
            <a:pPr lvl="1">
              <a:lnSpc>
                <a:spcPct val="80000"/>
              </a:lnSpc>
            </a:pPr>
            <a:r>
              <a:rPr lang="en-US" sz="2400"/>
              <a:t>Do not experience daytime sleepiness </a:t>
            </a:r>
            <a:r>
              <a:rPr lang="en-US" sz="2400" b="1"/>
              <a:t>AND</a:t>
            </a:r>
            <a:endParaRPr lang="en-US" sz="2400"/>
          </a:p>
          <a:p>
            <a:pPr lvl="1">
              <a:lnSpc>
                <a:spcPct val="80000"/>
              </a:lnSpc>
            </a:pPr>
            <a:r>
              <a:rPr lang="en-US" sz="2400"/>
              <a:t>Have an AHI </a:t>
            </a:r>
            <a:r>
              <a:rPr lang="en-US" sz="2400" u="sng"/>
              <a:t>&lt;</a:t>
            </a:r>
            <a:r>
              <a:rPr lang="en-US" sz="2400"/>
              <a:t> 10</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n-US" sz="3200" b="1" dirty="0">
                <a:solidFill>
                  <a:schemeClr val="tx1"/>
                </a:solidFill>
              </a:rPr>
              <a:t>Recommendation 12: </a:t>
            </a:r>
            <a:br>
              <a:rPr lang="en-US" sz="3200" b="1" dirty="0">
                <a:solidFill>
                  <a:schemeClr val="tx1"/>
                </a:solidFill>
              </a:rPr>
            </a:br>
            <a:r>
              <a:rPr lang="en-US" sz="2800" b="1" dirty="0">
                <a:solidFill>
                  <a:schemeClr val="tx1"/>
                </a:solidFill>
              </a:rPr>
              <a:t>Specific Guidance—Treatment of OSA–</a:t>
            </a:r>
            <a:r>
              <a:rPr lang="en-US" sz="2800" b="1" dirty="0" err="1">
                <a:solidFill>
                  <a:schemeClr val="tx1"/>
                </a:solidFill>
              </a:rPr>
              <a:t>Tracheostomy</a:t>
            </a:r>
            <a:endParaRPr lang="en-US" sz="2800" b="1" dirty="0">
              <a:solidFill>
                <a:schemeClr val="tx1"/>
              </a:solidFill>
            </a:endParaRPr>
          </a:p>
        </p:txBody>
      </p:sp>
      <p:sp>
        <p:nvSpPr>
          <p:cNvPr id="20483" name="Rectangle 3"/>
          <p:cNvSpPr>
            <a:spLocks noGrp="1" noChangeArrowheads="1"/>
          </p:cNvSpPr>
          <p:nvPr>
            <p:ph type="body" idx="1"/>
          </p:nvPr>
        </p:nvSpPr>
        <p:spPr>
          <a:xfrm>
            <a:off x="457200" y="2438400"/>
            <a:ext cx="7924800" cy="1905000"/>
          </a:xfrm>
        </p:spPr>
        <p:txBody>
          <a:bodyPr/>
          <a:lstStyle/>
          <a:p>
            <a:r>
              <a:rPr lang="en-US"/>
              <a:t>Annual recertification required</a:t>
            </a:r>
          </a:p>
          <a:p>
            <a:pPr lvl="1"/>
            <a:r>
              <a:rPr lang="en-US"/>
              <a:t>Annual objective testing with AHI </a:t>
            </a:r>
            <a:r>
              <a:rPr lang="en-US" u="sng"/>
              <a:t>&lt;</a:t>
            </a:r>
            <a:r>
              <a:rPr lang="en-US"/>
              <a:t> 10 AND</a:t>
            </a:r>
          </a:p>
          <a:p>
            <a:pPr lvl="1"/>
            <a:r>
              <a:rPr lang="en-US"/>
              <a:t>No daytime sleepiness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0" y="274638"/>
            <a:ext cx="8686800" cy="1670274"/>
          </a:xfrm>
        </p:spPr>
        <p:txBody>
          <a:bodyPr/>
          <a:lstStyle/>
          <a:p>
            <a:r>
              <a:rPr lang="en-US" sz="4000" b="1" dirty="0" smtClean="0">
                <a:solidFill>
                  <a:srgbClr val="990033"/>
                </a:solidFill>
              </a:rPr>
              <a:t>Drowsiness is Special Problem for Commercial Motor Vehicle Operators</a:t>
            </a:r>
            <a:endParaRPr lang="en-US" sz="4000" b="1" dirty="0">
              <a:solidFill>
                <a:srgbClr val="990033"/>
              </a:solidFill>
            </a:endParaRPr>
          </a:p>
        </p:txBody>
      </p:sp>
      <p:sp>
        <p:nvSpPr>
          <p:cNvPr id="3" name="Content Placeholder 2"/>
          <p:cNvSpPr>
            <a:spLocks noGrp="1"/>
          </p:cNvSpPr>
          <p:nvPr>
            <p:ph idx="1"/>
          </p:nvPr>
        </p:nvSpPr>
        <p:spPr>
          <a:xfrm>
            <a:off x="224976" y="2148126"/>
            <a:ext cx="8686800" cy="4666332"/>
          </a:xfrm>
        </p:spPr>
        <p:txBody>
          <a:bodyPr/>
          <a:lstStyle/>
          <a:p>
            <a:r>
              <a:rPr lang="en-US" dirty="0" smtClean="0"/>
              <a:t>Operating commercial motor vehicles is </a:t>
            </a:r>
            <a:r>
              <a:rPr lang="en-US" b="1" dirty="0" smtClean="0"/>
              <a:t>routine, highly over-learned task </a:t>
            </a:r>
            <a:r>
              <a:rPr lang="en-US" dirty="0" smtClean="0"/>
              <a:t>with minimal novelty</a:t>
            </a:r>
          </a:p>
          <a:p>
            <a:r>
              <a:rPr lang="en-US" dirty="0" smtClean="0"/>
              <a:t>Drivers are usually in a </a:t>
            </a:r>
            <a:r>
              <a:rPr lang="en-US" b="1" dirty="0" smtClean="0"/>
              <a:t>sedentary </a:t>
            </a:r>
            <a:r>
              <a:rPr lang="en-US" dirty="0" smtClean="0"/>
              <a:t>position</a:t>
            </a:r>
          </a:p>
          <a:p>
            <a:r>
              <a:rPr lang="en-US" dirty="0" smtClean="0"/>
              <a:t>At </a:t>
            </a:r>
            <a:r>
              <a:rPr lang="en-US" b="1" dirty="0" smtClean="0"/>
              <a:t>night</a:t>
            </a:r>
            <a:r>
              <a:rPr lang="en-US" dirty="0" smtClean="0"/>
              <a:t>, commercial motor vehicle drivers are usually in </a:t>
            </a:r>
            <a:r>
              <a:rPr lang="en-US" b="1" dirty="0" smtClean="0"/>
              <a:t>dim light or near darkness</a:t>
            </a:r>
          </a:p>
          <a:p>
            <a:r>
              <a:rPr lang="en-US" dirty="0" smtClean="0"/>
              <a:t>Task is uniquely </a:t>
            </a:r>
            <a:r>
              <a:rPr lang="en-US" b="1" dirty="0" smtClean="0"/>
              <a:t>vulnerable</a:t>
            </a:r>
            <a:r>
              <a:rPr lang="en-US" dirty="0" smtClean="0"/>
              <a:t> to </a:t>
            </a:r>
            <a:r>
              <a:rPr lang="en-US" b="1" dirty="0" smtClean="0"/>
              <a:t>momentary lapse of attention</a:t>
            </a:r>
            <a:r>
              <a:rPr lang="en-US" dirty="0" smtClean="0"/>
              <a:t> or slowed reaction time</a:t>
            </a:r>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2"/>
            <a:endParaRPr lang="en-US" dirty="0" smtClean="0"/>
          </a:p>
          <a:p>
            <a:pPr lvl="1"/>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08322" name="Picture 2"/>
          <p:cNvPicPr>
            <a:picLocks noChangeAspect="1" noChangeArrowheads="1"/>
          </p:cNvPicPr>
          <p:nvPr/>
        </p:nvPicPr>
        <p:blipFill>
          <a:blip r:embed="rId3" cstate="print"/>
          <a:srcRect b="7297"/>
          <a:stretch>
            <a:fillRect/>
          </a:stretch>
        </p:blipFill>
        <p:spPr bwMode="auto">
          <a:xfrm>
            <a:off x="1" y="1212595"/>
            <a:ext cx="9143999" cy="4970481"/>
          </a:xfrm>
          <a:prstGeom prst="rect">
            <a:avLst/>
          </a:prstGeom>
          <a:solidFill>
            <a:srgbClr val="FFFFFF"/>
          </a:solidFill>
          <a:ln w="9525">
            <a:noFill/>
            <a:miter lim="800000"/>
            <a:headEnd/>
            <a:tailEnd/>
          </a:ln>
        </p:spPr>
      </p:pic>
      <p:pic>
        <p:nvPicPr>
          <p:cNvPr id="1208323" name="Picture 3"/>
          <p:cNvPicPr>
            <a:picLocks noChangeAspect="1" noChangeArrowheads="1"/>
          </p:cNvPicPr>
          <p:nvPr/>
        </p:nvPicPr>
        <p:blipFill>
          <a:blip r:embed="rId4" cstate="print"/>
          <a:srcRect/>
          <a:stretch>
            <a:fillRect/>
          </a:stretch>
        </p:blipFill>
        <p:spPr bwMode="auto">
          <a:xfrm>
            <a:off x="0" y="5950857"/>
            <a:ext cx="6222688" cy="907143"/>
          </a:xfrm>
          <a:prstGeom prst="rect">
            <a:avLst/>
          </a:prstGeom>
          <a:noFill/>
          <a:ln w="9525">
            <a:noFill/>
            <a:miter lim="800000"/>
            <a:headEnd/>
            <a:tailEnd/>
          </a:ln>
        </p:spPr>
      </p:pic>
      <p:sp>
        <p:nvSpPr>
          <p:cNvPr id="7" name="TextBox 6"/>
          <p:cNvSpPr txBox="1"/>
          <p:nvPr/>
        </p:nvSpPr>
        <p:spPr>
          <a:xfrm>
            <a:off x="0" y="0"/>
            <a:ext cx="9144000" cy="1077218"/>
          </a:xfrm>
          <a:prstGeom prst="rect">
            <a:avLst/>
          </a:prstGeom>
          <a:noFill/>
        </p:spPr>
        <p:txBody>
          <a:bodyPr wrap="square" rtlCol="0">
            <a:spAutoFit/>
          </a:bodyPr>
          <a:lstStyle/>
          <a:p>
            <a:pPr>
              <a:spcBef>
                <a:spcPts val="0"/>
              </a:spcBef>
            </a:pPr>
            <a:r>
              <a:rPr lang="en-US" sz="3600" dirty="0" smtClean="0">
                <a:solidFill>
                  <a:srgbClr val="990033"/>
                </a:solidFill>
              </a:rPr>
              <a:t>Higher Crash Risk in Drivers with OSA</a:t>
            </a:r>
          </a:p>
          <a:p>
            <a:pPr>
              <a:spcBef>
                <a:spcPts val="0"/>
              </a:spcBef>
            </a:pPr>
            <a:r>
              <a:rPr lang="en-US" sz="2800" dirty="0" smtClean="0">
                <a:solidFill>
                  <a:srgbClr val="990033"/>
                </a:solidFill>
              </a:rPr>
              <a:t>(Random Effects Meta-Analysis)</a:t>
            </a:r>
            <a:endParaRPr lang="en-US" sz="2800" dirty="0">
              <a:solidFill>
                <a:srgbClr val="990033"/>
              </a:solidFill>
            </a:endParaRPr>
          </a:p>
        </p:txBody>
      </p:sp>
      <p:sp>
        <p:nvSpPr>
          <p:cNvPr id="8" name="Oval 7"/>
          <p:cNvSpPr/>
          <p:nvPr/>
        </p:nvSpPr>
        <p:spPr bwMode="auto">
          <a:xfrm>
            <a:off x="1378855" y="5007431"/>
            <a:ext cx="899885" cy="464457"/>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0" y="0"/>
            <a:ext cx="9144000" cy="1077218"/>
          </a:xfrm>
          <a:prstGeom prst="rect">
            <a:avLst/>
          </a:prstGeom>
          <a:noFill/>
        </p:spPr>
        <p:txBody>
          <a:bodyPr wrap="square" rtlCol="0">
            <a:spAutoFit/>
          </a:bodyPr>
          <a:lstStyle/>
          <a:p>
            <a:pPr>
              <a:spcBef>
                <a:spcPts val="0"/>
              </a:spcBef>
            </a:pPr>
            <a:r>
              <a:rPr lang="en-US" sz="3200" dirty="0" smtClean="0">
                <a:solidFill>
                  <a:srgbClr val="990033"/>
                </a:solidFill>
              </a:rPr>
              <a:t>Random-effects meta-analysis of pre-post CPAP crash risk ratio data</a:t>
            </a:r>
            <a:endParaRPr lang="en-US" sz="3200" dirty="0">
              <a:solidFill>
                <a:srgbClr val="990033"/>
              </a:solidFill>
            </a:endParaRPr>
          </a:p>
        </p:txBody>
      </p:sp>
      <p:sp>
        <p:nvSpPr>
          <p:cNvPr id="5" name="TextBox 4"/>
          <p:cNvSpPr txBox="1"/>
          <p:nvPr/>
        </p:nvSpPr>
        <p:spPr>
          <a:xfrm>
            <a:off x="0" y="6237715"/>
            <a:ext cx="9144000" cy="584775"/>
          </a:xfrm>
          <a:prstGeom prst="rect">
            <a:avLst/>
          </a:prstGeom>
          <a:noFill/>
        </p:spPr>
        <p:txBody>
          <a:bodyPr wrap="square" rtlCol="0">
            <a:spAutoFit/>
          </a:bodyPr>
          <a:lstStyle/>
          <a:p>
            <a:pPr algn="l">
              <a:spcBef>
                <a:spcPts val="0"/>
              </a:spcBef>
            </a:pPr>
            <a:r>
              <a:rPr lang="en-US" sz="1600" dirty="0" err="1" smtClean="0">
                <a:solidFill>
                  <a:srgbClr val="000000"/>
                </a:solidFill>
              </a:rPr>
              <a:t>Tregear</a:t>
            </a:r>
            <a:r>
              <a:rPr lang="en-US" sz="1600" dirty="0" smtClean="0">
                <a:solidFill>
                  <a:srgbClr val="000000"/>
                </a:solidFill>
              </a:rPr>
              <a:t> S; Reston J; </a:t>
            </a:r>
            <a:r>
              <a:rPr lang="en-US" sz="1600" dirty="0" err="1" smtClean="0">
                <a:solidFill>
                  <a:srgbClr val="000000"/>
                </a:solidFill>
              </a:rPr>
              <a:t>Schoelles</a:t>
            </a:r>
            <a:r>
              <a:rPr lang="en-US" sz="1600" dirty="0" smtClean="0">
                <a:solidFill>
                  <a:srgbClr val="000000"/>
                </a:solidFill>
              </a:rPr>
              <a:t> K; Phillips B. Continuous positive airway pressure reduces risk of motor vehicle crash among drivers with obstructive sleep apnea. </a:t>
            </a:r>
            <a:r>
              <a:rPr lang="en-US" sz="1600" i="1" dirty="0" smtClean="0">
                <a:solidFill>
                  <a:srgbClr val="000000"/>
                </a:solidFill>
              </a:rPr>
              <a:t>Sleep</a:t>
            </a:r>
            <a:r>
              <a:rPr lang="en-US" sz="1600" dirty="0" smtClean="0">
                <a:solidFill>
                  <a:srgbClr val="000000"/>
                </a:solidFill>
              </a:rPr>
              <a:t> 2010;33:1373.</a:t>
            </a:r>
            <a:endParaRPr lang="en-US" sz="1600" dirty="0">
              <a:solidFill>
                <a:srgbClr val="000000"/>
              </a:solidFill>
            </a:endParaRPr>
          </a:p>
        </p:txBody>
      </p:sp>
      <p:pic>
        <p:nvPicPr>
          <p:cNvPr id="1209346" name="Picture 2"/>
          <p:cNvPicPr>
            <a:picLocks noChangeAspect="1" noChangeArrowheads="1"/>
          </p:cNvPicPr>
          <p:nvPr/>
        </p:nvPicPr>
        <p:blipFill>
          <a:blip r:embed="rId3" cstate="print"/>
          <a:srcRect l="2357" t="2975" r="3492" b="13201"/>
          <a:stretch>
            <a:fillRect/>
          </a:stretch>
        </p:blipFill>
        <p:spPr bwMode="auto">
          <a:xfrm>
            <a:off x="94731" y="1030514"/>
            <a:ext cx="8966822" cy="5239649"/>
          </a:xfrm>
          <a:prstGeom prst="rect">
            <a:avLst/>
          </a:prstGeom>
          <a:noFill/>
          <a:ln w="9525">
            <a:noFill/>
            <a:miter lim="800000"/>
            <a:headEnd/>
            <a:tailEnd/>
          </a:ln>
        </p:spPr>
      </p:pic>
      <p:sp>
        <p:nvSpPr>
          <p:cNvPr id="8" name="Oval 7"/>
          <p:cNvSpPr/>
          <p:nvPr/>
        </p:nvSpPr>
        <p:spPr bwMode="auto">
          <a:xfrm>
            <a:off x="1291771" y="5094515"/>
            <a:ext cx="899885" cy="464457"/>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noFill/>
        </p:spPr>
        <p:txBody>
          <a:bodyPr wrap="square" rtlCol="0">
            <a:spAutoFit/>
          </a:bodyPr>
          <a:lstStyle/>
          <a:p>
            <a:pPr>
              <a:spcBef>
                <a:spcPts val="0"/>
              </a:spcBef>
            </a:pPr>
            <a:r>
              <a:rPr lang="en-US" sz="3600" dirty="0" smtClean="0">
                <a:solidFill>
                  <a:srgbClr val="990033"/>
                </a:solidFill>
              </a:rPr>
              <a:t>Random-effects meta-analysis of post CPAP crash risk versus no OSA controls</a:t>
            </a:r>
            <a:endParaRPr lang="en-US" sz="3600" dirty="0">
              <a:solidFill>
                <a:srgbClr val="990033"/>
              </a:solidFill>
            </a:endParaRPr>
          </a:p>
        </p:txBody>
      </p:sp>
      <p:sp>
        <p:nvSpPr>
          <p:cNvPr id="5" name="TextBox 4"/>
          <p:cNvSpPr txBox="1"/>
          <p:nvPr/>
        </p:nvSpPr>
        <p:spPr>
          <a:xfrm>
            <a:off x="0" y="6237715"/>
            <a:ext cx="9144000" cy="584775"/>
          </a:xfrm>
          <a:prstGeom prst="rect">
            <a:avLst/>
          </a:prstGeom>
          <a:noFill/>
        </p:spPr>
        <p:txBody>
          <a:bodyPr wrap="square" rtlCol="0">
            <a:spAutoFit/>
          </a:bodyPr>
          <a:lstStyle/>
          <a:p>
            <a:pPr algn="l">
              <a:spcBef>
                <a:spcPts val="0"/>
              </a:spcBef>
            </a:pPr>
            <a:r>
              <a:rPr lang="en-US" sz="1600" dirty="0" err="1" smtClean="0">
                <a:solidFill>
                  <a:srgbClr val="000000"/>
                </a:solidFill>
              </a:rPr>
              <a:t>Tregear</a:t>
            </a:r>
            <a:r>
              <a:rPr lang="en-US" sz="1600" dirty="0" smtClean="0">
                <a:solidFill>
                  <a:srgbClr val="000000"/>
                </a:solidFill>
              </a:rPr>
              <a:t> S; Reston J; </a:t>
            </a:r>
            <a:r>
              <a:rPr lang="en-US" sz="1600" dirty="0" err="1" smtClean="0">
                <a:solidFill>
                  <a:srgbClr val="000000"/>
                </a:solidFill>
              </a:rPr>
              <a:t>Schoelles</a:t>
            </a:r>
            <a:r>
              <a:rPr lang="en-US" sz="1600" dirty="0" smtClean="0">
                <a:solidFill>
                  <a:srgbClr val="000000"/>
                </a:solidFill>
              </a:rPr>
              <a:t> K; Phillips B. Continuous positive airway pressure reduces risk of motor vehicle crash among drivers with obstructive sleep apnea. </a:t>
            </a:r>
            <a:r>
              <a:rPr lang="en-US" sz="1600" i="1" dirty="0" smtClean="0">
                <a:solidFill>
                  <a:srgbClr val="000000"/>
                </a:solidFill>
              </a:rPr>
              <a:t>Sleep</a:t>
            </a:r>
            <a:r>
              <a:rPr lang="en-US" sz="1600" dirty="0" smtClean="0">
                <a:solidFill>
                  <a:srgbClr val="000000"/>
                </a:solidFill>
              </a:rPr>
              <a:t> 2010;33:1373.</a:t>
            </a:r>
            <a:endParaRPr lang="en-US" sz="1600" dirty="0">
              <a:solidFill>
                <a:srgbClr val="000000"/>
              </a:solidFill>
            </a:endParaRPr>
          </a:p>
        </p:txBody>
      </p:sp>
      <p:pic>
        <p:nvPicPr>
          <p:cNvPr id="1210370" name="Picture 2"/>
          <p:cNvPicPr>
            <a:picLocks noChangeAspect="1" noChangeArrowheads="1"/>
          </p:cNvPicPr>
          <p:nvPr/>
        </p:nvPicPr>
        <p:blipFill>
          <a:blip r:embed="rId3" cstate="print"/>
          <a:srcRect/>
          <a:stretch>
            <a:fillRect/>
          </a:stretch>
        </p:blipFill>
        <p:spPr bwMode="auto">
          <a:xfrm>
            <a:off x="105500" y="1727200"/>
            <a:ext cx="8875859" cy="3381829"/>
          </a:xfrm>
          <a:prstGeom prst="rect">
            <a:avLst/>
          </a:prstGeom>
          <a:noFill/>
          <a:ln w="9525">
            <a:noFill/>
            <a:miter lim="800000"/>
            <a:headEnd/>
            <a:tailEnd/>
          </a:ln>
        </p:spPr>
      </p:pic>
      <p:sp>
        <p:nvSpPr>
          <p:cNvPr id="6" name="Oval 5"/>
          <p:cNvSpPr/>
          <p:nvPr/>
        </p:nvSpPr>
        <p:spPr bwMode="auto">
          <a:xfrm>
            <a:off x="1262741" y="3875317"/>
            <a:ext cx="899885" cy="464457"/>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55602" y="206826"/>
            <a:ext cx="8686800" cy="868362"/>
          </a:xfrm>
        </p:spPr>
        <p:txBody>
          <a:bodyPr>
            <a:noAutofit/>
          </a:bodyPr>
          <a:lstStyle/>
          <a:p>
            <a:r>
              <a:rPr lang="en-US" sz="4000" b="1" i="1" dirty="0" smtClean="0">
                <a:solidFill>
                  <a:srgbClr val="A50021"/>
                </a:solidFill>
              </a:rPr>
              <a:t>Bona fide </a:t>
            </a:r>
            <a:r>
              <a:rPr lang="en-US" sz="4000" b="1" dirty="0" smtClean="0">
                <a:solidFill>
                  <a:srgbClr val="A50021"/>
                </a:solidFill>
              </a:rPr>
              <a:t>occupational qualification</a:t>
            </a:r>
          </a:p>
        </p:txBody>
      </p:sp>
      <p:sp>
        <p:nvSpPr>
          <p:cNvPr id="60419" name="Rectangle 3"/>
          <p:cNvSpPr>
            <a:spLocks noGrp="1" noChangeArrowheads="1"/>
          </p:cNvSpPr>
          <p:nvPr>
            <p:ph type="body" idx="1"/>
          </p:nvPr>
        </p:nvSpPr>
        <p:spPr>
          <a:xfrm>
            <a:off x="87084" y="1262746"/>
            <a:ext cx="8991600" cy="5297711"/>
          </a:xfrm>
        </p:spPr>
        <p:txBody>
          <a:bodyPr>
            <a:noAutofit/>
          </a:bodyPr>
          <a:lstStyle/>
          <a:p>
            <a:r>
              <a:rPr lang="en-US" b="1" dirty="0" smtClean="0"/>
              <a:t>Overnight truck driving simulator, measuring lane deviation, reaction time, emergency response time, </a:t>
            </a:r>
            <a:r>
              <a:rPr lang="en-US" b="1" dirty="0" err="1" smtClean="0"/>
              <a:t>attentional</a:t>
            </a:r>
            <a:r>
              <a:rPr lang="en-US" b="1" dirty="0" smtClean="0"/>
              <a:t> failures, performance.  </a:t>
            </a:r>
          </a:p>
          <a:p>
            <a:endParaRPr lang="en-US" b="1" dirty="0" smtClean="0"/>
          </a:p>
          <a:p>
            <a:endParaRPr lang="en-US" b="1" baseline="300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descr="HealthSleepHom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06211" name="Text Box 3"/>
          <p:cNvSpPr txBox="1">
            <a:spLocks noChangeArrowheads="1"/>
          </p:cNvSpPr>
          <p:nvPr/>
        </p:nvSpPr>
        <p:spPr bwMode="auto">
          <a:xfrm>
            <a:off x="4687888" y="5675313"/>
            <a:ext cx="4070350" cy="366712"/>
          </a:xfrm>
          <a:prstGeom prst="rect">
            <a:avLst/>
          </a:prstGeom>
          <a:noFill/>
          <a:ln w="9525" algn="ctr">
            <a:noFill/>
            <a:miter lim="800000"/>
            <a:headEnd/>
            <a:tailEnd/>
          </a:ln>
          <a:effectLst/>
        </p:spPr>
        <p:txBody>
          <a:bodyPr wrap="none">
            <a:spAutoFit/>
          </a:bodyPr>
          <a:lstStyle/>
          <a:p>
            <a:r>
              <a:rPr lang="en-US" sz="1800">
                <a:solidFill>
                  <a:schemeClr val="bg1"/>
                </a:solidFill>
              </a:rPr>
              <a:t>www.healthysleep.med.harvard.edu</a:t>
            </a:r>
          </a:p>
        </p:txBody>
      </p:sp>
      <p:sp>
        <p:nvSpPr>
          <p:cNvPr id="606212" name="Text Box 4"/>
          <p:cNvSpPr txBox="1">
            <a:spLocks noChangeArrowheads="1"/>
          </p:cNvSpPr>
          <p:nvPr/>
        </p:nvSpPr>
        <p:spPr bwMode="auto">
          <a:xfrm>
            <a:off x="1049338" y="6126163"/>
            <a:ext cx="7032625" cy="701675"/>
          </a:xfrm>
          <a:prstGeom prst="rect">
            <a:avLst/>
          </a:prstGeom>
          <a:noFill/>
          <a:ln w="60325" algn="ctr">
            <a:solidFill>
              <a:srgbClr val="FFFF00"/>
            </a:solidFill>
            <a:miter lim="800000"/>
            <a:headEnd/>
            <a:tailEnd/>
          </a:ln>
          <a:effectLst/>
        </p:spPr>
        <p:txBody>
          <a:bodyPr>
            <a:spAutoFit/>
          </a:bodyPr>
          <a:lstStyle/>
          <a:p>
            <a:r>
              <a:rPr lang="en-US" sz="3600">
                <a:solidFill>
                  <a:srgbClr val="000066"/>
                </a:solidFill>
              </a:rPr>
              <a:t>http://understandingsleep.org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5442860" y="624132"/>
            <a:ext cx="3585028" cy="5856504"/>
          </a:xfrm>
          <a:prstGeom prst="rect">
            <a:avLst/>
          </a:prstGeom>
          <a:noFill/>
          <a:ln w="12700">
            <a:noFill/>
            <a:miter lim="800000"/>
            <a:headEnd/>
            <a:tailEnd/>
          </a:ln>
          <a:effectLst/>
        </p:spPr>
        <p:txBody>
          <a:bodyPr lIns="90488" tIns="44450" rIns="90488" bIns="44450"/>
          <a:lstStyle/>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cs typeface="+mn-cs"/>
              </a:rPr>
              <a:t>Consecutive Waking Hours</a:t>
            </a:r>
          </a:p>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cs typeface="+mn-cs"/>
              </a:rPr>
              <a:t>Night Sleep Duration</a:t>
            </a:r>
          </a:p>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cs typeface="+mn-cs"/>
              </a:rPr>
              <a:t>Biological Time of Day (circadian rhythms)</a:t>
            </a:r>
          </a:p>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cs typeface="+mn-cs"/>
              </a:rPr>
              <a:t>Sleep Inertia</a:t>
            </a:r>
          </a:p>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latin typeface="Arial" pitchFamily="34" charset="0"/>
                <a:cs typeface="Arial" pitchFamily="34" charset="0"/>
              </a:rPr>
              <a:t>Use of Stimulants   or Hypnotics</a:t>
            </a:r>
          </a:p>
          <a:p>
            <a:pPr marL="342900" indent="-342900" algn="r" eaLnBrk="1" hangingPunct="1">
              <a:spcBef>
                <a:spcPct val="20000"/>
              </a:spcBef>
              <a:spcAft>
                <a:spcPct val="50000"/>
              </a:spcAft>
              <a:buClr>
                <a:srgbClr val="FAFD00"/>
              </a:buClr>
              <a:buSzPct val="115000"/>
              <a:buFontTx/>
              <a:buChar char="•"/>
            </a:pPr>
            <a:r>
              <a:rPr lang="en-US" sz="2400" dirty="0" smtClean="0">
                <a:solidFill>
                  <a:srgbClr val="FFFF00"/>
                </a:solidFill>
                <a:cs typeface="+mn-cs"/>
              </a:rPr>
              <a:t>Medical Condition; </a:t>
            </a:r>
            <a:r>
              <a:rPr lang="en-US" sz="2400" dirty="0" smtClean="0">
                <a:solidFill>
                  <a:schemeClr val="bg1"/>
                </a:solidFill>
                <a:cs typeface="+mn-cs"/>
              </a:rPr>
              <a:t>Clinical Sleep Disorders</a:t>
            </a:r>
            <a:r>
              <a:rPr lang="en-US" sz="2400" dirty="0" smtClean="0">
                <a:solidFill>
                  <a:srgbClr val="FFFF00"/>
                </a:solidFill>
                <a:cs typeface="+mn-cs"/>
              </a:rPr>
              <a:t>; Age</a:t>
            </a:r>
          </a:p>
        </p:txBody>
      </p:sp>
      <p:pic>
        <p:nvPicPr>
          <p:cNvPr id="724996" name="Picture 4" descr="19728---sunset across USA"/>
          <p:cNvPicPr>
            <a:picLocks noChangeAspect="1" noChangeArrowheads="1"/>
          </p:cNvPicPr>
          <p:nvPr/>
        </p:nvPicPr>
        <p:blipFill>
          <a:blip r:embed="rId3" cstate="print">
            <a:lum contrast="18000"/>
          </a:blip>
          <a:srcRect/>
          <a:stretch>
            <a:fillRect/>
          </a:stretch>
        </p:blipFill>
        <p:spPr bwMode="auto">
          <a:xfrm>
            <a:off x="152400" y="540654"/>
            <a:ext cx="5816600" cy="6172200"/>
          </a:xfrm>
          <a:prstGeom prst="rect">
            <a:avLst/>
          </a:prstGeom>
          <a:noFill/>
        </p:spPr>
      </p:pic>
      <p:sp>
        <p:nvSpPr>
          <p:cNvPr id="724995" name="Rectangle 3"/>
          <p:cNvSpPr>
            <a:spLocks noChangeArrowheads="1"/>
          </p:cNvSpPr>
          <p:nvPr/>
        </p:nvSpPr>
        <p:spPr bwMode="auto">
          <a:xfrm>
            <a:off x="1059543" y="-25398"/>
            <a:ext cx="8084457" cy="533399"/>
          </a:xfrm>
          <a:prstGeom prst="rect">
            <a:avLst/>
          </a:prstGeom>
          <a:noFill/>
          <a:ln w="12700">
            <a:noFill/>
            <a:miter lim="800000"/>
            <a:headEnd/>
            <a:tailEnd/>
          </a:ln>
          <a:effectLst/>
        </p:spPr>
        <p:txBody>
          <a:bodyPr lIns="90488" tIns="44450" rIns="90488" bIns="44450" anchor="ctr"/>
          <a:lstStyle/>
          <a:p>
            <a:pPr algn="r" eaLnBrk="1" hangingPunct="1">
              <a:spcBef>
                <a:spcPct val="0"/>
              </a:spcBef>
            </a:pPr>
            <a:r>
              <a:rPr lang="en-US" sz="2400" i="1" dirty="0" smtClean="0">
                <a:solidFill>
                  <a:srgbClr val="FFFF00"/>
                </a:solidFill>
                <a:cs typeface="+mn-cs"/>
              </a:rPr>
              <a:t>PHYSIOLOGICAL DETERMINANTS OF FATIGUE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4" name="Picture 2"/>
          <p:cNvPicPr>
            <a:picLocks noChangeAspect="1" noChangeArrowheads="1"/>
          </p:cNvPicPr>
          <p:nvPr/>
        </p:nvPicPr>
        <p:blipFill>
          <a:blip r:embed="rId3" cstate="print"/>
          <a:srcRect/>
          <a:stretch>
            <a:fillRect/>
          </a:stretch>
        </p:blipFill>
        <p:spPr bwMode="auto">
          <a:xfrm>
            <a:off x="1216025" y="681038"/>
            <a:ext cx="2809875" cy="2271712"/>
          </a:xfrm>
          <a:prstGeom prst="rect">
            <a:avLst/>
          </a:prstGeom>
          <a:noFill/>
          <a:ln w="9525">
            <a:noFill/>
            <a:miter lim="800000"/>
            <a:headEnd/>
            <a:tailEnd/>
          </a:ln>
          <a:effectLst/>
        </p:spPr>
      </p:pic>
      <p:pic>
        <p:nvPicPr>
          <p:cNvPr id="520195" name="Picture 3"/>
          <p:cNvPicPr>
            <a:picLocks noChangeAspect="1" noChangeArrowheads="1"/>
          </p:cNvPicPr>
          <p:nvPr/>
        </p:nvPicPr>
        <p:blipFill>
          <a:blip r:embed="rId4" cstate="print"/>
          <a:srcRect/>
          <a:stretch>
            <a:fillRect/>
          </a:stretch>
        </p:blipFill>
        <p:spPr bwMode="auto">
          <a:xfrm>
            <a:off x="1851025" y="2936875"/>
            <a:ext cx="2390775" cy="708025"/>
          </a:xfrm>
          <a:prstGeom prst="rect">
            <a:avLst/>
          </a:prstGeom>
          <a:noFill/>
          <a:ln w="9525">
            <a:noFill/>
            <a:miter lim="800000"/>
            <a:headEnd/>
            <a:tailEnd/>
          </a:ln>
          <a:effectLst/>
        </p:spPr>
      </p:pic>
      <p:sp>
        <p:nvSpPr>
          <p:cNvPr id="520196" name="Text Box 4"/>
          <p:cNvSpPr txBox="1">
            <a:spLocks noChangeArrowheads="1"/>
          </p:cNvSpPr>
          <p:nvPr/>
        </p:nvSpPr>
        <p:spPr bwMode="auto">
          <a:xfrm>
            <a:off x="958850" y="266700"/>
            <a:ext cx="258127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1 – Circadian time of day</a:t>
            </a:r>
          </a:p>
        </p:txBody>
      </p:sp>
      <p:sp>
        <p:nvSpPr>
          <p:cNvPr id="520197" name="Text Box 5"/>
          <p:cNvSpPr txBox="1">
            <a:spLocks noChangeArrowheads="1"/>
          </p:cNvSpPr>
          <p:nvPr/>
        </p:nvSpPr>
        <p:spPr bwMode="auto">
          <a:xfrm>
            <a:off x="4906963" y="266700"/>
            <a:ext cx="2816225"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2 – Acute sleep deprivation</a:t>
            </a:r>
          </a:p>
        </p:txBody>
      </p:sp>
      <p:sp>
        <p:nvSpPr>
          <p:cNvPr id="520198" name="Text Box 6"/>
          <p:cNvSpPr txBox="1">
            <a:spLocks noChangeArrowheads="1"/>
          </p:cNvSpPr>
          <p:nvPr/>
        </p:nvSpPr>
        <p:spPr bwMode="auto">
          <a:xfrm>
            <a:off x="958850" y="3673475"/>
            <a:ext cx="2945037" cy="338554"/>
          </a:xfrm>
          <a:prstGeom prst="rect">
            <a:avLst/>
          </a:prstGeom>
          <a:noFill/>
          <a:ln w="9525">
            <a:noFill/>
            <a:miter lim="800000"/>
            <a:headEnd/>
            <a:tailEnd/>
          </a:ln>
          <a:effectLst/>
        </p:spPr>
        <p:txBody>
          <a:bodyPr wrap="none">
            <a:spAutoFit/>
          </a:bodyPr>
          <a:lstStyle/>
          <a:p>
            <a:pPr algn="l" eaLnBrk="1" hangingPunct="1">
              <a:spcBef>
                <a:spcPct val="0"/>
              </a:spcBef>
            </a:pPr>
            <a:r>
              <a:rPr lang="en-US" sz="1600" dirty="0" smtClean="0">
                <a:solidFill>
                  <a:srgbClr val="000000"/>
                </a:solidFill>
                <a:cs typeface="+mn-cs"/>
              </a:rPr>
              <a:t>3 – Chronic sleep deficiency</a:t>
            </a:r>
          </a:p>
        </p:txBody>
      </p:sp>
      <p:pic>
        <p:nvPicPr>
          <p:cNvPr id="520199" name="Picture 7"/>
          <p:cNvPicPr>
            <a:picLocks noChangeAspect="1" noChangeArrowheads="1"/>
          </p:cNvPicPr>
          <p:nvPr/>
        </p:nvPicPr>
        <p:blipFill>
          <a:blip r:embed="rId5" cstate="print"/>
          <a:srcRect/>
          <a:stretch>
            <a:fillRect/>
          </a:stretch>
        </p:blipFill>
        <p:spPr bwMode="auto">
          <a:xfrm>
            <a:off x="4829175" y="4156075"/>
            <a:ext cx="3255963" cy="2516188"/>
          </a:xfrm>
          <a:prstGeom prst="rect">
            <a:avLst/>
          </a:prstGeom>
          <a:noFill/>
        </p:spPr>
      </p:pic>
      <p:sp>
        <p:nvSpPr>
          <p:cNvPr id="520200" name="Text Box 8"/>
          <p:cNvSpPr txBox="1">
            <a:spLocks noChangeArrowheads="1"/>
          </p:cNvSpPr>
          <p:nvPr/>
        </p:nvSpPr>
        <p:spPr bwMode="auto">
          <a:xfrm rot="-5400000">
            <a:off x="119063" y="1565275"/>
            <a:ext cx="2120900" cy="457200"/>
          </a:xfrm>
          <a:prstGeom prst="rect">
            <a:avLst/>
          </a:prstGeom>
          <a:solidFill>
            <a:schemeClr val="bg1"/>
          </a:solidFill>
          <a:ln w="9525">
            <a:noFill/>
            <a:miter lim="800000"/>
            <a:headEnd/>
            <a:tailEnd/>
          </a:ln>
          <a:effectLst/>
        </p:spPr>
        <p:txBody>
          <a:bodyPr wrap="none">
            <a:spAutoFit/>
          </a:bodyPr>
          <a:lstStyle/>
          <a:p>
            <a:pPr eaLnBrk="1" hangingPunct="1">
              <a:spcBef>
                <a:spcPct val="0"/>
              </a:spcBef>
            </a:pPr>
            <a:r>
              <a:rPr lang="en-US" smtClean="0">
                <a:solidFill>
                  <a:srgbClr val="000000"/>
                </a:solidFill>
                <a:cs typeface="+mn-cs"/>
              </a:rPr>
              <a:t>Psychomotor performance</a:t>
            </a:r>
          </a:p>
          <a:p>
            <a:pPr eaLnBrk="1" hangingPunct="1">
              <a:spcBef>
                <a:spcPct val="0"/>
              </a:spcBef>
            </a:pPr>
            <a:r>
              <a:rPr lang="en-US" smtClean="0">
                <a:solidFill>
                  <a:srgbClr val="000000"/>
                </a:solidFill>
                <a:cs typeface="+mn-cs"/>
              </a:rPr>
              <a:t> reaction time (ms)</a:t>
            </a:r>
          </a:p>
        </p:txBody>
      </p:sp>
      <p:sp>
        <p:nvSpPr>
          <p:cNvPr id="520201" name="Text Box 9"/>
          <p:cNvSpPr txBox="1">
            <a:spLocks noChangeArrowheads="1"/>
          </p:cNvSpPr>
          <p:nvPr/>
        </p:nvSpPr>
        <p:spPr bwMode="auto">
          <a:xfrm rot="-5400000">
            <a:off x="119063" y="5018088"/>
            <a:ext cx="2120900" cy="457200"/>
          </a:xfrm>
          <a:prstGeom prst="rect">
            <a:avLst/>
          </a:prstGeom>
          <a:solidFill>
            <a:schemeClr val="bg1"/>
          </a:solidFill>
          <a:ln w="9525">
            <a:noFill/>
            <a:miter lim="800000"/>
            <a:headEnd/>
            <a:tailEnd/>
          </a:ln>
          <a:effectLst/>
        </p:spPr>
        <p:txBody>
          <a:bodyPr wrap="none">
            <a:spAutoFit/>
          </a:bodyPr>
          <a:lstStyle/>
          <a:p>
            <a:pPr eaLnBrk="1" hangingPunct="1">
              <a:spcBef>
                <a:spcPct val="0"/>
              </a:spcBef>
            </a:pPr>
            <a:r>
              <a:rPr lang="en-US" smtClean="0">
                <a:solidFill>
                  <a:srgbClr val="000000"/>
                </a:solidFill>
                <a:cs typeface="+mn-cs"/>
              </a:rPr>
              <a:t>Psychomotor performance</a:t>
            </a:r>
          </a:p>
          <a:p>
            <a:pPr eaLnBrk="1" hangingPunct="1">
              <a:spcBef>
                <a:spcPct val="0"/>
              </a:spcBef>
            </a:pPr>
            <a:r>
              <a:rPr lang="en-US" smtClean="0">
                <a:solidFill>
                  <a:srgbClr val="000000"/>
                </a:solidFill>
                <a:cs typeface="+mn-cs"/>
              </a:rPr>
              <a:t> lapses (#)</a:t>
            </a:r>
          </a:p>
        </p:txBody>
      </p:sp>
      <p:sp>
        <p:nvSpPr>
          <p:cNvPr id="520202" name="Text Box 10"/>
          <p:cNvSpPr txBox="1">
            <a:spLocks noChangeArrowheads="1"/>
          </p:cNvSpPr>
          <p:nvPr/>
        </p:nvSpPr>
        <p:spPr bwMode="auto">
          <a:xfrm>
            <a:off x="5141913" y="6403975"/>
            <a:ext cx="2970212" cy="274638"/>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Time since waking (h)</a:t>
            </a:r>
          </a:p>
        </p:txBody>
      </p:sp>
      <p:sp>
        <p:nvSpPr>
          <p:cNvPr id="520203" name="Text Box 11"/>
          <p:cNvSpPr txBox="1">
            <a:spLocks noChangeArrowheads="1"/>
          </p:cNvSpPr>
          <p:nvPr/>
        </p:nvSpPr>
        <p:spPr bwMode="auto">
          <a:xfrm>
            <a:off x="2033588" y="6403975"/>
            <a:ext cx="1898650" cy="274638"/>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Study days</a:t>
            </a:r>
          </a:p>
        </p:txBody>
      </p:sp>
      <p:pic>
        <p:nvPicPr>
          <p:cNvPr id="520204" name="Picture 12"/>
          <p:cNvPicPr>
            <a:picLocks noChangeAspect="1" noChangeArrowheads="1"/>
          </p:cNvPicPr>
          <p:nvPr/>
        </p:nvPicPr>
        <p:blipFill>
          <a:blip r:embed="rId6" cstate="print"/>
          <a:srcRect/>
          <a:stretch>
            <a:fillRect/>
          </a:stretch>
        </p:blipFill>
        <p:spPr bwMode="auto">
          <a:xfrm>
            <a:off x="1643063" y="4032250"/>
            <a:ext cx="2479675" cy="2435225"/>
          </a:xfrm>
          <a:prstGeom prst="rect">
            <a:avLst/>
          </a:prstGeom>
          <a:noFill/>
          <a:ln w="9525">
            <a:noFill/>
            <a:miter lim="800000"/>
            <a:headEnd/>
            <a:tailEnd/>
          </a:ln>
          <a:effectLst/>
        </p:spPr>
      </p:pic>
      <p:sp>
        <p:nvSpPr>
          <p:cNvPr id="520205" name="Text Box 13"/>
          <p:cNvSpPr txBox="1">
            <a:spLocks noChangeArrowheads="1"/>
          </p:cNvSpPr>
          <p:nvPr/>
        </p:nvSpPr>
        <p:spPr bwMode="auto">
          <a:xfrm>
            <a:off x="1831975" y="3284538"/>
            <a:ext cx="2398713" cy="457200"/>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Approximate time of day</a:t>
            </a:r>
          </a:p>
          <a:p>
            <a:pPr eaLnBrk="1" hangingPunct="1">
              <a:spcBef>
                <a:spcPct val="0"/>
              </a:spcBef>
            </a:pPr>
            <a:endParaRPr lang="en-US" smtClean="0">
              <a:solidFill>
                <a:srgbClr val="000000"/>
              </a:solidFill>
              <a:cs typeface="+mn-cs"/>
            </a:endParaRPr>
          </a:p>
        </p:txBody>
      </p:sp>
      <p:sp>
        <p:nvSpPr>
          <p:cNvPr id="520206" name="Text Box 14"/>
          <p:cNvSpPr txBox="1">
            <a:spLocks noChangeArrowheads="1"/>
          </p:cNvSpPr>
          <p:nvPr/>
        </p:nvSpPr>
        <p:spPr bwMode="auto">
          <a:xfrm>
            <a:off x="1793875" y="30289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8</a:t>
            </a:r>
          </a:p>
        </p:txBody>
      </p:sp>
      <p:sp>
        <p:nvSpPr>
          <p:cNvPr id="520207" name="Text Box 15"/>
          <p:cNvSpPr txBox="1">
            <a:spLocks noChangeArrowheads="1"/>
          </p:cNvSpPr>
          <p:nvPr/>
        </p:nvSpPr>
        <p:spPr bwMode="auto">
          <a:xfrm>
            <a:off x="2289175" y="30289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16</a:t>
            </a:r>
          </a:p>
        </p:txBody>
      </p:sp>
      <p:sp>
        <p:nvSpPr>
          <p:cNvPr id="520208" name="Text Box 16"/>
          <p:cNvSpPr txBox="1">
            <a:spLocks noChangeArrowheads="1"/>
          </p:cNvSpPr>
          <p:nvPr/>
        </p:nvSpPr>
        <p:spPr bwMode="auto">
          <a:xfrm>
            <a:off x="2874963" y="3028950"/>
            <a:ext cx="268287"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0</a:t>
            </a:r>
          </a:p>
        </p:txBody>
      </p:sp>
      <p:sp>
        <p:nvSpPr>
          <p:cNvPr id="520209" name="Text Box 17"/>
          <p:cNvSpPr txBox="1">
            <a:spLocks noChangeArrowheads="1"/>
          </p:cNvSpPr>
          <p:nvPr/>
        </p:nvSpPr>
        <p:spPr bwMode="auto">
          <a:xfrm>
            <a:off x="3432175" y="30289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8</a:t>
            </a:r>
          </a:p>
        </p:txBody>
      </p:sp>
      <p:sp>
        <p:nvSpPr>
          <p:cNvPr id="520210" name="Text Box 18"/>
          <p:cNvSpPr txBox="1">
            <a:spLocks noChangeArrowheads="1"/>
          </p:cNvSpPr>
          <p:nvPr/>
        </p:nvSpPr>
        <p:spPr bwMode="auto">
          <a:xfrm>
            <a:off x="3927475" y="30289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16</a:t>
            </a:r>
          </a:p>
        </p:txBody>
      </p:sp>
      <p:sp>
        <p:nvSpPr>
          <p:cNvPr id="520211" name="Text Box 19"/>
          <p:cNvSpPr txBox="1">
            <a:spLocks noChangeArrowheads="1"/>
          </p:cNvSpPr>
          <p:nvPr/>
        </p:nvSpPr>
        <p:spPr bwMode="auto">
          <a:xfrm>
            <a:off x="3519488" y="5830888"/>
            <a:ext cx="606425"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8 h TIB</a:t>
            </a:r>
          </a:p>
        </p:txBody>
      </p:sp>
      <p:sp>
        <p:nvSpPr>
          <p:cNvPr id="520212" name="Text Box 20"/>
          <p:cNvSpPr txBox="1">
            <a:spLocks noChangeArrowheads="1"/>
          </p:cNvSpPr>
          <p:nvPr/>
        </p:nvSpPr>
        <p:spPr bwMode="auto">
          <a:xfrm>
            <a:off x="3471863" y="5126038"/>
            <a:ext cx="606425"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6 h TIB</a:t>
            </a:r>
          </a:p>
        </p:txBody>
      </p:sp>
      <p:sp>
        <p:nvSpPr>
          <p:cNvPr id="520213" name="Text Box 21"/>
          <p:cNvSpPr txBox="1">
            <a:spLocks noChangeArrowheads="1"/>
          </p:cNvSpPr>
          <p:nvPr/>
        </p:nvSpPr>
        <p:spPr bwMode="auto">
          <a:xfrm>
            <a:off x="2914650" y="4283075"/>
            <a:ext cx="606425"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4 h TIB</a:t>
            </a:r>
          </a:p>
        </p:txBody>
      </p:sp>
      <p:sp>
        <p:nvSpPr>
          <p:cNvPr id="520214" name="Text Box 22"/>
          <p:cNvSpPr txBox="1">
            <a:spLocks noChangeArrowheads="1"/>
          </p:cNvSpPr>
          <p:nvPr/>
        </p:nvSpPr>
        <p:spPr bwMode="auto">
          <a:xfrm>
            <a:off x="2146300" y="4540250"/>
            <a:ext cx="711200"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No sleep</a:t>
            </a:r>
          </a:p>
        </p:txBody>
      </p:sp>
      <p:sp>
        <p:nvSpPr>
          <p:cNvPr id="520215" name="Text Box 23"/>
          <p:cNvSpPr txBox="1">
            <a:spLocks noChangeArrowheads="1"/>
          </p:cNvSpPr>
          <p:nvPr/>
        </p:nvSpPr>
        <p:spPr bwMode="auto">
          <a:xfrm>
            <a:off x="3565525" y="1454150"/>
            <a:ext cx="508000"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Mean</a:t>
            </a:r>
          </a:p>
        </p:txBody>
      </p:sp>
      <p:sp>
        <p:nvSpPr>
          <p:cNvPr id="520216" name="Text Box 24"/>
          <p:cNvSpPr txBox="1">
            <a:spLocks noChangeArrowheads="1"/>
          </p:cNvSpPr>
          <p:nvPr/>
        </p:nvSpPr>
        <p:spPr bwMode="auto">
          <a:xfrm>
            <a:off x="3565525" y="1935163"/>
            <a:ext cx="620713"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Median</a:t>
            </a:r>
          </a:p>
        </p:txBody>
      </p:sp>
      <p:sp>
        <p:nvSpPr>
          <p:cNvPr id="520217" name="Text Box 25"/>
          <p:cNvSpPr txBox="1">
            <a:spLocks noChangeArrowheads="1"/>
          </p:cNvSpPr>
          <p:nvPr/>
        </p:nvSpPr>
        <p:spPr bwMode="auto">
          <a:xfrm>
            <a:off x="3565525" y="1120775"/>
            <a:ext cx="949325"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Slowest 10%</a:t>
            </a:r>
          </a:p>
        </p:txBody>
      </p:sp>
      <p:sp>
        <p:nvSpPr>
          <p:cNvPr id="520218" name="Text Box 26"/>
          <p:cNvSpPr txBox="1">
            <a:spLocks noChangeArrowheads="1"/>
          </p:cNvSpPr>
          <p:nvPr/>
        </p:nvSpPr>
        <p:spPr bwMode="auto">
          <a:xfrm>
            <a:off x="3565525" y="2459038"/>
            <a:ext cx="914400" cy="244475"/>
          </a:xfrm>
          <a:prstGeom prst="rect">
            <a:avLst/>
          </a:prstGeom>
          <a:noFill/>
          <a:ln w="9525">
            <a:noFill/>
            <a:miter lim="800000"/>
            <a:headEnd/>
            <a:tailEnd/>
          </a:ln>
          <a:effectLst/>
        </p:spPr>
        <p:txBody>
          <a:bodyPr wrap="none">
            <a:spAutoFit/>
          </a:bodyPr>
          <a:lstStyle/>
          <a:p>
            <a:pPr algn="l" eaLnBrk="1" hangingPunct="1">
              <a:spcBef>
                <a:spcPct val="0"/>
              </a:spcBef>
            </a:pPr>
            <a:r>
              <a:rPr lang="en-US" sz="1000" smtClean="0">
                <a:solidFill>
                  <a:srgbClr val="000000"/>
                </a:solidFill>
                <a:cs typeface="+mn-cs"/>
              </a:rPr>
              <a:t>Fastest 10%</a:t>
            </a:r>
          </a:p>
        </p:txBody>
      </p:sp>
      <p:sp>
        <p:nvSpPr>
          <p:cNvPr id="520219" name="Text Box 27"/>
          <p:cNvSpPr txBox="1">
            <a:spLocks noChangeArrowheads="1"/>
          </p:cNvSpPr>
          <p:nvPr/>
        </p:nvSpPr>
        <p:spPr bwMode="auto">
          <a:xfrm>
            <a:off x="5213350" y="2994025"/>
            <a:ext cx="2970213" cy="579438"/>
          </a:xfrm>
          <a:prstGeom prst="rect">
            <a:avLst/>
          </a:prstGeom>
          <a:solidFill>
            <a:schemeClr val="bg1"/>
          </a:solidFill>
          <a:ln w="9525">
            <a:noFill/>
            <a:miter lim="800000"/>
            <a:headEnd/>
            <a:tailEnd/>
          </a:ln>
          <a:effectLst/>
        </p:spPr>
        <p:txBody>
          <a:bodyPr>
            <a:spAutoFit/>
          </a:bodyPr>
          <a:lstStyle/>
          <a:p>
            <a:pPr eaLnBrk="1" hangingPunct="1">
              <a:spcBef>
                <a:spcPct val="0"/>
              </a:spcBef>
            </a:pPr>
            <a:endParaRPr lang="en-US" sz="1000" smtClean="0">
              <a:solidFill>
                <a:srgbClr val="000000"/>
              </a:solidFill>
              <a:cs typeface="+mn-cs"/>
            </a:endParaRPr>
          </a:p>
          <a:p>
            <a:pPr eaLnBrk="1" hangingPunct="1">
              <a:spcBef>
                <a:spcPct val="0"/>
              </a:spcBef>
            </a:pPr>
            <a:endParaRPr lang="en-US" sz="1000" smtClean="0">
              <a:solidFill>
                <a:srgbClr val="000000"/>
              </a:solidFill>
              <a:cs typeface="+mn-cs"/>
            </a:endParaRPr>
          </a:p>
          <a:p>
            <a:pPr eaLnBrk="1" hangingPunct="1">
              <a:spcBef>
                <a:spcPct val="0"/>
              </a:spcBef>
            </a:pPr>
            <a:r>
              <a:rPr lang="en-US" smtClean="0">
                <a:solidFill>
                  <a:srgbClr val="000000"/>
                </a:solidFill>
                <a:cs typeface="+mn-cs"/>
              </a:rPr>
              <a:t>Time since waking (h)</a:t>
            </a:r>
          </a:p>
        </p:txBody>
      </p:sp>
      <p:sp>
        <p:nvSpPr>
          <p:cNvPr id="520220" name="Text Box 28"/>
          <p:cNvSpPr txBox="1">
            <a:spLocks noChangeArrowheads="1"/>
          </p:cNvSpPr>
          <p:nvPr/>
        </p:nvSpPr>
        <p:spPr bwMode="auto">
          <a:xfrm>
            <a:off x="5314950" y="3016250"/>
            <a:ext cx="268288"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0</a:t>
            </a:r>
          </a:p>
        </p:txBody>
      </p:sp>
      <p:sp>
        <p:nvSpPr>
          <p:cNvPr id="520221" name="Text Box 29"/>
          <p:cNvSpPr txBox="1">
            <a:spLocks noChangeArrowheads="1"/>
          </p:cNvSpPr>
          <p:nvPr/>
        </p:nvSpPr>
        <p:spPr bwMode="auto">
          <a:xfrm>
            <a:off x="5775325"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10</a:t>
            </a:r>
          </a:p>
        </p:txBody>
      </p:sp>
      <p:sp>
        <p:nvSpPr>
          <p:cNvPr id="520222" name="Text Box 30"/>
          <p:cNvSpPr txBox="1">
            <a:spLocks noChangeArrowheads="1"/>
          </p:cNvSpPr>
          <p:nvPr/>
        </p:nvSpPr>
        <p:spPr bwMode="auto">
          <a:xfrm>
            <a:off x="6765925"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30</a:t>
            </a:r>
          </a:p>
        </p:txBody>
      </p:sp>
      <p:sp>
        <p:nvSpPr>
          <p:cNvPr id="520223" name="Text Box 31"/>
          <p:cNvSpPr txBox="1">
            <a:spLocks noChangeArrowheads="1"/>
          </p:cNvSpPr>
          <p:nvPr/>
        </p:nvSpPr>
        <p:spPr bwMode="auto">
          <a:xfrm>
            <a:off x="7272338"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40</a:t>
            </a:r>
          </a:p>
        </p:txBody>
      </p:sp>
      <p:sp>
        <p:nvSpPr>
          <p:cNvPr id="520224" name="Text Box 32"/>
          <p:cNvSpPr txBox="1">
            <a:spLocks noChangeArrowheads="1"/>
          </p:cNvSpPr>
          <p:nvPr/>
        </p:nvSpPr>
        <p:spPr bwMode="auto">
          <a:xfrm>
            <a:off x="7767638"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50</a:t>
            </a:r>
          </a:p>
        </p:txBody>
      </p:sp>
      <p:sp>
        <p:nvSpPr>
          <p:cNvPr id="520225" name="Text Box 33"/>
          <p:cNvSpPr txBox="1">
            <a:spLocks noChangeArrowheads="1"/>
          </p:cNvSpPr>
          <p:nvPr/>
        </p:nvSpPr>
        <p:spPr bwMode="auto">
          <a:xfrm rot="-5400000">
            <a:off x="3547269" y="1547019"/>
            <a:ext cx="2571750" cy="579438"/>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Cognitive throughput</a:t>
            </a:r>
          </a:p>
          <a:p>
            <a:pPr eaLnBrk="1" hangingPunct="1">
              <a:spcBef>
                <a:spcPct val="0"/>
              </a:spcBef>
            </a:pPr>
            <a:r>
              <a:rPr lang="en-US" smtClean="0">
                <a:solidFill>
                  <a:srgbClr val="000000"/>
                </a:solidFill>
                <a:cs typeface="+mn-cs"/>
              </a:rPr>
              <a:t> Deviation from mean (#)</a:t>
            </a:r>
          </a:p>
          <a:p>
            <a:pPr eaLnBrk="1" hangingPunct="1">
              <a:spcBef>
                <a:spcPct val="0"/>
              </a:spcBef>
            </a:pPr>
            <a:endParaRPr lang="en-US" sz="800" smtClean="0">
              <a:solidFill>
                <a:srgbClr val="000000"/>
              </a:solidFill>
              <a:cs typeface="+mn-cs"/>
            </a:endParaRPr>
          </a:p>
        </p:txBody>
      </p:sp>
      <p:sp>
        <p:nvSpPr>
          <p:cNvPr id="520226" name="Text Box 34"/>
          <p:cNvSpPr txBox="1">
            <a:spLocks noChangeArrowheads="1"/>
          </p:cNvSpPr>
          <p:nvPr/>
        </p:nvSpPr>
        <p:spPr bwMode="auto">
          <a:xfrm rot="-5400000">
            <a:off x="3575844" y="4855369"/>
            <a:ext cx="2571750" cy="639762"/>
          </a:xfrm>
          <a:prstGeom prst="rect">
            <a:avLst/>
          </a:prstGeom>
          <a:solidFill>
            <a:schemeClr val="bg1"/>
          </a:solidFill>
          <a:ln w="9525">
            <a:noFill/>
            <a:miter lim="800000"/>
            <a:headEnd/>
            <a:tailEnd/>
          </a:ln>
          <a:effectLst/>
        </p:spPr>
        <p:txBody>
          <a:bodyPr>
            <a:spAutoFit/>
          </a:bodyPr>
          <a:lstStyle/>
          <a:p>
            <a:pPr eaLnBrk="1" hangingPunct="1">
              <a:spcBef>
                <a:spcPct val="0"/>
              </a:spcBef>
            </a:pPr>
            <a:r>
              <a:rPr lang="en-US" smtClean="0">
                <a:solidFill>
                  <a:srgbClr val="000000"/>
                </a:solidFill>
                <a:cs typeface="+mn-cs"/>
              </a:rPr>
              <a:t>Cognitive throughput</a:t>
            </a:r>
          </a:p>
          <a:p>
            <a:pPr eaLnBrk="1" hangingPunct="1">
              <a:spcBef>
                <a:spcPct val="0"/>
              </a:spcBef>
            </a:pPr>
            <a:r>
              <a:rPr lang="en-US" smtClean="0">
                <a:solidFill>
                  <a:srgbClr val="000000"/>
                </a:solidFill>
                <a:cs typeface="+mn-cs"/>
              </a:rPr>
              <a:t> Deviation from mean (#)</a:t>
            </a:r>
          </a:p>
          <a:p>
            <a:pPr eaLnBrk="1" hangingPunct="1">
              <a:spcBef>
                <a:spcPct val="0"/>
              </a:spcBef>
            </a:pPr>
            <a:endParaRPr lang="en-US" smtClean="0">
              <a:solidFill>
                <a:srgbClr val="000000"/>
              </a:solidFill>
              <a:cs typeface="+mn-cs"/>
            </a:endParaRPr>
          </a:p>
        </p:txBody>
      </p:sp>
      <p:sp>
        <p:nvSpPr>
          <p:cNvPr id="520227" name="Text Box 35"/>
          <p:cNvSpPr txBox="1">
            <a:spLocks noChangeArrowheads="1"/>
          </p:cNvSpPr>
          <p:nvPr/>
        </p:nvSpPr>
        <p:spPr bwMode="auto">
          <a:xfrm>
            <a:off x="4906963" y="3673475"/>
            <a:ext cx="1733550" cy="336550"/>
          </a:xfrm>
          <a:prstGeom prst="rect">
            <a:avLst/>
          </a:prstGeom>
          <a:noFill/>
          <a:ln w="9525">
            <a:noFill/>
            <a:miter lim="800000"/>
            <a:headEnd/>
            <a:tailEnd/>
          </a:ln>
          <a:effectLst/>
        </p:spPr>
        <p:txBody>
          <a:bodyPr wrap="none">
            <a:spAutoFit/>
          </a:bodyPr>
          <a:lstStyle/>
          <a:p>
            <a:pPr algn="l" eaLnBrk="1" hangingPunct="1">
              <a:spcBef>
                <a:spcPct val="0"/>
              </a:spcBef>
            </a:pPr>
            <a:r>
              <a:rPr lang="en-US" sz="1600" smtClean="0">
                <a:solidFill>
                  <a:srgbClr val="000000"/>
                </a:solidFill>
                <a:cs typeface="+mn-cs"/>
              </a:rPr>
              <a:t>4 – Sleep inertia</a:t>
            </a:r>
          </a:p>
        </p:txBody>
      </p:sp>
      <p:sp>
        <p:nvSpPr>
          <p:cNvPr id="520228" name="Text Box 36"/>
          <p:cNvSpPr txBox="1">
            <a:spLocks noChangeArrowheads="1"/>
          </p:cNvSpPr>
          <p:nvPr/>
        </p:nvSpPr>
        <p:spPr bwMode="auto">
          <a:xfrm>
            <a:off x="6273800" y="3016250"/>
            <a:ext cx="352425" cy="274638"/>
          </a:xfrm>
          <a:prstGeom prst="rect">
            <a:avLst/>
          </a:prstGeom>
          <a:solidFill>
            <a:schemeClr val="bg1"/>
          </a:solidFill>
          <a:ln w="9525">
            <a:noFill/>
            <a:miter lim="800000"/>
            <a:headEnd/>
            <a:tailEnd/>
          </a:ln>
          <a:effectLst/>
        </p:spPr>
        <p:txBody>
          <a:bodyPr wrap="none">
            <a:spAutoFit/>
          </a:bodyPr>
          <a:lstStyle/>
          <a:p>
            <a:pPr algn="l" eaLnBrk="1" hangingPunct="1">
              <a:spcBef>
                <a:spcPct val="0"/>
              </a:spcBef>
            </a:pPr>
            <a:r>
              <a:rPr lang="en-US" smtClean="0">
                <a:solidFill>
                  <a:srgbClr val="000000"/>
                </a:solidFill>
                <a:cs typeface="+mn-cs"/>
              </a:rPr>
              <a:t>20</a:t>
            </a:r>
          </a:p>
        </p:txBody>
      </p:sp>
      <p:sp>
        <p:nvSpPr>
          <p:cNvPr id="520229" name="Rectangle 37"/>
          <p:cNvSpPr>
            <a:spLocks noChangeArrowheads="1"/>
          </p:cNvSpPr>
          <p:nvPr/>
        </p:nvSpPr>
        <p:spPr bwMode="auto">
          <a:xfrm>
            <a:off x="7872413" y="836613"/>
            <a:ext cx="171450" cy="271462"/>
          </a:xfrm>
          <a:prstGeom prst="rect">
            <a:avLst/>
          </a:prstGeom>
          <a:solidFill>
            <a:schemeClr val="bg1"/>
          </a:solid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pic>
        <p:nvPicPr>
          <p:cNvPr id="520230" name="Picture 38"/>
          <p:cNvPicPr>
            <a:picLocks noChangeAspect="1" noChangeArrowheads="1"/>
          </p:cNvPicPr>
          <p:nvPr/>
        </p:nvPicPr>
        <p:blipFill>
          <a:blip r:embed="rId7" cstate="print"/>
          <a:srcRect/>
          <a:stretch>
            <a:fillRect/>
          </a:stretch>
        </p:blipFill>
        <p:spPr bwMode="auto">
          <a:xfrm>
            <a:off x="5081588" y="703263"/>
            <a:ext cx="2995612" cy="2333625"/>
          </a:xfrm>
          <a:prstGeom prst="rect">
            <a:avLst/>
          </a:prstGeom>
          <a:noFill/>
          <a:ln w="9525">
            <a:noFill/>
            <a:miter lim="800000"/>
            <a:headEnd/>
            <a:tailEnd/>
          </a:ln>
          <a:effectLst/>
        </p:spPr>
      </p:pic>
      <p:sp>
        <p:nvSpPr>
          <p:cNvPr id="520232" name="Rectangle 40"/>
          <p:cNvSpPr>
            <a:spLocks noChangeArrowheads="1"/>
          </p:cNvSpPr>
          <p:nvPr/>
        </p:nvSpPr>
        <p:spPr bwMode="auto">
          <a:xfrm>
            <a:off x="331788" y="3573463"/>
            <a:ext cx="3908425" cy="3284537"/>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0233" name="Rectangle 41"/>
          <p:cNvSpPr>
            <a:spLocks noChangeArrowheads="1"/>
          </p:cNvSpPr>
          <p:nvPr/>
        </p:nvSpPr>
        <p:spPr bwMode="auto">
          <a:xfrm>
            <a:off x="4362450" y="3573463"/>
            <a:ext cx="4240213" cy="3059112"/>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
        <p:nvSpPr>
          <p:cNvPr id="520231" name="Rectangle 39"/>
          <p:cNvSpPr>
            <a:spLocks noChangeArrowheads="1"/>
          </p:cNvSpPr>
          <p:nvPr/>
        </p:nvSpPr>
        <p:spPr bwMode="auto">
          <a:xfrm>
            <a:off x="4446588" y="0"/>
            <a:ext cx="4240212" cy="3657600"/>
          </a:xfrm>
          <a:prstGeom prst="rect">
            <a:avLst/>
          </a:prstGeom>
          <a:noFill/>
          <a:ln w="9525">
            <a:noFill/>
            <a:miter lim="800000"/>
            <a:headEnd/>
            <a:tailEnd/>
          </a:ln>
          <a:effectLst/>
        </p:spPr>
        <p:txBody>
          <a:bodyPr wrap="none" anchor="ctr"/>
          <a:lstStyle/>
          <a:p>
            <a:pPr algn="r">
              <a:spcBef>
                <a:spcPct val="0"/>
              </a:spcBef>
            </a:pPr>
            <a:endParaRPr lang="en-US" sz="4400" smtClean="0">
              <a:solidFill>
                <a:srgbClr val="FFFF00"/>
              </a:solidFill>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0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19189</TotalTime>
  <Words>5865</Words>
  <Application>Microsoft Office PowerPoint</Application>
  <PresentationFormat>On-screen Show (4:3)</PresentationFormat>
  <Paragraphs>602</Paragraphs>
  <Slides>74</Slides>
  <Notes>74</Notes>
  <HiddenSlides>0</HiddenSlides>
  <MMClips>0</MMClips>
  <ScaleCrop>false</ScaleCrop>
  <HeadingPairs>
    <vt:vector size="6" baseType="variant">
      <vt:variant>
        <vt:lpstr>Theme</vt:lpstr>
      </vt:variant>
      <vt:variant>
        <vt:i4>20</vt:i4>
      </vt:variant>
      <vt:variant>
        <vt:lpstr>Embedded OLE Servers</vt:lpstr>
      </vt:variant>
      <vt:variant>
        <vt:i4>2</vt:i4>
      </vt:variant>
      <vt:variant>
        <vt:lpstr>Slide Titles</vt:lpstr>
      </vt:variant>
      <vt:variant>
        <vt:i4>74</vt:i4>
      </vt:variant>
    </vt:vector>
  </HeadingPairs>
  <TitlesOfParts>
    <vt:vector size="96" baseType="lpstr">
      <vt:lpstr>Default Design</vt:lpstr>
      <vt:lpstr>7_Default Design</vt:lpstr>
      <vt:lpstr>Selling a Product or</vt:lpstr>
      <vt:lpstr>26_Default Design</vt:lpstr>
      <vt:lpstr>27_Default Design</vt:lpstr>
      <vt:lpstr>16_Default Design</vt:lpstr>
      <vt:lpstr>19_Default Design</vt:lpstr>
      <vt:lpstr>1_Selling a Product or</vt:lpstr>
      <vt:lpstr>2_Selling a Product or</vt:lpstr>
      <vt:lpstr>Office Theme</vt:lpstr>
      <vt:lpstr>1_Office Theme</vt:lpstr>
      <vt:lpstr>3_Selling a Product or</vt:lpstr>
      <vt:lpstr>1_Default Design</vt:lpstr>
      <vt:lpstr>4_Selling a Product or</vt:lpstr>
      <vt:lpstr>5_Selling a Product or</vt:lpstr>
      <vt:lpstr>6_Selling a Product or</vt:lpstr>
      <vt:lpstr>2_Office Theme</vt:lpstr>
      <vt:lpstr>2_Default Design</vt:lpstr>
      <vt:lpstr>3_Office Theme</vt:lpstr>
      <vt:lpstr>8_Default Design</vt:lpstr>
      <vt:lpstr>SPW 10.0 Graph</vt:lpstr>
      <vt:lpstr>Chart</vt:lpstr>
      <vt:lpstr>Slide 1</vt:lpstr>
      <vt:lpstr>Slide 2</vt:lpstr>
      <vt:lpstr>Top Three Preventable Causes of Fatal Motor Vehicle Crashes</vt:lpstr>
      <vt:lpstr>Drowsy Operator or Fatigue-related incident</vt:lpstr>
      <vt:lpstr>Slide 5</vt:lpstr>
      <vt:lpstr>Adverse impact of sleep deficiency/circadian disruption on operator performance</vt:lpstr>
      <vt:lpstr>Drowsiness is Special Problem for Commercial Motor Vehicle Operators</vt:lpstr>
      <vt:lpstr>Slide 8</vt:lpstr>
      <vt:lpstr>Slide 9</vt:lpstr>
      <vt:lpstr>Slide 10</vt:lpstr>
      <vt:lpstr>Slide 11</vt:lpstr>
      <vt:lpstr>NTSB: Fatigue Is the Most Common Cause (31%) of Fatal-to-driver Truck Crashes</vt:lpstr>
      <vt:lpstr>Overnight Trucking and Drowsy Driving</vt:lpstr>
      <vt:lpstr>Slide 14</vt:lpstr>
      <vt:lpstr>Slide 15</vt:lpstr>
      <vt:lpstr>Obstructive Sleep Apnea (OSA)</vt:lpstr>
      <vt:lpstr>Obstructive Sleep Apnea (OSA)</vt:lpstr>
      <vt:lpstr>Current FMCSA Medical Qualification Standard is only obliquely relevant to OSA</vt:lpstr>
      <vt:lpstr>Current 1988 FMCSA Guidance on OSA never required as Medical Qualification Standard </vt:lpstr>
      <vt:lpstr>Slide 20</vt:lpstr>
      <vt:lpstr>2000 FMCSA revised the commercial driver medical examination form</vt:lpstr>
      <vt:lpstr>2005 Safe, Accountable, Flexible, Efficient Transportation Equity Act: A Legacy for Users (SAFETEA–LU)</vt:lpstr>
      <vt:lpstr>Slide 23</vt:lpstr>
      <vt:lpstr>Examiner implementation of JTF Task Force recommendations ineffective without regulatory support </vt:lpstr>
      <vt:lpstr>Examiner implementation of JTF Task Force recommendations ineffective without regulatory support </vt:lpstr>
      <vt:lpstr>2007 FMCSA Medical Expert Panel  Recommendations Adopted by MRB in 2008:  Obstructive Sleep Apnea and Commercial Motor Vehicle Driver Safety NONE IMPLEMENTED by FMCSA</vt:lpstr>
      <vt:lpstr>2009 NTSB Recommendations to FMCSA</vt:lpstr>
      <vt:lpstr>2009 NTSB Letter to FMCSA</vt:lpstr>
      <vt:lpstr>Slide 29</vt:lpstr>
      <vt:lpstr>Regulatory Failures Illustrated by  Mr. Scott Wegrzyn’s Fatal Crash </vt:lpstr>
      <vt:lpstr>Regulatory Failures Illustrated by  Mr. Scott Wegrzyn’s Fatal Crash </vt:lpstr>
      <vt:lpstr>2008 FMCSA MEP Recommendation 1:  General Guidance</vt:lpstr>
      <vt:lpstr>2008 FMCSA MEP Recommendation 1:  General Guidance</vt:lpstr>
      <vt:lpstr>2008 FMCSA MEP Recommendation 2:  Specific Guidance—Drivers who should be disqualified immediately or denied certification</vt:lpstr>
      <vt:lpstr>2008 FMCSA MEP Recommendation 2:  Specific Guidance—Drivers who should be disqualified immediately or denied certification</vt:lpstr>
      <vt:lpstr>Risk Factors for Obstructive Sleep Apnea</vt:lpstr>
      <vt:lpstr>Preliminary PSG diagnostic data from occupational screening of symptomatic (n=60) and non-symptomatic (n=54) workers</vt:lpstr>
      <vt:lpstr>Extrapolation of number of licensed CMV drivers in US with OSA by BMI category</vt:lpstr>
      <vt:lpstr>2008 FMCSA MEP Recommendation 3:  Conditional Certification</vt:lpstr>
      <vt:lpstr>Post-MEP Recommendation (Czeisler)</vt:lpstr>
      <vt:lpstr>Slide 41</vt:lpstr>
      <vt:lpstr>2008 FMCSA MEP Recommendation 4:  Specific Guidance—Referral for Confirmation of Diagnosis or Stratification of Severity </vt:lpstr>
      <vt:lpstr>2008 FMCSA MEP Recommendation 13:  Patient Education</vt:lpstr>
      <vt:lpstr>2008 FMCSA MEP Recommendation 13:  Patient Education</vt:lpstr>
      <vt:lpstr>2008 FMCSA MEP Recommendation 14:  Areas Requiring Development of Guidance</vt:lpstr>
      <vt:lpstr>2008 FMCSA MEP Recommendation 14:  Areas Requiring Development of Guidance</vt:lpstr>
      <vt:lpstr>2008 FMCSA MEP Recommendation 14:  Areas Requiring Development of Guidance</vt:lpstr>
      <vt:lpstr>Additional Recommendations</vt:lpstr>
      <vt:lpstr>Action needed on MEP Recommendations that were adopted by the MRB in 2008</vt:lpstr>
      <vt:lpstr>Slide 50</vt:lpstr>
      <vt:lpstr>Slide 51</vt:lpstr>
      <vt:lpstr>Standards/Guidelines - Australia</vt:lpstr>
      <vt:lpstr>Standards/Guidelines - Canada </vt:lpstr>
      <vt:lpstr>Standards/Guidelines - UK</vt:lpstr>
      <vt:lpstr>Standards/Guidelines – New Zealand</vt:lpstr>
      <vt:lpstr>Recommendation 5:  Specific Guidance—Identification of Individuals with Undiagnosed OSA</vt:lpstr>
      <vt:lpstr>Recommendation 6:  Specific Guidance—Method of Diagnosis and Severity</vt:lpstr>
      <vt:lpstr>Recommendation 7:  Specific Guidance—Treatment of OSA–Positive Airway Pressure (PAP)</vt:lpstr>
      <vt:lpstr>Recommendation 7:  Specific Guidance—Treatment of OSA–Positive Airway Pressure (PAP)</vt:lpstr>
      <vt:lpstr>Recommendation 7:  Specific Guidance—Treatment of OSA–Positive Airway Pressure (PAP)</vt:lpstr>
      <vt:lpstr>Recommendation 8:  Specific Guidance—Treatment of OSA–Alternatives to PAP</vt:lpstr>
      <vt:lpstr>Recommendation 9:  Specific Guidance—Treatment of OSA—Bariatric Surgery</vt:lpstr>
      <vt:lpstr>Recommendation 9:  Specific Guidance—Treatment of OSA—Bariatric Surgery</vt:lpstr>
      <vt:lpstr>Recommendation 10:  Specific Guidance—Treatment of OSA—Oropharyngeal Surgery</vt:lpstr>
      <vt:lpstr>Recommendation 10:  Specific Guidance—Treatment of OSA—Oropharyngeal Surgery</vt:lpstr>
      <vt:lpstr>Recommendation 11:  Specific Guidance—Treatment of OSA–Facial Bone Surgery</vt:lpstr>
      <vt:lpstr>Recommendation 11:  Specific Guidance—Treatment of OSA–Facial Bone Surgery</vt:lpstr>
      <vt:lpstr>Recommendation 12:  Specific Guidance—Treatment of OSA–Tracheostomy</vt:lpstr>
      <vt:lpstr>Recommendation 12:  Specific Guidance—Treatment of OSA–Tracheostomy</vt:lpstr>
      <vt:lpstr>Slide 70</vt:lpstr>
      <vt:lpstr>Slide 71</vt:lpstr>
      <vt:lpstr>Slide 72</vt:lpstr>
      <vt:lpstr>Bona fide occupational qualification</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Sony Customer</cp:lastModifiedBy>
  <cp:revision>523</cp:revision>
  <dcterms:modified xsi:type="dcterms:W3CDTF">2011-12-07T13:00:57Z</dcterms:modified>
</cp:coreProperties>
</file>