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36" r:id="rId2"/>
    <p:sldId id="437" r:id="rId3"/>
    <p:sldId id="419" r:id="rId4"/>
    <p:sldId id="438" r:id="rId5"/>
    <p:sldId id="439" r:id="rId6"/>
    <p:sldId id="469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51" r:id="rId15"/>
    <p:sldId id="452" r:id="rId16"/>
    <p:sldId id="449" r:id="rId17"/>
    <p:sldId id="450" r:id="rId18"/>
    <p:sldId id="454" r:id="rId19"/>
    <p:sldId id="455" r:id="rId20"/>
    <p:sldId id="456" r:id="rId21"/>
    <p:sldId id="457" r:id="rId22"/>
    <p:sldId id="459" r:id="rId23"/>
    <p:sldId id="461" r:id="rId24"/>
    <p:sldId id="464" r:id="rId25"/>
    <p:sldId id="463" r:id="rId26"/>
    <p:sldId id="41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BCDE3-3763-44EA-9825-6E5F13D70B2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6CA94-9FFB-42EB-A200-B56840CDFB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6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00EAA-40B1-4D63-B5FD-CB7A472D5390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7409A-47A6-4F47-956E-D22A75DE4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2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30" tIns="45715" rIns="91430" bIns="45715"/>
          <a:lstStyle/>
          <a:p>
            <a:endParaRPr lang="en-US" smtClean="0"/>
          </a:p>
        </p:txBody>
      </p:sp>
      <p:sp>
        <p:nvSpPr>
          <p:cNvPr id="220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D1F0DDF-DA18-4EE2-8EED-F7CDE7A0FAE2}" type="slidenum">
              <a:rPr lang="en-US" sz="1200" b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7FB3A5-A14B-46CA-9D8D-6A79F185A781}" type="slidenum">
              <a:rPr lang="en-US" sz="1200" b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200" b="0"/>
          </a:p>
        </p:txBody>
      </p:sp>
      <p:sp>
        <p:nvSpPr>
          <p:cNvPr id="224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D239B2D-92AD-4FE5-94B9-9EB0D1F49772}" type="slidenum">
              <a:rPr lang="en-US" sz="1200" b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200" b="0"/>
          </a:p>
        </p:txBody>
      </p:sp>
      <p:sp>
        <p:nvSpPr>
          <p:cNvPr id="224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86633" indent="-470596" eaLnBrk="1" hangingPunct="1">
              <a:buSzPct val="90000"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E6007C3-F73E-4417-8BE9-17324D310090}" type="slidenum">
              <a:rPr lang="en-US" sz="1200" b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200" b="0"/>
          </a:p>
        </p:txBody>
      </p:sp>
      <p:sp>
        <p:nvSpPr>
          <p:cNvPr id="230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DA8F360-4458-40AC-927E-D0813A7B5208}" type="slidenum">
              <a:rPr lang="en-US" sz="1200" b="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200" b="0"/>
          </a:p>
        </p:txBody>
      </p:sp>
      <p:sp>
        <p:nvSpPr>
          <p:cNvPr id="23040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0406" name="Slide Number Placeholder 3"/>
          <p:cNvSpPr txBox="1">
            <a:spLocks noGrp="1"/>
          </p:cNvSpPr>
          <p:nvPr/>
        </p:nvSpPr>
        <p:spPr bwMode="auto">
          <a:xfrm>
            <a:off x="3810000" y="8623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13B5799-ACF5-4F7C-91B8-6AACC6155E86}" type="slidenum">
              <a:rPr lang="en-US" sz="1200" b="0">
                <a:latin typeface="Times New Roman" pitchFamily="18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200" b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6327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6327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2850"/>
            <a:ext cx="42672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2850"/>
            <a:ext cx="42672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98913"/>
            <a:ext cx="4267200" cy="263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12850"/>
            <a:ext cx="8686800" cy="54197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2850"/>
            <a:ext cx="42672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2672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2850"/>
            <a:ext cx="42672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2850"/>
            <a:ext cx="4267200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2850"/>
            <a:ext cx="42672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267200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oadist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2850"/>
            <a:ext cx="86868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343400" y="6400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C190A8B-463A-4539-8843-EA2613E678B7}" type="slidenum">
              <a:rPr lang="en-US" sz="1200" b="1" smtClean="0"/>
              <a:pPr/>
              <a:t>‹#›</a:t>
            </a:fld>
            <a:endParaRPr lang="en-US" sz="1200" b="1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457200" indent="-457200" algn="l" rtl="0" eaLnBrk="0" fontAlgn="base" hangingPunct="0">
        <a:lnSpc>
          <a:spcPct val="120000"/>
        </a:lnSpc>
        <a:spcBef>
          <a:spcPct val="2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1035050" indent="-4635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600200" indent="-4508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4003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8575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3147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7719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42291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ri-onlin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8923" y="1524000"/>
            <a:ext cx="7239000" cy="1524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000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25000"/>
              </a:spcBef>
              <a:buClr>
                <a:srgbClr val="FF9900"/>
              </a:buClr>
              <a:buSzPct val="100000"/>
              <a:buFont typeface="Wingdings" pitchFamily="2" charset="2"/>
              <a:buChar char="•"/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930275" y="1298575"/>
            <a:ext cx="7258050" cy="1468438"/>
          </a:xfrm>
          <a:gradFill rotWithShape="0">
            <a:gsLst>
              <a:gs pos="0">
                <a:schemeClr val="accent1">
                  <a:gamma/>
                  <a:shade val="50196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</p:spPr>
        <p:txBody>
          <a:bodyPr anchor="ctr"/>
          <a:lstStyle/>
          <a:p>
            <a:pPr>
              <a:lnSpc>
                <a:spcPct val="125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CSA: Analyzing the Relationship of Scores to </a:t>
            </a: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Crash Risk</a:t>
            </a:r>
            <a:endParaRPr lang="en-GB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090863"/>
            <a:ext cx="5721350" cy="27019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b="1" dirty="0" smtClean="0"/>
              <a:t>Rebecca M. Brewster</a:t>
            </a:r>
          </a:p>
          <a:p>
            <a:pPr>
              <a:lnSpc>
                <a:spcPct val="100000"/>
              </a:lnSpc>
              <a:defRPr/>
            </a:pPr>
            <a:r>
              <a:rPr lang="en-US" sz="2800" b="1" dirty="0" smtClean="0"/>
              <a:t>President and COO</a:t>
            </a:r>
          </a:p>
          <a:p>
            <a:pPr>
              <a:lnSpc>
                <a:spcPct val="100000"/>
              </a:lnSpc>
              <a:defRPr/>
            </a:pPr>
            <a:r>
              <a:rPr lang="en-US" sz="2800" b="1" dirty="0" smtClean="0"/>
              <a:t>American Transportation Research Institute</a:t>
            </a:r>
          </a:p>
        </p:txBody>
      </p:sp>
      <p:pic>
        <p:nvPicPr>
          <p:cNvPr id="22533" name="Picture 7" descr="AT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943600"/>
            <a:ext cx="2438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850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304800"/>
            <a:ext cx="8686800" cy="56968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Fatigued Driving</a:t>
            </a:r>
            <a:endParaRPr lang="en-US" b="0" dirty="0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199572" y="1219201"/>
            <a:ext cx="7667171" cy="638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Percentile Scores and Crash Rates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0" y="2060801"/>
            <a:ext cx="7751989" cy="35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228600"/>
            <a:ext cx="8686800" cy="64588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Fatigued Driving</a:t>
            </a:r>
            <a:endParaRPr lang="en-US" b="0" dirty="0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48229"/>
            <a:ext cx="9176657" cy="885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Score vs. Below Threshold vs. “Alert”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604" y="2217511"/>
            <a:ext cx="8080532" cy="339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381000"/>
            <a:ext cx="8686800" cy="49348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Vehicle Maintenance</a:t>
            </a:r>
            <a:endParaRPr lang="en-US" b="0" dirty="0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199572" y="1219201"/>
            <a:ext cx="7667171" cy="638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Percentile Scores and Crash Rates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311" y="2017939"/>
            <a:ext cx="7775575" cy="365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304800"/>
            <a:ext cx="8686800" cy="56968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Vehicle Maintenance</a:t>
            </a:r>
            <a:endParaRPr lang="en-US" b="0" dirty="0" smtClean="0"/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39" y="2115910"/>
            <a:ext cx="8215199" cy="338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248229"/>
            <a:ext cx="9176657" cy="8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No Score vs. Below Threshold vs. “Alert”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304800"/>
            <a:ext cx="8686800" cy="56968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Controlled Substances/Alcohol</a:t>
            </a:r>
            <a:endParaRPr lang="en-US" b="0" dirty="0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199572" y="1219201"/>
            <a:ext cx="7667171" cy="638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Percentile Scores and Crash Rates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68" y="1952625"/>
            <a:ext cx="7891689" cy="354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304800"/>
            <a:ext cx="8686800" cy="56968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Controlled Substances/Alcohol</a:t>
            </a:r>
            <a:endParaRPr lang="en-US" b="0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48229"/>
            <a:ext cx="9176657" cy="885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Score vs. Below Threshold vs. “Alert”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429" y="1988456"/>
            <a:ext cx="8037094" cy="34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304800"/>
            <a:ext cx="8686800" cy="56968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Driver Fitness</a:t>
            </a:r>
            <a:endParaRPr lang="en-US" b="0" dirty="0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199572" y="1219201"/>
            <a:ext cx="7667171" cy="638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Percentile Scores and Crash Rates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825" y="1955120"/>
            <a:ext cx="7811635" cy="335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304800"/>
            <a:ext cx="8686800" cy="56968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Driver Fitness</a:t>
            </a:r>
            <a:endParaRPr lang="en-US" b="0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48229"/>
            <a:ext cx="9176657" cy="885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Score vs. Below Threshold vs. “Alert”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260" y="1999797"/>
            <a:ext cx="7781556" cy="354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304800"/>
            <a:ext cx="8686800" cy="9144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latin typeface="Tahoma" pitchFamily="34" charset="0"/>
              </a:rPr>
              <a:t>Summary</a:t>
            </a:r>
            <a:endParaRPr lang="en-US" sz="4400" b="0" dirty="0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185056" y="1248229"/>
            <a:ext cx="7231743" cy="41510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Strong Support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Unsafe Driving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Fatigued Driving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Vehicle Maintenance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Mixed Support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Controlled Substances and Alcohol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Support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Driver Fitness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Crash Risk As Number of Scores or “Alerts” Increases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7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96" y="1712684"/>
            <a:ext cx="8117973" cy="39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ATRI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Tahoma" pitchFamily="34" charset="0"/>
              </a:rPr>
              <a:t>2012 Top Industry Issues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8720"/>
            <a:ext cx="5754914" cy="5328194"/>
          </a:xfrm>
        </p:spPr>
        <p:txBody>
          <a:bodyPr/>
          <a:lstStyle/>
          <a:p>
            <a:pPr marL="533400" indent="-5334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Tahoma" pitchFamily="34" charset="0"/>
              </a:rPr>
              <a:t>CSA</a:t>
            </a:r>
          </a:p>
          <a:p>
            <a:pPr marL="533400" indent="-5334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Tahoma" pitchFamily="34" charset="0"/>
              </a:rPr>
              <a:t>Hours-of-Service</a:t>
            </a:r>
          </a:p>
          <a:p>
            <a:pPr marL="533400" indent="-5334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Tahoma" pitchFamily="34" charset="0"/>
              </a:rPr>
              <a:t>Economy</a:t>
            </a:r>
          </a:p>
          <a:p>
            <a:pPr marL="533400" indent="-5334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Tahoma" pitchFamily="34" charset="0"/>
              </a:rPr>
              <a:t>Driver Shortage</a:t>
            </a:r>
          </a:p>
          <a:p>
            <a:pPr marL="533400" indent="-5334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Tahoma" pitchFamily="34" charset="0"/>
              </a:rPr>
              <a:t>Fuel Issues</a:t>
            </a:r>
          </a:p>
          <a:p>
            <a:pPr marL="533400" indent="-5334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Tahoma" pitchFamily="34" charset="0"/>
              </a:rPr>
              <a:t>EOBR Mandate</a:t>
            </a:r>
          </a:p>
          <a:p>
            <a:pPr marL="533400" indent="-5334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Tahoma" pitchFamily="34" charset="0"/>
              </a:rPr>
              <a:t>Driver Retention</a:t>
            </a:r>
          </a:p>
          <a:p>
            <a:pPr marL="533400" indent="-5334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Tahoma" pitchFamily="34" charset="0"/>
              </a:rPr>
              <a:t>Truck Parking</a:t>
            </a:r>
          </a:p>
          <a:p>
            <a:pPr marL="533400" indent="-5334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Tahoma" pitchFamily="34" charset="0"/>
              </a:rPr>
              <a:t>Driver Health/Wellness</a:t>
            </a:r>
          </a:p>
          <a:p>
            <a:pPr marL="533400" indent="-5334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sz="2400" b="1" dirty="0" smtClean="0">
                <a:latin typeface="Tahoma" pitchFamily="34" charset="0"/>
              </a:rPr>
              <a:t>Congestion (tied)</a:t>
            </a:r>
          </a:p>
          <a:p>
            <a:pPr marL="533400" indent="-533400">
              <a:lnSpc>
                <a:spcPct val="110000"/>
              </a:lnSpc>
              <a:buNone/>
              <a:defRPr/>
            </a:pPr>
            <a:r>
              <a:rPr lang="en-US" sz="2400" b="1" dirty="0" smtClean="0">
                <a:latin typeface="Tahoma" pitchFamily="34" charset="0"/>
              </a:rPr>
              <a:t>	Highway Infrastructure (tied)</a:t>
            </a:r>
          </a:p>
        </p:txBody>
      </p:sp>
      <p:pic>
        <p:nvPicPr>
          <p:cNvPr id="40963" name="Picture 4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545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9186" y="1509486"/>
            <a:ext cx="3285556" cy="423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Statistically Defensible Safety Conclusions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98" y="1675352"/>
            <a:ext cx="8451651" cy="40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914" y="333828"/>
            <a:ext cx="7260771" cy="65314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Statistically Defensible Safety Conclusions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4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185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20" y="1857827"/>
            <a:ext cx="8145009" cy="393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4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2713" y="1246188"/>
            <a:ext cx="3511550" cy="4621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471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ahoma" pitchFamily="34" charset="0"/>
              </a:rPr>
              <a:t>Truck Crash Predictor Model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2850"/>
            <a:ext cx="4267200" cy="5419725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2011 update to ATRI’s 2005 truck crash predictor model</a:t>
            </a:r>
          </a:p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Data analysis of over 570,000 individual driver records </a:t>
            </a:r>
          </a:p>
        </p:txBody>
      </p:sp>
    </p:spTree>
    <p:extLst>
      <p:ext uri="{BB962C8B-B14F-4D97-AF65-F5344CB8AC3E}">
        <p14:creationId xmlns:p14="http://schemas.microsoft.com/office/powerpoint/2010/main" val="38165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447800"/>
          </a:xfrm>
        </p:spPr>
        <p:txBody>
          <a:bodyPr lIns="91440" rIns="91440" anchor="ctr" anchorCtr="0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smtClean="0">
                <a:latin typeface="Tahoma" pitchFamily="34" charset="0"/>
              </a:rPr>
              <a:t>Predicting Truck Crash Involvement: 2011 Update</a:t>
            </a:r>
          </a:p>
        </p:txBody>
      </p:sp>
      <p:pic>
        <p:nvPicPr>
          <p:cNvPr id="223235" name="Picture 4" descr="ATRI Log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65963" y="6269038"/>
            <a:ext cx="2078037" cy="588962"/>
          </a:xfrm>
        </p:spPr>
      </p:pic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381000" y="1371600"/>
          <a:ext cx="8229600" cy="4739640"/>
        </p:xfrm>
        <a:graphic>
          <a:graphicData uri="http://schemas.openxmlformats.org/drawingml/2006/table">
            <a:tbl>
              <a:tblPr/>
              <a:tblGrid>
                <a:gridCol w="5359400"/>
                <a:gridCol w="2870200"/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*2011*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If a Driver has: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The Crash Likelihood Increases: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A Failure to Use / Improper Signal conviction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96%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A Past Crash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88%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An Improper Passing violation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88%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An Improper Turn conviction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84%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An Improper or Erratic Lane Change conviction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An Improper Lane/Location conviction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68%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A Failure to Obey Traffic Sign conviction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68%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A Speeding 15+ Speed Limit conviction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67%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Any conviction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65%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A Reckless/Careless/Negligent Driving conviction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ＭＳ Ｐゴシック" pitchFamily="34" charset="-128"/>
                        </a:rPr>
                        <a:t>64%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8108"/>
              </p:ext>
            </p:extLst>
          </p:nvPr>
        </p:nvGraphicFramePr>
        <p:xfrm>
          <a:off x="624113" y="609600"/>
          <a:ext cx="7681687" cy="5796630"/>
        </p:xfrm>
        <a:graphic>
          <a:graphicData uri="http://schemas.openxmlformats.org/drawingml/2006/table">
            <a:tbl>
              <a:tblPr/>
              <a:tblGrid>
                <a:gridCol w="4372222"/>
                <a:gridCol w="413865"/>
                <a:gridCol w="2895600"/>
              </a:tblGrid>
              <a:tr h="42993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Violations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Increase in Crash Likelihood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9002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Crash Indicator BASIC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Past Crash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Driver Fatigue BASIC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Hours-of-Service violation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False or No Log Book violation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42%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Cargo-Related BASIC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Size and Weight violation**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Unsafe Driving BASIC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Reckless Driving violation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Failure to Yield Right of Way violation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Improper Turns violation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Improper Passing violation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Improper Lane Change violation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Following Too Close violation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Speeding violation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Failure to Obey Traffic Control Device violation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Driver Fitness BASIC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Disqualified Driver violation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Medical Certificate violation</a:t>
                      </a:r>
                      <a:endParaRPr lang="en-US" sz="140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02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*Weights are assigned to crashes contingent on crash severity (e.g. injuries, fatalities)</a:t>
                      </a: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05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**Size and Weight violation has been removed from the Cargo-Related BASIC equation</a:t>
                      </a: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468" marR="594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7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8042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52400"/>
            <a:ext cx="8686800" cy="12192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Predicting Truck Crash Involvement: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2011 Update</a:t>
            </a:r>
          </a:p>
        </p:txBody>
      </p:sp>
    </p:spTree>
    <p:extLst>
      <p:ext uri="{BB962C8B-B14F-4D97-AF65-F5344CB8AC3E}">
        <p14:creationId xmlns:p14="http://schemas.microsoft.com/office/powerpoint/2010/main" val="20325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2475" y="722313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en-US" sz="3600" b="0" smtClean="0"/>
              <a:t/>
            </a:r>
            <a:br>
              <a:rPr lang="en-US" sz="3600" b="0" smtClean="0"/>
            </a:br>
            <a:r>
              <a:rPr lang="en-US" sz="3600" b="0" smtClean="0"/>
              <a:t/>
            </a:r>
            <a:br>
              <a:rPr lang="en-US" sz="3600" b="0" smtClean="0"/>
            </a:br>
            <a:r>
              <a:rPr lang="en-US" sz="4400" smtClean="0">
                <a:solidFill>
                  <a:schemeClr val="tx1"/>
                </a:solidFill>
                <a:latin typeface="Tahoma" pitchFamily="34" charset="0"/>
              </a:rPr>
              <a:t>Questions?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06700"/>
            <a:ext cx="7772400" cy="25273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ahoma" pitchFamily="34" charset="0"/>
              </a:rPr>
              <a:t>Rebecca Brewster</a:t>
            </a:r>
          </a:p>
          <a:p>
            <a:pPr>
              <a:defRPr/>
            </a:pPr>
            <a:endParaRPr lang="en-US" b="1" dirty="0" smtClean="0">
              <a:latin typeface="Tahoma" pitchFamily="34" charset="0"/>
            </a:endParaRPr>
          </a:p>
          <a:p>
            <a:pPr>
              <a:defRPr/>
            </a:pPr>
            <a:r>
              <a:rPr lang="en-US" b="1" dirty="0" smtClean="0">
                <a:latin typeface="Tahoma" pitchFamily="34" charset="0"/>
              </a:rPr>
              <a:t>rbrewster@trucking.org</a:t>
            </a:r>
          </a:p>
          <a:p>
            <a:pPr>
              <a:defRPr/>
            </a:pPr>
            <a:r>
              <a:rPr lang="en-US" b="1" dirty="0" err="1" smtClean="0">
                <a:latin typeface="Tahoma" pitchFamily="34" charset="0"/>
              </a:rPr>
              <a:t>www.atri-online.org</a:t>
            </a:r>
            <a:endParaRPr lang="en-US" b="1" dirty="0" smtClean="0">
              <a:latin typeface="Tahoma" pitchFamily="34" charset="0"/>
            </a:endParaRPr>
          </a:p>
          <a:p>
            <a:pPr>
              <a:defRPr/>
            </a:pPr>
            <a:endParaRPr lang="en-US" b="1" dirty="0" smtClean="0">
              <a:latin typeface="Tahoma" pitchFamily="34" charset="0"/>
            </a:endParaRPr>
          </a:p>
          <a:p>
            <a:pPr>
              <a:defRPr/>
            </a:pPr>
            <a:endParaRPr lang="en-US" sz="2800" b="1" dirty="0" smtClean="0">
              <a:latin typeface="Tahoma" pitchFamily="34" charset="0"/>
            </a:endParaRPr>
          </a:p>
        </p:txBody>
      </p:sp>
      <p:pic>
        <p:nvPicPr>
          <p:cNvPr id="90116" name="Picture 4" descr="ATR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2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7488"/>
            <a:ext cx="7620000" cy="925512"/>
          </a:xfrm>
        </p:spPr>
        <p:txBody>
          <a:bodyPr anchor="ctr" anchorCtr="0"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ATRI Methodology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447800"/>
            <a:ext cx="7315200" cy="5113338"/>
          </a:xfrm>
        </p:spPr>
        <p:txBody>
          <a:bodyPr>
            <a:normAutofit/>
          </a:bodyPr>
          <a:lstStyle/>
          <a:p>
            <a:pPr marL="457200" lvl="1" indent="-457200" eaLnBrk="1" hangingPunct="1">
              <a:lnSpc>
                <a:spcPct val="120000"/>
              </a:lnSpc>
              <a:buSzPct val="80000"/>
              <a:buFont typeface="Wingdings" pitchFamily="2" charset="2"/>
              <a:buChar char="n"/>
              <a:defRPr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Crash Risk Data Analysis</a:t>
            </a:r>
          </a:p>
          <a:p>
            <a:pPr eaLnBrk="1" hangingPunct="1"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Supply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Chain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Impacts</a:t>
            </a:r>
          </a:p>
          <a:p>
            <a:pPr lvl="2" eaLnBrk="1" hangingPunct="1"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Carriers</a:t>
            </a:r>
          </a:p>
          <a:p>
            <a:pPr lvl="2" eaLnBrk="1" hangingPunct="1"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Drivers</a:t>
            </a:r>
          </a:p>
          <a:p>
            <a:pPr lvl="2" eaLnBrk="1" hangingPunct="1"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Shippers / Brokers</a:t>
            </a:r>
          </a:p>
          <a:p>
            <a:pPr lvl="2" eaLnBrk="1" hangingPunct="1"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Enforcement</a:t>
            </a:r>
          </a:p>
          <a:p>
            <a:pPr lvl="2" eaLnBrk="1" hangingPunct="1"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Insurance Industry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7619" name="Picture 4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59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562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Crash Risk Data Analysis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41300" y="1146629"/>
            <a:ext cx="5435600" cy="5327196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Released Oct. 1, 2012</a:t>
            </a:r>
          </a:p>
          <a:p>
            <a:pPr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Highlights from previous research</a:t>
            </a:r>
          </a:p>
          <a:p>
            <a:pPr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Comparative review of statistical tools</a:t>
            </a:r>
          </a:p>
          <a:p>
            <a:pPr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Analyzed Both Percentile Scores &amp; “Alerts”</a:t>
            </a:r>
          </a:p>
          <a:p>
            <a:pPr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www.atri-online.org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b="1" dirty="0" smtClean="0">
              <a:latin typeface="Tahoma" pitchFamily="34" charset="0"/>
            </a:endParaRPr>
          </a:p>
          <a:p>
            <a:pPr lvl="1">
              <a:defRPr/>
            </a:pPr>
            <a:endParaRPr lang="en-US" b="1" dirty="0" smtClean="0">
              <a:effectLst/>
            </a:endParaRPr>
          </a:p>
        </p:txBody>
      </p:sp>
      <p:pic>
        <p:nvPicPr>
          <p:cNvPr id="43011" name="Picture 4" descr="ATRI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6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4507" y="1625600"/>
            <a:ext cx="2751130" cy="364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Going Beyond Correlations</a:t>
            </a:r>
            <a:endParaRPr lang="en-US" b="0" dirty="0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74977"/>
            <a:ext cx="8686800" cy="5268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lack of a meaningful correlation does not necessarily mean a relationship does not exist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b="1" dirty="0" smtClean="0">
              <a:latin typeface="Tahoma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010" y="2772230"/>
            <a:ext cx="5687332" cy="378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TRI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17488"/>
            <a:ext cx="8077200" cy="925512"/>
          </a:xfrm>
        </p:spPr>
        <p:txBody>
          <a:bodyPr anchor="ctr" anchorCtr="0"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CSA Statistical Analysis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89025"/>
            <a:ext cx="8458200" cy="5472113"/>
          </a:xfrm>
        </p:spPr>
        <p:txBody>
          <a:bodyPr>
            <a:normAutofit/>
          </a:bodyPr>
          <a:lstStyle/>
          <a:p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/>
          </a:p>
          <a:p>
            <a:pPr lvl="0"/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7619" name="Picture 4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7803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447800"/>
            <a:ext cx="75438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1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188686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Data Utilized</a:t>
            </a:r>
            <a:endParaRPr lang="en-US" b="0" dirty="0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01486"/>
            <a:ext cx="8610600" cy="54424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July 2012 SMS Data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 recently active interstate carriers and intrastate hazmat carriers (N = 471,306)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months of historical crash data from MCMIS</a:t>
            </a:r>
            <a:endParaRPr lang="en-US" b="1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b="1" dirty="0" smtClean="0">
              <a:latin typeface="Tahoma" pitchFamily="34" charset="0"/>
            </a:endParaRPr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28914" y="2800005"/>
          <a:ext cx="7271656" cy="3194395"/>
        </p:xfrm>
        <a:graphic>
          <a:graphicData uri="http://schemas.openxmlformats.org/drawingml/2006/table">
            <a:tbl>
              <a:tblPr/>
              <a:tblGrid>
                <a:gridCol w="1547414"/>
                <a:gridCol w="1067181"/>
                <a:gridCol w="1779377"/>
                <a:gridCol w="1324342"/>
                <a:gridCol w="1553342"/>
              </a:tblGrid>
              <a:tr h="672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2"/>
                          </a:solidFill>
                          <a:latin typeface="+mj-lt"/>
                          <a:ea typeface="Calibri"/>
                        </a:rPr>
                        <a:t>Carrier Category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+mj-lt"/>
                        <a:ea typeface="Calibri"/>
                      </a:endParaRPr>
                    </a:p>
                  </a:txBody>
                  <a:tcPr marL="67098" marR="67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2"/>
                          </a:solidFill>
                          <a:latin typeface="+mj-lt"/>
                          <a:ea typeface="Calibri"/>
                        </a:rPr>
                        <a:t>Number of Carriers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+mj-lt"/>
                        <a:ea typeface="Calibri"/>
                      </a:endParaRPr>
                    </a:p>
                  </a:txBody>
                  <a:tcPr marL="67098" marR="67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Percentage of Recently Active Carriers</a:t>
                      </a:r>
                      <a:endParaRPr lang="en-US" sz="800" baseline="0" dirty="0">
                        <a:solidFill>
                          <a:schemeClr val="bg2"/>
                        </a:solidFill>
                        <a:latin typeface="+mj-lt"/>
                        <a:ea typeface="Calibri"/>
                      </a:endParaRPr>
                    </a:p>
                  </a:txBody>
                  <a:tcPr marL="67098" marR="67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2"/>
                          </a:solidFill>
                          <a:latin typeface="+mj-lt"/>
                          <a:ea typeface="Calibri"/>
                        </a:rPr>
                        <a:t>Number of Crashes in Database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+mj-lt"/>
                        <a:ea typeface="Calibri"/>
                      </a:endParaRPr>
                    </a:p>
                  </a:txBody>
                  <a:tcPr marL="67098" marR="67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chemeClr val="bg2"/>
                          </a:solidFill>
                          <a:latin typeface="+mj-lt"/>
                          <a:ea typeface="Calibri"/>
                        </a:rPr>
                        <a:t>Percentage of Crashes in Database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+mj-lt"/>
                        <a:ea typeface="Calibri"/>
                      </a:endParaRPr>
                    </a:p>
                  </a:txBody>
                  <a:tcPr marL="67098" marR="67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0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Carriers with Recent Activity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471,306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162,455</a:t>
                      </a:r>
                      <a:endParaRPr lang="en-US" sz="1050" baseline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100%</a:t>
                      </a:r>
                      <a:endParaRPr lang="en-US" sz="1050" baseline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04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Carriers with Insufficient Data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270,846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57.5%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11,831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7.3%</a:t>
                      </a:r>
                      <a:endParaRPr lang="en-US" sz="1050" baseline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Carriers with Some Data but No Scores</a:t>
                      </a:r>
                      <a:endParaRPr lang="en-US" sz="1050" baseline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109,837</a:t>
                      </a:r>
                      <a:endParaRPr lang="en-US" sz="1050" baseline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23.3%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17,212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10.6%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Carriers with At Least 1 BASIC Score</a:t>
                      </a:r>
                      <a:endParaRPr lang="en-US" sz="1050" baseline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90,623</a:t>
                      </a:r>
                      <a:endParaRPr lang="en-US" sz="1050" baseline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19.2%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133,412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  <a:latin typeface="Arial"/>
                          <a:ea typeface="Calibri"/>
                        </a:rPr>
                        <a:t>82.1%</a:t>
                      </a:r>
                      <a:endParaRPr lang="en-US" sz="1050" baseline="0" dirty="0">
                        <a:solidFill>
                          <a:schemeClr val="bg2"/>
                        </a:solidFill>
                        <a:latin typeface="Arial"/>
                        <a:ea typeface="Calibri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3810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Unsafe Driving</a:t>
            </a:r>
            <a:endParaRPr lang="en-US" b="0" dirty="0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199572" y="1219201"/>
            <a:ext cx="7667171" cy="638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Percentile Scores and Crash Rates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592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575" y="2179863"/>
            <a:ext cx="7299159" cy="336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5" y="304800"/>
            <a:ext cx="8686800" cy="56968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</a:rPr>
              <a:t>Unsafe Driving</a:t>
            </a:r>
            <a:endParaRPr lang="en-US" b="0" dirty="0" smtClean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185057" y="1248229"/>
            <a:ext cx="6781800" cy="885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Below Threshold vs. “Alert”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27" name="Picture 17" descr="ATR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0"/>
            <a:ext cx="2057400" cy="5826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594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914" y="1987096"/>
            <a:ext cx="7979516" cy="349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-pptbackgrounds-fsnet-co-uk">
  <a:themeElements>
    <a:clrScheme name="">
      <a:dk1>
        <a:srgbClr val="000000"/>
      </a:dk1>
      <a:lt1>
        <a:srgbClr val="FFFFFF"/>
      </a:lt1>
      <a:dk2>
        <a:srgbClr val="000066"/>
      </a:dk2>
      <a:lt2>
        <a:srgbClr val="FF9900"/>
      </a:lt2>
      <a:accent1>
        <a:srgbClr val="3399FF"/>
      </a:accent1>
      <a:accent2>
        <a:srgbClr val="FFFF00"/>
      </a:accent2>
      <a:accent3>
        <a:srgbClr val="AAAAB8"/>
      </a:accent3>
      <a:accent4>
        <a:srgbClr val="DADADA"/>
      </a:accent4>
      <a:accent5>
        <a:srgbClr val="ADCAFF"/>
      </a:accent5>
      <a:accent6>
        <a:srgbClr val="E7E700"/>
      </a:accent6>
      <a:hlink>
        <a:srgbClr val="FF0000"/>
      </a:hlink>
      <a:folHlink>
        <a:srgbClr val="969696"/>
      </a:folHlink>
    </a:clrScheme>
    <a:fontScheme name="www-pptbackgrounds-fsnet-co-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5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5000"/>
          </a:spcBef>
          <a:spcAft>
            <a:spcPct val="0"/>
          </a:spcAft>
          <a:buClr>
            <a:schemeClr val="tx2"/>
          </a:buClr>
          <a:buSzPct val="100000"/>
          <a:buFont typeface="Wingdings" pitchFamily="2" charset="2"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www-pptbackgrounds-fsnet-co-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-pptbackgrounds-fsnet-co-u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-pptbackgrounds-fsnet-co-u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-pptbackgrounds-fsnet-co-u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-pptbackgrounds-fsnet-co-u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-pptbackgrounds-fsnet-co-u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-pptbackgrounds-fsnet-co-u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597</Words>
  <Application>Microsoft Office PowerPoint</Application>
  <PresentationFormat>On-screen Show (4:3)</PresentationFormat>
  <Paragraphs>172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www-pptbackgrounds-fsnet-co-uk</vt:lpstr>
      <vt:lpstr>CSA: Analyzing the Relationship of Scores to Crash Risk</vt:lpstr>
      <vt:lpstr>2012 Top Industry Issues</vt:lpstr>
      <vt:lpstr>ATRI Methodology</vt:lpstr>
      <vt:lpstr>Crash Risk Data Analysis</vt:lpstr>
      <vt:lpstr>Going Beyond Correlations</vt:lpstr>
      <vt:lpstr>CSA Statistical Analysis</vt:lpstr>
      <vt:lpstr>Data Utilized</vt:lpstr>
      <vt:lpstr>Unsafe Driving</vt:lpstr>
      <vt:lpstr>Unsafe Driving</vt:lpstr>
      <vt:lpstr>Fatigued Driving</vt:lpstr>
      <vt:lpstr>Fatigued Driving</vt:lpstr>
      <vt:lpstr>Vehicle Maintenance</vt:lpstr>
      <vt:lpstr>Vehicle Maintenance</vt:lpstr>
      <vt:lpstr>Controlled Substances/Alcohol</vt:lpstr>
      <vt:lpstr>Controlled Substances/Alcohol</vt:lpstr>
      <vt:lpstr>Driver Fitness</vt:lpstr>
      <vt:lpstr>Driver Fitness</vt:lpstr>
      <vt:lpstr>Summary</vt:lpstr>
      <vt:lpstr>Crash Risk As Number of Scores or “Alerts” Increases</vt:lpstr>
      <vt:lpstr>Statistically Defensible Safety Conclusions</vt:lpstr>
      <vt:lpstr>Statistically Defensible Safety Conclusions</vt:lpstr>
      <vt:lpstr>Truck Crash Predictor Model</vt:lpstr>
      <vt:lpstr>Predicting Truck Crash Involvement: 2011 Update</vt:lpstr>
      <vt:lpstr>PowerPoint Presentation</vt:lpstr>
      <vt:lpstr>PowerPoint Presentation</vt:lpstr>
      <vt:lpstr>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Brewster</dc:creator>
  <cp:lastModifiedBy>Tony</cp:lastModifiedBy>
  <cp:revision>145</cp:revision>
  <dcterms:created xsi:type="dcterms:W3CDTF">2012-07-22T17:23:17Z</dcterms:created>
  <dcterms:modified xsi:type="dcterms:W3CDTF">2012-12-05T20:39:57Z</dcterms:modified>
</cp:coreProperties>
</file>