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9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3" r:id="rId12"/>
    <p:sldId id="263" r:id="rId13"/>
    <p:sldId id="271" r:id="rId14"/>
    <p:sldId id="272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D81D5-E43D-45D4-9ED3-87AEAB833502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959DA-AE65-4EBC-B11E-FC1676F09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36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931863"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931863"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931863"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931863"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fld id="{BBF0E497-D369-4581-86EF-777E507772EC}" type="slidenum">
              <a:rPr lang="en-US" sz="1200" smtClean="0">
                <a:solidFill>
                  <a:schemeClr val="tx1"/>
                </a:solidFill>
              </a:rPr>
              <a:pPr/>
              <a:t>2</a:t>
            </a:fld>
            <a:endParaRPr lang="en-US" sz="1200" smtClean="0">
              <a:solidFill>
                <a:schemeClr val="tx1"/>
              </a:solidFill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959DA-AE65-4EBC-B11E-FC1676F096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6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E996-8672-4C79-B0DD-4A2BA4411E20}" type="datetime1">
              <a:rPr lang="en-US" smtClean="0"/>
              <a:t>8/23/2012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4A3-76A4-4C40-87D2-BA740275FA72}" type="datetime1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7B32-1657-443D-8813-A536EEB6D048}" type="datetime1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F1D3-4597-44EA-8ED7-A0122E5579BB}" type="datetime1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4EDF-99F2-4F43-8FB6-AC56D4F56A33}" type="datetime1">
              <a:rPr lang="en-US" smtClean="0"/>
              <a:t>8/23/2012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5918BCF-55CF-4FA3-925F-1CA043D5D38D}" type="datetime1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1DB6-2DF1-4718-A781-FD810E3550E1}" type="datetime1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188-72AD-45E1-86A7-49D7D7C6DCE5}" type="datetime1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0BEA-CDDC-40E3-BF17-1C31D9F64F3F}" type="datetime1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6708-95ED-4FDE-9DA6-87022BF0F505}" type="datetime1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C6A871-4CC1-468B-AFF4-772F93DC8018}" type="datetime1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E41992-17B3-4FDA-BCC3-D2DF5B0A27AB}" type="datetime1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47B8AA-7F05-449F-9823-3501C02B82A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Neil Eisner</a:t>
            </a:r>
          </a:p>
          <a:p>
            <a:r>
              <a:rPr lang="en-US" dirty="0" smtClean="0"/>
              <a:t>Assistant General Counsel for Regulation and Enforcement</a:t>
            </a:r>
          </a:p>
          <a:p>
            <a:r>
              <a:rPr lang="en-US" dirty="0" smtClean="0"/>
              <a:t>U.S. Department of Transportation</a:t>
            </a:r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MCSAC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August 28,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Retrospective Reviews of Rules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44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be very simple (e.g., a § 610 review may show no small entities covered or no costs  imposed)</a:t>
            </a:r>
          </a:p>
          <a:p>
            <a:r>
              <a:rPr lang="en-US" dirty="0"/>
              <a:t>I</a:t>
            </a:r>
            <a:r>
              <a:rPr lang="en-US" dirty="0" smtClean="0"/>
              <a:t>t may require some detailed analysis (e.g., a § 610 review may show small entities have entered market they were absent from when rule issued)</a:t>
            </a:r>
          </a:p>
          <a:p>
            <a:r>
              <a:rPr lang="en-US" dirty="0" smtClean="0"/>
              <a:t>May be complex (e.g., initial review may show significant differences from estimated benefits, enforcement difficulties, and complaints about much higher cost than expected)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62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PHMSA “Miscellaneous Amendments” </a:t>
            </a:r>
          </a:p>
          <a:p>
            <a:r>
              <a:rPr lang="en-US" dirty="0"/>
              <a:t>M</a:t>
            </a:r>
            <a:r>
              <a:rPr lang="en-US" dirty="0" smtClean="0"/>
              <a:t>inor issues collected every couple years</a:t>
            </a:r>
          </a:p>
          <a:p>
            <a:r>
              <a:rPr lang="en-US" dirty="0" smtClean="0"/>
              <a:t>Current NPRM resulted from review of variety of sources; e.g.:</a:t>
            </a:r>
          </a:p>
          <a:p>
            <a:pPr lvl="1"/>
            <a:r>
              <a:rPr lang="en-US" dirty="0" smtClean="0"/>
              <a:t>Requests for clarification</a:t>
            </a:r>
          </a:p>
          <a:p>
            <a:pPr lvl="1"/>
            <a:r>
              <a:rPr lang="en-US" dirty="0" smtClean="0"/>
              <a:t>Incident reports showing need for adjustments</a:t>
            </a:r>
          </a:p>
          <a:p>
            <a:pPr lvl="1"/>
            <a:r>
              <a:rPr lang="en-US" dirty="0" smtClean="0"/>
              <a:t>Special permits with safety record justifying adding to rule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86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Entity Review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reviewed DBE rule to see if it could reduce time and cost burdens</a:t>
            </a:r>
          </a:p>
          <a:p>
            <a:r>
              <a:rPr lang="en-US" dirty="0" smtClean="0"/>
              <a:t>Existing rule: DBE certification required an application in each state </a:t>
            </a:r>
            <a:endParaRPr lang="en-US" dirty="0"/>
          </a:p>
          <a:p>
            <a:r>
              <a:rPr lang="en-US" dirty="0" smtClean="0"/>
              <a:t>DOT decided DBE certified in State A can be certified in State B, based on application materials provided to State A, if State B does not object to something specific within 60 days</a:t>
            </a:r>
            <a:endParaRPr lang="en-US" dirty="0"/>
          </a:p>
          <a:p>
            <a:r>
              <a:rPr lang="en-US" dirty="0" smtClean="0"/>
              <a:t> If State objects, firm can respond on specific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96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1970’s: despite NHTSA manual seatbelt rule, large number of frontal-impact fatalities and injuries in automobile crashes</a:t>
            </a:r>
          </a:p>
          <a:p>
            <a:r>
              <a:rPr lang="en-US" dirty="0" smtClean="0"/>
              <a:t>NHTSA statutory responsibility: improve safety</a:t>
            </a:r>
          </a:p>
          <a:p>
            <a:r>
              <a:rPr lang="en-US" dirty="0" smtClean="0"/>
              <a:t>Risk assessments/cost-benefit analysis found numerous, potential alternatives from educational campaigns to state mandatory seat belt usage laws to air bags and automatic belts</a:t>
            </a:r>
          </a:p>
          <a:p>
            <a:r>
              <a:rPr lang="en-US" dirty="0" smtClean="0"/>
              <a:t>Issues ranged from need for demonstration programs to environmental concerns over inflators for air bags to whether owners would cut automatic belts</a:t>
            </a:r>
          </a:p>
          <a:p>
            <a:r>
              <a:rPr lang="en-US" dirty="0" smtClean="0"/>
              <a:t>Eventual rule rescinded by new Administration; rescission overturned by Supreme Court; new rulemaking resulted in similar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82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Time, including </a:t>
            </a:r>
            <a:r>
              <a:rPr lang="en-US" dirty="0"/>
              <a:t>any resulting </a:t>
            </a:r>
            <a:r>
              <a:rPr lang="en-US" dirty="0" smtClean="0"/>
              <a:t>rulemaking, dependent </a:t>
            </a:r>
            <a:r>
              <a:rPr lang="en-US" dirty="0"/>
              <a:t>on </a:t>
            </a:r>
            <a:r>
              <a:rPr lang="en-US" dirty="0" smtClean="0"/>
              <a:t>budgetary/expert</a:t>
            </a:r>
            <a:r>
              <a:rPr lang="en-US" dirty="0"/>
              <a:t> </a:t>
            </a:r>
            <a:r>
              <a:rPr lang="en-US" dirty="0" smtClean="0"/>
              <a:t>resources, complexity of</a:t>
            </a:r>
            <a:r>
              <a:rPr lang="en-US" dirty="0"/>
              <a:t> </a:t>
            </a:r>
            <a:r>
              <a:rPr lang="en-US" dirty="0" smtClean="0"/>
              <a:t>issues, and </a:t>
            </a:r>
            <a:r>
              <a:rPr lang="en-US" dirty="0"/>
              <a:t>research and analyses </a:t>
            </a:r>
            <a:r>
              <a:rPr lang="en-US" dirty="0" smtClean="0"/>
              <a:t>needed</a:t>
            </a:r>
          </a:p>
          <a:p>
            <a:r>
              <a:rPr lang="en-US" dirty="0" smtClean="0"/>
              <a:t>NHTSA found major statistical </a:t>
            </a:r>
            <a:r>
              <a:rPr lang="en-US" dirty="0"/>
              <a:t>evaluation can </a:t>
            </a:r>
            <a:r>
              <a:rPr lang="en-US" dirty="0" smtClean="0"/>
              <a:t>take </a:t>
            </a:r>
            <a:r>
              <a:rPr lang="en-US" dirty="0"/>
              <a:t>1,000 - 2,000 </a:t>
            </a:r>
            <a:r>
              <a:rPr lang="en-US" dirty="0" smtClean="0"/>
              <a:t>hours, </a:t>
            </a:r>
            <a:r>
              <a:rPr lang="en-US" dirty="0"/>
              <a:t>1-2 years to complete, and result </a:t>
            </a:r>
            <a:r>
              <a:rPr lang="en-US" dirty="0" smtClean="0"/>
              <a:t>in 75-100 page reports</a:t>
            </a:r>
          </a:p>
          <a:p>
            <a:r>
              <a:rPr lang="en-US" dirty="0" smtClean="0"/>
              <a:t>In </a:t>
            </a:r>
            <a:r>
              <a:rPr lang="en-US" dirty="0"/>
              <a:t>1970’s, </a:t>
            </a:r>
            <a:r>
              <a:rPr lang="en-US" dirty="0" smtClean="0"/>
              <a:t>FAA reviewed aircraft </a:t>
            </a:r>
            <a:r>
              <a:rPr lang="en-US" dirty="0"/>
              <a:t>certification </a:t>
            </a:r>
            <a:r>
              <a:rPr lang="en-US" dirty="0" smtClean="0"/>
              <a:t>rules (11 of FAA’s 73 </a:t>
            </a:r>
            <a:r>
              <a:rPr lang="en-US" dirty="0"/>
              <a:t>parts in the </a:t>
            </a:r>
            <a:r>
              <a:rPr lang="en-US" dirty="0" smtClean="0"/>
              <a:t>CFR)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/>
              <a:t>opportunities </a:t>
            </a:r>
            <a:r>
              <a:rPr lang="en-US" dirty="0" smtClean="0"/>
              <a:t>for public participation</a:t>
            </a:r>
          </a:p>
          <a:p>
            <a:pPr lvl="1"/>
            <a:r>
              <a:rPr lang="en-US" dirty="0" smtClean="0"/>
              <a:t>Then 8 NPRMs about </a:t>
            </a:r>
            <a:r>
              <a:rPr lang="en-US" dirty="0"/>
              <a:t>200 pages </a:t>
            </a:r>
            <a:r>
              <a:rPr lang="en-US" dirty="0" smtClean="0"/>
              <a:t>each</a:t>
            </a:r>
          </a:p>
          <a:p>
            <a:pPr lvl="1"/>
            <a:r>
              <a:rPr lang="en-US" dirty="0" smtClean="0"/>
              <a:t> 9 </a:t>
            </a:r>
            <a:r>
              <a:rPr lang="en-US" dirty="0"/>
              <a:t>final rules </a:t>
            </a:r>
            <a:r>
              <a:rPr lang="en-US" dirty="0" smtClean="0"/>
              <a:t>about </a:t>
            </a:r>
            <a:r>
              <a:rPr lang="en-US" dirty="0"/>
              <a:t>200 pages </a:t>
            </a:r>
            <a:r>
              <a:rPr lang="en-US" dirty="0" smtClean="0"/>
              <a:t>each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pproximately </a:t>
            </a:r>
            <a:r>
              <a:rPr lang="en-US" dirty="0"/>
              <a:t>500 </a:t>
            </a:r>
            <a:r>
              <a:rPr lang="en-US" dirty="0" smtClean="0"/>
              <a:t>changes, </a:t>
            </a:r>
            <a:r>
              <a:rPr lang="en-US" dirty="0"/>
              <a:t>but it took 8 </a:t>
            </a:r>
            <a:r>
              <a:rPr lang="en-US" dirty="0" smtClean="0"/>
              <a:t>years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37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Organized review plans not easy to implement</a:t>
            </a:r>
          </a:p>
          <a:p>
            <a:r>
              <a:rPr lang="en-US" dirty="0" smtClean="0"/>
              <a:t>New legislation or court decisions – especially with deadlines – may pull staff off reviews</a:t>
            </a:r>
          </a:p>
          <a:p>
            <a:r>
              <a:rPr lang="en-US" dirty="0" smtClean="0"/>
              <a:t>Administrations and priorities change</a:t>
            </a:r>
          </a:p>
          <a:p>
            <a:r>
              <a:rPr lang="en-US" dirty="0" smtClean="0"/>
              <a:t>Staff does not always think an activity is a review</a:t>
            </a:r>
          </a:p>
          <a:p>
            <a:r>
              <a:rPr lang="en-US" dirty="0" smtClean="0"/>
              <a:t>DOT knows importance of effective reviews</a:t>
            </a:r>
          </a:p>
          <a:p>
            <a:r>
              <a:rPr lang="en-US" dirty="0" smtClean="0"/>
              <a:t>We think we have a very good process</a:t>
            </a:r>
          </a:p>
          <a:p>
            <a:r>
              <a:rPr lang="en-US" dirty="0" smtClean="0"/>
              <a:t>But we know we can make it better and are working at doing that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3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Administrative Procedure Act (APA)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35E62-8BC8-459B-8B63-E7B36BE060D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1336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The APA defines rulemaking as the “agency process for formulating, amending, or repealing a rule”</a:t>
            </a:r>
          </a:p>
          <a:p>
            <a:r>
              <a:rPr lang="en-US" dirty="0" smtClean="0"/>
              <a:t>It recognizes that rules may need to be revised or revoked</a:t>
            </a:r>
          </a:p>
          <a:p>
            <a:r>
              <a:rPr lang="en-US" dirty="0" smtClean="0"/>
              <a:t>The APA also requires agencies to give interested persons “the right to petition for the issuance, amendment, or repeal of a rule”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2327171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The Regulatory Flexibility </a:t>
            </a:r>
            <a:r>
              <a:rPr lang="en-US" b="1" dirty="0" smtClean="0"/>
              <a:t>Act </a:t>
            </a:r>
            <a:r>
              <a:rPr lang="en-US" dirty="0" smtClean="0"/>
              <a:t>requires plan for review of rules with significant economic impact on a substantial number of small entities every 10 years to determine whether impact can be minimized (“§ 610 reviews”)</a:t>
            </a:r>
          </a:p>
          <a:p>
            <a:r>
              <a:rPr lang="en-US" b="1" dirty="0"/>
              <a:t>Executive </a:t>
            </a:r>
            <a:r>
              <a:rPr lang="en-US" b="1" dirty="0" smtClean="0"/>
              <a:t>Orders 12866 and 13563 </a:t>
            </a:r>
            <a:r>
              <a:rPr lang="en-US" dirty="0" smtClean="0"/>
              <a:t>require </a:t>
            </a:r>
            <a:r>
              <a:rPr lang="en-US" dirty="0"/>
              <a:t>program for the periodic review of existing significant rules</a:t>
            </a:r>
          </a:p>
          <a:p>
            <a:r>
              <a:rPr lang="en-US" b="1" dirty="0" smtClean="0"/>
              <a:t>DOT Regulatory Policies and Procedures </a:t>
            </a:r>
            <a:r>
              <a:rPr lang="en-US" dirty="0" smtClean="0"/>
              <a:t>require the periodic review of existing rules</a:t>
            </a:r>
          </a:p>
          <a:p>
            <a:r>
              <a:rPr lang="en-US" b="1" dirty="0" smtClean="0"/>
              <a:t>Specific statutes or rules </a:t>
            </a:r>
            <a:r>
              <a:rPr lang="en-US" dirty="0" smtClean="0"/>
              <a:t>may require via sunset dates or their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2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Order 13563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Requires plan to periodically review existing significant rules to make them “more effective or less burdensome”</a:t>
            </a:r>
          </a:p>
          <a:p>
            <a:r>
              <a:rPr lang="en-US" dirty="0" smtClean="0"/>
              <a:t>Presidential and OIRA memoranda emphasize:</a:t>
            </a:r>
          </a:p>
          <a:p>
            <a:pPr lvl="1"/>
            <a:r>
              <a:rPr lang="en-US" dirty="0" smtClean="0"/>
              <a:t>Paperwork burden </a:t>
            </a:r>
            <a:r>
              <a:rPr lang="en-US" dirty="0"/>
              <a:t>reduction </a:t>
            </a:r>
            <a:r>
              <a:rPr lang="en-US" dirty="0" smtClean="0"/>
              <a:t>initiatives, with </a:t>
            </a:r>
            <a:r>
              <a:rPr lang="en-US" dirty="0"/>
              <a:t>particular focus on relief for small businesses </a:t>
            </a:r>
            <a:endParaRPr lang="en-US" dirty="0" smtClean="0"/>
          </a:p>
          <a:p>
            <a:pPr lvl="1"/>
            <a:r>
              <a:rPr lang="en-US" dirty="0" smtClean="0"/>
              <a:t>Consideration of cumulative burdens</a:t>
            </a:r>
          </a:p>
          <a:p>
            <a:pPr lvl="1"/>
            <a:r>
              <a:rPr lang="en-US" dirty="0" smtClean="0"/>
              <a:t>Immediate, special review of all rules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4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10-year Review Plan started in 1998; renewed every 10  years</a:t>
            </a:r>
          </a:p>
          <a:p>
            <a:r>
              <a:rPr lang="en-US" dirty="0" smtClean="0"/>
              <a:t>Special reviews</a:t>
            </a:r>
          </a:p>
          <a:p>
            <a:r>
              <a:rPr lang="en-US" dirty="0" smtClean="0"/>
              <a:t>E.O. 13563 Review and Plan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6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10-year Review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Regular reviews prior to 1998 but not as organized </a:t>
            </a:r>
          </a:p>
          <a:p>
            <a:r>
              <a:rPr lang="en-US" dirty="0"/>
              <a:t>P</a:t>
            </a:r>
            <a:r>
              <a:rPr lang="en-US" dirty="0" smtClean="0"/>
              <a:t>lan covers all DOT rules (minor FAA exceptions) </a:t>
            </a:r>
            <a:endParaRPr lang="en-US" dirty="0"/>
          </a:p>
          <a:p>
            <a:r>
              <a:rPr lang="en-US" dirty="0" smtClean="0"/>
              <a:t>Published in Appendix D to DOT’s semi-annual Regulatory Agenda and posted at regs.dot.gov</a:t>
            </a:r>
          </a:p>
          <a:p>
            <a:r>
              <a:rPr lang="en-US" dirty="0"/>
              <a:t>P</a:t>
            </a:r>
            <a:r>
              <a:rPr lang="en-US" dirty="0" smtClean="0"/>
              <a:t>rovides year </a:t>
            </a:r>
            <a:r>
              <a:rPr lang="en-US" dirty="0"/>
              <a:t>review will be </a:t>
            </a:r>
            <a:r>
              <a:rPr lang="en-US" dirty="0" smtClean="0"/>
              <a:t>conducted</a:t>
            </a:r>
          </a:p>
          <a:p>
            <a:r>
              <a:rPr lang="en-US" dirty="0" smtClean="0"/>
              <a:t>Public comment invited on all aspects</a:t>
            </a:r>
            <a:endParaRPr lang="en-US" dirty="0"/>
          </a:p>
          <a:p>
            <a:r>
              <a:rPr lang="en-US" dirty="0" smtClean="0"/>
              <a:t>Provides brief summaries of decision at end of year</a:t>
            </a:r>
          </a:p>
          <a:p>
            <a:r>
              <a:rPr lang="en-US" dirty="0" smtClean="0"/>
              <a:t>Plan can be amended</a:t>
            </a:r>
          </a:p>
          <a:p>
            <a:r>
              <a:rPr lang="en-US" dirty="0"/>
              <a:t>R</a:t>
            </a:r>
            <a:r>
              <a:rPr lang="en-US" dirty="0" smtClean="0"/>
              <a:t>esulting rulemakings have “RRR” in title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0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 hoc reviews (e.g., in response to an accident)</a:t>
            </a:r>
          </a:p>
          <a:p>
            <a:r>
              <a:rPr lang="en-US" dirty="0" smtClean="0"/>
              <a:t>Planned (e.g., in response to trends noted in reported data or Presidential initiatives)</a:t>
            </a:r>
          </a:p>
          <a:p>
            <a:r>
              <a:rPr lang="en-US" dirty="0" smtClean="0"/>
              <a:t>Responses to public petitions</a:t>
            </a:r>
          </a:p>
          <a:p>
            <a:r>
              <a:rPr lang="en-US" dirty="0" smtClean="0"/>
              <a:t>Some, such as Motor Coach Safety Action Plan, may result from more than one of these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2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E.O. 13563 Review and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nvited public participation through written comments and public meeting (using tools such as web streaming and </a:t>
            </a:r>
            <a:r>
              <a:rPr lang="en-US" dirty="0" err="1" smtClean="0"/>
              <a:t>IdeaScale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Posted draft Plan for comment</a:t>
            </a:r>
          </a:p>
          <a:p>
            <a:r>
              <a:rPr lang="en-US" dirty="0" smtClean="0"/>
              <a:t>Final report included a series of initiatives to improve existing plan (e.g., expanded senior official oversight and involvement of advisory committees</a:t>
            </a:r>
          </a:p>
          <a:p>
            <a:r>
              <a:rPr lang="en-US" dirty="0"/>
              <a:t>I</a:t>
            </a:r>
            <a:r>
              <a:rPr lang="en-US" dirty="0" smtClean="0"/>
              <a:t>ncluded large number of actions resulting from public or DOT agency suggestions</a:t>
            </a:r>
          </a:p>
          <a:p>
            <a:r>
              <a:rPr lang="en-US" dirty="0" smtClean="0"/>
              <a:t>Merging changes and additions into 10-year plan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4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Considered During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Nature/extent of </a:t>
            </a:r>
            <a:r>
              <a:rPr lang="en-US" sz="2400" dirty="0"/>
              <a:t>complaints /</a:t>
            </a:r>
            <a:r>
              <a:rPr lang="en-US" sz="2400" dirty="0" smtClean="0"/>
              <a:t>suggestions </a:t>
            </a:r>
          </a:p>
          <a:p>
            <a:r>
              <a:rPr lang="en-US" sz="2400" dirty="0" smtClean="0"/>
              <a:t>Need </a:t>
            </a:r>
            <a:r>
              <a:rPr lang="en-US" sz="2400" dirty="0"/>
              <a:t>to </a:t>
            </a:r>
            <a:r>
              <a:rPr lang="en-US" sz="2400" dirty="0" smtClean="0"/>
              <a:t>simplify/clarify</a:t>
            </a:r>
            <a:endParaRPr lang="en-US" sz="2400" dirty="0"/>
          </a:p>
          <a:p>
            <a:r>
              <a:rPr lang="en-US" sz="2400" dirty="0"/>
              <a:t>N</a:t>
            </a:r>
            <a:r>
              <a:rPr lang="en-US" sz="2400" dirty="0" smtClean="0"/>
              <a:t>eed </a:t>
            </a:r>
            <a:r>
              <a:rPr lang="en-US" sz="2400" dirty="0"/>
              <a:t>to eliminate </a:t>
            </a:r>
            <a:r>
              <a:rPr lang="en-US" sz="2400" dirty="0" smtClean="0"/>
              <a:t>overlapping/duplicative rules</a:t>
            </a:r>
            <a:endParaRPr lang="en-US" sz="2400" dirty="0"/>
          </a:p>
          <a:p>
            <a:r>
              <a:rPr lang="en-US" sz="2400" dirty="0"/>
              <a:t>N</a:t>
            </a:r>
            <a:r>
              <a:rPr lang="en-US" sz="2400" dirty="0" smtClean="0"/>
              <a:t>eed </a:t>
            </a:r>
            <a:r>
              <a:rPr lang="en-US" sz="2400" dirty="0"/>
              <a:t>to eliminate </a:t>
            </a:r>
            <a:r>
              <a:rPr lang="en-US" sz="2400" dirty="0" smtClean="0"/>
              <a:t>conflicts/inconsistencies with other rules</a:t>
            </a:r>
            <a:endParaRPr lang="en-US" sz="2400" dirty="0"/>
          </a:p>
          <a:p>
            <a:r>
              <a:rPr lang="en-US" sz="2400" dirty="0"/>
              <a:t>L</a:t>
            </a:r>
            <a:r>
              <a:rPr lang="en-US" sz="2400" dirty="0" smtClean="0"/>
              <a:t>ength </a:t>
            </a:r>
            <a:r>
              <a:rPr lang="en-US" sz="2400" dirty="0"/>
              <a:t>of time </a:t>
            </a:r>
            <a:r>
              <a:rPr lang="en-US" sz="2400" dirty="0" smtClean="0"/>
              <a:t>since </a:t>
            </a:r>
            <a:r>
              <a:rPr lang="en-US" sz="2400" dirty="0"/>
              <a:t>last </a:t>
            </a:r>
            <a:r>
              <a:rPr lang="en-US" sz="2400" dirty="0" smtClean="0"/>
              <a:t>review</a:t>
            </a:r>
            <a:endParaRPr lang="en-US" sz="2400" dirty="0"/>
          </a:p>
          <a:p>
            <a:r>
              <a:rPr lang="en-US" sz="2400" dirty="0" smtClean="0"/>
              <a:t>Importance/relevance </a:t>
            </a:r>
            <a:r>
              <a:rPr lang="en-US" sz="2400" dirty="0"/>
              <a:t>of </a:t>
            </a:r>
            <a:r>
              <a:rPr lang="en-US" sz="2400" dirty="0" smtClean="0"/>
              <a:t> </a:t>
            </a:r>
            <a:r>
              <a:rPr lang="en-US" sz="2400" dirty="0"/>
              <a:t>problem </a:t>
            </a:r>
            <a:r>
              <a:rPr lang="en-US" sz="2400" dirty="0" smtClean="0"/>
              <a:t>originally addressed</a:t>
            </a:r>
            <a:endParaRPr lang="en-US" sz="2400" dirty="0"/>
          </a:p>
          <a:p>
            <a:r>
              <a:rPr lang="en-US" sz="2400" dirty="0"/>
              <a:t>C</a:t>
            </a:r>
            <a:r>
              <a:rPr lang="en-US" sz="2400" dirty="0" smtClean="0"/>
              <a:t>osts or benefits </a:t>
            </a:r>
            <a:r>
              <a:rPr lang="en-US" sz="2400" dirty="0"/>
              <a:t>greater or less </a:t>
            </a:r>
            <a:r>
              <a:rPr lang="en-US" sz="2400" dirty="0" smtClean="0"/>
              <a:t>than estimated</a:t>
            </a:r>
            <a:endParaRPr lang="en-US" sz="2400" dirty="0"/>
          </a:p>
          <a:p>
            <a:r>
              <a:rPr lang="en-US" sz="2400" dirty="0" smtClean="0"/>
              <a:t>Changes in </a:t>
            </a:r>
            <a:r>
              <a:rPr lang="en-US" sz="2400" dirty="0"/>
              <a:t>technology</a:t>
            </a:r>
            <a:r>
              <a:rPr lang="en-US" sz="2400" dirty="0" smtClean="0"/>
              <a:t>, the economy, or similar factors</a:t>
            </a:r>
            <a:endParaRPr lang="en-US" sz="2400" dirty="0"/>
          </a:p>
          <a:p>
            <a:r>
              <a:rPr lang="en-US" sz="2400" dirty="0"/>
              <a:t>N</a:t>
            </a:r>
            <a:r>
              <a:rPr lang="en-US" sz="2400" dirty="0" smtClean="0"/>
              <a:t>umber </a:t>
            </a:r>
            <a:r>
              <a:rPr lang="en-US" sz="2400" dirty="0"/>
              <a:t>of requests for exemption </a:t>
            </a:r>
            <a:r>
              <a:rPr lang="en-US" sz="2400" dirty="0" smtClean="0"/>
              <a:t>and number granted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7B8AA-7F05-449F-9823-3501C02B82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22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816</TotalTime>
  <Words>948</Words>
  <Application>Microsoft Office PowerPoint</Application>
  <PresentationFormat>On-screen Show (4:3)</PresentationFormat>
  <Paragraphs>112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Retrospective Reviews of Rules </vt:lpstr>
      <vt:lpstr>Administrative Procedure Act (APA)</vt:lpstr>
      <vt:lpstr>Requirements for Reviews</vt:lpstr>
      <vt:lpstr>Executive Order 13563</vt:lpstr>
      <vt:lpstr>DOT Implementation</vt:lpstr>
      <vt:lpstr>10-year Review Plan</vt:lpstr>
      <vt:lpstr>Special Reviews</vt:lpstr>
      <vt:lpstr>E.O. 13563 Review and Plan</vt:lpstr>
      <vt:lpstr>Factors Considered During Review</vt:lpstr>
      <vt:lpstr>Decisions</vt:lpstr>
      <vt:lpstr>Simple Example</vt:lpstr>
      <vt:lpstr>Small Entity Review Example</vt:lpstr>
      <vt:lpstr>Complex Example</vt:lpstr>
      <vt:lpstr>Time and Resources</vt:lpstr>
      <vt:lpstr>Conclusion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Retrospective Reviews of Rules MCSAP August 28, 2012</dc:title>
  <dc:creator>USDOT_User</dc:creator>
  <cp:lastModifiedBy>Turner, Elizabeth (VOLPE)</cp:lastModifiedBy>
  <cp:revision>32</cp:revision>
  <cp:lastPrinted>2012-08-15T00:26:10Z</cp:lastPrinted>
  <dcterms:created xsi:type="dcterms:W3CDTF">2012-08-13T19:24:48Z</dcterms:created>
  <dcterms:modified xsi:type="dcterms:W3CDTF">2012-08-23T23:16:47Z</dcterms:modified>
</cp:coreProperties>
</file>