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3662" r:id="rId2"/>
  </p:sldMasterIdLst>
  <p:notesMasterIdLst>
    <p:notesMasterId r:id="rId32"/>
  </p:notesMasterIdLst>
  <p:handoutMasterIdLst>
    <p:handoutMasterId r:id="rId33"/>
  </p:handoutMasterIdLst>
  <p:sldIdLst>
    <p:sldId id="278" r:id="rId3"/>
    <p:sldId id="279" r:id="rId4"/>
    <p:sldId id="290" r:id="rId5"/>
    <p:sldId id="291" r:id="rId6"/>
    <p:sldId id="292" r:id="rId7"/>
    <p:sldId id="293" r:id="rId8"/>
    <p:sldId id="294" r:id="rId9"/>
    <p:sldId id="295" r:id="rId10"/>
    <p:sldId id="280" r:id="rId11"/>
    <p:sldId id="297" r:id="rId12"/>
    <p:sldId id="302" r:id="rId13"/>
    <p:sldId id="315" r:id="rId14"/>
    <p:sldId id="303" r:id="rId15"/>
    <p:sldId id="304" r:id="rId16"/>
    <p:sldId id="305" r:id="rId17"/>
    <p:sldId id="309" r:id="rId18"/>
    <p:sldId id="301" r:id="rId19"/>
    <p:sldId id="308" r:id="rId20"/>
    <p:sldId id="310" r:id="rId21"/>
    <p:sldId id="311" r:id="rId22"/>
    <p:sldId id="312" r:id="rId23"/>
    <p:sldId id="313" r:id="rId24"/>
    <p:sldId id="314" r:id="rId25"/>
    <p:sldId id="317" r:id="rId26"/>
    <p:sldId id="316" r:id="rId27"/>
    <p:sldId id="298" r:id="rId28"/>
    <p:sldId id="299" r:id="rId29"/>
    <p:sldId id="300" r:id="rId30"/>
    <p:sldId id="306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-Gretchen Johnson" initials="MGJ" lastIdx="7" clrIdx="0"/>
  <p:cmAuthor id="1" name="Michele Bowen" initials="MB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70C0"/>
    <a:srgbClr val="005EA4"/>
    <a:srgbClr val="0000CC"/>
    <a:srgbClr val="3366FF"/>
    <a:srgbClr val="5090C4"/>
    <a:srgbClr val="4F87A3"/>
    <a:srgbClr val="E3DFCF"/>
    <a:srgbClr val="8E0000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0" autoAdjust="0"/>
    <p:restoredTop sz="94687" autoAdjust="0"/>
  </p:normalViewPr>
  <p:slideViewPr>
    <p:cSldViewPr>
      <p:cViewPr varScale="1">
        <p:scale>
          <a:sx n="113" d="100"/>
          <a:sy n="113" d="100"/>
        </p:scale>
        <p:origin x="-9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>
        <p:scale>
          <a:sx n="130" d="100"/>
          <a:sy n="130" d="100"/>
        </p:scale>
        <p:origin x="-918" y="13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03311D-27BC-4865-9EE7-2C4B423F2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9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BE68EF-4247-4431-BF4F-E8FB7F933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5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791200"/>
            <a:ext cx="5029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Office of Research</a:t>
            </a:r>
            <a:r>
              <a:rPr lang="en-US" sz="1600" b="1" baseline="0" dirty="0" smtClean="0">
                <a:solidFill>
                  <a:schemeClr val="bg1"/>
                </a:solidFill>
                <a:latin typeface="+mn-lt"/>
              </a:rPr>
              <a:t> and Information Technology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5"/>
          <a:stretch/>
        </p:blipFill>
        <p:spPr bwMode="auto">
          <a:xfrm>
            <a:off x="202809" y="5527729"/>
            <a:ext cx="2957513" cy="86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HiRes.jpg"/>
          <p:cNvPicPr>
            <a:picLocks noChangeAspect="1"/>
          </p:cNvPicPr>
          <p:nvPr userDrawn="1"/>
        </p:nvPicPr>
        <p:blipFill>
          <a:blip r:embed="rId3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02809" y="6337756"/>
            <a:ext cx="411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dirty="0" smtClean="0">
                <a:solidFill>
                  <a:srgbClr val="333399"/>
                </a:solidFill>
                <a:latin typeface="Arial Black" pitchFamily="34" charset="0"/>
              </a:rPr>
              <a:t>Office of Research</a:t>
            </a:r>
            <a:r>
              <a:rPr lang="en-US" sz="800" b="0" baseline="0" dirty="0" smtClean="0">
                <a:solidFill>
                  <a:srgbClr val="333399"/>
                </a:solidFill>
                <a:latin typeface="Arial Black" pitchFamily="34" charset="0"/>
              </a:rPr>
              <a:t> and Information Technology</a:t>
            </a:r>
            <a:endParaRPr lang="en-US" sz="800" b="0" dirty="0">
              <a:solidFill>
                <a:srgbClr val="333399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49" y="4076700"/>
            <a:ext cx="5861051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81BD52-E7D3-4B99-A1C7-4ED8F6435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2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4A64-0688-4BA4-9F82-FD3C3511A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66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4FE0-06AC-48FD-8C04-8591E912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5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5EA7-EAC4-45A9-A35F-C42A8BEBE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29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1C4F-F2D3-4FEE-B459-A74406D72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6459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14EA-534F-47F5-BAD9-970261614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52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D866-770B-41EC-BFB2-ADA655D4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49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2D1AF-70C9-4996-90EE-7ACA8B089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123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937C-C1FB-449A-84C0-0FAA0EE2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818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23BE-8ED0-40F7-A4B9-1D088AD19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386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4117-3440-4817-9FA3-1E5907DE1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00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69F7A-2E8A-4C02-B946-02474BA0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299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1546-E19F-448B-AAD6-6C23CD14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143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25AEB-619A-4F38-9920-572B6F0D6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571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9A70E-E230-43BC-B06A-4C77BAFD5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1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7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82750"/>
            <a:ext cx="3810000" cy="418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750"/>
            <a:ext cx="3810000" cy="418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5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7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82750"/>
            <a:ext cx="3810000" cy="418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82750"/>
            <a:ext cx="3810000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51275"/>
            <a:ext cx="3810000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7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153400" y="6336657"/>
            <a:ext cx="7620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E98D50F-872C-493D-8F75-D721A5545290}" type="slidenum">
              <a:rPr lang="en-US" sz="800" b="0">
                <a:solidFill>
                  <a:schemeClr val="tx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914400"/>
            <a:ext cx="8575675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91941"/>
            <a:ext cx="8610600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white">
          <a:xfrm>
            <a:off x="304800" y="6228935"/>
            <a:ext cx="50292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800" b="0" dirty="0" smtClean="0">
                <a:solidFill>
                  <a:schemeClr val="tx1"/>
                </a:solidFill>
                <a:latin typeface="Arial Black" pitchFamily="34" charset="0"/>
              </a:rPr>
              <a:t>Office of Research</a:t>
            </a:r>
            <a:r>
              <a:rPr lang="en-US" sz="800" b="0" baseline="0" dirty="0" smtClean="0">
                <a:solidFill>
                  <a:schemeClr val="tx1"/>
                </a:solidFill>
                <a:latin typeface="Arial Black" pitchFamily="34" charset="0"/>
              </a:rPr>
              <a:t> and Information Technology</a:t>
            </a:r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 baseline="0">
          <a:solidFill>
            <a:srgbClr val="007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1600" baseline="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806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806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806000"/>
                </a:solidFill>
                <a:latin typeface="Arial" charset="0"/>
              </a:defRPr>
            </a:lvl1pPr>
          </a:lstStyle>
          <a:p>
            <a:pPr>
              <a:defRPr/>
            </a:pPr>
            <a:fld id="{BF59891D-8AF6-423B-89CE-63CEA5A9B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31143" name="FormatShape" descr="SKIING" hidden="1"/>
          <p:cNvSpPr>
            <a:spLocks noChangeArrowheads="1"/>
          </p:cNvSpPr>
          <p:nvPr/>
        </p:nvSpPr>
        <p:spPr bwMode="auto">
          <a:xfrm>
            <a:off x="-1333498" y="1701802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806000"/>
              </a:solidFill>
            </a:endParaRPr>
          </a:p>
        </p:txBody>
      </p:sp>
      <p:pic>
        <p:nvPicPr>
          <p:cNvPr id="1032" name="Picture 10" descr="NIOSH%20with%20words%20blu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34200" y="6172203"/>
            <a:ext cx="2066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CDC%20agency%20blu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603" y="609600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1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>
        <p:tmplLst>
          <p:tmpl>
            <p:tnLst>
              <p:par>
                <p:cTn presetID="4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ox(in)">
                      <p:cBhvr>
                        <p:cTn dur="500"/>
                        <p:tgtEl>
                          <p:spTgt spid="7311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CG 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CG 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CG 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CG 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CG 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CG 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CG 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CG 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programs/twu/" TargetMode="External"/><Relationship Id="rId2" Type="http://schemas.openxmlformats.org/officeDocument/2006/relationships/hyperlink" Target="http://www.cdc.gov/niosh/blog/nsb111907_tru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cdc.gov/niosh/topics/motorvehicl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mailto:wsieber@cdc.g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269468"/>
            <a:ext cx="911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September 21, 2015</a:t>
            </a:r>
            <a:endParaRPr lang="en-US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5867400"/>
            <a:ext cx="1899985" cy="5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86740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4549" y="1524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Occupational Safety and Health In A Mobile And </a:t>
            </a:r>
            <a:endParaRPr lang="en-US" altLang="ja-JP" sz="2800" b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Hard-To-Reach </a:t>
            </a:r>
            <a:r>
              <a:rPr lang="en-US" altLang="ja-JP" sz="28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Worker Population:</a:t>
            </a: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National Survey of U.S. Long-Haul Truck </a:t>
            </a:r>
            <a:endParaRPr lang="en-US" altLang="ja-JP" sz="2800" b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Driver </a:t>
            </a:r>
            <a:r>
              <a:rPr lang="en-US" altLang="ja-JP" sz="28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Health and Injury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8459" y="1763235"/>
            <a:ext cx="9117941" cy="2961165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663300"/>
                </a:solidFill>
                <a:latin typeface="+mj-lt"/>
                <a:cs typeface="Times New Roman" panose="02020603050405020304" pitchFamily="18" charset="0"/>
              </a:rPr>
              <a:t>      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663300"/>
                </a:solidFill>
                <a:latin typeface="+mj-lt"/>
                <a:cs typeface="Times New Roman" panose="02020603050405020304" pitchFamily="18" charset="0"/>
              </a:rPr>
              <a:t>         	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Karl </a:t>
            </a: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Sieber, Ph.D. 		  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Aki </a:t>
            </a: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Nakata, Ph.D.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    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Jan </a:t>
            </a: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Birdsey, M.P.H.	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	       Jennifer </a:t>
            </a: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Lincoln, M.S.               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    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1800" b="1" kern="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Guang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-X</a:t>
            </a: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Chen, M.D., M.S.	       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Cynthia </a:t>
            </a: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Robinson, Ph.D.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Ted </a:t>
            </a: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Hitchcock, Ph.D.  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              	       Marie H. Sweeney, Ph.D.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800" b="1" kern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  National Institute for Occupational Safety and Health (NIOSH)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  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Cooperative Research with: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kern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       Federal Motor Carrier Safety Administration (FMCSA)                                     </a:t>
            </a:r>
            <a:endParaRPr lang="en-US" sz="1800" b="1" kern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defRPr/>
            </a:pPr>
            <a:r>
              <a:rPr lang="en-US" sz="2000" b="1" kern="0" dirty="0" smtClean="0">
                <a:solidFill>
                  <a:srgbClr val="663300"/>
                </a:solidFill>
                <a:latin typeface="+mj-lt"/>
                <a:cs typeface="Times New Roman" panose="02020603050405020304" pitchFamily="18" charset="0"/>
              </a:rPr>
              <a:t>			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defRPr/>
            </a:pPr>
            <a:r>
              <a:rPr lang="en-US" sz="1800" b="1" kern="0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Presented by:  Martin Walker, Ph.D</a:t>
            </a:r>
            <a:r>
              <a:rPr lang="en-US" sz="1800" b="1" kern="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000" b="1" kern="0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035"/>
            <a:ext cx="9144000" cy="646331"/>
          </a:xfrm>
        </p:spPr>
        <p:txBody>
          <a:bodyPr/>
          <a:lstStyle/>
          <a:p>
            <a:r>
              <a:rPr lang="en-US" sz="3600" dirty="0" smtClean="0"/>
              <a:t>Findings of Concern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7948"/>
            <a:ext cx="8575675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990033"/>
              </a:buClr>
              <a:buNone/>
            </a:pPr>
            <a:r>
              <a:rPr lang="en-US" sz="2200" b="1" dirty="0" smtClean="0">
                <a:ea typeface="SimSun" pitchFamily="2" charset="-122"/>
              </a:rPr>
              <a:t>Compared to the national working population, we found that for long-haul truck drivers:</a:t>
            </a:r>
          </a:p>
          <a:p>
            <a:pPr lvl="1">
              <a:buClr>
                <a:srgbClr val="C00000"/>
              </a:buClr>
            </a:pPr>
            <a:r>
              <a:rPr lang="en-US" b="1" dirty="0" smtClean="0"/>
              <a:t>Prevalence of obesity is twice as high (69% vs. 31%). </a:t>
            </a:r>
          </a:p>
          <a:p>
            <a:pPr lvl="1">
              <a:buClr>
                <a:srgbClr val="C00000"/>
              </a:buClr>
            </a:pPr>
            <a:r>
              <a:rPr lang="en-US" b="1" dirty="0" smtClean="0"/>
              <a:t>Prevalence of morbid obesity is twice as high (17% vs. 7%).</a:t>
            </a:r>
          </a:p>
          <a:p>
            <a:pPr lvl="1">
              <a:buClr>
                <a:srgbClr val="C00000"/>
              </a:buClr>
            </a:pPr>
            <a:r>
              <a:rPr lang="en-US" b="1" dirty="0" smtClean="0"/>
              <a:t>Prevalence of current cigarette smoking is more than double (51% vs. 19%).</a:t>
            </a:r>
          </a:p>
          <a:p>
            <a:pPr lvl="1">
              <a:buClr>
                <a:srgbClr val="C00000"/>
              </a:buClr>
            </a:pPr>
            <a:r>
              <a:rPr lang="en-US" b="1" dirty="0" smtClean="0"/>
              <a:t>Prevalence of self-reported diabetes is elevated (14% vs. 7%).</a:t>
            </a:r>
          </a:p>
          <a:p>
            <a:pPr lvl="1">
              <a:buClr>
                <a:srgbClr val="C00000"/>
              </a:buClr>
            </a:pPr>
            <a:r>
              <a:rPr lang="en-US" b="1" dirty="0" smtClean="0"/>
              <a:t>Over twice as many drivers are not covered by health insurance or a health care plan (38% vs. 17%).</a:t>
            </a:r>
          </a:p>
          <a:p>
            <a:pPr lvl="1">
              <a:buClr>
                <a:srgbClr val="C00000"/>
              </a:buClr>
            </a:pPr>
            <a:r>
              <a:rPr lang="en-US" b="1" dirty="0" smtClean="0"/>
              <a:t>A lower percentage of drivers perceived their health status as excellent, very good, or good (84% vs. 94%).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8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Self-Reported </a:t>
            </a:r>
            <a:r>
              <a:rPr lang="en-US" sz="3600" dirty="0"/>
              <a:t>Risk Factors</a:t>
            </a:r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357358"/>
              </p:ext>
            </p:extLst>
          </p:nvPr>
        </p:nvGraphicFramePr>
        <p:xfrm>
          <a:off x="457200" y="1179766"/>
          <a:ext cx="8439150" cy="4352925"/>
        </p:xfrm>
        <a:graphic>
          <a:graphicData uri="http://schemas.openxmlformats.org/drawingml/2006/table">
            <a:tbl>
              <a:tblPr firstRow="1" firstCol="1" bandRow="1"/>
              <a:tblGrid>
                <a:gridCol w="5535930"/>
                <a:gridCol w="1469390"/>
                <a:gridCol w="143383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Risk Factor Reported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Truck Driver National </a:t>
                      </a: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Prevalence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2010 NHIS National </a:t>
                      </a: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Prevalence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High cholesterol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22%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Unavailable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BMI: Normal </a:t>
                      </a:r>
                      <a:r>
                        <a:rPr lang="en-US" sz="17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 &lt; = BMI &lt; 25)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8%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BMI: Overweight (25 &lt; = BMI &lt; 30)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23%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BMI: Obese (BMI &gt; = 30)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69%</a:t>
                      </a:r>
                      <a:r>
                        <a:rPr lang="en-US" sz="1700" kern="1200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BMI: Morbid obesity (BMI &gt; =40)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17%</a:t>
                      </a:r>
                      <a:r>
                        <a:rPr lang="en-US" sz="1700" kern="1200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physical activity for 30 minutes 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Unavailable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Current cigarette smoker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51%</a:t>
                      </a:r>
                      <a:r>
                        <a:rPr lang="en-US" sz="1700" kern="1200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Average: 6 hours or less sleep in 24 hours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Average: 6–8 hours of sleep in 24 hours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51%</a:t>
                      </a:r>
                      <a:r>
                        <a:rPr lang="en-US" sz="1700" kern="1200" baseline="30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Average: More than 8 hours of sleep in 24 hours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22%*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55727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Estimates are weighted and sex- and age-adjusted to 2010 population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†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 &lt; 0.01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40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Hypertension, Smoking, and Obesity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713601"/>
              </p:ext>
            </p:extLst>
          </p:nvPr>
        </p:nvGraphicFramePr>
        <p:xfrm>
          <a:off x="533399" y="1219200"/>
          <a:ext cx="8362949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4495799"/>
                <a:gridCol w="1981200"/>
                <a:gridCol w="188595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Number of Risk Factors </a:t>
                      </a:r>
                      <a:r>
                        <a:rPr lang="en-US" sz="20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Reported</a:t>
                      </a:r>
                      <a:br>
                        <a:rPr lang="en-US" sz="20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20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(Hypertension,</a:t>
                      </a:r>
                      <a:r>
                        <a:rPr lang="en-US" sz="2000" b="1" kern="12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Smoking, Obesity)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Truck Driver National </a:t>
                      </a: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Prevalence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2010 NHIS National </a:t>
                      </a: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Prevalence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or more risk factor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88%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54%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3 risk factors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9%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2%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2971800"/>
            <a:ext cx="66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Estimates are weighted and sex- and age-adjusted to 2010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working population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30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Self-Reported Health Conditions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982850"/>
              </p:ext>
            </p:extLst>
          </p:nvPr>
        </p:nvGraphicFramePr>
        <p:xfrm>
          <a:off x="534988" y="1139825"/>
          <a:ext cx="8026400" cy="665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Document" r:id="rId6" imgW="10062404" imgH="8353250" progId="Word.Document.12">
                  <p:embed/>
                </p:oleObj>
              </mc:Choice>
              <mc:Fallback>
                <p:oleObj name="Document" r:id="rId6" imgW="10062404" imgH="8353250" progId="Word.Document.12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139825"/>
                        <a:ext cx="8026400" cy="665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>
            <a:off x="533400" y="1143000"/>
            <a:ext cx="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2867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Estimates are weighted and sex- and age-adjusted to 2010 population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†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 &lt; 0.01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32689"/>
              </p:ext>
            </p:extLst>
          </p:nvPr>
        </p:nvGraphicFramePr>
        <p:xfrm>
          <a:off x="457200" y="1143000"/>
          <a:ext cx="8439149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5257799"/>
                <a:gridCol w="1600200"/>
                <a:gridCol w="158115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Self-Report Health Condition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Truck Driver National </a:t>
                      </a: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Prevalence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2010 NHIS National </a:t>
                      </a: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Prevalence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Heart Disease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4%</a:t>
                      </a:r>
                      <a:r>
                        <a:rPr lang="en-US" sz="2000" b="0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14%</a:t>
                      </a:r>
                      <a:r>
                        <a:rPr lang="en-US" sz="2000" b="0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Self-Reported Health Care Coverage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75675" cy="507701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990033"/>
              </a:buClr>
              <a:buFont typeface="Wingdings" pitchFamily="2" charset="2"/>
              <a:buChar char="v"/>
            </a:pPr>
            <a:endParaRPr lang="en-US" b="1" dirty="0" smtClean="0">
              <a:solidFill>
                <a:srgbClr val="663300"/>
              </a:solidFill>
              <a:ea typeface="SimSun" pitchFamily="2" charset="-12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16458"/>
              </p:ext>
            </p:extLst>
          </p:nvPr>
        </p:nvGraphicFramePr>
        <p:xfrm>
          <a:off x="533400" y="1143000"/>
          <a:ext cx="8362950" cy="2782443"/>
        </p:xfrm>
        <a:graphic>
          <a:graphicData uri="http://schemas.openxmlformats.org/drawingml/2006/table">
            <a:tbl>
              <a:tblPr firstRow="1" firstCol="1" bandRow="1"/>
              <a:tblGrid>
                <a:gridCol w="5562600"/>
                <a:gridCol w="1366520"/>
                <a:gridCol w="143383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Self-Report Health Care Coverage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National Prevalence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per Truck Drivers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National Prevalence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per </a:t>
                      </a:r>
                      <a:r>
                        <a:rPr lang="en-US" sz="17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2010 NHIS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Perceived Health: Excellent, Very Good, or Good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84%</a:t>
                      </a:r>
                      <a:r>
                        <a:rPr lang="en-US" sz="17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b="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94%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Perceived Health: Fair or Poor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16%</a:t>
                      </a:r>
                      <a:r>
                        <a:rPr lang="en-US" sz="17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b="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6%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 Covered by Health Insurance or Health Care Plan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38%</a:t>
                      </a:r>
                      <a:r>
                        <a:rPr lang="en-US" sz="1700" b="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-10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Delayed/did not receive needed health care in 12 </a:t>
                      </a:r>
                      <a:r>
                        <a:rPr lang="en-US" sz="1700" b="0" spc="-1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months</a:t>
                      </a:r>
                      <a:endParaRPr lang="en-US" sz="1100" b="0" spc="-1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en-US" sz="17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Did not receive flu shot in 12 </a:t>
                      </a:r>
                      <a:r>
                        <a:rPr lang="en-US" sz="17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months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80%</a:t>
                      </a:r>
                      <a:r>
                        <a:rPr lang="en-US" sz="17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67%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39725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Estimates are weighted and sex- and age-adjusted to 2010 population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†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 &lt; 0.01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0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Sleepiness Disturbance (Preliminary)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9637"/>
            <a:ext cx="8423275" cy="5386573"/>
          </a:xfrm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8150" y="2590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©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1990-97 MW Johns. Used under license.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† </a:t>
            </a:r>
            <a:r>
              <a:rPr lang="en-US" sz="1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Maislin</a:t>
            </a:r>
            <a:r>
              <a:rPr lang="en-US" sz="1400" dirty="0">
                <a:solidFill>
                  <a:schemeClr val="tx2"/>
                </a:solidFill>
                <a:cs typeface="Times New Roman" panose="02020603050405020304" pitchFamily="18" charset="0"/>
              </a:rPr>
              <a:t> et al. [1995], Pack et al. [2001]</a:t>
            </a: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36591"/>
              </p:ext>
            </p:extLst>
          </p:nvPr>
        </p:nvGraphicFramePr>
        <p:xfrm>
          <a:off x="533399" y="1219200"/>
          <a:ext cx="8260080" cy="1353058"/>
        </p:xfrm>
        <a:graphic>
          <a:graphicData uri="http://schemas.openxmlformats.org/drawingml/2006/table">
            <a:tbl>
              <a:tblPr firstRow="1" firstCol="1" bandRow="1"/>
              <a:tblGrid>
                <a:gridCol w="4019550"/>
                <a:gridCol w="2343150"/>
                <a:gridCol w="189738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Screening Index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Mean Index Value Indicating Apnea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Drivers Above Mean Value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Epworth Sleepiness Scale*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Probability of Respiratory Disturbance</a:t>
                      </a:r>
                      <a:r>
                        <a:rPr lang="en-US" sz="1800" kern="1200" spc="-1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†</a:t>
                      </a:r>
                      <a:endParaRPr lang="en-US" sz="1100" spc="-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8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Highway Safety Outcomes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29053"/>
              </p:ext>
            </p:extLst>
          </p:nvPr>
        </p:nvGraphicFramePr>
        <p:xfrm>
          <a:off x="457200" y="1219200"/>
          <a:ext cx="8440738" cy="3710559"/>
        </p:xfrm>
        <a:graphic>
          <a:graphicData uri="http://schemas.openxmlformats.org/drawingml/2006/table">
            <a:tbl>
              <a:tblPr/>
              <a:tblGrid>
                <a:gridCol w="6477000"/>
                <a:gridCol w="1963738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Occurrence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Weighted </a:t>
                      </a:r>
                      <a:r>
                        <a:rPr lang="en-US" sz="1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National</a:t>
                      </a:r>
                      <a:r>
                        <a:rPr lang="en-US" sz="19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Estimate*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Near</a:t>
                      </a:r>
                      <a:r>
                        <a:rPr lang="en-US" sz="19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miss in the past 7 days:</a:t>
                      </a:r>
                      <a:r>
                        <a:rPr lang="en-US" sz="19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A</a:t>
                      </a:r>
                      <a:r>
                        <a:rPr lang="en-US" sz="1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en-US" sz="1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least one near miss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Near</a:t>
                      </a:r>
                      <a:r>
                        <a:rPr lang="en-US" sz="19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miss in the past 7 days:                                          T</a:t>
                      </a:r>
                      <a:r>
                        <a:rPr lang="en-US" sz="1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wo </a:t>
                      </a:r>
                      <a:r>
                        <a:rPr lang="en-US" sz="1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 more near misses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Nodding off/falling</a:t>
                      </a:r>
                      <a:r>
                        <a:rPr lang="en-US" sz="19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asleep/drowsiness:                         </a:t>
                      </a:r>
                      <a:r>
                        <a:rPr lang="en-US" sz="19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rivers </a:t>
                      </a:r>
                      <a:r>
                        <a:rPr lang="en-US" sz="1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who have nodded off or fallen asleep while driving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Nodding off/falling asleep/drowsiness:</a:t>
                      </a:r>
                      <a:r>
                        <a:rPr lang="en-US" sz="19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en-US" sz="1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Drivers </a:t>
                      </a:r>
                      <a:r>
                        <a:rPr lang="en-US" sz="1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feeling very drowsy almost every day driving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7</a:t>
                      </a:r>
                      <a:r>
                        <a:rPr lang="en-US" sz="1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" y="49530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Weighted national estimates using 1,265 survey responses.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8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035"/>
            <a:ext cx="9144000" cy="646331"/>
          </a:xfrm>
        </p:spPr>
        <p:txBody>
          <a:bodyPr/>
          <a:lstStyle/>
          <a:p>
            <a:r>
              <a:rPr lang="en-US" sz="3600" dirty="0"/>
              <a:t>Work and Driving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7948"/>
            <a:ext cx="8575675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990033"/>
              </a:buClr>
              <a:buFont typeface="Wingdings" pitchFamily="2" charset="2"/>
              <a:buChar char="v"/>
            </a:pPr>
            <a:endParaRPr lang="en-US" b="1" dirty="0" smtClean="0">
              <a:solidFill>
                <a:srgbClr val="663300"/>
              </a:solidFill>
              <a:ea typeface="SimSun" pitchFamily="2" charset="-12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70874"/>
              </p:ext>
            </p:extLst>
          </p:nvPr>
        </p:nvGraphicFramePr>
        <p:xfrm>
          <a:off x="457200" y="1143000"/>
          <a:ext cx="8382000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6477000"/>
                <a:gridCol w="190500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Description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Weighted National Estimate*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Mean number of hours worked in the last 7 days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Driving practice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on trip: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Driving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Driving practice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on trip: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Driving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with others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Driving with second job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2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Drivers with union </a:t>
                      </a: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membership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3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 days slept at home in the last 30 days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1-6 days slept at home in the last 30 days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 or more days slept at home in the last 30 days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7150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Weighted national estimates using 1,265 survey responses.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5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Strengths and Limitations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005840"/>
            <a:ext cx="8305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990033"/>
              </a:buClr>
              <a:buFont typeface="Wingdings" pitchFamily="2" charset="2"/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Strengths: </a:t>
            </a:r>
          </a:p>
          <a:p>
            <a:pPr marL="342900" indent="-342900" eaLnBrk="1" hangingPunct="1">
              <a:spcAft>
                <a:spcPts val="300"/>
              </a:spcAft>
              <a:buClr>
                <a:srgbClr val="990033"/>
              </a:buClr>
              <a:buFont typeface="Wingdings" panose="05000000000000000000" pitchFamily="2" charset="2"/>
              <a:buChar char="§"/>
              <a:tabLst>
                <a:tab pos="51117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Nationally representative population-based </a:t>
            </a:r>
            <a:r>
              <a:rPr lang="en-US" sz="2400" dirty="0" smtClean="0">
                <a:solidFill>
                  <a:schemeClr val="tx1"/>
                </a:solidFill>
              </a:rPr>
              <a:t>sample.</a:t>
            </a:r>
            <a:endParaRPr lang="en-US" sz="2400" dirty="0">
              <a:solidFill>
                <a:schemeClr val="tx1"/>
              </a:solidFill>
            </a:endParaRPr>
          </a:p>
          <a:p>
            <a:pPr marL="344488" indent="-344488" eaLnBrk="1" hangingPunct="1">
              <a:spcAft>
                <a:spcPts val="300"/>
              </a:spcAft>
              <a:buClr>
                <a:srgbClr val="990033"/>
              </a:buClr>
              <a:buFont typeface="Wingdings" panose="05000000000000000000" pitchFamily="2" charset="2"/>
              <a:buChar char="§"/>
              <a:tabLst>
                <a:tab pos="51117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National prevalence estimates of illness and </a:t>
            </a:r>
            <a:r>
              <a:rPr lang="en-US" sz="2400" dirty="0" smtClean="0">
                <a:solidFill>
                  <a:schemeClr val="tx1"/>
                </a:solidFill>
              </a:rPr>
              <a:t>injury. </a:t>
            </a:r>
            <a:endParaRPr lang="en-US" sz="2400" dirty="0">
              <a:solidFill>
                <a:schemeClr val="tx1"/>
              </a:solidFill>
            </a:endParaRPr>
          </a:p>
          <a:p>
            <a:pPr marL="344488" indent="-344488" eaLnBrk="1" hangingPunct="1">
              <a:spcAft>
                <a:spcPts val="300"/>
              </a:spcAft>
              <a:buClr>
                <a:srgbClr val="990033"/>
              </a:buClr>
              <a:buFont typeface="Wingdings" panose="05000000000000000000" pitchFamily="2" charset="2"/>
              <a:buChar char="§"/>
              <a:tabLst>
                <a:tab pos="51117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Methodology </a:t>
            </a:r>
            <a:r>
              <a:rPr lang="en-US" sz="2400" dirty="0">
                <a:solidFill>
                  <a:schemeClr val="tx1"/>
                </a:solidFill>
              </a:rPr>
              <a:t>designed for hard-to-reach, </a:t>
            </a:r>
            <a:r>
              <a:rPr lang="en-US" sz="2400" dirty="0" smtClean="0">
                <a:solidFill>
                  <a:schemeClr val="tx1"/>
                </a:solidFill>
              </a:rPr>
              <a:t>mobile workers.</a:t>
            </a:r>
            <a:endParaRPr lang="en-US" sz="2400" dirty="0">
              <a:solidFill>
                <a:schemeClr val="tx1"/>
              </a:solidFill>
            </a:endParaRPr>
          </a:p>
          <a:p>
            <a:pPr marL="344488" indent="-344488" eaLnBrk="1" hangingPunct="1">
              <a:spcAft>
                <a:spcPts val="300"/>
              </a:spcAft>
              <a:buClr>
                <a:srgbClr val="990033"/>
              </a:buClr>
              <a:buFont typeface="Wingdings" panose="05000000000000000000" pitchFamily="2" charset="2"/>
              <a:buChar char="§"/>
              <a:tabLst>
                <a:tab pos="51117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Standardized questions </a:t>
            </a:r>
            <a:r>
              <a:rPr lang="en-US" sz="2400" dirty="0" smtClean="0">
                <a:solidFill>
                  <a:schemeClr val="tx1"/>
                </a:solidFill>
              </a:rPr>
              <a:t>used.</a:t>
            </a:r>
            <a:endParaRPr lang="en-US" sz="2400" dirty="0">
              <a:solidFill>
                <a:schemeClr val="tx1"/>
              </a:solidFill>
            </a:endParaRPr>
          </a:p>
          <a:p>
            <a:pPr marL="344488" indent="-344488" eaLnBrk="1" hangingPunct="1">
              <a:spcAft>
                <a:spcPts val="300"/>
              </a:spcAft>
              <a:buClr>
                <a:srgbClr val="990033"/>
              </a:buClr>
              <a:buFont typeface="Wingdings" panose="05000000000000000000" pitchFamily="2" charset="2"/>
              <a:buChar char="§"/>
              <a:tabLst>
                <a:tab pos="51117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Non-response bias </a:t>
            </a:r>
            <a:r>
              <a:rPr lang="en-US" sz="2400" dirty="0" smtClean="0">
                <a:solidFill>
                  <a:schemeClr val="tx1"/>
                </a:solidFill>
              </a:rPr>
              <a:t>assessed.</a:t>
            </a: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990033"/>
              </a:buClr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Limitations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</a:p>
          <a:p>
            <a:pPr marL="344488" indent="-344488" eaLnBrk="1" hangingPunct="1">
              <a:spcAft>
                <a:spcPts val="300"/>
              </a:spcAft>
              <a:buClr>
                <a:srgbClr val="990033"/>
              </a:buClr>
              <a:buFont typeface="Wingdings" panose="05000000000000000000" pitchFamily="2" charset="2"/>
              <a:buChar char="§"/>
              <a:tabLst>
                <a:tab pos="34448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Cross-sectional </a:t>
            </a:r>
            <a:r>
              <a:rPr lang="en-US" sz="2400" dirty="0" smtClean="0">
                <a:solidFill>
                  <a:schemeClr val="tx1"/>
                </a:solidFill>
              </a:rPr>
              <a:t>design.</a:t>
            </a:r>
            <a:endParaRPr lang="en-US" sz="2400" dirty="0">
              <a:solidFill>
                <a:schemeClr val="tx1"/>
              </a:solidFill>
            </a:endParaRPr>
          </a:p>
          <a:p>
            <a:pPr marL="344488" indent="-344488" eaLnBrk="1" hangingPunct="1">
              <a:spcAft>
                <a:spcPts val="300"/>
              </a:spcAft>
              <a:buClr>
                <a:srgbClr val="990033"/>
              </a:buClr>
              <a:buFont typeface="Wingdings" panose="05000000000000000000" pitchFamily="2" charset="2"/>
              <a:buChar char="§"/>
              <a:tabLst>
                <a:tab pos="34448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Self-reported data is subject to recall </a:t>
            </a:r>
            <a:r>
              <a:rPr lang="en-US" sz="2400" dirty="0" smtClean="0">
                <a:solidFill>
                  <a:schemeClr val="tx1"/>
                </a:solidFill>
              </a:rPr>
              <a:t>and interviewer bias.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37994"/>
            <a:ext cx="8077200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Six </a:t>
            </a:r>
            <a:r>
              <a:rPr lang="en-US" sz="2400" dirty="0">
                <a:solidFill>
                  <a:schemeClr val="tx1"/>
                </a:solidFill>
              </a:rPr>
              <a:t>descriptive articles </a:t>
            </a:r>
            <a:r>
              <a:rPr lang="en-US" sz="2400" dirty="0" smtClean="0">
                <a:solidFill>
                  <a:schemeClr val="tx1"/>
                </a:solidFill>
              </a:rPr>
              <a:t>in process: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chemeClr val="tx1"/>
                </a:solidFill>
              </a:rPr>
              <a:t>Survey </a:t>
            </a:r>
            <a:r>
              <a:rPr lang="en-US" sz="2400" dirty="0">
                <a:solidFill>
                  <a:schemeClr val="tx1"/>
                </a:solidFill>
              </a:rPr>
              <a:t>approach, conduct, and selected </a:t>
            </a:r>
            <a:r>
              <a:rPr lang="en-US" sz="2400" dirty="0" smtClean="0">
                <a:solidFill>
                  <a:schemeClr val="tx1"/>
                </a:solidFill>
              </a:rPr>
              <a:t>findings.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chemeClr val="tx1"/>
                </a:solidFill>
              </a:rPr>
              <a:t>Health behaviors.</a:t>
            </a:r>
          </a:p>
          <a:p>
            <a:pPr marL="800100" lvl="1" indent="-342900" eaLnBrk="1" hangingPunct="1"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chemeClr val="tx1"/>
                </a:solidFill>
              </a:rPr>
              <a:t>Crashes </a:t>
            </a:r>
            <a:r>
              <a:rPr lang="en-US" sz="2400" dirty="0">
                <a:solidFill>
                  <a:schemeClr val="tx1"/>
                </a:solidFill>
              </a:rPr>
              <a:t>and injuries, safety, and </a:t>
            </a:r>
            <a:r>
              <a:rPr lang="en-US" sz="2400" dirty="0" smtClean="0">
                <a:solidFill>
                  <a:schemeClr val="tx1"/>
                </a:solidFill>
              </a:rPr>
              <a:t>training.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chemeClr val="tx1"/>
                </a:solidFill>
              </a:rPr>
              <a:t>Truck </a:t>
            </a:r>
            <a:r>
              <a:rPr lang="en-US" sz="2400" dirty="0">
                <a:solidFill>
                  <a:schemeClr val="tx1"/>
                </a:solidFill>
              </a:rPr>
              <a:t>stop </a:t>
            </a:r>
            <a:r>
              <a:rPr lang="en-US" sz="2400" dirty="0" smtClean="0">
                <a:solidFill>
                  <a:schemeClr val="tx1"/>
                </a:solidFill>
              </a:rPr>
              <a:t>amenities and food options.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chemeClr val="tx1"/>
                </a:solidFill>
              </a:rPr>
              <a:t>Truck </a:t>
            </a:r>
            <a:r>
              <a:rPr lang="en-US" sz="2400" dirty="0">
                <a:solidFill>
                  <a:schemeClr val="tx1"/>
                </a:solidFill>
              </a:rPr>
              <a:t>driver working environment/work </a:t>
            </a:r>
            <a:r>
              <a:rPr lang="en-US" sz="2400" dirty="0" smtClean="0">
                <a:solidFill>
                  <a:schemeClr val="tx1"/>
                </a:solidFill>
              </a:rPr>
              <a:t>history.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chemeClr val="tx1"/>
                </a:solidFill>
              </a:rPr>
              <a:t>Sleep </a:t>
            </a:r>
            <a:r>
              <a:rPr lang="en-US" sz="2400" dirty="0">
                <a:solidFill>
                  <a:schemeClr val="tx1"/>
                </a:solidFill>
              </a:rPr>
              <a:t>disorders/fatigue and risk </a:t>
            </a:r>
            <a:r>
              <a:rPr lang="en-US" sz="2400" dirty="0" smtClean="0">
                <a:solidFill>
                  <a:schemeClr val="tx1"/>
                </a:solidFill>
              </a:rPr>
              <a:t>factors.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4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Website.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4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Dissemination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findings.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4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Public </a:t>
            </a:r>
            <a:r>
              <a:rPr lang="en-US" sz="2400" dirty="0">
                <a:solidFill>
                  <a:schemeClr val="tx1"/>
                </a:solidFill>
              </a:rPr>
              <a:t>use data </a:t>
            </a:r>
            <a:r>
              <a:rPr lang="en-US" sz="2400" dirty="0" smtClean="0">
                <a:solidFill>
                  <a:schemeClr val="tx1"/>
                </a:solidFill>
              </a:rPr>
              <a:t>file.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4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Other </a:t>
            </a:r>
            <a:r>
              <a:rPr lang="en-US" sz="2400" dirty="0">
                <a:solidFill>
                  <a:schemeClr val="tx1"/>
                </a:solidFill>
              </a:rPr>
              <a:t>suggestions?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400" dirty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sz="2400" dirty="0"/>
          </a:p>
          <a:p>
            <a:pPr eaLnBrk="1" hangingPunct="1">
              <a:buClr>
                <a:srgbClr val="990033"/>
              </a:buCl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Project Products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84784"/>
              </p:ext>
            </p:extLst>
          </p:nvPr>
        </p:nvGraphicFramePr>
        <p:xfrm>
          <a:off x="6248400" y="4084981"/>
          <a:ext cx="2514600" cy="194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Acrobat Document" r:id="rId5" imgW="7543732" imgH="5829300" progId="AcroExch.Document.7">
                  <p:embed/>
                </p:oleObj>
              </mc:Choice>
              <mc:Fallback>
                <p:oleObj name="Acrobat Document" r:id="rId5" imgW="7543732" imgH="582930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84981"/>
                        <a:ext cx="2514600" cy="194350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242706"/>
              </p:ext>
            </p:extLst>
          </p:nvPr>
        </p:nvGraphicFramePr>
        <p:xfrm>
          <a:off x="4495800" y="4083994"/>
          <a:ext cx="1495928" cy="193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Acrobat Document" r:id="rId7" imgW="7768440" imgH="10050480" progId="AcroExch.Document.7">
                  <p:embed/>
                </p:oleObj>
              </mc:Choice>
              <mc:Fallback>
                <p:oleObj name="Acrobat Document" r:id="rId7" imgW="7768440" imgH="1005048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83994"/>
                        <a:ext cx="1495928" cy="193580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15664"/>
            <a:ext cx="9144000" cy="646331"/>
          </a:xfrm>
        </p:spPr>
        <p:txBody>
          <a:bodyPr/>
          <a:lstStyle/>
          <a:p>
            <a:r>
              <a:rPr lang="en-US" sz="3600" dirty="0" smtClean="0"/>
              <a:t>Outline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897"/>
            <a:ext cx="8575675" cy="5181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I</a:t>
            </a:r>
            <a:r>
              <a:rPr lang="en-US" b="1" dirty="0"/>
              <a:t>.  </a:t>
            </a:r>
            <a:r>
              <a:rPr lang="en-US" b="1" dirty="0" smtClean="0"/>
              <a:t>  </a:t>
            </a:r>
            <a:r>
              <a:rPr lang="en-US" b="1" dirty="0"/>
              <a:t>Survey Objectives and Development</a:t>
            </a:r>
          </a:p>
          <a:p>
            <a:pPr>
              <a:buNone/>
            </a:pPr>
            <a:r>
              <a:rPr lang="en-US" b="1" dirty="0"/>
              <a:t>II.   Survey Conduct</a:t>
            </a:r>
          </a:p>
          <a:p>
            <a:pPr>
              <a:buNone/>
            </a:pPr>
            <a:r>
              <a:rPr lang="en-US" b="1" dirty="0"/>
              <a:t>III</a:t>
            </a:r>
            <a:r>
              <a:rPr lang="en-US" b="1" dirty="0" smtClean="0"/>
              <a:t>.  </a:t>
            </a:r>
            <a:r>
              <a:rPr lang="en-US" b="1" dirty="0"/>
              <a:t>Some Results</a:t>
            </a:r>
          </a:p>
          <a:p>
            <a:pPr>
              <a:buNone/>
            </a:pPr>
            <a:r>
              <a:rPr lang="en-US" b="1" dirty="0"/>
              <a:t>IV. </a:t>
            </a:r>
            <a:r>
              <a:rPr lang="en-US" b="1" dirty="0" smtClean="0"/>
              <a:t> Future </a:t>
            </a:r>
            <a:r>
              <a:rPr lang="en-US" b="1" dirty="0"/>
              <a:t>Directions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Continuing Research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1037994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/>
          </a:p>
          <a:p>
            <a:pPr eaLnBrk="1" hangingPunct="1">
              <a:buClr>
                <a:srgbClr val="990033"/>
              </a:buCl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914400"/>
            <a:ext cx="83058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Other research suggested by survey results: 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Dissemination of safety and health information to        truck drivers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managers.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Longitudinal studies of truck drivers.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Workers </a:t>
            </a:r>
            <a:r>
              <a:rPr lang="en-US" sz="2400" dirty="0">
                <a:solidFill>
                  <a:schemeClr val="tx1"/>
                </a:solidFill>
              </a:rPr>
              <a:t>compensation </a:t>
            </a:r>
            <a:r>
              <a:rPr lang="en-US" sz="2400" dirty="0" smtClean="0">
                <a:solidFill>
                  <a:schemeClr val="tx1"/>
                </a:solidFill>
              </a:rPr>
              <a:t>analyses.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Owner-operators as a group.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Sleep </a:t>
            </a:r>
            <a:r>
              <a:rPr lang="en-US" sz="2400" dirty="0">
                <a:solidFill>
                  <a:schemeClr val="tx1"/>
                </a:solidFill>
              </a:rPr>
              <a:t>apnea, </a:t>
            </a:r>
            <a:r>
              <a:rPr lang="en-US" sz="2400" dirty="0" smtClean="0">
                <a:solidFill>
                  <a:schemeClr val="tx1"/>
                </a:solidFill>
              </a:rPr>
              <a:t>fatigue.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Age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driving.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Public </a:t>
            </a:r>
            <a:r>
              <a:rPr lang="en-US" sz="2400" dirty="0">
                <a:solidFill>
                  <a:schemeClr val="tx1"/>
                </a:solidFill>
              </a:rPr>
              <a:t>health </a:t>
            </a:r>
            <a:r>
              <a:rPr lang="en-US" sz="2400" dirty="0" smtClean="0">
                <a:solidFill>
                  <a:schemeClr val="tx1"/>
                </a:solidFill>
              </a:rPr>
              <a:t>burden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33399"/>
                </a:solidFill>
              </a:rPr>
              <a:t>Large </a:t>
            </a:r>
            <a:r>
              <a:rPr lang="en-US" sz="2400" dirty="0">
                <a:solidFill>
                  <a:srgbClr val="333399"/>
                </a:solidFill>
              </a:rPr>
              <a:t>and Small Carrier Health and Wellness Program </a:t>
            </a:r>
            <a:r>
              <a:rPr lang="en-US" sz="2400" dirty="0" smtClean="0">
                <a:solidFill>
                  <a:srgbClr val="333399"/>
                </a:solidFill>
              </a:rPr>
              <a:t>Assessment (FMCSA).</a:t>
            </a:r>
            <a:endParaRPr lang="en-US" sz="2400" dirty="0">
              <a:solidFill>
                <a:srgbClr val="333399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99"/>
                </a:solidFill>
              </a:rPr>
              <a:t>Longitudinal Study of CMV Driver </a:t>
            </a:r>
            <a:r>
              <a:rPr lang="en-US" sz="2400" dirty="0" smtClean="0">
                <a:solidFill>
                  <a:srgbClr val="333399"/>
                </a:solidFill>
              </a:rPr>
              <a:t>Health (FMCSA).</a:t>
            </a:r>
          </a:p>
          <a:p>
            <a:pPr marL="800100" lvl="1" indent="-342900">
              <a:spcAft>
                <a:spcPts val="6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Clr>
                <a:srgbClr val="990033"/>
              </a:buClr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5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037994"/>
            <a:ext cx="7848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NIOSH </a:t>
            </a:r>
            <a:r>
              <a:rPr lang="en-US" sz="2800" dirty="0">
                <a:solidFill>
                  <a:schemeClr val="tx1"/>
                </a:solidFill>
              </a:rPr>
              <a:t>Science Blog: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www.cdc.gov/niosh/blog/nsb111907_truck.html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Transportation</a:t>
            </a:r>
            <a:r>
              <a:rPr lang="en-US" sz="2800" dirty="0">
                <a:solidFill>
                  <a:schemeClr val="tx1"/>
                </a:solidFill>
              </a:rPr>
              <a:t>, Warehousing, and </a:t>
            </a:r>
            <a:r>
              <a:rPr lang="en-US" sz="2800" dirty="0" smtClean="0">
                <a:solidFill>
                  <a:schemeClr val="tx1"/>
                </a:solidFill>
              </a:rPr>
              <a:t>Utilities</a:t>
            </a:r>
          </a:p>
          <a:p>
            <a:pPr>
              <a:buClr>
                <a:srgbClr val="990033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    Sector </a:t>
            </a:r>
            <a:r>
              <a:rPr lang="en-US" sz="2800" dirty="0">
                <a:solidFill>
                  <a:schemeClr val="tx1"/>
                </a:solidFill>
              </a:rPr>
              <a:t>Program Page: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hlinkClick r:id="rId3"/>
              </a:rPr>
              <a:t>www.cdc.gov/niosh/programs/twu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Motor </a:t>
            </a:r>
            <a:r>
              <a:rPr lang="en-US" sz="2800" dirty="0">
                <a:solidFill>
                  <a:schemeClr val="tx1"/>
                </a:solidFill>
              </a:rPr>
              <a:t>vehicle safety page:</a:t>
            </a:r>
          </a:p>
          <a:p>
            <a:pPr marL="463550" lvl="1" indent="-6350"/>
            <a:r>
              <a:rPr lang="en-US" sz="2400" dirty="0">
                <a:solidFill>
                  <a:schemeClr val="tx1"/>
                </a:solidFill>
                <a:hlinkClick r:id="rId4"/>
              </a:rPr>
              <a:t>www.cdc.gov/niosh/topics/motorvehicle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/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Twitter </a:t>
            </a:r>
            <a:r>
              <a:rPr lang="en-US" sz="2800" dirty="0">
                <a:solidFill>
                  <a:schemeClr val="tx1"/>
                </a:solidFill>
              </a:rPr>
              <a:t>account: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@</a:t>
            </a:r>
            <a:r>
              <a:rPr lang="en-US" sz="2400" dirty="0" err="1">
                <a:solidFill>
                  <a:schemeClr val="tx1"/>
                </a:solidFill>
              </a:rPr>
              <a:t>NIOSHTransport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Clr>
                <a:srgbClr val="990033"/>
              </a:buCl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NIOSH Transportation Web Pages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4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037994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This work was supported by the National Institute for Occupational Safety and Health with partial funding from the Federal Motor Carrier Safety Administration, U.S. Department of Transportation.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Albert Alvarez, Rebecca Brewster, Dale </a:t>
            </a:r>
            <a:r>
              <a:rPr lang="en-US" sz="2400" dirty="0" err="1">
                <a:solidFill>
                  <a:schemeClr val="tx1"/>
                </a:solidFill>
              </a:rPr>
              <a:t>Belman</a:t>
            </a:r>
            <a:r>
              <a:rPr lang="en-US" sz="2400" dirty="0">
                <a:solidFill>
                  <a:schemeClr val="tx1"/>
                </a:solidFill>
              </a:rPr>
              <a:t>, Michael Belzer, </a:t>
            </a:r>
            <a:r>
              <a:rPr lang="en-US" sz="2400" dirty="0" err="1">
                <a:solidFill>
                  <a:schemeClr val="tx1"/>
                </a:solidFill>
              </a:rPr>
              <a:t>LaMont</a:t>
            </a:r>
            <a:r>
              <a:rPr lang="en-US" sz="2400" dirty="0">
                <a:solidFill>
                  <a:schemeClr val="tx1"/>
                </a:solidFill>
              </a:rPr>
              <a:t> Byrd, Gerald Donaldson, Eric </a:t>
            </a:r>
            <a:r>
              <a:rPr lang="en-US" sz="2400" dirty="0" err="1">
                <a:solidFill>
                  <a:schemeClr val="tx1"/>
                </a:solidFill>
              </a:rPr>
              <a:t>Garshick</a:t>
            </a:r>
            <a:r>
              <a:rPr lang="en-US" sz="2400" dirty="0">
                <a:solidFill>
                  <a:schemeClr val="tx1"/>
                </a:solidFill>
              </a:rPr>
              <a:t>, Gerald Krueger, Scott </a:t>
            </a:r>
            <a:r>
              <a:rPr lang="en-US" sz="2400" dirty="0" err="1">
                <a:solidFill>
                  <a:schemeClr val="tx1"/>
                </a:solidFill>
              </a:rPr>
              <a:t>Madar</a:t>
            </a:r>
            <a:r>
              <a:rPr lang="en-US" sz="2400" dirty="0">
                <a:solidFill>
                  <a:schemeClr val="tx1"/>
                </a:solidFill>
              </a:rPr>
              <a:t>, Anne McCartt, Stephanie Pratt, Thomas Weakley, Martin Walker, Ann Williamson, and Eric Wood each provided helpful comments and/or guidance in development of our survey and questionnaire. 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>
              <a:buClr>
                <a:srgbClr val="990033"/>
              </a:buCl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Acknowledgements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1037994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/>
          </a:p>
          <a:p>
            <a:pPr eaLnBrk="1" hangingPunct="1">
              <a:buClr>
                <a:srgbClr val="990033"/>
              </a:buCl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590618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chemeClr val="tx1"/>
                </a:solidFill>
              </a:rPr>
              <a:t>The findings and conclusions in this presentation are those of the author and do not necessarily represent the views of the National Institute for Occupational Safety and Health.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Contact Information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1037994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/>
          </a:p>
          <a:p>
            <a:pPr eaLnBrk="1" hangingPunct="1">
              <a:buClr>
                <a:srgbClr val="990033"/>
              </a:buCl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37994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990033"/>
              </a:buCl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7900" y="2590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en-US" sz="2400" b="1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</a:rPr>
              <a:t>Karl </a:t>
            </a:r>
            <a:r>
              <a:rPr lang="en-US" sz="2400" b="1" dirty="0">
                <a:solidFill>
                  <a:schemeClr val="tx1"/>
                </a:solidFill>
              </a:rPr>
              <a:t>Sieber</a:t>
            </a:r>
          </a:p>
          <a:p>
            <a:pPr algn="ctr" eaLnBrk="1" hangingPunct="1"/>
            <a:r>
              <a:rPr lang="en-US" sz="2400" b="1" dirty="0">
                <a:solidFill>
                  <a:schemeClr val="tx1"/>
                </a:solidFill>
              </a:rPr>
              <a:t>NIOSH</a:t>
            </a:r>
          </a:p>
          <a:p>
            <a:pPr algn="ctr" eaLnBrk="1" hangingPunct="1"/>
            <a:r>
              <a:rPr lang="en-US" sz="2400" b="1" dirty="0">
                <a:solidFill>
                  <a:schemeClr val="tx1"/>
                </a:solidFill>
                <a:hlinkClick r:id="rId4"/>
              </a:rPr>
              <a:t>wsieber@cdc.gov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2400" b="1" dirty="0">
                <a:solidFill>
                  <a:schemeClr val="tx1"/>
                </a:solidFill>
              </a:rPr>
              <a:t>(513) 841-4231</a:t>
            </a:r>
          </a:p>
        </p:txBody>
      </p:sp>
      <p:pic>
        <p:nvPicPr>
          <p:cNvPr id="10" name="Picture 4" descr="Mansfield4 0003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25850" r="11224" b="21088"/>
          <a:stretch>
            <a:fillRect/>
          </a:stretch>
        </p:blipFill>
        <p:spPr bwMode="auto">
          <a:xfrm>
            <a:off x="2628900" y="1037994"/>
            <a:ext cx="3733800" cy="18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8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8514"/>
            <a:ext cx="7772400" cy="707886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77000" y="6137346"/>
            <a:ext cx="1876900" cy="384404"/>
            <a:chOff x="6477000" y="6137346"/>
            <a:chExt cx="1876900" cy="384404"/>
          </a:xfrm>
        </p:grpSpPr>
        <p:pic>
          <p:nvPicPr>
            <p:cNvPr id="6" name="Picture 5" descr="NIOSH%20with%20words%20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599" y="6137346"/>
              <a:ext cx="1267301" cy="33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DC%20agency%20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6137346"/>
              <a:ext cx="504530" cy="38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811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035"/>
            <a:ext cx="9144000" cy="646331"/>
          </a:xfrm>
        </p:spPr>
        <p:txBody>
          <a:bodyPr/>
          <a:lstStyle/>
          <a:p>
            <a:r>
              <a:rPr lang="en-US" sz="3600" dirty="0" smtClean="0"/>
              <a:t>Demographics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7948"/>
            <a:ext cx="8575675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990033"/>
              </a:buClr>
              <a:buFont typeface="Wingdings" pitchFamily="2" charset="2"/>
              <a:buChar char="v"/>
            </a:pPr>
            <a:endParaRPr lang="en-US" b="1" dirty="0" smtClean="0">
              <a:solidFill>
                <a:srgbClr val="663300"/>
              </a:solidFill>
              <a:ea typeface="SimSun" pitchFamily="2" charset="-12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57541"/>
              </p:ext>
            </p:extLst>
          </p:nvPr>
        </p:nvGraphicFramePr>
        <p:xfrm>
          <a:off x="381000" y="1295400"/>
          <a:ext cx="8305800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267200"/>
                <a:gridCol w="403860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Description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Weighted National Estimate*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 Range: 20-29 years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 Range: 30-39 years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 Range: 40-49 years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 Range: 50-59 years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 Range: 60-69 years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 Range: 70-80 years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1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429125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Weighted national estimates using 1,265 survey responses.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65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035"/>
            <a:ext cx="9144000" cy="646331"/>
          </a:xfrm>
        </p:spPr>
        <p:txBody>
          <a:bodyPr/>
          <a:lstStyle/>
          <a:p>
            <a:r>
              <a:rPr lang="en-US" sz="3600" dirty="0" smtClean="0"/>
              <a:t>Demographics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7948"/>
            <a:ext cx="8575675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990033"/>
              </a:buClr>
              <a:buFont typeface="Wingdings" pitchFamily="2" charset="2"/>
              <a:buChar char="v"/>
            </a:pPr>
            <a:endParaRPr lang="en-US" b="1" dirty="0" smtClean="0">
              <a:solidFill>
                <a:srgbClr val="663300"/>
              </a:solidFill>
              <a:ea typeface="SimSun" pitchFamily="2" charset="-12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31758"/>
              </p:ext>
            </p:extLst>
          </p:nvPr>
        </p:nvGraphicFramePr>
        <p:xfrm>
          <a:off x="533400" y="1219200"/>
          <a:ext cx="8077200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4267200"/>
                <a:gridCol w="381000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Description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Weighted National Estimate*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Hispanic or Latino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African American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Other or multiple race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3%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3528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Weighted national estimates using 1,265 survey responses.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63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035"/>
            <a:ext cx="9144000" cy="646331"/>
          </a:xfrm>
        </p:spPr>
        <p:txBody>
          <a:bodyPr/>
          <a:lstStyle/>
          <a:p>
            <a:r>
              <a:rPr lang="en-US" sz="3600" dirty="0" smtClean="0"/>
              <a:t>Employment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75675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990033"/>
              </a:buClr>
              <a:buFont typeface="Wingdings" pitchFamily="2" charset="2"/>
              <a:buChar char="v"/>
            </a:pPr>
            <a:endParaRPr lang="en-US" b="1" dirty="0" smtClean="0">
              <a:solidFill>
                <a:srgbClr val="663300"/>
              </a:solidFill>
              <a:ea typeface="SimSun" pitchFamily="2" charset="-12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943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Weighted national estimates using 1,265 survey responses.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26361"/>
              </p:ext>
            </p:extLst>
          </p:nvPr>
        </p:nvGraphicFramePr>
        <p:xfrm>
          <a:off x="528002" y="914400"/>
          <a:ext cx="8006398" cy="4993770"/>
        </p:xfrm>
        <a:graphic>
          <a:graphicData uri="http://schemas.openxmlformats.org/drawingml/2006/table">
            <a:tbl>
              <a:tblPr firstRow="1" firstCol="1" bandRow="1"/>
              <a:tblGrid>
                <a:gridCol w="6019800"/>
                <a:gridCol w="1986598"/>
              </a:tblGrid>
              <a:tr h="81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Description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Weighted National Estimate*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Mean number of years as a long-haul truck driver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Employment: Company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Employee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Employment: Owner-operator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Type of company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working or contractor for: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For-hire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Type of company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working or contractor for: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Private </a:t>
                      </a: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carriage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8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Type of company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working or contractor for: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Both </a:t>
                      </a: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for-hire and private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1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Type of company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working or contractor for: </a:t>
                      </a:r>
                      <a:r>
                        <a:rPr lang="en-US" sz="2000" b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Don’t know</a:t>
                      </a: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/refused/missing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035"/>
            <a:ext cx="9144000" cy="646331"/>
          </a:xfrm>
        </p:spPr>
        <p:txBody>
          <a:bodyPr/>
          <a:lstStyle/>
          <a:p>
            <a:r>
              <a:rPr lang="en-US" sz="3600" dirty="0" smtClean="0"/>
              <a:t>Employment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7948"/>
            <a:ext cx="8575675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990033"/>
              </a:buClr>
              <a:buFont typeface="Wingdings" pitchFamily="2" charset="2"/>
              <a:buChar char="v"/>
            </a:pPr>
            <a:endParaRPr lang="en-US" b="1" dirty="0" smtClean="0">
              <a:solidFill>
                <a:srgbClr val="663300"/>
              </a:solidFill>
              <a:ea typeface="SimSun" pitchFamily="2" charset="-12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88305"/>
              </p:ext>
            </p:extLst>
          </p:nvPr>
        </p:nvGraphicFramePr>
        <p:xfrm>
          <a:off x="476250" y="914400"/>
          <a:ext cx="8362950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6762750"/>
                <a:gridCol w="160020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Description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Weighted National Estimate*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Type of freight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shipment on current trip: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Less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than truckload freight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Type of freight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shipment on current trip: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Truckload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freight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Type of freight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shipment on current trip: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Unknown/refused/missing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Methods of work compensation: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By-the-mile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Methods of work compensation: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Percentage </a:t>
                      </a: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of revenue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Methods of work compensation: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By-the-load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Methods of work compensation: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By-the-hour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3%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Methods of work compensation: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Salaried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1%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5962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6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7160"/>
            <a:ext cx="9448800" cy="646331"/>
          </a:xfrm>
        </p:spPr>
        <p:txBody>
          <a:bodyPr/>
          <a:lstStyle/>
          <a:p>
            <a:r>
              <a:rPr lang="en-US" sz="3600" dirty="0" smtClean="0"/>
              <a:t>Highway Safety Outcomes </a:t>
            </a:r>
            <a:endParaRPr lang="en-US" sz="3600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9043"/>
              </p:ext>
            </p:extLst>
          </p:nvPr>
        </p:nvGraphicFramePr>
        <p:xfrm>
          <a:off x="381000" y="1143000"/>
          <a:ext cx="8153400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6858000"/>
                <a:gridCol w="1295400"/>
              </a:tblGrid>
              <a:tr h="3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Description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Weighted National Estimate*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Ever had DOT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-reportable truck crashes:</a:t>
                      </a:r>
                      <a:r>
                        <a:rPr lang="en-US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least one DOT reportable crash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Ever had DOT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-reportable truck crashes: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Two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 more DOT reportable crashes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Truck crash</a:t>
                      </a:r>
                      <a:r>
                        <a:rPr lang="en-US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injury: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Injured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most recent crash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Moving violations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in the past 12 months: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least one moving violation in the last 12 months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Moving violations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in the past 12 months: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least two or more moving violations in the last 12 months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30875"/>
            <a:ext cx="5962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15664"/>
            <a:ext cx="9144000" cy="646331"/>
          </a:xfrm>
        </p:spPr>
        <p:txBody>
          <a:bodyPr/>
          <a:lstStyle/>
          <a:p>
            <a:r>
              <a:rPr lang="en-US" sz="3600" dirty="0"/>
              <a:t>NIOSH</a:t>
            </a:r>
            <a:r>
              <a:rPr lang="en-US" sz="3600" dirty="0">
                <a:latin typeface="CG Times"/>
              </a:rPr>
              <a:t> Transport Strategic Goal #3</a:t>
            </a:r>
            <a:r>
              <a:rPr lang="en-US" sz="3600" i="1" dirty="0">
                <a:latin typeface="CG Time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897"/>
            <a:ext cx="8575675" cy="5181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109538" indent="-109538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10000"/>
              <a:buNone/>
            </a:pPr>
            <a:r>
              <a:rPr lang="en-US" b="1" dirty="0" smtClean="0"/>
              <a:t> Improve </a:t>
            </a:r>
            <a:r>
              <a:rPr lang="en-US" b="1" dirty="0"/>
              <a:t>health and reduce premature mortality </a:t>
            </a:r>
            <a:r>
              <a:rPr lang="en-US" b="1" dirty="0" smtClean="0"/>
              <a:t>through  workplace </a:t>
            </a:r>
            <a:r>
              <a:rPr lang="en-US" b="1" dirty="0"/>
              <a:t>programs and practices that: 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10000"/>
            </a:pPr>
            <a:r>
              <a:rPr lang="en-US" b="1" dirty="0" smtClean="0"/>
              <a:t>Enable </a:t>
            </a:r>
            <a:r>
              <a:rPr lang="en-US" b="1" dirty="0"/>
              <a:t>workers to engage in healthy behaviors.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10000"/>
            </a:pPr>
            <a:r>
              <a:rPr lang="en-US" b="1" dirty="0" smtClean="0"/>
              <a:t>Reduce </a:t>
            </a:r>
            <a:r>
              <a:rPr lang="en-US" b="1" dirty="0"/>
              <a:t>work-related physiological and psychological stressors.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10000"/>
            </a:pPr>
            <a:r>
              <a:rPr lang="en-US" b="1" dirty="0" smtClean="0"/>
              <a:t>Improve </a:t>
            </a:r>
            <a:r>
              <a:rPr lang="en-US" b="1" dirty="0"/>
              <a:t>healthcare utilization.</a:t>
            </a:r>
          </a:p>
          <a:p>
            <a:pPr marL="381000" indent="-381000">
              <a:lnSpc>
                <a:spcPct val="80000"/>
              </a:lnSpc>
              <a:buClr>
                <a:srgbClr val="C00000"/>
              </a:buClr>
              <a:buNone/>
            </a:pPr>
            <a:endParaRPr lang="en-US" sz="16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3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15664"/>
            <a:ext cx="9144000" cy="646331"/>
          </a:xfrm>
        </p:spPr>
        <p:txBody>
          <a:bodyPr/>
          <a:lstStyle/>
          <a:p>
            <a:r>
              <a:rPr lang="en-US" sz="3600" dirty="0"/>
              <a:t>Survey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897"/>
            <a:ext cx="8575675" cy="51816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b="1" u="sng" dirty="0" smtClean="0"/>
              <a:t>Provide </a:t>
            </a:r>
            <a:r>
              <a:rPr lang="en-US" b="1" u="sng" dirty="0"/>
              <a:t>baseline data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/>
              <a:t>about long-haul truck drivers’ health and safety, including prevalence of selected health conditions and risk factors.</a:t>
            </a:r>
            <a:r>
              <a:rPr lang="en-US" b="1" dirty="0">
                <a:solidFill>
                  <a:srgbClr val="008080"/>
                </a:solidFill>
              </a:rPr>
              <a:t> 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b="1" u="sng" dirty="0"/>
              <a:t>Describe prevalence of risk factors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/>
              <a:t>associated with poor health and safety outcomes within the long-haul truck driver population.</a:t>
            </a:r>
            <a:endParaRPr lang="en-US" b="1" dirty="0">
              <a:solidFill>
                <a:srgbClr val="008080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b="1" u="sng" dirty="0"/>
              <a:t>Provide information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/>
              <a:t>to drivers, the trucking industry, and the transportation research community that will guide health and safety promotion, interventions, and future research needs.</a:t>
            </a: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0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15664"/>
            <a:ext cx="9144000" cy="646331"/>
          </a:xfrm>
        </p:spPr>
        <p:txBody>
          <a:bodyPr/>
          <a:lstStyle/>
          <a:p>
            <a:r>
              <a:rPr lang="en-US" sz="3600" dirty="0"/>
              <a:t>Survey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75675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dirty="0" smtClean="0">
              <a:ea typeface="SimSun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b="1" dirty="0" smtClean="0">
                <a:ea typeface="SimSun" pitchFamily="2" charset="-122"/>
              </a:rPr>
              <a:t>Intercept </a:t>
            </a:r>
            <a:r>
              <a:rPr lang="en-US" b="1" dirty="0">
                <a:ea typeface="SimSun" pitchFamily="2" charset="-122"/>
              </a:rPr>
              <a:t>study of long-haul truck drivers stopping at truck stops.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b="1" dirty="0" smtClean="0">
                <a:ea typeface="SimSun" pitchFamily="2" charset="-122"/>
              </a:rPr>
              <a:t>Nationally </a:t>
            </a:r>
            <a:r>
              <a:rPr lang="en-US" b="1" dirty="0">
                <a:ea typeface="SimSun" pitchFamily="2" charset="-122"/>
              </a:rPr>
              <a:t>representative 3 stage probability sample.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b="1" dirty="0" smtClean="0">
                <a:ea typeface="SimSun" pitchFamily="2" charset="-122"/>
              </a:rPr>
              <a:t>Truck </a:t>
            </a:r>
            <a:r>
              <a:rPr lang="en-US" b="1" dirty="0">
                <a:ea typeface="SimSun" pitchFamily="2" charset="-122"/>
              </a:rPr>
              <a:t>driver eligibility</a:t>
            </a:r>
            <a:r>
              <a:rPr lang="en-US" b="1" dirty="0" smtClean="0">
                <a:ea typeface="SimSun" pitchFamily="2" charset="-122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b="1" dirty="0" smtClean="0">
                <a:ea typeface="SimSun" pitchFamily="2" charset="-122"/>
              </a:rPr>
              <a:t>Truck </a:t>
            </a:r>
            <a:r>
              <a:rPr lang="en-US" sz="2400" b="1" dirty="0">
                <a:ea typeface="SimSun" pitchFamily="2" charset="-122"/>
              </a:rPr>
              <a:t>driving is the main occupation.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b="1" dirty="0">
                <a:ea typeface="SimSun" pitchFamily="2" charset="-122"/>
              </a:rPr>
              <a:t>Drives a truck with </a:t>
            </a:r>
            <a:r>
              <a:rPr lang="en-US" sz="2400" b="1" dirty="0" smtClean="0">
                <a:ea typeface="SimSun" pitchFamily="2" charset="-122"/>
              </a:rPr>
              <a:t>three </a:t>
            </a:r>
            <a:r>
              <a:rPr lang="en-US" sz="2400" b="1" dirty="0">
                <a:ea typeface="SimSun" pitchFamily="2" charset="-122"/>
              </a:rPr>
              <a:t>or more axles (a heavy truck).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b="1" dirty="0">
                <a:ea typeface="SimSun" pitchFamily="2" charset="-122"/>
              </a:rPr>
              <a:t>Has driven a heavy truck 12 months or longer.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b="1" dirty="0">
                <a:ea typeface="SimSun" pitchFamily="2" charset="-122"/>
              </a:rPr>
              <a:t>Takes at least one mandatory 10-hour rest period away from home during each delivery run.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Truc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9" y="0"/>
            <a:ext cx="2286001" cy="148776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7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15664"/>
            <a:ext cx="9144000" cy="646331"/>
          </a:xfrm>
        </p:spPr>
        <p:txBody>
          <a:bodyPr/>
          <a:lstStyle/>
          <a:p>
            <a:r>
              <a:rPr lang="en-US" sz="3600" dirty="0"/>
              <a:t>Survey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897"/>
            <a:ext cx="8575675" cy="5181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v"/>
            </a:pPr>
            <a:endParaRPr lang="en-US" dirty="0" smtClean="0">
              <a:ea typeface="SimSun" pitchFamily="2" charset="-122"/>
            </a:endParaRP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b="1" dirty="0" smtClean="0">
                <a:ea typeface="SimSun" pitchFamily="2" charset="-122"/>
              </a:rPr>
              <a:t>Face-to-face </a:t>
            </a:r>
            <a:r>
              <a:rPr lang="en-US" b="1" dirty="0">
                <a:ea typeface="SimSun" pitchFamily="2" charset="-122"/>
              </a:rPr>
              <a:t>interview by trained </a:t>
            </a:r>
            <a:r>
              <a:rPr lang="en-US" b="1" dirty="0" smtClean="0">
                <a:ea typeface="SimSun" pitchFamily="2" charset="-122"/>
              </a:rPr>
              <a:t>interviewers.</a:t>
            </a:r>
            <a:endParaRPr lang="en-US" b="1" dirty="0">
              <a:ea typeface="SimSun" pitchFamily="2" charset="-122"/>
            </a:endParaRPr>
          </a:p>
          <a:p>
            <a:pPr>
              <a:spcBef>
                <a:spcPts val="0"/>
              </a:spcBef>
              <a:buClr>
                <a:srgbClr val="C00000"/>
              </a:buClr>
            </a:pPr>
            <a:endParaRPr lang="en-US" b="1" dirty="0">
              <a:ea typeface="SimSun" pitchFamily="2" charset="-122"/>
            </a:endParaRP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b="1" dirty="0">
                <a:ea typeface="SimSun" pitchFamily="2" charset="-122"/>
              </a:rPr>
              <a:t>Data collection </a:t>
            </a:r>
            <a:r>
              <a:rPr lang="en-US" b="1" dirty="0" smtClean="0">
                <a:ea typeface="SimSun" pitchFamily="2" charset="-122"/>
              </a:rPr>
              <a:t>at </a:t>
            </a:r>
            <a:r>
              <a:rPr lang="en-US" b="1" dirty="0">
                <a:ea typeface="SimSun" pitchFamily="2" charset="-122"/>
              </a:rPr>
              <a:t>32 truck stops in 20 </a:t>
            </a:r>
            <a:r>
              <a:rPr lang="en-US" b="1" dirty="0" smtClean="0">
                <a:ea typeface="SimSun" pitchFamily="2" charset="-122"/>
              </a:rPr>
              <a:t>States</a:t>
            </a:r>
            <a:r>
              <a:rPr lang="en-US" b="1" dirty="0">
                <a:ea typeface="SimSun" pitchFamily="2" charset="-122"/>
              </a:rPr>
              <a:t>.  Conducted </a:t>
            </a:r>
            <a:r>
              <a:rPr lang="en-US" b="1" dirty="0" smtClean="0">
                <a:ea typeface="SimSun" pitchFamily="2" charset="-122"/>
              </a:rPr>
              <a:t>October through December </a:t>
            </a:r>
            <a:r>
              <a:rPr lang="en-US" b="1" dirty="0">
                <a:ea typeface="SimSun" pitchFamily="2" charset="-122"/>
              </a:rPr>
              <a:t>2010.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endParaRPr lang="en-US" b="1" dirty="0">
              <a:ea typeface="SimSun" pitchFamily="2" charset="-12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b="1" dirty="0"/>
              <a:t>1,670 drivers interviewed. </a:t>
            </a:r>
            <a:r>
              <a:rPr lang="en-US" b="1" dirty="0" smtClean="0"/>
              <a:t> </a:t>
            </a:r>
            <a:endParaRPr lang="en-US" b="1" dirty="0"/>
          </a:p>
          <a:p>
            <a:pPr marL="1314450" lvl="2" indent="-514350" eaLnBrk="1" hangingPunct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─"/>
            </a:pPr>
            <a:r>
              <a:rPr lang="en-US" sz="2400" b="1" dirty="0"/>
              <a:t>1,265 completed the full survey and 405 completed only a non-respondent questionnaire</a:t>
            </a:r>
            <a:r>
              <a:rPr lang="en-US" b="1" dirty="0"/>
              <a:t>.</a:t>
            </a:r>
            <a:endParaRPr lang="en-US" sz="2400" b="1" dirty="0">
              <a:ea typeface="SimSun" pitchFamily="2" charset="-122"/>
            </a:endParaRPr>
          </a:p>
          <a:p>
            <a:endParaRPr lang="en-US" dirty="0"/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n-US" dirty="0" smtClean="0">
              <a:ea typeface="SimSun" pitchFamily="2" charset="-12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GP228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0"/>
            <a:ext cx="2044335" cy="1368367"/>
          </a:xfrm>
          <a:prstGeom prst="rect">
            <a:avLst/>
          </a:prstGeom>
          <a:ln w="127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0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035"/>
            <a:ext cx="9144000" cy="646331"/>
          </a:xfrm>
        </p:spPr>
        <p:txBody>
          <a:bodyPr/>
          <a:lstStyle/>
          <a:p>
            <a:r>
              <a:rPr lang="en-US" sz="3600" dirty="0" smtClean="0"/>
              <a:t>Statistical Analysis of Survey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3846"/>
            <a:ext cx="8575675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990033"/>
              </a:buClr>
            </a:pPr>
            <a:r>
              <a:rPr lang="en-US" b="1" dirty="0" smtClean="0">
                <a:ea typeface="SimSun" pitchFamily="2" charset="-122"/>
              </a:rPr>
              <a:t>Descriptive </a:t>
            </a:r>
            <a:r>
              <a:rPr lang="en-US" b="1" dirty="0">
                <a:ea typeface="SimSun" pitchFamily="2" charset="-122"/>
              </a:rPr>
              <a:t>characteristics and prevalence estimates for health conditions and risk </a:t>
            </a:r>
            <a:r>
              <a:rPr lang="en-US" b="1" dirty="0" smtClean="0">
                <a:ea typeface="SimSun" pitchFamily="2" charset="-122"/>
              </a:rPr>
              <a:t>factors. </a:t>
            </a:r>
            <a:endParaRPr lang="en-US" b="1" dirty="0">
              <a:ea typeface="SimSun" pitchFamily="2" charset="-12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990033"/>
              </a:buClr>
            </a:pPr>
            <a:r>
              <a:rPr lang="en-US" b="1" dirty="0">
                <a:ea typeface="SimSun" pitchFamily="2" charset="-122"/>
              </a:rPr>
              <a:t>Prevalence </a:t>
            </a:r>
            <a:r>
              <a:rPr lang="en-US" b="1" dirty="0" smtClean="0">
                <a:ea typeface="SimSun" pitchFamily="2" charset="-122"/>
              </a:rPr>
              <a:t>was sex- </a:t>
            </a:r>
            <a:r>
              <a:rPr lang="en-US" b="1" dirty="0">
                <a:ea typeface="SimSun" pitchFamily="2" charset="-122"/>
              </a:rPr>
              <a:t>and age-adjusted to the 2010 U.S. employed population</a:t>
            </a:r>
            <a:r>
              <a:rPr lang="en-US" b="1" dirty="0" smtClean="0">
                <a:ea typeface="SimSun" pitchFamily="2" charset="-122"/>
              </a:rPr>
              <a:t>. </a:t>
            </a:r>
            <a:r>
              <a:rPr lang="en-US" b="1" dirty="0">
                <a:ea typeface="SimSun" pitchFamily="2" charset="-122"/>
              </a:rPr>
              <a:t>Results </a:t>
            </a:r>
            <a:r>
              <a:rPr lang="en-US" b="1" dirty="0" smtClean="0">
                <a:ea typeface="SimSun" pitchFamily="2" charset="-122"/>
              </a:rPr>
              <a:t>were compared </a:t>
            </a:r>
            <a:r>
              <a:rPr lang="en-US" b="1" dirty="0">
                <a:ea typeface="SimSun" pitchFamily="2" charset="-122"/>
              </a:rPr>
              <a:t>to those from working adults included in the 2010 National Health Interview Survey (NHIS</a:t>
            </a:r>
            <a:r>
              <a:rPr lang="en-US" b="1" dirty="0" smtClean="0">
                <a:ea typeface="SimSun" pitchFamily="2" charset="-122"/>
              </a:rPr>
              <a:t>).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990033"/>
              </a:buClr>
            </a:pPr>
            <a:r>
              <a:rPr lang="en-US" b="1" dirty="0"/>
              <a:t>The NHIS is a </a:t>
            </a:r>
            <a:r>
              <a:rPr lang="en-US" b="1" dirty="0" smtClean="0"/>
              <a:t>national household</a:t>
            </a:r>
            <a:r>
              <a:rPr lang="en-US" b="1" dirty="0"/>
              <a:t>, multistage probability sample survey conducted annually by the National Center for Health Statistics (</a:t>
            </a:r>
            <a:r>
              <a:rPr lang="en-US" b="1" dirty="0" smtClean="0"/>
              <a:t>NCHS).  </a:t>
            </a:r>
            <a:endParaRPr lang="en-US" dirty="0"/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1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035"/>
            <a:ext cx="9144000" cy="646331"/>
          </a:xfrm>
        </p:spPr>
        <p:txBody>
          <a:bodyPr/>
          <a:lstStyle/>
          <a:p>
            <a:r>
              <a:rPr lang="en-US" sz="3600" dirty="0"/>
              <a:t>Truck Stop Locations</a:t>
            </a:r>
          </a:p>
        </p:txBody>
      </p:sp>
      <p:pic>
        <p:nvPicPr>
          <p:cNvPr id="4" name="Picture 3" descr="NIOSH%20with%20words%20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6137346"/>
            <a:ext cx="1267301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DC%20agency%20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137346"/>
            <a:ext cx="504530" cy="3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truck drivers\FMCSA\Figure 1 truck stop location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14867" r="7909" b="9211"/>
          <a:stretch/>
        </p:blipFill>
        <p:spPr bwMode="auto">
          <a:xfrm>
            <a:off x="810775" y="950753"/>
            <a:ext cx="7543125" cy="50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91561"/>
            <a:ext cx="7772400" cy="1323439"/>
          </a:xfrm>
        </p:spPr>
        <p:txBody>
          <a:bodyPr/>
          <a:lstStyle/>
          <a:p>
            <a:r>
              <a:rPr lang="en-US" dirty="0" smtClean="0"/>
              <a:t>Some Preliminary Results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77000" y="6137346"/>
            <a:ext cx="1876900" cy="384404"/>
            <a:chOff x="6477000" y="6137346"/>
            <a:chExt cx="1876900" cy="384404"/>
          </a:xfrm>
        </p:grpSpPr>
        <p:pic>
          <p:nvPicPr>
            <p:cNvPr id="6" name="Picture 5" descr="NIOSH%20with%20words%20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599" y="6137346"/>
              <a:ext cx="1267301" cy="33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DC%20agency%20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6137346"/>
              <a:ext cx="504530" cy="38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pital Planning Board &amp;amp;&amp;#x0D;&amp;#x0A;Executive Steering Committee&amp;#x0D;&amp;#x0A;FY08 PROJECT STATUS UPDATE&amp;quot;&quot;/&gt;&lt;property id=&quot;20307&quot; value=&quot;256&quot;/&gt;&lt;/object&gt;&lt;object type=&quot;3&quot; unique_id=&quot;10163&quot;&gt;&lt;property id=&quot;20148&quot; value=&quot;5&quot;/&gt;&lt;property id=&quot;20300&quot; value=&quot;Slide 2 - &amp;quot;FY08 End of the Year Funding Use&amp;quot;&quot;/&gt;&lt;property id=&quot;20307&quot; value=&quot;260&quot;/&gt;&lt;/object&gt;&lt;object type=&quot;3&quot; unique_id=&quot;10358&quot;&gt;&lt;property id=&quot;20148&quot; value=&quot;5&quot;/&gt;&lt;property id=&quot;20300&quot; value=&quot;Slide 3 - &amp;quot;Status of ESC Priority Projects&amp;quot;&quot;/&gt;&lt;property id=&quot;20307&quot; value=&quot;264&quot;/&gt;&lt;/object&gt;&lt;object type=&quot;3&quot; unique_id=&quot;10359&quot;&gt;&lt;property id=&quot;20148&quot; value=&quot;5&quot;/&gt;&lt;property id=&quot;20300&quot; value=&quot;Slide 4 - &amp;quot;CPB/ESC Priority Projects Highlights 2009&amp;quot;&quot;/&gt;&lt;property id=&quot;20307&quot; value=&quot;265&quot;/&gt;&lt;/object&gt;&lt;object type=&quot;3&quot; unique_id=&quot;10360&quot;&gt;&lt;property id=&quot;20148&quot; value=&quot;5&quot;/&gt;&lt;property id=&quot;20300&quot; value=&quot;Slide 5 - &amp;quot;ESC Projects &amp;amp; IT Functionality Model&amp;quot;&quot;/&gt;&lt;property id=&quot;20307&quot; value=&quot;266&quot;/&gt;&lt;/object&gt;&lt;object type=&quot;3&quot; unique_id=&quot;10361&quot;&gt;&lt;property id=&quot;20148&quot; value=&quot;5&quot;/&gt;&lt;property id=&quot;20300&quot; value=&quot;Slide 7 - &amp;quot;Ongoing Project Communications&amp;quot;&quot;/&gt;&lt;property id=&quot;20307&quot; value=&quot;269&quot;/&gt;&lt;/object&gt;&lt;object type=&quot;3&quot; unique_id=&quot;10362&quot;&gt;&lt;property id=&quot;20148&quot; value=&quot;5&quot;/&gt;&lt;property id=&quot;20300&quot; value=&quot;Slide 8 - &amp;quot;FY09 Updated Budget Summary&amp;#x0D;&amp;#x0A;*reflects activity as of March 18, 2009&amp;quot;&quot;/&gt;&lt;property id=&quot;20307&quot; value=&quot;270&quot;/&gt;&lt;/object&gt;&lt;object type=&quot;3&quot; unique_id=&quot;10363&quot;&gt;&lt;property id=&quot;20148&quot; value=&quot;5&quot;/&gt;&lt;property id=&quot;20300&quot; value=&quot;Slide 10 - &amp;quot; FY09 Budget Summary (cont.)&amp;quot;&quot;/&gt;&lt;property id=&quot;20307&quot; value=&quot;271&quot;/&gt;&lt;/object&gt;&lt;object type=&quot;3&quot; unique_id=&quot;10364&quot;&gt;&lt;property id=&quot;20148&quot; value=&quot;5&quot;/&gt;&lt;property id=&quot;20300&quot; value=&quot;Slide 13 - &amp;quot;ESC FY09 Priority Realization&amp;quot;&quot;/&gt;&lt;property id=&quot;20307&quot; value=&quot;272&quot;/&gt;&lt;/object&gt;&lt;object type=&quot;3&quot; unique_id=&quot;10645&quot;&gt;&lt;property id=&quot;20148&quot; value=&quot;5&quot;/&gt;&lt;property id=&quot;20300&quot; value=&quot;Slide 14 - &amp;quot;FMCSA Portal Survey Summary&amp;quot;&quot;/&gt;&lt;property id=&quot;20307&quot; value=&quot;277&quot;/&gt;&lt;/object&gt;&lt;object type=&quot;3&quot; unique_id=&quot;10647&quot;&gt;&lt;property id=&quot;20148&quot; value=&quot;5&quot;/&gt;&lt;property id=&quot;20300&quot; value=&quot;Slide 16 - &amp;quot;Who took the survey?&amp;quot;&quot;/&gt;&lt;property id=&quot;20307&quot; value=&quot;279&quot;/&gt;&lt;/object&gt;&lt;object type=&quot;3&quot; unique_id=&quot;10648&quot;&gt;&lt;property id=&quot;20148&quot; value=&quot;5&quot;/&gt;&lt;property id=&quot;20300&quot; value=&quot;Slide 17 - &amp;quot;General satisfaction with the FMCSA Portal&amp;quot;&quot;/&gt;&lt;property id=&quot;20307&quot; value=&quot;280&quot;/&gt;&lt;/object&gt;&lt;object type=&quot;3&quot; unique_id=&quot;10649&quot;&gt;&lt;property id=&quot;20148&quot; value=&quot;5&quot;/&gt;&lt;property id=&quot;20300&quot; value=&quot;Slide 18 - &amp;quot;General expectations of the FMCSA Portal&amp;quot;&quot;/&gt;&lt;property id=&quot;20307&quot; value=&quot;281&quot;/&gt;&lt;/object&gt;&lt;object type=&quot;3&quot; unique_id=&quot;10650&quot;&gt;&lt;property id=&quot;20148&quot; value=&quot;5&quot;/&gt;&lt;property id=&quot;20300&quot; value=&quot;Slide 19 - &amp;quot;FMCSA Portal as a tool for accessing information&amp;quot;&quot;/&gt;&lt;property id=&quot;20307&quot; value=&quot;282&quot;/&gt;&lt;/object&gt;&lt;object type=&quot;3&quot; unique_id=&quot;10651&quot;&gt;&lt;property id=&quot;20148&quot; value=&quot;5&quot;/&gt;&lt;property id=&quot;20300&quot; value=&quot;Slide 20 - &amp;quot;Ease of use of the FMCSA Portal&amp;quot;&quot;/&gt;&lt;property id=&quot;20307&quot; value=&quot;283&quot;/&gt;&lt;/object&gt;&lt;object type=&quot;3&quot; unique_id=&quot;10652&quot;&gt;&lt;property id=&quot;20148&quot; value=&quot;5&quot;/&gt;&lt;property id=&quot;20300&quot; value=&quot;Slide 21 - &amp;quot;Presenting Information in the FMCSA Portal&amp;quot;&quot;/&gt;&lt;property id=&quot;20307&quot; value=&quot;284&quot;/&gt;&lt;/object&gt;&lt;object type=&quot;3&quot; unique_id=&quot;10653&quot;&gt;&lt;property id=&quot;20148&quot; value=&quot;5&quot;/&gt;&lt;property id=&quot;20300&quot; value=&quot;Slide 22 - &amp;quot;Information offered on the FMCSA Portal&amp;quot;&quot;/&gt;&lt;property id=&quot;20307&quot; value=&quot;285&quot;/&gt;&lt;/object&gt;&lt;object type=&quot;3&quot; unique_id=&quot;10844&quot;&gt;&lt;property id=&quot;20148&quot; value=&quot;5&quot;/&gt;&lt;property id=&quot;20300&quot; value=&quot;Slide 11 - &amp;quot;FY09 Budget Summary (cont)&amp;quot;&quot;/&gt;&lt;property id=&quot;20307&quot; value=&quot;288&quot;/&gt;&lt;/object&gt;&lt;object type=&quot;3&quot; unique_id=&quot;10845&quot;&gt;&lt;property id=&quot;20148&quot; value=&quot;5&quot;/&gt;&lt;property id=&quot;20300&quot; value=&quot;Slide 12 - &amp;quot;COMPASS &amp;amp; IT Modernization&amp;quot;&quot;/&gt;&lt;property id=&quot;20307&quot; value=&quot;289&quot;/&gt;&lt;/object&gt;&lt;object type=&quot;3&quot; unique_id=&quot;10872&quot;&gt;&lt;property id=&quot;20148&quot; value=&quot;5&quot;/&gt;&lt;property id=&quot;20300&quot; value=&quot;Slide 15 - &amp;quot;FMCSA Portal Survey Results: January 2009&amp;quot;&quot;/&gt;&lt;property id=&quot;20307&quot; value=&quot;290&quot;/&gt;&lt;/object&gt;&lt;object type=&quot;3&quot; unique_id=&quot;11062&quot;&gt;&lt;property id=&quot;20148&quot; value=&quot;5&quot;/&gt;&lt;property id=&quot;20300&quot; value=&quot;Slide 6 - &amp;quot;Integrated Project Planning &amp;amp; Earned Value Management&amp;quot;&quot;/&gt;&lt;property id=&quot;20307&quot; value=&quot;291&quot;/&gt;&lt;/object&gt;&lt;object type=&quot;3&quot; unique_id=&quot;11063&quot;&gt;&lt;property id=&quot;20148&quot; value=&quot;5&quot;/&gt;&lt;property id=&quot;20300&quot; value=&quot;Slide 9 - &amp;quot;FY09 Budget Summary&amp;quot;&quot;/&gt;&lt;property id=&quot;20307&quot; value=&quot;292&quot;/&gt;&lt;/object&gt;&lt;object type=&quot;3&quot; unique_id=&quot;11349&quot;&gt;&lt;property id=&quot;20148&quot; value=&quot;5&quot;/&gt;&lt;property id=&quot;20300&quot; value=&quot;Slide 23 - &amp;quot;Comments on Single Sign On from the Field (01/2009)&amp;quot;&quot;/&gt;&lt;property id=&quot;20307&quot; value=&quot;293&quot;/&gt;&lt;/object&gt;&lt;/object&gt;&lt;/object&gt;&lt;/database&gt;"/>
</p:tagLst>
</file>

<file path=ppt/theme/theme1.xml><?xml version="1.0" encoding="utf-8"?>
<a:theme xmlns:a="http://schemas.openxmlformats.org/drawingml/2006/main" name="MCRI Template 03-14-07">
  <a:themeElements>
    <a:clrScheme name="MCRI Template 03-14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RI Template 03-14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CRI Template 03-14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ucker">
  <a:themeElements>
    <a:clrScheme name="trucker 6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CC3300"/>
      </a:hlink>
      <a:folHlink>
        <a:srgbClr val="4D4D4D"/>
      </a:folHlink>
    </a:clrScheme>
    <a:fontScheme name="trucker">
      <a:majorFont>
        <a:latin typeface="CG Time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t" anchorCtr="0" compatLnSpc="1">
        <a:prstTxWarp prst="textNoShape">
          <a:avLst/>
        </a:prstTxWarp>
      </a:bodyPr>
      <a:lstStyle>
        <a:defPPr marL="533400" marR="0" indent="-5334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663300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t" anchorCtr="0" compatLnSpc="1">
        <a:prstTxWarp prst="textNoShape">
          <a:avLst/>
        </a:prstTxWarp>
      </a:bodyPr>
      <a:lstStyle>
        <a:defPPr marL="533400" marR="0" indent="-5334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663300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rucker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ucker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ucker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ucker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ucker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ucker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CC33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1790</Words>
  <Application>Microsoft Office PowerPoint</Application>
  <PresentationFormat>On-screen Show (4:3)</PresentationFormat>
  <Paragraphs>359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MCRI Template 03-14-07</vt:lpstr>
      <vt:lpstr>trucker</vt:lpstr>
      <vt:lpstr>Document</vt:lpstr>
      <vt:lpstr>Acrobat Document</vt:lpstr>
      <vt:lpstr>PowerPoint Presentation</vt:lpstr>
      <vt:lpstr>Outline </vt:lpstr>
      <vt:lpstr>NIOSH Transport Strategic Goal #3  </vt:lpstr>
      <vt:lpstr>Survey Objectives</vt:lpstr>
      <vt:lpstr>Survey Plan</vt:lpstr>
      <vt:lpstr>Survey Interview</vt:lpstr>
      <vt:lpstr>Statistical Analysis of Survey Data</vt:lpstr>
      <vt:lpstr>Truck Stop Locations</vt:lpstr>
      <vt:lpstr>Some Preliminary Results</vt:lpstr>
      <vt:lpstr>Findings of Concern </vt:lpstr>
      <vt:lpstr>Self-Reported Risk Factors</vt:lpstr>
      <vt:lpstr>Hypertension, Smoking, and Obesity</vt:lpstr>
      <vt:lpstr>Self-Reported Health Conditions</vt:lpstr>
      <vt:lpstr>Self-Reported Health Care Coverage</vt:lpstr>
      <vt:lpstr>Sleepiness Disturbance (Preliminary)</vt:lpstr>
      <vt:lpstr>Highway Safety Outcomes</vt:lpstr>
      <vt:lpstr>Work and Driving Practices</vt:lpstr>
      <vt:lpstr>Strengths and Limitations</vt:lpstr>
      <vt:lpstr>Project Products</vt:lpstr>
      <vt:lpstr>Continuing Research</vt:lpstr>
      <vt:lpstr>NIOSH Transportation Web Pages</vt:lpstr>
      <vt:lpstr>Acknowledgements</vt:lpstr>
      <vt:lpstr>Contact Information</vt:lpstr>
      <vt:lpstr>Appendix</vt:lpstr>
      <vt:lpstr>Demographics (1)</vt:lpstr>
      <vt:lpstr>Demographics (2)</vt:lpstr>
      <vt:lpstr>Employment (1)</vt:lpstr>
      <vt:lpstr>Employment (2)</vt:lpstr>
      <vt:lpstr>Highway Safety Outcomes 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Michele Bowen</dc:creator>
  <cp:lastModifiedBy>USDOT_User</cp:lastModifiedBy>
  <cp:revision>270</cp:revision>
  <cp:lastPrinted>2013-12-18T16:54:03Z</cp:lastPrinted>
  <dcterms:created xsi:type="dcterms:W3CDTF">2007-10-02T19:15:07Z</dcterms:created>
  <dcterms:modified xsi:type="dcterms:W3CDTF">2015-09-18T13:35:21Z</dcterms:modified>
</cp:coreProperties>
</file>