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7" r:id="rId2"/>
    <p:sldId id="256" r:id="rId3"/>
    <p:sldId id="257" r:id="rId4"/>
    <p:sldId id="260" r:id="rId5"/>
    <p:sldId id="268" r:id="rId6"/>
    <p:sldId id="269" r:id="rId7"/>
    <p:sldId id="271" r:id="rId8"/>
    <p:sldId id="272" r:id="rId9"/>
    <p:sldId id="273" r:id="rId10"/>
    <p:sldId id="274" r:id="rId11"/>
    <p:sldId id="261" r:id="rId12"/>
    <p:sldId id="263" r:id="rId13"/>
    <p:sldId id="262" r:id="rId14"/>
    <p:sldId id="270" r:id="rId15"/>
    <p:sldId id="265"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392" autoAdjust="0"/>
  </p:normalViewPr>
  <p:slideViewPr>
    <p:cSldViewPr>
      <p:cViewPr varScale="1">
        <p:scale>
          <a:sx n="111" d="100"/>
          <a:sy n="111" d="100"/>
        </p:scale>
        <p:origin x="-80" y="-1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5E501A-887C-41ED-B2CB-267C9A527ECC}" type="datetimeFigureOut">
              <a:rPr lang="en-US" smtClean="0"/>
              <a:pPr/>
              <a:t>4/22/2016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1B9EA8-111B-49D3-9978-D787C34C9D3A}" type="slidenum">
              <a:rPr lang="en-US" smtClean="0"/>
              <a:pPr/>
              <a:t>‹#›</a:t>
            </a:fld>
            <a:endParaRPr lang="en-US"/>
          </a:p>
        </p:txBody>
      </p:sp>
    </p:spTree>
    <p:extLst>
      <p:ext uri="{BB962C8B-B14F-4D97-AF65-F5344CB8AC3E}">
        <p14:creationId xmlns:p14="http://schemas.microsoft.com/office/powerpoint/2010/main" val="1938413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Must be able to read and speak to:</a:t>
            </a:r>
          </a:p>
          <a:p>
            <a:pPr marL="171450" indent="-171450">
              <a:buFont typeface="Arial" panose="020B0604020202020204" pitchFamily="34" charset="0"/>
              <a:buChar char="•"/>
            </a:pPr>
            <a:r>
              <a:rPr lang="en-US" dirty="0" smtClean="0"/>
              <a:t>converse with the general public, </a:t>
            </a:r>
          </a:p>
          <a:p>
            <a:pPr marL="171450" indent="-171450">
              <a:buFont typeface="Arial" panose="020B0604020202020204" pitchFamily="34" charset="0"/>
              <a:buChar char="•"/>
            </a:pPr>
            <a:r>
              <a:rPr lang="en-US" dirty="0" smtClean="0"/>
              <a:t>understand highway signs and signals,</a:t>
            </a:r>
          </a:p>
          <a:p>
            <a:pPr marL="171450" indent="-171450">
              <a:buFont typeface="Arial" panose="020B0604020202020204" pitchFamily="34" charset="0"/>
              <a:buChar char="•"/>
            </a:pPr>
            <a:r>
              <a:rPr lang="en-US" dirty="0" smtClean="0"/>
              <a:t>respond to official inquiries, and </a:t>
            </a:r>
          </a:p>
          <a:p>
            <a:pPr marL="171450" indent="-171450">
              <a:buFont typeface="Arial" panose="020B0604020202020204" pitchFamily="34" charset="0"/>
              <a:buChar char="•"/>
            </a:pPr>
            <a:r>
              <a:rPr lang="en-US" dirty="0" smtClean="0"/>
              <a:t>make entries on reports and records</a:t>
            </a:r>
            <a:endParaRPr lang="en-US" dirty="0"/>
          </a:p>
        </p:txBody>
      </p:sp>
      <p:sp>
        <p:nvSpPr>
          <p:cNvPr id="4" name="Slide Number Placeholder 3"/>
          <p:cNvSpPr>
            <a:spLocks noGrp="1"/>
          </p:cNvSpPr>
          <p:nvPr>
            <p:ph type="sldNum" sz="quarter" idx="10"/>
          </p:nvPr>
        </p:nvSpPr>
        <p:spPr/>
        <p:txBody>
          <a:bodyPr/>
          <a:lstStyle/>
          <a:p>
            <a:fld id="{F51B9EA8-111B-49D3-9978-D787C34C9D3A}" type="slidenum">
              <a:rPr lang="en-US" smtClean="0"/>
              <a:pPr/>
              <a:t>9</a:t>
            </a:fld>
            <a:endParaRPr lang="en-US"/>
          </a:p>
        </p:txBody>
      </p:sp>
    </p:spTree>
    <p:extLst>
      <p:ext uri="{BB962C8B-B14F-4D97-AF65-F5344CB8AC3E}">
        <p14:creationId xmlns:p14="http://schemas.microsoft.com/office/powerpoint/2010/main" val="346969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survey respondent utilizes two (2) Examiners for the BCS.</a:t>
            </a:r>
          </a:p>
          <a:p>
            <a:endParaRPr lang="en-US" dirty="0" smtClean="0"/>
          </a:p>
          <a:p>
            <a:r>
              <a:rPr lang="en-US" dirty="0" smtClean="0"/>
              <a:t>One always remains in the driver’s sight and</a:t>
            </a:r>
            <a:r>
              <a:rPr lang="en-US" baseline="0" dirty="0" smtClean="0"/>
              <a:t> gives signals as appropriate.</a:t>
            </a:r>
          </a:p>
          <a:p>
            <a:endParaRPr lang="en-US" baseline="0" dirty="0" smtClean="0"/>
          </a:p>
          <a:p>
            <a:r>
              <a:rPr lang="en-US" baseline="0" dirty="0" smtClean="0"/>
              <a:t>The other is responsible for scoring the exercises.</a:t>
            </a:r>
            <a:endParaRPr lang="en-US" dirty="0"/>
          </a:p>
        </p:txBody>
      </p:sp>
      <p:sp>
        <p:nvSpPr>
          <p:cNvPr id="4" name="Slide Number Placeholder 3"/>
          <p:cNvSpPr>
            <a:spLocks noGrp="1"/>
          </p:cNvSpPr>
          <p:nvPr>
            <p:ph type="sldNum" sz="quarter" idx="10"/>
          </p:nvPr>
        </p:nvSpPr>
        <p:spPr/>
        <p:txBody>
          <a:bodyPr/>
          <a:lstStyle/>
          <a:p>
            <a:fld id="{F51B9EA8-111B-49D3-9978-D787C34C9D3A}" type="slidenum">
              <a:rPr lang="en-US" smtClean="0"/>
              <a:pPr/>
              <a:t>12</a:t>
            </a:fld>
            <a:endParaRPr lang="en-US"/>
          </a:p>
        </p:txBody>
      </p:sp>
    </p:spTree>
    <p:extLst>
      <p:ext uri="{BB962C8B-B14F-4D97-AF65-F5344CB8AC3E}">
        <p14:creationId xmlns:p14="http://schemas.microsoft.com/office/powerpoint/2010/main" val="314447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
            <a:ext cx="7772400" cy="1143000"/>
          </a:xfrm>
        </p:spPr>
        <p:txBody>
          <a:bodyPr/>
          <a:lstStyle>
            <a:lvl1pPr>
              <a:defRPr b="0" baseline="0">
                <a:solidFill>
                  <a:srgbClr val="FFFF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895600"/>
            <a:ext cx="6400800" cy="1752600"/>
          </a:xfrm>
        </p:spPr>
        <p:txBody>
          <a:bodyPr/>
          <a:lstStyle>
            <a:lvl1pPr marL="0" indent="0" algn="ctr">
              <a:buNone/>
              <a:defRPr i="1" baseline="0">
                <a:solidFill>
                  <a:srgbClr val="C00000"/>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18B595C5-48B4-4E11-ABAD-2D216D4A5CED}" type="datetimeFigureOut">
              <a:rPr lang="en-US" smtClean="0"/>
              <a:pPr/>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B595C5-48B4-4E11-ABAD-2D216D4A5CED}" type="datetimeFigureOut">
              <a:rPr lang="en-US" smtClean="0"/>
              <a:pPr/>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4983163"/>
          </a:xfrm>
        </p:spPr>
        <p:txBody>
          <a:bodyPr vert="eaVert"/>
          <a:lstStyle>
            <a:lvl1pPr>
              <a:defRPr>
                <a:solidFill>
                  <a:srgbClr val="002060"/>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8B595C5-48B4-4E11-ABAD-2D216D4A5CED}" type="datetimeFigureOut">
              <a:rPr lang="en-US" smtClean="0"/>
              <a:pPr/>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B595C5-48B4-4E11-ABAD-2D216D4A5CED}" type="datetimeFigureOut">
              <a:rPr lang="en-US" smtClean="0"/>
              <a:pPr/>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baseline="0">
                <a:solidFill>
                  <a:srgbClr val="00206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18B595C5-48B4-4E11-ABAD-2D216D4A5CED}" type="datetimeFigureOut">
              <a:rPr lang="en-US" smtClean="0"/>
              <a:pPr/>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B595C5-48B4-4E11-ABAD-2D216D4A5CED}" type="datetimeFigureOut">
              <a:rPr lang="en-US" smtClean="0"/>
              <a:pPr/>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B595C5-48B4-4E11-ABAD-2D216D4A5CED}" type="datetimeFigureOut">
              <a:rPr lang="en-US" smtClean="0"/>
              <a:pPr/>
              <a:t>4/22/2016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B595C5-48B4-4E11-ABAD-2D216D4A5CED}" type="datetimeFigureOut">
              <a:rPr lang="en-US" smtClean="0"/>
              <a:pPr/>
              <a:t>4/22/2016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595C5-48B4-4E11-ABAD-2D216D4A5CED}" type="datetimeFigureOut">
              <a:rPr lang="en-US" smtClean="0"/>
              <a:pPr/>
              <a:t>4/22/2016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1162050"/>
          </a:xfrm>
        </p:spPr>
        <p:txBody>
          <a:bodyPr anchor="b"/>
          <a:lstStyle>
            <a:lvl1pPr algn="l">
              <a:defRPr sz="2000" b="0">
                <a:solidFill>
                  <a:srgbClr val="00206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905000"/>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18B595C5-48B4-4E11-ABAD-2D216D4A5CED}" type="datetimeFigureOut">
              <a:rPr lang="en-US" smtClean="0"/>
              <a:pPr/>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baseline="0">
                <a:solidFill>
                  <a:schemeClr val="tx2">
                    <a:lumMod val="50000"/>
                  </a:schemeClr>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142999"/>
            <a:ext cx="5486400"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595C5-48B4-4E11-ABAD-2D216D4A5CED}" type="datetimeFigureOut">
              <a:rPr lang="en-US" smtClean="0"/>
              <a:pPr/>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ACC8F-D2EF-48A5-B8EB-BA588A9AD2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anner.jpg"/>
          <p:cNvPicPr>
            <a:picLocks noChangeAspect="1"/>
          </p:cNvPicPr>
          <p:nvPr userDrawn="1"/>
        </p:nvPicPr>
        <p:blipFill>
          <a:blip r:embed="rId13" cstate="print"/>
          <a:stretch>
            <a:fillRect/>
          </a:stretch>
        </p:blipFill>
        <p:spPr>
          <a:xfrm>
            <a:off x="0" y="0"/>
            <a:ext cx="9144000" cy="1143000"/>
          </a:xfrm>
          <a:prstGeom prst="rect">
            <a:avLst/>
          </a:prstGeom>
        </p:spPr>
      </p:pic>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595C5-48B4-4E11-ABAD-2D216D4A5CED}" type="datetimeFigureOut">
              <a:rPr lang="en-US" smtClean="0"/>
              <a:pPr/>
              <a:t>4/22/2016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EACC8F-D2EF-48A5-B8EB-BA588A9AD2BA}" type="slidenum">
              <a:rPr lang="en-US" smtClean="0"/>
              <a:pPr/>
              <a:t>‹#›</a:t>
            </a:fld>
            <a:endParaRPr lang="en-US"/>
          </a:p>
        </p:txBody>
      </p:sp>
      <p:pic>
        <p:nvPicPr>
          <p:cNvPr id="8" name="Picture 7" descr="AAMVA_White_logo.png" title="AAMVA_White_logo.png"/>
          <p:cNvPicPr>
            <a:picLocks noChangeAspect="1"/>
          </p:cNvPicPr>
          <p:nvPr userDrawn="1"/>
        </p:nvPicPr>
        <p:blipFill>
          <a:blip r:embed="rId14" cstate="print"/>
          <a:stretch>
            <a:fillRect/>
          </a:stretch>
        </p:blipFill>
        <p:spPr>
          <a:xfrm>
            <a:off x="152400" y="228600"/>
            <a:ext cx="1110029" cy="762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000" b="0" kern="1200" baseline="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defRPr>
      </a:lvl1pPr>
    </p:titleStyle>
    <p:bodyStyle>
      <a:lvl1pPr marL="342900" indent="-342900" algn="l" defTabSz="914400" rtl="0" eaLnBrk="1" latinLnBrk="0" hangingPunct="1">
        <a:spcBef>
          <a:spcPct val="20000"/>
        </a:spcBef>
        <a:buFont typeface="Arial" pitchFamily="34" charset="0"/>
        <a:buChar char="•"/>
        <a:defRPr sz="3200" kern="1200" baseline="0">
          <a:solidFill>
            <a:srgbClr val="000B22"/>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Font typeface="Arial" pitchFamily="34" charset="0"/>
        <a:buChar char="–"/>
        <a:defRPr sz="2800" kern="1200" baseline="0">
          <a:solidFill>
            <a:srgbClr val="000B22"/>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Font typeface="Arial" pitchFamily="34" charset="0"/>
        <a:buChar char="•"/>
        <a:defRPr sz="2400" kern="1200" baseline="0">
          <a:solidFill>
            <a:srgbClr val="000B22"/>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Font typeface="Arial" pitchFamily="34" charset="0"/>
        <a:buChar char="–"/>
        <a:defRPr sz="2000" kern="1200" baseline="0">
          <a:solidFill>
            <a:srgbClr val="000B22"/>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Font typeface="Arial" pitchFamily="34" charset="0"/>
        <a:buChar char="»"/>
        <a:defRPr sz="2000" kern="1200" baseline="0">
          <a:solidFill>
            <a:srgbClr val="000B22"/>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kmorton@aamv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msend35.com/link.cfm?r=1353924433&amp;sid=53744381&amp;m=7039779&amp;u=AAMVA&amp;j=22190476&amp;s=http://www.gpo.gov/fdsys/pkg/FR-2014-10-01/pdf/2014-23435.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Medical Exemptions from </a:t>
            </a:r>
            <a:br>
              <a:rPr lang="en-US" dirty="0" smtClean="0"/>
            </a:br>
            <a:r>
              <a:rPr lang="en-US" dirty="0" smtClean="0"/>
              <a:t>Hearing Requirements</a:t>
            </a:r>
            <a:endParaRPr lang="en-US" dirty="0"/>
          </a:p>
        </p:txBody>
      </p:sp>
      <p:sp>
        <p:nvSpPr>
          <p:cNvPr id="3" name="Subtitle 2"/>
          <p:cNvSpPr>
            <a:spLocks noGrp="1"/>
          </p:cNvSpPr>
          <p:nvPr>
            <p:ph type="subTitle" idx="1"/>
          </p:nvPr>
        </p:nvSpPr>
        <p:spPr>
          <a:xfrm>
            <a:off x="1447800" y="2667000"/>
            <a:ext cx="6400800" cy="1752600"/>
          </a:xfrm>
        </p:spPr>
        <p:txBody>
          <a:bodyPr/>
          <a:lstStyle/>
          <a:p>
            <a:r>
              <a:rPr lang="en-US" dirty="0" smtClean="0"/>
              <a:t>Administering CDL Skills Tests to Deaf or Hard of Hearing Applicants</a:t>
            </a:r>
            <a:endParaRPr lang="en-US" dirty="0"/>
          </a:p>
        </p:txBody>
      </p:sp>
      <p:sp>
        <p:nvSpPr>
          <p:cNvPr id="4" name="TextBox 3"/>
          <p:cNvSpPr txBox="1"/>
          <p:nvPr/>
        </p:nvSpPr>
        <p:spPr>
          <a:xfrm>
            <a:off x="2743200" y="5181600"/>
            <a:ext cx="3352800" cy="646331"/>
          </a:xfrm>
          <a:prstGeom prst="rect">
            <a:avLst/>
          </a:prstGeom>
          <a:noFill/>
        </p:spPr>
        <p:txBody>
          <a:bodyPr wrap="square" rtlCol="0">
            <a:spAutoFit/>
          </a:bodyPr>
          <a:lstStyle/>
          <a:p>
            <a:pPr algn="ctr"/>
            <a:r>
              <a:rPr lang="en-US" dirty="0" smtClean="0">
                <a:solidFill>
                  <a:srgbClr val="002060"/>
                </a:solidFill>
                <a:effectLst>
                  <a:outerShdw blurRad="38100" dist="38100" dir="2700000" algn="tl">
                    <a:srgbClr val="000000">
                      <a:alpha val="43137"/>
                    </a:srgbClr>
                  </a:outerShdw>
                </a:effectLst>
              </a:rPr>
              <a:t>2015 CDL Coordinators Meeting</a:t>
            </a:r>
          </a:p>
          <a:p>
            <a:pPr algn="ctr"/>
            <a:r>
              <a:rPr lang="en-US" dirty="0" smtClean="0">
                <a:solidFill>
                  <a:srgbClr val="002060"/>
                </a:solidFill>
                <a:effectLst>
                  <a:outerShdw blurRad="38100" dist="38100" dir="2700000" algn="tl">
                    <a:srgbClr val="000000">
                      <a:alpha val="43137"/>
                    </a:srgbClr>
                  </a:outerShdw>
                </a:effectLst>
              </a:rPr>
              <a:t>Charlotte, NC</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2129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614" y="0"/>
            <a:ext cx="8229600" cy="1143000"/>
          </a:xfrm>
        </p:spPr>
        <p:txBody>
          <a:bodyPr/>
          <a:lstStyle/>
          <a:p>
            <a:r>
              <a:rPr lang="en-US" dirty="0"/>
              <a:t>TMS Proposed Test Methodology</a:t>
            </a:r>
          </a:p>
        </p:txBody>
      </p:sp>
      <p:sp>
        <p:nvSpPr>
          <p:cNvPr id="3" name="Content Placeholder 2"/>
          <p:cNvSpPr>
            <a:spLocks noGrp="1"/>
          </p:cNvSpPr>
          <p:nvPr>
            <p:ph idx="1"/>
          </p:nvPr>
        </p:nvSpPr>
        <p:spPr/>
        <p:txBody>
          <a:bodyPr/>
          <a:lstStyle/>
          <a:p>
            <a:pPr marL="0" indent="0">
              <a:buNone/>
            </a:pPr>
            <a:r>
              <a:rPr lang="en-US" dirty="0" smtClean="0"/>
              <a:t>Prior to beginning the test:</a:t>
            </a:r>
          </a:p>
          <a:p>
            <a:r>
              <a:rPr lang="en-US" dirty="0" smtClean="0"/>
              <a:t>Provide written instructions explaining the entire examination process.</a:t>
            </a:r>
          </a:p>
          <a:p>
            <a:r>
              <a:rPr lang="en-US" dirty="0" smtClean="0"/>
              <a:t>Outline specific requirements for each test segment.</a:t>
            </a:r>
          </a:p>
          <a:p>
            <a:r>
              <a:rPr lang="en-US" dirty="0" smtClean="0"/>
              <a:t>Allow applicant to ask/write any questions they have and to ensure they understand the instructions.</a:t>
            </a:r>
            <a:endParaRPr lang="en-US" dirty="0"/>
          </a:p>
        </p:txBody>
      </p:sp>
    </p:spTree>
    <p:extLst>
      <p:ext uri="{BB962C8B-B14F-4D97-AF65-F5344CB8AC3E}">
        <p14:creationId xmlns:p14="http://schemas.microsoft.com/office/powerpoint/2010/main" val="1960745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334" y="0"/>
            <a:ext cx="8229600" cy="1143000"/>
          </a:xfrm>
        </p:spPr>
        <p:txBody>
          <a:bodyPr/>
          <a:lstStyle/>
          <a:p>
            <a:r>
              <a:rPr lang="en-US" dirty="0" smtClean="0"/>
              <a:t>Vehicle Inspection</a:t>
            </a:r>
            <a:endParaRPr lang="en-US" dirty="0"/>
          </a:p>
        </p:txBody>
      </p:sp>
      <p:sp>
        <p:nvSpPr>
          <p:cNvPr id="3" name="Content Placeholder 2"/>
          <p:cNvSpPr>
            <a:spLocks noGrp="1"/>
          </p:cNvSpPr>
          <p:nvPr>
            <p:ph idx="1"/>
          </p:nvPr>
        </p:nvSpPr>
        <p:spPr>
          <a:xfrm>
            <a:off x="381000" y="1676400"/>
            <a:ext cx="8382000" cy="4525963"/>
          </a:xfrm>
        </p:spPr>
        <p:txBody>
          <a:bodyPr>
            <a:normAutofit fontScale="77500" lnSpcReduction="20000"/>
          </a:bodyPr>
          <a:lstStyle/>
          <a:p>
            <a:pPr>
              <a:spcBef>
                <a:spcPts val="2400"/>
              </a:spcBef>
            </a:pPr>
            <a:r>
              <a:rPr lang="en-US" dirty="0" smtClean="0"/>
              <a:t>Have </a:t>
            </a:r>
            <a:r>
              <a:rPr lang="en-US" dirty="0"/>
              <a:t>the applicant read the </a:t>
            </a:r>
            <a:r>
              <a:rPr lang="en-US" dirty="0" smtClean="0"/>
              <a:t>script prior to beginning the vehicle inspection.  </a:t>
            </a:r>
          </a:p>
          <a:p>
            <a:pPr>
              <a:spcBef>
                <a:spcPts val="1200"/>
              </a:spcBef>
            </a:pPr>
            <a:r>
              <a:rPr lang="en-US" dirty="0" smtClean="0"/>
              <a:t>Ask the applicant questions to confirm that they understood the instructions. </a:t>
            </a:r>
          </a:p>
          <a:p>
            <a:pPr>
              <a:spcBef>
                <a:spcPts val="1200"/>
              </a:spcBef>
            </a:pPr>
            <a:r>
              <a:rPr lang="en-US" dirty="0" smtClean="0"/>
              <a:t>If the applicant can speak, they can provide the </a:t>
            </a:r>
            <a:r>
              <a:rPr lang="en-US" dirty="0"/>
              <a:t>required commentary. </a:t>
            </a:r>
            <a:endParaRPr lang="en-US" dirty="0" smtClean="0"/>
          </a:p>
          <a:p>
            <a:pPr>
              <a:spcBef>
                <a:spcPts val="1200"/>
              </a:spcBef>
            </a:pPr>
            <a:r>
              <a:rPr lang="en-US" dirty="0" smtClean="0"/>
              <a:t>If they are unable to speak, the applicant will be required to explain in writing what they are inspecting on each component.  </a:t>
            </a:r>
          </a:p>
          <a:p>
            <a:pPr>
              <a:spcBef>
                <a:spcPts val="1200"/>
              </a:spcBef>
            </a:pPr>
            <a:r>
              <a:rPr lang="en-US" dirty="0" smtClean="0"/>
              <a:t>If </a:t>
            </a:r>
            <a:r>
              <a:rPr lang="en-US" dirty="0"/>
              <a:t>prompting or probing of </a:t>
            </a:r>
            <a:r>
              <a:rPr lang="en-US" dirty="0" smtClean="0"/>
              <a:t>the applicant </a:t>
            </a:r>
            <a:r>
              <a:rPr lang="en-US" dirty="0"/>
              <a:t>is required; or if the applicant needs clarification, it </a:t>
            </a:r>
            <a:r>
              <a:rPr lang="en-US" dirty="0" smtClean="0"/>
              <a:t>would be </a:t>
            </a:r>
            <a:r>
              <a:rPr lang="en-US" dirty="0"/>
              <a:t>done by </a:t>
            </a:r>
            <a:r>
              <a:rPr lang="en-US" dirty="0" smtClean="0"/>
              <a:t>writing notes </a:t>
            </a:r>
            <a:r>
              <a:rPr lang="en-US" dirty="0"/>
              <a:t>between applicant and Examiner. </a:t>
            </a:r>
          </a:p>
        </p:txBody>
      </p:sp>
    </p:spTree>
    <p:extLst>
      <p:ext uri="{BB962C8B-B14F-4D97-AF65-F5344CB8AC3E}">
        <p14:creationId xmlns:p14="http://schemas.microsoft.com/office/powerpoint/2010/main" val="2550479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Control Skills</a:t>
            </a:r>
            <a:endParaRPr lang="en-US" dirty="0"/>
          </a:p>
        </p:txBody>
      </p:sp>
      <p:sp>
        <p:nvSpPr>
          <p:cNvPr id="3" name="Content Placeholder 2"/>
          <p:cNvSpPr>
            <a:spLocks noGrp="1"/>
          </p:cNvSpPr>
          <p:nvPr>
            <p:ph idx="1"/>
          </p:nvPr>
        </p:nvSpPr>
        <p:spPr>
          <a:xfrm>
            <a:off x="304800" y="1600200"/>
            <a:ext cx="8229600" cy="4495800"/>
          </a:xfrm>
        </p:spPr>
        <p:txBody>
          <a:bodyPr>
            <a:normAutofit fontScale="70000" lnSpcReduction="20000"/>
          </a:bodyPr>
          <a:lstStyle/>
          <a:p>
            <a:pPr>
              <a:spcBef>
                <a:spcPts val="1200"/>
              </a:spcBef>
            </a:pPr>
            <a:r>
              <a:rPr lang="en-US" dirty="0" smtClean="0"/>
              <a:t>Utilizing a diagram of your basic control skills range containing written labels illustrating the start </a:t>
            </a:r>
            <a:r>
              <a:rPr lang="en-US" dirty="0"/>
              <a:t>point, </a:t>
            </a:r>
            <a:r>
              <a:rPr lang="en-US" dirty="0" smtClean="0"/>
              <a:t>end point</a:t>
            </a:r>
            <a:r>
              <a:rPr lang="en-US" dirty="0"/>
              <a:t>, exercises, boundaries, etc</a:t>
            </a:r>
            <a:r>
              <a:rPr lang="en-US" dirty="0" smtClean="0"/>
              <a:t>., walk </a:t>
            </a:r>
            <a:r>
              <a:rPr lang="en-US" dirty="0"/>
              <a:t>the applicant through </a:t>
            </a:r>
            <a:r>
              <a:rPr lang="en-US" dirty="0" smtClean="0"/>
              <a:t>the course</a:t>
            </a:r>
            <a:r>
              <a:rPr lang="en-US" dirty="0"/>
              <a:t>. </a:t>
            </a:r>
            <a:endParaRPr lang="en-US" dirty="0" smtClean="0"/>
          </a:p>
          <a:p>
            <a:pPr>
              <a:spcBef>
                <a:spcPts val="1200"/>
              </a:spcBef>
            </a:pPr>
            <a:r>
              <a:rPr lang="en-US" dirty="0" smtClean="0"/>
              <a:t>Have the applicant read the script (general overview of the test) and confirm that s/he understands the instructions.</a:t>
            </a:r>
          </a:p>
          <a:p>
            <a:pPr>
              <a:spcBef>
                <a:spcPts val="1200"/>
              </a:spcBef>
            </a:pPr>
            <a:r>
              <a:rPr lang="en-US" dirty="0" smtClean="0"/>
              <a:t>Have the applicant move the vehicle to the starting position for the basic skills.  </a:t>
            </a:r>
          </a:p>
          <a:p>
            <a:pPr>
              <a:spcBef>
                <a:spcPts val="1200"/>
              </a:spcBef>
            </a:pPr>
            <a:r>
              <a:rPr lang="en-US" dirty="0" smtClean="0"/>
              <a:t>Once </a:t>
            </a:r>
            <a:r>
              <a:rPr lang="en-US" dirty="0"/>
              <a:t>in </a:t>
            </a:r>
            <a:r>
              <a:rPr lang="en-US" dirty="0" smtClean="0"/>
              <a:t>position</a:t>
            </a:r>
            <a:r>
              <a:rPr lang="en-US" dirty="0"/>
              <a:t>, </a:t>
            </a:r>
            <a:r>
              <a:rPr lang="en-US" dirty="0" smtClean="0"/>
              <a:t>have </a:t>
            </a:r>
            <a:r>
              <a:rPr lang="en-US" dirty="0"/>
              <a:t>the applicant read </a:t>
            </a:r>
            <a:r>
              <a:rPr lang="en-US" dirty="0" smtClean="0"/>
              <a:t>the instructions </a:t>
            </a:r>
            <a:r>
              <a:rPr lang="en-US" dirty="0"/>
              <a:t>for the exercise and perform it. </a:t>
            </a:r>
            <a:endParaRPr lang="en-US" dirty="0" smtClean="0"/>
          </a:p>
          <a:p>
            <a:pPr>
              <a:spcBef>
                <a:spcPts val="1200"/>
              </a:spcBef>
            </a:pPr>
            <a:r>
              <a:rPr lang="en-US" dirty="0" smtClean="0"/>
              <a:t>This </a:t>
            </a:r>
            <a:r>
              <a:rPr lang="en-US" dirty="0"/>
              <a:t>would be repeated for each of the </a:t>
            </a:r>
            <a:r>
              <a:rPr lang="en-US" dirty="0" smtClean="0"/>
              <a:t>three required </a:t>
            </a:r>
            <a:r>
              <a:rPr lang="en-US" dirty="0"/>
              <a:t>exercises</a:t>
            </a:r>
            <a:r>
              <a:rPr lang="en-US" dirty="0" smtClean="0"/>
              <a:t>.</a:t>
            </a:r>
          </a:p>
          <a:p>
            <a:pPr>
              <a:spcBef>
                <a:spcPts val="1200"/>
              </a:spcBef>
            </a:pPr>
            <a:r>
              <a:rPr lang="en-US" dirty="0" smtClean="0"/>
              <a:t>If </a:t>
            </a:r>
            <a:r>
              <a:rPr lang="en-US" dirty="0"/>
              <a:t>the applicant needs clarification, it would be done by writing </a:t>
            </a:r>
            <a:r>
              <a:rPr lang="en-US" dirty="0" smtClean="0"/>
              <a:t>notes between </a:t>
            </a:r>
            <a:r>
              <a:rPr lang="en-US" dirty="0"/>
              <a:t>applicant and Examiner. </a:t>
            </a:r>
          </a:p>
        </p:txBody>
      </p:sp>
    </p:spTree>
    <p:extLst>
      <p:ext uri="{BB962C8B-B14F-4D97-AF65-F5344CB8AC3E}">
        <p14:creationId xmlns:p14="http://schemas.microsoft.com/office/powerpoint/2010/main" val="2276009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 Test</a:t>
            </a:r>
            <a:endParaRPr lang="en-US" dirty="0"/>
          </a:p>
        </p:txBody>
      </p:sp>
      <p:sp>
        <p:nvSpPr>
          <p:cNvPr id="3" name="Content Placeholder 2"/>
          <p:cNvSpPr>
            <a:spLocks noGrp="1"/>
          </p:cNvSpPr>
          <p:nvPr>
            <p:ph idx="1"/>
          </p:nvPr>
        </p:nvSpPr>
        <p:spPr>
          <a:xfrm>
            <a:off x="381000" y="1295400"/>
            <a:ext cx="8229600" cy="5105400"/>
          </a:xfrm>
        </p:spPr>
        <p:txBody>
          <a:bodyPr>
            <a:noAutofit/>
          </a:bodyPr>
          <a:lstStyle/>
          <a:p>
            <a:r>
              <a:rPr lang="en-US" sz="2800" dirty="0" smtClean="0"/>
              <a:t>Prior </a:t>
            </a:r>
            <a:r>
              <a:rPr lang="en-US" sz="2800" dirty="0"/>
              <a:t>to beginning the test, have the applicant read the script/instructions </a:t>
            </a:r>
            <a:r>
              <a:rPr lang="en-US" sz="2800" dirty="0" smtClean="0"/>
              <a:t>and review </a:t>
            </a:r>
            <a:r>
              <a:rPr lang="en-US" sz="2800" dirty="0"/>
              <a:t>a map of the road test route. </a:t>
            </a:r>
            <a:endParaRPr lang="en-US" sz="2800" dirty="0" smtClean="0"/>
          </a:p>
          <a:p>
            <a:r>
              <a:rPr lang="en-US" sz="2800" dirty="0" smtClean="0"/>
              <a:t>Explain how you will be giving directions/instruction and allow the applicant to ask questions if needed. </a:t>
            </a:r>
          </a:p>
          <a:p>
            <a:r>
              <a:rPr lang="en-US" sz="2800" dirty="0" smtClean="0"/>
              <a:t>If you are using direction </a:t>
            </a:r>
            <a:r>
              <a:rPr lang="en-US" sz="2800" dirty="0"/>
              <a:t>flash cards, hand </a:t>
            </a:r>
            <a:r>
              <a:rPr lang="en-US" sz="2800" dirty="0" smtClean="0"/>
              <a:t>gestures/motions, hand‐held grease </a:t>
            </a:r>
            <a:r>
              <a:rPr lang="en-US" sz="2800" dirty="0"/>
              <a:t>board or pen/paper </a:t>
            </a:r>
            <a:r>
              <a:rPr lang="en-US" sz="2800" dirty="0" smtClean="0"/>
              <a:t>instruct the applicant how and when these will be used; and make sure s/he understands their meaning.  </a:t>
            </a:r>
            <a:endParaRPr lang="en-US" sz="2800" dirty="0"/>
          </a:p>
        </p:txBody>
      </p:sp>
    </p:spTree>
    <p:extLst>
      <p:ext uri="{BB962C8B-B14F-4D97-AF65-F5344CB8AC3E}">
        <p14:creationId xmlns:p14="http://schemas.microsoft.com/office/powerpoint/2010/main" val="3394718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&amp; Resources</a:t>
            </a:r>
            <a:endParaRPr lang="en-US" dirty="0"/>
          </a:p>
        </p:txBody>
      </p:sp>
      <p:sp>
        <p:nvSpPr>
          <p:cNvPr id="3" name="Content Placeholder 2"/>
          <p:cNvSpPr>
            <a:spLocks noGrp="1"/>
          </p:cNvSpPr>
          <p:nvPr>
            <p:ph sz="half" idx="1"/>
          </p:nvPr>
        </p:nvSpPr>
        <p:spPr>
          <a:xfrm>
            <a:off x="457200" y="2819400"/>
            <a:ext cx="4038600" cy="3687763"/>
          </a:xfrm>
        </p:spPr>
        <p:txBody>
          <a:bodyPr/>
          <a:lstStyle/>
          <a:p>
            <a:r>
              <a:rPr lang="en-US" dirty="0" smtClean="0"/>
              <a:t>Written instructions or directions</a:t>
            </a:r>
          </a:p>
          <a:p>
            <a:r>
              <a:rPr lang="en-US" dirty="0" smtClean="0"/>
              <a:t>Hand signals/motions</a:t>
            </a:r>
          </a:p>
          <a:p>
            <a:r>
              <a:rPr lang="en-US" dirty="0" smtClean="0"/>
              <a:t>Flash cards</a:t>
            </a:r>
          </a:p>
          <a:p>
            <a:r>
              <a:rPr lang="en-US" dirty="0" smtClean="0"/>
              <a:t>One/two word cue cards</a:t>
            </a:r>
            <a:endParaRPr lang="en-US" dirty="0"/>
          </a:p>
        </p:txBody>
      </p:sp>
      <p:sp>
        <p:nvSpPr>
          <p:cNvPr id="4" name="Content Placeholder 3"/>
          <p:cNvSpPr>
            <a:spLocks noGrp="1"/>
          </p:cNvSpPr>
          <p:nvPr>
            <p:ph sz="half" idx="2"/>
          </p:nvPr>
        </p:nvSpPr>
        <p:spPr>
          <a:xfrm>
            <a:off x="4648200" y="2819400"/>
            <a:ext cx="4038600" cy="3687763"/>
          </a:xfrm>
        </p:spPr>
        <p:txBody>
          <a:bodyPr/>
          <a:lstStyle/>
          <a:p>
            <a:r>
              <a:rPr lang="en-US" dirty="0" smtClean="0"/>
              <a:t>Notes/messages on  e-CDL pads</a:t>
            </a:r>
          </a:p>
          <a:p>
            <a:r>
              <a:rPr lang="en-US" dirty="0" smtClean="0"/>
              <a:t>Dry erase boards</a:t>
            </a:r>
          </a:p>
          <a:p>
            <a:r>
              <a:rPr lang="en-US" dirty="0" smtClean="0"/>
              <a:t>Maps (road test)</a:t>
            </a:r>
          </a:p>
          <a:p>
            <a:r>
              <a:rPr lang="en-US" dirty="0" smtClean="0"/>
              <a:t>2 Examiners for BCS</a:t>
            </a:r>
          </a:p>
          <a:p>
            <a:r>
              <a:rPr lang="en-US" dirty="0" smtClean="0"/>
              <a:t>Combination of tools</a:t>
            </a:r>
          </a:p>
          <a:p>
            <a:endParaRPr lang="en-US" dirty="0"/>
          </a:p>
        </p:txBody>
      </p:sp>
      <p:sp>
        <p:nvSpPr>
          <p:cNvPr id="10" name="TextBox 9"/>
          <p:cNvSpPr txBox="1"/>
          <p:nvPr/>
        </p:nvSpPr>
        <p:spPr>
          <a:xfrm>
            <a:off x="228600" y="1447800"/>
            <a:ext cx="8610600" cy="954107"/>
          </a:xfrm>
          <a:prstGeom prst="rect">
            <a:avLst/>
          </a:prstGeom>
          <a:noFill/>
        </p:spPr>
        <p:txBody>
          <a:bodyPr wrap="square" rtlCol="0">
            <a:spAutoFit/>
          </a:bodyPr>
          <a:lstStyle/>
          <a:p>
            <a:pPr marL="182880" lvl="1"/>
            <a:r>
              <a:rPr lang="en-US" sz="2800" dirty="0">
                <a:latin typeface="Tahoma" panose="020B0604030504040204" pitchFamily="34" charset="0"/>
                <a:ea typeface="Tahoma" panose="020B0604030504040204" pitchFamily="34" charset="0"/>
                <a:cs typeface="Tahoma" panose="020B0604030504040204" pitchFamily="34" charset="0"/>
              </a:rPr>
              <a:t>In jurisdictions that prohibit the use of an ASL interpreter, a variety of tools/resources are used:</a:t>
            </a:r>
          </a:p>
        </p:txBody>
      </p:sp>
    </p:spTree>
    <p:extLst>
      <p:ext uri="{BB962C8B-B14F-4D97-AF65-F5344CB8AC3E}">
        <p14:creationId xmlns:p14="http://schemas.microsoft.com/office/powerpoint/2010/main" val="1021147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381000" y="1447800"/>
            <a:ext cx="8229600" cy="5211763"/>
          </a:xfrm>
        </p:spPr>
        <p:txBody>
          <a:bodyPr>
            <a:normAutofit/>
          </a:bodyPr>
          <a:lstStyle/>
          <a:p>
            <a:pPr marL="0" indent="0">
              <a:buNone/>
            </a:pPr>
            <a:r>
              <a:rPr lang="en-US" dirty="0" smtClean="0"/>
              <a:t>AAMVA and FMCSA would like to establish Best Practices for testing hard of hearing/deaf drivers.</a:t>
            </a:r>
          </a:p>
          <a:p>
            <a:r>
              <a:rPr lang="en-US" dirty="0" smtClean="0"/>
              <a:t>Training materials for field examiners regarding basic hand signals and charts for hand signal reference</a:t>
            </a:r>
          </a:p>
          <a:p>
            <a:r>
              <a:rPr lang="en-US" dirty="0" smtClean="0"/>
              <a:t>Flash cards, cue cards</a:t>
            </a:r>
          </a:p>
          <a:p>
            <a:r>
              <a:rPr lang="en-US" dirty="0" smtClean="0"/>
              <a:t>Any other resources that you have used and found to be effective.</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3882889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marL="0" indent="0" algn="ctr">
              <a:buNone/>
            </a:pPr>
            <a:r>
              <a:rPr lang="en-US" sz="13500" dirty="0" smtClean="0"/>
              <a:t>?</a:t>
            </a:r>
            <a:endParaRPr lang="en-US" sz="13500" dirty="0"/>
          </a:p>
          <a:p>
            <a:pPr marL="0" indent="0">
              <a:buNone/>
            </a:pPr>
            <a:r>
              <a:rPr lang="en-US" sz="3000" i="1" dirty="0" smtClean="0"/>
              <a:t>Comments / questions should be directed to the Test Maintenance Subcommittee through: </a:t>
            </a:r>
          </a:p>
          <a:p>
            <a:pPr marL="0" indent="0" algn="ctr">
              <a:buNone/>
            </a:pPr>
            <a:r>
              <a:rPr lang="en-US" sz="3000" dirty="0" smtClean="0"/>
              <a:t>Karen Morton</a:t>
            </a:r>
          </a:p>
          <a:p>
            <a:pPr marL="0" indent="0" algn="ctr">
              <a:buNone/>
            </a:pPr>
            <a:r>
              <a:rPr lang="en-US" sz="3000" dirty="0" smtClean="0">
                <a:hlinkClick r:id="rId2"/>
              </a:rPr>
              <a:t>kmorton@aamva.org</a:t>
            </a:r>
            <a:r>
              <a:rPr lang="en-US" sz="3000" dirty="0" smtClean="0"/>
              <a:t> </a:t>
            </a:r>
            <a:endParaRPr lang="en-US" sz="3000" dirty="0"/>
          </a:p>
        </p:txBody>
      </p:sp>
    </p:spTree>
    <p:extLst>
      <p:ext uri="{BB962C8B-B14F-4D97-AF65-F5344CB8AC3E}">
        <p14:creationId xmlns:p14="http://schemas.microsoft.com/office/powerpoint/2010/main" val="1427252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Exemptions</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On February 1, 2013, </a:t>
            </a:r>
            <a:r>
              <a:rPr lang="en-US" dirty="0"/>
              <a:t>the Medical Unit of the FMCSA </a:t>
            </a:r>
            <a:r>
              <a:rPr lang="en-US" dirty="0" smtClean="0"/>
              <a:t>granted </a:t>
            </a:r>
            <a:r>
              <a:rPr lang="en-US" dirty="0"/>
              <a:t>exemptions from the hearing requirements as described in §391.41(b)(11) to 40 </a:t>
            </a:r>
            <a:r>
              <a:rPr lang="en-US" dirty="0" smtClean="0"/>
              <a:t>hard of hearing/deaf individuals from 20 different States. </a:t>
            </a:r>
          </a:p>
          <a:p>
            <a:r>
              <a:rPr lang="en-US" dirty="0" smtClean="0"/>
              <a:t>Exemptions allow </a:t>
            </a:r>
            <a:r>
              <a:rPr lang="en-US" dirty="0"/>
              <a:t>these </a:t>
            </a:r>
            <a:r>
              <a:rPr lang="en-US" dirty="0" smtClean="0"/>
              <a:t>individuals to operate </a:t>
            </a:r>
            <a:r>
              <a:rPr lang="en-US" dirty="0"/>
              <a:t>CMVs in interstate </a:t>
            </a:r>
            <a:r>
              <a:rPr lang="en-US" dirty="0" smtClean="0"/>
              <a:t>commerce for </a:t>
            </a:r>
            <a:r>
              <a:rPr lang="en-US" dirty="0"/>
              <a:t>a 2-year period. </a:t>
            </a:r>
            <a:endParaRPr lang="en-US" dirty="0" smtClean="0"/>
          </a:p>
          <a:p>
            <a:r>
              <a:rPr lang="en-US" dirty="0" smtClean="0"/>
              <a:t>Exemptions preempt </a:t>
            </a:r>
            <a:r>
              <a:rPr lang="en-US" dirty="0"/>
              <a:t>State laws and regulations </a:t>
            </a:r>
            <a:r>
              <a:rPr lang="en-US" dirty="0" smtClean="0"/>
              <a:t>and may </a:t>
            </a:r>
            <a:r>
              <a:rPr lang="en-US" dirty="0"/>
              <a:t>be renewed.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Granting exemptions from the hearing requirements became controversial when the first applicant appeared in a SDLA office for a Skills Test.</a:t>
            </a:r>
          </a:p>
          <a:p>
            <a:pPr>
              <a:spcBef>
                <a:spcPts val="1200"/>
              </a:spcBef>
            </a:pPr>
            <a:r>
              <a:rPr lang="en-US" dirty="0"/>
              <a:t>FMCSA requested that the TMS look at the issue and make recommendations for testing.</a:t>
            </a:r>
          </a:p>
          <a:p>
            <a:pPr marL="0" indent="0">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factors were taken into consideration by TMS</a:t>
            </a:r>
          </a:p>
        </p:txBody>
      </p:sp>
      <p:sp>
        <p:nvSpPr>
          <p:cNvPr id="3" name="Content Placeholder 2"/>
          <p:cNvSpPr>
            <a:spLocks noGrp="1"/>
          </p:cNvSpPr>
          <p:nvPr>
            <p:ph idx="1"/>
          </p:nvPr>
        </p:nvSpPr>
        <p:spPr/>
        <p:txBody>
          <a:bodyPr>
            <a:normAutofit/>
          </a:bodyPr>
          <a:lstStyle/>
          <a:p>
            <a:pPr>
              <a:spcBef>
                <a:spcPts val="1200"/>
              </a:spcBef>
            </a:pPr>
            <a:r>
              <a:rPr lang="en-US" dirty="0" smtClean="0"/>
              <a:t>TMS </a:t>
            </a:r>
            <a:r>
              <a:rPr lang="en-US" dirty="0"/>
              <a:t>discussed the pros and cons of testing a hearing impaired applicant; the </a:t>
            </a:r>
            <a:r>
              <a:rPr lang="en-US" dirty="0" smtClean="0"/>
              <a:t>safety implications </a:t>
            </a:r>
            <a:r>
              <a:rPr lang="en-US" dirty="0"/>
              <a:t>for the vehicle inspection, basic control skills and road tests; and </a:t>
            </a:r>
            <a:r>
              <a:rPr lang="en-US" dirty="0" smtClean="0"/>
              <a:t>identified potential </a:t>
            </a:r>
            <a:r>
              <a:rPr lang="en-US" dirty="0"/>
              <a:t>accommodations, approaches and alternatives to testing hard of </a:t>
            </a:r>
            <a:r>
              <a:rPr lang="en-US" dirty="0" smtClean="0"/>
              <a:t>hearing/deaf applicants.  </a:t>
            </a:r>
            <a:endParaRPr lang="en-US" dirty="0"/>
          </a:p>
        </p:txBody>
      </p:sp>
    </p:spTree>
    <p:extLst>
      <p:ext uri="{BB962C8B-B14F-4D97-AF65-F5344CB8AC3E}">
        <p14:creationId xmlns:p14="http://schemas.microsoft.com/office/powerpoint/2010/main" val="3001377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457200" y="1905000"/>
            <a:ext cx="8229600" cy="3505200"/>
          </a:xfrm>
        </p:spPr>
        <p:txBody>
          <a:bodyPr/>
          <a:lstStyle/>
          <a:p>
            <a:r>
              <a:rPr lang="en-US" dirty="0" smtClean="0"/>
              <a:t>We conducted a survey to determine how States test hard of hearing/deaf:</a:t>
            </a:r>
          </a:p>
          <a:p>
            <a:pPr lvl="1">
              <a:spcBef>
                <a:spcPts val="1200"/>
              </a:spcBef>
            </a:pPr>
            <a:r>
              <a:rPr lang="en-US" dirty="0" smtClean="0"/>
              <a:t>Non-commercial applicants</a:t>
            </a:r>
          </a:p>
          <a:p>
            <a:pPr lvl="1"/>
            <a:r>
              <a:rPr lang="en-US" dirty="0" smtClean="0"/>
              <a:t>CDL Intrastate Waiver applicants</a:t>
            </a:r>
          </a:p>
          <a:p>
            <a:pPr lvl="1"/>
            <a:r>
              <a:rPr lang="en-US" dirty="0" smtClean="0"/>
              <a:t>CLP/CDL Interstate applicants</a:t>
            </a:r>
          </a:p>
          <a:p>
            <a:pPr>
              <a:spcBef>
                <a:spcPts val="1200"/>
              </a:spcBef>
            </a:pPr>
            <a:r>
              <a:rPr lang="en-US" dirty="0" smtClean="0"/>
              <a:t>Responses were received from 27 States</a:t>
            </a:r>
          </a:p>
        </p:txBody>
      </p:sp>
    </p:spTree>
    <p:extLst>
      <p:ext uri="{BB962C8B-B14F-4D97-AF65-F5344CB8AC3E}">
        <p14:creationId xmlns:p14="http://schemas.microsoft.com/office/powerpoint/2010/main" val="4042237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772400" cy="1143000"/>
          </a:xfrm>
        </p:spPr>
        <p:txBody>
          <a:bodyPr>
            <a:normAutofit fontScale="90000"/>
          </a:bodyPr>
          <a:lstStyle/>
          <a:p>
            <a:r>
              <a:rPr lang="en-US" dirty="0" smtClean="0"/>
              <a:t>Do you conduct skills/driver’s test for hard of hearing/deaf applicants?</a:t>
            </a:r>
            <a:endParaRPr lang="en-US" dirty="0"/>
          </a:p>
        </p:txBody>
      </p:sp>
      <p:sp>
        <p:nvSpPr>
          <p:cNvPr id="3" name="Content Placeholder 2"/>
          <p:cNvSpPr>
            <a:spLocks noGrp="1"/>
          </p:cNvSpPr>
          <p:nvPr>
            <p:ph idx="1"/>
          </p:nvPr>
        </p:nvSpPr>
        <p:spPr>
          <a:xfrm>
            <a:off x="457200" y="1752600"/>
            <a:ext cx="8229600" cy="4191000"/>
          </a:xfrm>
        </p:spPr>
        <p:txBody>
          <a:bodyPr>
            <a:normAutofit/>
          </a:bodyPr>
          <a:lstStyle/>
          <a:p>
            <a:r>
              <a:rPr lang="en-US" dirty="0" smtClean="0"/>
              <a:t>Non-commercial testing:</a:t>
            </a:r>
          </a:p>
          <a:p>
            <a:pPr lvl="1">
              <a:spcBef>
                <a:spcPts val="1200"/>
              </a:spcBef>
            </a:pPr>
            <a:r>
              <a:rPr lang="en-US" dirty="0" smtClean="0"/>
              <a:t>26 do conduct skills/driver’s tests</a:t>
            </a:r>
          </a:p>
          <a:p>
            <a:pPr lvl="1">
              <a:spcBef>
                <a:spcPts val="1200"/>
              </a:spcBef>
            </a:pPr>
            <a:r>
              <a:rPr lang="en-US" dirty="0" smtClean="0"/>
              <a:t>14 allow the use of an ASL interpreter for some/all portions of the test(s).</a:t>
            </a:r>
          </a:p>
          <a:p>
            <a:pPr lvl="1">
              <a:spcBef>
                <a:spcPts val="1200"/>
              </a:spcBef>
            </a:pPr>
            <a:r>
              <a:rPr lang="en-US" dirty="0" smtClean="0"/>
              <a:t>Only 5 permit the ASL interpreter to assist during the in-vehicle portions of the test.  In two jurisdictions, the Examiner is an ASL interpreter.</a:t>
            </a:r>
          </a:p>
          <a:p>
            <a:pPr marL="457200" lvl="1" indent="0">
              <a:buNone/>
            </a:pPr>
            <a:endParaRPr lang="en-US" dirty="0"/>
          </a:p>
        </p:txBody>
      </p:sp>
    </p:spTree>
    <p:extLst>
      <p:ext uri="{BB962C8B-B14F-4D97-AF65-F5344CB8AC3E}">
        <p14:creationId xmlns:p14="http://schemas.microsoft.com/office/powerpoint/2010/main" val="3290738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0"/>
            <a:ext cx="8229599" cy="1143000"/>
          </a:xfrm>
        </p:spPr>
        <p:txBody>
          <a:bodyPr>
            <a:noAutofit/>
          </a:bodyPr>
          <a:lstStyle/>
          <a:p>
            <a:pPr algn="l"/>
            <a:r>
              <a:rPr lang="en-US" sz="3000" dirty="0" smtClean="0"/>
              <a:t>Do you issue CLPs/CDLs restricted to Intrastate driving only to hard of hearing/deaf applicants?</a:t>
            </a:r>
            <a:endParaRPr lang="en-US" sz="3000" dirty="0"/>
          </a:p>
        </p:txBody>
      </p:sp>
      <p:sp>
        <p:nvSpPr>
          <p:cNvPr id="3" name="Content Placeholder 2"/>
          <p:cNvSpPr>
            <a:spLocks noGrp="1"/>
          </p:cNvSpPr>
          <p:nvPr>
            <p:ph idx="1"/>
          </p:nvPr>
        </p:nvSpPr>
        <p:spPr/>
        <p:txBody>
          <a:bodyPr/>
          <a:lstStyle/>
          <a:p>
            <a:r>
              <a:rPr lang="en-US" dirty="0" smtClean="0"/>
              <a:t>CDL Intrastate Restrictions/Waivers</a:t>
            </a:r>
          </a:p>
          <a:p>
            <a:pPr lvl="1">
              <a:spcBef>
                <a:spcPts val="1200"/>
              </a:spcBef>
            </a:pPr>
            <a:r>
              <a:rPr lang="en-US" dirty="0" smtClean="0"/>
              <a:t>10 do issue restricted CDLs</a:t>
            </a:r>
          </a:p>
          <a:p>
            <a:pPr lvl="1">
              <a:spcBef>
                <a:spcPts val="1200"/>
              </a:spcBef>
            </a:pPr>
            <a:r>
              <a:rPr lang="en-US" dirty="0" smtClean="0"/>
              <a:t>The application and eligibility </a:t>
            </a:r>
            <a:r>
              <a:rPr lang="en-US" dirty="0"/>
              <a:t>process </a:t>
            </a:r>
            <a:r>
              <a:rPr lang="en-US" dirty="0" smtClean="0"/>
              <a:t>varies with each jurisdiction.</a:t>
            </a:r>
          </a:p>
          <a:p>
            <a:pPr lvl="1">
              <a:spcBef>
                <a:spcPts val="1200"/>
              </a:spcBef>
            </a:pPr>
            <a:r>
              <a:rPr lang="en-US" dirty="0" smtClean="0"/>
              <a:t>In most cases, current CDL holders are not required to retest</a:t>
            </a:r>
            <a:endParaRPr lang="en-US" dirty="0"/>
          </a:p>
        </p:txBody>
      </p:sp>
    </p:spTree>
    <p:extLst>
      <p:ext uri="{BB962C8B-B14F-4D97-AF65-F5344CB8AC3E}">
        <p14:creationId xmlns:p14="http://schemas.microsoft.com/office/powerpoint/2010/main" val="3343161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077200" cy="1143000"/>
          </a:xfrm>
        </p:spPr>
        <p:txBody>
          <a:bodyPr>
            <a:noAutofit/>
          </a:bodyPr>
          <a:lstStyle/>
          <a:p>
            <a:r>
              <a:rPr lang="en-US" sz="2400" dirty="0" smtClean="0"/>
              <a:t>Has your state administered a Skills Test or processed a CLP/CDL application to/for the holder of a hearing exemption?</a:t>
            </a:r>
            <a:endParaRPr lang="en-US" sz="2400" dirty="0"/>
          </a:p>
        </p:txBody>
      </p:sp>
      <p:sp>
        <p:nvSpPr>
          <p:cNvPr id="3" name="Content Placeholder 2"/>
          <p:cNvSpPr>
            <a:spLocks noGrp="1"/>
          </p:cNvSpPr>
          <p:nvPr>
            <p:ph idx="1"/>
          </p:nvPr>
        </p:nvSpPr>
        <p:spPr/>
        <p:txBody>
          <a:bodyPr>
            <a:normAutofit fontScale="92500"/>
          </a:bodyPr>
          <a:lstStyle/>
          <a:p>
            <a:r>
              <a:rPr lang="en-US" dirty="0" smtClean="0"/>
              <a:t>CDL applicants granted exemptions:</a:t>
            </a:r>
          </a:p>
          <a:p>
            <a:pPr lvl="1"/>
            <a:r>
              <a:rPr lang="en-US" dirty="0" smtClean="0"/>
              <a:t>6 have taken Skills Tests in 6 jurisdictions</a:t>
            </a:r>
          </a:p>
          <a:p>
            <a:pPr lvl="2"/>
            <a:r>
              <a:rPr lang="en-US" dirty="0" smtClean="0"/>
              <a:t>5 had never held CDL (1 unknown)</a:t>
            </a:r>
          </a:p>
          <a:p>
            <a:pPr lvl="2"/>
            <a:r>
              <a:rPr lang="en-US" dirty="0" smtClean="0"/>
              <a:t>2 completed CDL Driver Training, 2 did not; unknown whether the remaining 2 received any training</a:t>
            </a:r>
          </a:p>
          <a:p>
            <a:pPr lvl="2"/>
            <a:r>
              <a:rPr lang="en-US" dirty="0" smtClean="0"/>
              <a:t>3 have passed the Skills test (none took driver training)  </a:t>
            </a:r>
          </a:p>
          <a:p>
            <a:pPr lvl="1"/>
            <a:r>
              <a:rPr lang="en-US" dirty="0" smtClean="0"/>
              <a:t>1 jurisdiction has issued some CLPs but no drivers have been tested </a:t>
            </a:r>
          </a:p>
          <a:p>
            <a:pPr lvl="1"/>
            <a:r>
              <a:rPr lang="en-US" dirty="0" smtClean="0"/>
              <a:t>In 1 jurisdiction if the applicant holds a valid CDL, retesting is not required.</a:t>
            </a:r>
            <a:endParaRPr lang="en-US" dirty="0"/>
          </a:p>
        </p:txBody>
      </p:sp>
    </p:spTree>
    <p:extLst>
      <p:ext uri="{BB962C8B-B14F-4D97-AF65-F5344CB8AC3E}">
        <p14:creationId xmlns:p14="http://schemas.microsoft.com/office/powerpoint/2010/main" val="2568656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background" title="background"/>
          <p:cNvSpPr/>
          <p:nvPr/>
        </p:nvSpPr>
        <p:spPr>
          <a:xfrm>
            <a:off x="457200" y="4267200"/>
            <a:ext cx="8229600" cy="1905000"/>
          </a:xfrm>
          <a:prstGeom prst="rect">
            <a:avLst/>
          </a:prstGeom>
          <a:solidFill>
            <a:schemeClr val="accent1">
              <a:lumMod val="40000"/>
              <a:lumOff val="60000"/>
            </a:schemeClr>
          </a:solidFill>
          <a:ln>
            <a:solidFill>
              <a:schemeClr val="accent1">
                <a:lumMod val="40000"/>
                <a:lumOff val="60000"/>
              </a:schemeClr>
            </a:solidFill>
          </a:ln>
          <a:effectLst>
            <a:glow rad="101600">
              <a:schemeClr val="bg1">
                <a:lumMod val="75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427"/>
            <a:ext cx="8229600" cy="1143000"/>
          </a:xfrm>
        </p:spPr>
        <p:txBody>
          <a:bodyPr>
            <a:normAutofit fontScale="90000"/>
          </a:bodyPr>
          <a:lstStyle/>
          <a:p>
            <a:r>
              <a:rPr lang="en-US" dirty="0" smtClean="0"/>
              <a:t>English Language Requirement – FMCSA Guidance</a:t>
            </a:r>
            <a:endParaRPr lang="en-US" dirty="0"/>
          </a:p>
        </p:txBody>
      </p:sp>
      <p:sp>
        <p:nvSpPr>
          <p:cNvPr id="3" name="Content Placeholder 2"/>
          <p:cNvSpPr>
            <a:spLocks noGrp="1"/>
          </p:cNvSpPr>
          <p:nvPr>
            <p:ph idx="1"/>
          </p:nvPr>
        </p:nvSpPr>
        <p:spPr>
          <a:xfrm>
            <a:off x="457200" y="1600200"/>
            <a:ext cx="8229600" cy="4754880"/>
          </a:xfrm>
        </p:spPr>
        <p:txBody>
          <a:bodyPr>
            <a:normAutofit fontScale="70000" lnSpcReduction="20000"/>
          </a:bodyPr>
          <a:lstStyle/>
          <a:p>
            <a:pPr marL="0" indent="0">
              <a:lnSpc>
                <a:spcPct val="110000"/>
              </a:lnSpc>
              <a:buNone/>
            </a:pPr>
            <a:r>
              <a:rPr lang="en-US" dirty="0"/>
              <a:t>On October 2</a:t>
            </a:r>
            <a:r>
              <a:rPr lang="en-US" baseline="30000" dirty="0"/>
              <a:t>nd</a:t>
            </a:r>
            <a:r>
              <a:rPr lang="en-US" dirty="0"/>
              <a:t>, the Federal Motor Carrier Safety Administration (FMCSA) issued regulatory </a:t>
            </a:r>
            <a:r>
              <a:rPr lang="en-US" dirty="0">
                <a:hlinkClick r:id="rId3"/>
              </a:rPr>
              <a:t>guidance</a:t>
            </a:r>
            <a:r>
              <a:rPr lang="en-US" dirty="0"/>
              <a:t> on driver qualifications and the applicability of language requirements to drivers who do not meet the hearing standard.  </a:t>
            </a:r>
            <a:endParaRPr lang="en-US" dirty="0" smtClean="0"/>
          </a:p>
          <a:p>
            <a:pPr marL="0" indent="0">
              <a:lnSpc>
                <a:spcPct val="120000"/>
              </a:lnSpc>
              <a:spcBef>
                <a:spcPts val="1200"/>
              </a:spcBef>
              <a:buNone/>
            </a:pPr>
            <a:r>
              <a:rPr lang="en-US" dirty="0" smtClean="0"/>
              <a:t>Existing </a:t>
            </a:r>
            <a:r>
              <a:rPr lang="en-US" dirty="0"/>
              <a:t>federal regulations require that interstate drivers must be able to read and speak the English language sufficiently to </a:t>
            </a:r>
            <a:r>
              <a:rPr lang="en-US" dirty="0" smtClean="0"/>
              <a:t>(</a:t>
            </a:r>
            <a:r>
              <a:rPr lang="en-US" dirty="0"/>
              <a:t>FMCSR §391.11(b)(2)). </a:t>
            </a:r>
            <a:endParaRPr lang="en-US" dirty="0" smtClean="0"/>
          </a:p>
          <a:p>
            <a:pPr marL="0" indent="0">
              <a:lnSpc>
                <a:spcPct val="110000"/>
              </a:lnSpc>
              <a:spcBef>
                <a:spcPts val="2400"/>
              </a:spcBef>
              <a:buNone/>
            </a:pPr>
            <a:r>
              <a:rPr lang="en-US" i="1" dirty="0" smtClean="0">
                <a:solidFill>
                  <a:srgbClr val="C00000"/>
                </a:solidFill>
              </a:rPr>
              <a:t>If </a:t>
            </a:r>
            <a:r>
              <a:rPr lang="en-US" i="1" dirty="0">
                <a:solidFill>
                  <a:srgbClr val="C00000"/>
                </a:solidFill>
              </a:rPr>
              <a:t>a driver fails to meet the medical hearing standard but has obtained an exemption from that requirement from FMCSA and is capable of reading and writing in English, that driver satisfies the English language requirement. The absence of the ability to speak in English is not an indication that the individual cannot read and write in English. </a:t>
            </a:r>
          </a:p>
        </p:txBody>
      </p:sp>
    </p:spTree>
    <p:extLst>
      <p:ext uri="{BB962C8B-B14F-4D97-AF65-F5344CB8AC3E}">
        <p14:creationId xmlns:p14="http://schemas.microsoft.com/office/powerpoint/2010/main" val="3257347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971</Words>
  <Application>Microsoft Office PowerPoint</Application>
  <PresentationFormat>On-screen Show (4:3)</PresentationFormat>
  <Paragraphs>95</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Medical Exemptions from  Hearing Requirements</vt:lpstr>
      <vt:lpstr>Medical Exemptions</vt:lpstr>
      <vt:lpstr>PowerPoint Presentation</vt:lpstr>
      <vt:lpstr>What factors were taken into consideration by TMS</vt:lpstr>
      <vt:lpstr>PowerPoint Presentation</vt:lpstr>
      <vt:lpstr>Do you conduct skills/driver’s test for hard of hearing/deaf applicants?</vt:lpstr>
      <vt:lpstr>Do you issue CLPs/CDLs restricted to Intrastate driving only to hard of hearing/deaf applicants?</vt:lpstr>
      <vt:lpstr>Has your state administered a Skills Test or processed a CLP/CDL application to/for the holder of a hearing exemption?</vt:lpstr>
      <vt:lpstr>English Language Requirement – FMCSA Guidance</vt:lpstr>
      <vt:lpstr>TMS Proposed Test Methodology</vt:lpstr>
      <vt:lpstr>Vehicle Inspection</vt:lpstr>
      <vt:lpstr>Basic Control Skills</vt:lpstr>
      <vt:lpstr>Road Test</vt:lpstr>
      <vt:lpstr>Tools &amp; Resources</vt:lpstr>
      <vt:lpstr>Next Steps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cobrien</dc:creator>
  <cp:lastModifiedBy>Erb, Martin (FMCSA)</cp:lastModifiedBy>
  <cp:revision>57</cp:revision>
  <dcterms:created xsi:type="dcterms:W3CDTF">2012-06-14T19:12:38Z</dcterms:created>
  <dcterms:modified xsi:type="dcterms:W3CDTF">2016-04-22T16:29:00Z</dcterms:modified>
</cp:coreProperties>
</file>