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notesSlides/notesSlide22.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26.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9" r:id="rId1"/>
  </p:sldMasterIdLst>
  <p:notesMasterIdLst>
    <p:notesMasterId r:id="rId38"/>
  </p:notesMasterIdLst>
  <p:handoutMasterIdLst>
    <p:handoutMasterId r:id="rId39"/>
  </p:handoutMasterIdLst>
  <p:sldIdLst>
    <p:sldId id="278" r:id="rId2"/>
    <p:sldId id="320" r:id="rId3"/>
    <p:sldId id="352" r:id="rId4"/>
    <p:sldId id="319" r:id="rId5"/>
    <p:sldId id="312" r:id="rId6"/>
    <p:sldId id="364" r:id="rId7"/>
    <p:sldId id="353" r:id="rId8"/>
    <p:sldId id="365" r:id="rId9"/>
    <p:sldId id="366" r:id="rId10"/>
    <p:sldId id="367" r:id="rId11"/>
    <p:sldId id="368" r:id="rId12"/>
    <p:sldId id="291" r:id="rId13"/>
    <p:sldId id="289" r:id="rId14"/>
    <p:sldId id="329" r:id="rId15"/>
    <p:sldId id="326" r:id="rId16"/>
    <p:sldId id="350" r:id="rId17"/>
    <p:sldId id="322" r:id="rId18"/>
    <p:sldId id="305" r:id="rId19"/>
    <p:sldId id="340" r:id="rId20"/>
    <p:sldId id="313" r:id="rId21"/>
    <p:sldId id="299" r:id="rId22"/>
    <p:sldId id="345" r:id="rId23"/>
    <p:sldId id="348" r:id="rId24"/>
    <p:sldId id="331" r:id="rId25"/>
    <p:sldId id="338" r:id="rId26"/>
    <p:sldId id="339" r:id="rId27"/>
    <p:sldId id="349" r:id="rId28"/>
    <p:sldId id="335" r:id="rId29"/>
    <p:sldId id="334" r:id="rId30"/>
    <p:sldId id="323" r:id="rId31"/>
    <p:sldId id="344" r:id="rId32"/>
    <p:sldId id="343" r:id="rId33"/>
    <p:sldId id="325" r:id="rId34"/>
    <p:sldId id="351" r:id="rId35"/>
    <p:sldId id="318" r:id="rId36"/>
    <p:sldId id="333" r:id="rId37"/>
  </p:sldIdLst>
  <p:sldSz cx="9144000" cy="6858000" type="screen4x3"/>
  <p:notesSz cx="7010400" cy="9296400"/>
  <p:custDataLst>
    <p:tags r:id="rId40"/>
  </p:custDataLst>
  <p:defaultTextStyle>
    <a:defPPr>
      <a:defRPr lang="en-US"/>
    </a:defPPr>
    <a:lvl1pPr algn="l" rtl="0" fontAlgn="base">
      <a:spcBef>
        <a:spcPct val="0"/>
      </a:spcBef>
      <a:spcAft>
        <a:spcPct val="0"/>
      </a:spcAft>
      <a:defRPr sz="1600" kern="1200">
        <a:solidFill>
          <a:srgbClr val="006699"/>
        </a:solidFill>
        <a:latin typeface="Arial" charset="0"/>
        <a:ea typeface="+mn-ea"/>
        <a:cs typeface="+mn-cs"/>
      </a:defRPr>
    </a:lvl1pPr>
    <a:lvl2pPr marL="457200" algn="l" rtl="0" fontAlgn="base">
      <a:spcBef>
        <a:spcPct val="0"/>
      </a:spcBef>
      <a:spcAft>
        <a:spcPct val="0"/>
      </a:spcAft>
      <a:defRPr sz="1600" kern="1200">
        <a:solidFill>
          <a:srgbClr val="006699"/>
        </a:solidFill>
        <a:latin typeface="Arial" charset="0"/>
        <a:ea typeface="+mn-ea"/>
        <a:cs typeface="+mn-cs"/>
      </a:defRPr>
    </a:lvl2pPr>
    <a:lvl3pPr marL="914400" algn="l" rtl="0" fontAlgn="base">
      <a:spcBef>
        <a:spcPct val="0"/>
      </a:spcBef>
      <a:spcAft>
        <a:spcPct val="0"/>
      </a:spcAft>
      <a:defRPr sz="1600" kern="1200">
        <a:solidFill>
          <a:srgbClr val="006699"/>
        </a:solidFill>
        <a:latin typeface="Arial" charset="0"/>
        <a:ea typeface="+mn-ea"/>
        <a:cs typeface="+mn-cs"/>
      </a:defRPr>
    </a:lvl3pPr>
    <a:lvl4pPr marL="1371600" algn="l" rtl="0" fontAlgn="base">
      <a:spcBef>
        <a:spcPct val="0"/>
      </a:spcBef>
      <a:spcAft>
        <a:spcPct val="0"/>
      </a:spcAft>
      <a:defRPr sz="1600" kern="1200">
        <a:solidFill>
          <a:srgbClr val="006699"/>
        </a:solidFill>
        <a:latin typeface="Arial" charset="0"/>
        <a:ea typeface="+mn-ea"/>
        <a:cs typeface="+mn-cs"/>
      </a:defRPr>
    </a:lvl4pPr>
    <a:lvl5pPr marL="1828800" algn="l" rtl="0" fontAlgn="base">
      <a:spcBef>
        <a:spcPct val="0"/>
      </a:spcBef>
      <a:spcAft>
        <a:spcPct val="0"/>
      </a:spcAft>
      <a:defRPr sz="1600" kern="1200">
        <a:solidFill>
          <a:srgbClr val="006699"/>
        </a:solidFill>
        <a:latin typeface="Arial" charset="0"/>
        <a:ea typeface="+mn-ea"/>
        <a:cs typeface="+mn-cs"/>
      </a:defRPr>
    </a:lvl5pPr>
    <a:lvl6pPr marL="2286000" algn="l" defTabSz="914400" rtl="0" eaLnBrk="1" latinLnBrk="0" hangingPunct="1">
      <a:defRPr sz="1600" kern="1200">
        <a:solidFill>
          <a:srgbClr val="006699"/>
        </a:solidFill>
        <a:latin typeface="Arial" charset="0"/>
        <a:ea typeface="+mn-ea"/>
        <a:cs typeface="+mn-cs"/>
      </a:defRPr>
    </a:lvl6pPr>
    <a:lvl7pPr marL="2743200" algn="l" defTabSz="914400" rtl="0" eaLnBrk="1" latinLnBrk="0" hangingPunct="1">
      <a:defRPr sz="1600" kern="1200">
        <a:solidFill>
          <a:srgbClr val="006699"/>
        </a:solidFill>
        <a:latin typeface="Arial" charset="0"/>
        <a:ea typeface="+mn-ea"/>
        <a:cs typeface="+mn-cs"/>
      </a:defRPr>
    </a:lvl7pPr>
    <a:lvl8pPr marL="3200400" algn="l" defTabSz="914400" rtl="0" eaLnBrk="1" latinLnBrk="0" hangingPunct="1">
      <a:defRPr sz="1600" kern="1200">
        <a:solidFill>
          <a:srgbClr val="006699"/>
        </a:solidFill>
        <a:latin typeface="Arial" charset="0"/>
        <a:ea typeface="+mn-ea"/>
        <a:cs typeface="+mn-cs"/>
      </a:defRPr>
    </a:lvl8pPr>
    <a:lvl9pPr marL="3657600" algn="l" defTabSz="914400" rtl="0" eaLnBrk="1" latinLnBrk="0" hangingPunct="1">
      <a:defRPr sz="1600" kern="1200">
        <a:solidFill>
          <a:srgbClr val="006699"/>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DOT_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0070C0"/>
    <a:srgbClr val="61B0FF"/>
    <a:srgbClr val="AC0000"/>
    <a:srgbClr val="8E0000"/>
    <a:srgbClr val="5A7A00"/>
    <a:srgbClr val="4F87A3"/>
    <a:srgbClr val="E3DFCF"/>
    <a:srgbClr val="5090C4"/>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86" autoAdjust="0"/>
    <p:restoredTop sz="93895" autoAdjust="0"/>
  </p:normalViewPr>
  <p:slideViewPr>
    <p:cSldViewPr>
      <p:cViewPr>
        <p:scale>
          <a:sx n="70" d="100"/>
          <a:sy n="70" d="100"/>
        </p:scale>
        <p:origin x="-1224" y="-79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46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enny.guarino\Desktop\MotorCarrier\Presentations\LT%20Webinar%20_%202013.xlsx"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Sheet1!$A$2</c:f>
              <c:strCache>
                <c:ptCount val="1"/>
                <c:pt idx="0">
                  <c:v>Passenger Car</c:v>
                </c:pt>
              </c:strCache>
            </c:strRef>
          </c:tx>
          <c:spPr>
            <a:ln w="34925">
              <a:solidFill>
                <a:schemeClr val="accent2"/>
              </a:solidFill>
            </a:ln>
          </c:spPr>
          <c:marker>
            <c:symbol val="square"/>
            <c:size val="7"/>
            <c:spPr>
              <a:ln>
                <a:solidFill>
                  <a:schemeClr val="accent2"/>
                </a:solidFill>
              </a:ln>
            </c:spPr>
          </c:marker>
          <c:cat>
            <c:numRef>
              <c:f>Sheet1!$B$1:$O$1</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Sheet1!$B$2:$O$2</c:f>
              <c:numCache>
                <c:formatCode>#,##0</c:formatCode>
                <c:ptCount val="14"/>
                <c:pt idx="0">
                  <c:v>2475</c:v>
                </c:pt>
                <c:pt idx="1">
                  <c:v>2269</c:v>
                </c:pt>
                <c:pt idx="2">
                  <c:v>2206</c:v>
                </c:pt>
                <c:pt idx="3">
                  <c:v>2206</c:v>
                </c:pt>
                <c:pt idx="4">
                  <c:v>2240</c:v>
                </c:pt>
                <c:pt idx="5">
                  <c:v>2070</c:v>
                </c:pt>
                <c:pt idx="6">
                  <c:v>2036</c:v>
                </c:pt>
                <c:pt idx="7">
                  <c:v>1858</c:v>
                </c:pt>
                <c:pt idx="8">
                  <c:v>1559</c:v>
                </c:pt>
                <c:pt idx="9">
                  <c:v>1260</c:v>
                </c:pt>
                <c:pt idx="10">
                  <c:v>1390</c:v>
                </c:pt>
                <c:pt idx="11">
                  <c:v>1380</c:v>
                </c:pt>
                <c:pt idx="12">
                  <c:v>1423</c:v>
                </c:pt>
                <c:pt idx="13">
                  <c:v>1438</c:v>
                </c:pt>
              </c:numCache>
            </c:numRef>
          </c:val>
          <c:smooth val="0"/>
        </c:ser>
        <c:ser>
          <c:idx val="1"/>
          <c:order val="1"/>
          <c:tx>
            <c:strRef>
              <c:f>Sheet1!$A$3</c:f>
              <c:strCache>
                <c:ptCount val="1"/>
                <c:pt idx="0">
                  <c:v>Light Truck</c:v>
                </c:pt>
              </c:strCache>
            </c:strRef>
          </c:tx>
          <c:spPr>
            <a:ln w="34925">
              <a:solidFill>
                <a:schemeClr val="accent1">
                  <a:lumMod val="90000"/>
                </a:schemeClr>
              </a:solidFill>
              <a:prstDash val="dash"/>
            </a:ln>
          </c:spPr>
          <c:marker>
            <c:symbol val="diamond"/>
            <c:size val="5"/>
            <c:spPr>
              <a:solidFill>
                <a:schemeClr val="accent2"/>
              </a:solidFill>
            </c:spPr>
          </c:marker>
          <c:cat>
            <c:numRef>
              <c:f>Sheet1!$B$1:$O$1</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Sheet1!$B$3:$O$3</c:f>
              <c:numCache>
                <c:formatCode>#,##0</c:formatCode>
                <c:ptCount val="14"/>
                <c:pt idx="0">
                  <c:v>1487</c:v>
                </c:pt>
                <c:pt idx="1">
                  <c:v>1539</c:v>
                </c:pt>
                <c:pt idx="2">
                  <c:v>1505</c:v>
                </c:pt>
                <c:pt idx="3">
                  <c:v>1515</c:v>
                </c:pt>
                <c:pt idx="4">
                  <c:v>1577</c:v>
                </c:pt>
                <c:pt idx="5">
                  <c:v>1646</c:v>
                </c:pt>
                <c:pt idx="6">
                  <c:v>1536</c:v>
                </c:pt>
                <c:pt idx="7">
                  <c:v>1484</c:v>
                </c:pt>
                <c:pt idx="8">
                  <c:v>1318</c:v>
                </c:pt>
                <c:pt idx="9">
                  <c:v>1094</c:v>
                </c:pt>
                <c:pt idx="10">
                  <c:v>1213</c:v>
                </c:pt>
                <c:pt idx="11">
                  <c:v>1082</c:v>
                </c:pt>
                <c:pt idx="12">
                  <c:v>1153</c:v>
                </c:pt>
                <c:pt idx="13">
                  <c:v>1164</c:v>
                </c:pt>
              </c:numCache>
            </c:numRef>
          </c:val>
          <c:smooth val="0"/>
        </c:ser>
        <c:ser>
          <c:idx val="2"/>
          <c:order val="2"/>
          <c:tx>
            <c:strRef>
              <c:f>Sheet1!$A$4</c:f>
              <c:strCache>
                <c:ptCount val="1"/>
                <c:pt idx="0">
                  <c:v>Large Truck</c:v>
                </c:pt>
              </c:strCache>
            </c:strRef>
          </c:tx>
          <c:spPr>
            <a:ln w="34925">
              <a:solidFill>
                <a:srgbClr val="00B050"/>
              </a:solidFill>
              <a:prstDash val="lgDashDot"/>
            </a:ln>
          </c:spPr>
          <c:marker>
            <c:symbol val="diamond"/>
            <c:size val="6"/>
            <c:spPr>
              <a:solidFill>
                <a:srgbClr val="00B050"/>
              </a:solidFill>
              <a:ln>
                <a:solidFill>
                  <a:schemeClr val="tx2"/>
                </a:solidFill>
              </a:ln>
            </c:spPr>
          </c:marker>
          <c:cat>
            <c:numRef>
              <c:f>Sheet1!$B$1:$O$1</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Sheet1!$B$4:$O$4</c:f>
              <c:numCache>
                <c:formatCode>0</c:formatCode>
                <c:ptCount val="14"/>
                <c:pt idx="0">
                  <c:v>754</c:v>
                </c:pt>
                <c:pt idx="1">
                  <c:v>708</c:v>
                </c:pt>
                <c:pt idx="2">
                  <c:v>689</c:v>
                </c:pt>
                <c:pt idx="3">
                  <c:v>726</c:v>
                </c:pt>
                <c:pt idx="4">
                  <c:v>766</c:v>
                </c:pt>
                <c:pt idx="5">
                  <c:v>804</c:v>
                </c:pt>
                <c:pt idx="6">
                  <c:v>805</c:v>
                </c:pt>
                <c:pt idx="7">
                  <c:v>805</c:v>
                </c:pt>
                <c:pt idx="8">
                  <c:v>682</c:v>
                </c:pt>
                <c:pt idx="9">
                  <c:v>499</c:v>
                </c:pt>
                <c:pt idx="10">
                  <c:v>530</c:v>
                </c:pt>
                <c:pt idx="11">
                  <c:v>640</c:v>
                </c:pt>
                <c:pt idx="12">
                  <c:v>697</c:v>
                </c:pt>
                <c:pt idx="13">
                  <c:v>691</c:v>
                </c:pt>
              </c:numCache>
            </c:numRef>
          </c:val>
          <c:smooth val="0"/>
        </c:ser>
        <c:ser>
          <c:idx val="3"/>
          <c:order val="3"/>
          <c:tx>
            <c:strRef>
              <c:f>Sheet1!$A$5</c:f>
              <c:strCache>
                <c:ptCount val="1"/>
                <c:pt idx="0">
                  <c:v>Motorcycle</c:v>
                </c:pt>
              </c:strCache>
            </c:strRef>
          </c:tx>
          <c:spPr>
            <a:ln w="31750">
              <a:solidFill>
                <a:schemeClr val="tx1"/>
              </a:solidFill>
              <a:prstDash val="sysDash"/>
            </a:ln>
          </c:spPr>
          <c:marker>
            <c:symbol val="square"/>
            <c:size val="6"/>
            <c:spPr>
              <a:solidFill>
                <a:schemeClr val="accent1"/>
              </a:solidFill>
              <a:ln>
                <a:solidFill>
                  <a:schemeClr val="tx1"/>
                </a:solidFill>
              </a:ln>
            </c:spPr>
          </c:marker>
          <c:cat>
            <c:numRef>
              <c:f>Sheet1!$B$1:$O$1</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Sheet1!$B$5:$O$5</c:f>
              <c:numCache>
                <c:formatCode>0</c:formatCode>
                <c:ptCount val="14"/>
                <c:pt idx="0">
                  <c:v>111</c:v>
                </c:pt>
                <c:pt idx="1">
                  <c:v>113</c:v>
                </c:pt>
                <c:pt idx="2">
                  <c:v>133</c:v>
                </c:pt>
                <c:pt idx="3">
                  <c:v>151</c:v>
                </c:pt>
                <c:pt idx="4">
                  <c:v>174</c:v>
                </c:pt>
                <c:pt idx="5">
                  <c:v>201</c:v>
                </c:pt>
                <c:pt idx="6">
                  <c:v>193</c:v>
                </c:pt>
                <c:pt idx="7">
                  <c:v>231</c:v>
                </c:pt>
                <c:pt idx="8">
                  <c:v>247</c:v>
                </c:pt>
                <c:pt idx="9">
                  <c:v>176</c:v>
                </c:pt>
                <c:pt idx="10">
                  <c:v>162</c:v>
                </c:pt>
                <c:pt idx="11">
                  <c:v>221</c:v>
                </c:pt>
                <c:pt idx="12">
                  <c:v>251</c:v>
                </c:pt>
                <c:pt idx="13">
                  <c:v>204</c:v>
                </c:pt>
              </c:numCache>
            </c:numRef>
          </c:val>
          <c:smooth val="0"/>
        </c:ser>
        <c:ser>
          <c:idx val="4"/>
          <c:order val="4"/>
          <c:tx>
            <c:strRef>
              <c:f>Sheet1!$A$6</c:f>
              <c:strCache>
                <c:ptCount val="1"/>
                <c:pt idx="0">
                  <c:v>Bus</c:v>
                </c:pt>
              </c:strCache>
            </c:strRef>
          </c:tx>
          <c:spPr>
            <a:ln w="31750">
              <a:solidFill>
                <a:srgbClr val="FF0000"/>
              </a:solidFill>
              <a:prstDash val="lgDashDotDot"/>
            </a:ln>
          </c:spPr>
          <c:marker>
            <c:symbol val="diamond"/>
            <c:size val="5"/>
            <c:spPr>
              <a:solidFill>
                <a:srgbClr val="FF0000"/>
              </a:solidFill>
            </c:spPr>
          </c:marker>
          <c:cat>
            <c:numRef>
              <c:f>Sheet1!$B$1:$O$1</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Sheet1!$B$6:$O$6</c:f>
              <c:numCache>
                <c:formatCode>0</c:formatCode>
                <c:ptCount val="14"/>
                <c:pt idx="0">
                  <c:v>8</c:v>
                </c:pt>
                <c:pt idx="1">
                  <c:v>13</c:v>
                </c:pt>
                <c:pt idx="2">
                  <c:v>12</c:v>
                </c:pt>
                <c:pt idx="3">
                  <c:v>11</c:v>
                </c:pt>
                <c:pt idx="4">
                  <c:v>14</c:v>
                </c:pt>
                <c:pt idx="5">
                  <c:v>13</c:v>
                </c:pt>
                <c:pt idx="6">
                  <c:v>3</c:v>
                </c:pt>
                <c:pt idx="7">
                  <c:v>7</c:v>
                </c:pt>
                <c:pt idx="8">
                  <c:v>4</c:v>
                </c:pt>
                <c:pt idx="9">
                  <c:v>2</c:v>
                </c:pt>
                <c:pt idx="10">
                  <c:v>4</c:v>
                </c:pt>
                <c:pt idx="11">
                  <c:v>11</c:v>
                </c:pt>
                <c:pt idx="12">
                  <c:v>10</c:v>
                </c:pt>
                <c:pt idx="13">
                  <c:v>16</c:v>
                </c:pt>
              </c:numCache>
            </c:numRef>
          </c:val>
          <c:smooth val="0"/>
        </c:ser>
        <c:dLbls>
          <c:showLegendKey val="0"/>
          <c:showVal val="0"/>
          <c:showCatName val="0"/>
          <c:showSerName val="0"/>
          <c:showPercent val="0"/>
          <c:showBubbleSize val="0"/>
        </c:dLbls>
        <c:marker val="1"/>
        <c:smooth val="0"/>
        <c:axId val="106859520"/>
        <c:axId val="8472832"/>
      </c:lineChart>
      <c:catAx>
        <c:axId val="106859520"/>
        <c:scaling>
          <c:orientation val="minMax"/>
        </c:scaling>
        <c:delete val="0"/>
        <c:axPos val="b"/>
        <c:numFmt formatCode="General" sourceLinked="1"/>
        <c:majorTickMark val="out"/>
        <c:minorTickMark val="none"/>
        <c:tickLblPos val="nextTo"/>
        <c:txPr>
          <a:bodyPr/>
          <a:lstStyle/>
          <a:p>
            <a:pPr>
              <a:defRPr b="1"/>
            </a:pPr>
            <a:endParaRPr lang="en-US"/>
          </a:p>
        </c:txPr>
        <c:crossAx val="8472832"/>
        <c:crosses val="autoZero"/>
        <c:auto val="1"/>
        <c:lblAlgn val="ctr"/>
        <c:lblOffset val="100"/>
        <c:tickLblSkip val="2"/>
        <c:noMultiLvlLbl val="0"/>
      </c:catAx>
      <c:valAx>
        <c:axId val="8472832"/>
        <c:scaling>
          <c:orientation val="minMax"/>
          <c:max val="2500"/>
        </c:scaling>
        <c:delete val="0"/>
        <c:axPos val="l"/>
        <c:majorGridlines/>
        <c:numFmt formatCode="#,##0" sourceLinked="1"/>
        <c:majorTickMark val="out"/>
        <c:minorTickMark val="none"/>
        <c:tickLblPos val="nextTo"/>
        <c:crossAx val="106859520"/>
        <c:crosses val="autoZero"/>
        <c:crossBetween val="midCat"/>
      </c:valAx>
    </c:plotArea>
    <c:legend>
      <c:legendPos val="b"/>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8393149171165138E-2"/>
          <c:y val="7.6825396825396824E-2"/>
          <c:w val="0.86331177262878789"/>
          <c:h val="0.78458873410054508"/>
        </c:manualLayout>
      </c:layout>
      <c:barChart>
        <c:barDir val="col"/>
        <c:grouping val="clustered"/>
        <c:varyColors val="0"/>
        <c:ser>
          <c:idx val="0"/>
          <c:order val="0"/>
          <c:tx>
            <c:strRef>
              <c:f>'NEW Figure 3 Data'!$H$1</c:f>
              <c:strCache>
                <c:ptCount val="1"/>
                <c:pt idx="0">
                  <c:v>Occupant Fatalities (2009-2013)</c:v>
                </c:pt>
              </c:strCache>
            </c:strRef>
          </c:tx>
          <c:spPr>
            <a:solidFill>
              <a:schemeClr val="accent1">
                <a:lumMod val="60000"/>
                <a:lumOff val="40000"/>
              </a:schemeClr>
            </a:solidFill>
            <a:ln w="19050">
              <a:noFill/>
            </a:ln>
          </c:spPr>
          <c:invertIfNegative val="0"/>
          <c:cat>
            <c:strRef>
              <c:f>'NEW Figure 3 Data'!$A$2:$A$25</c:f>
              <c:strCache>
                <c:ptCount val="24"/>
                <c:pt idx="0">
                  <c:v>0:00am-0:59am</c:v>
                </c:pt>
                <c:pt idx="1">
                  <c:v>1:00am-1:59am</c:v>
                </c:pt>
                <c:pt idx="2">
                  <c:v>2:00am-2:59am</c:v>
                </c:pt>
                <c:pt idx="3">
                  <c:v>3:00am-3:59am</c:v>
                </c:pt>
                <c:pt idx="4">
                  <c:v>4:00am-4:59am</c:v>
                </c:pt>
                <c:pt idx="5">
                  <c:v>5:00am-5:59am</c:v>
                </c:pt>
                <c:pt idx="6">
                  <c:v>6:00am-6:59am</c:v>
                </c:pt>
                <c:pt idx="7">
                  <c:v>7:00am-7:59am</c:v>
                </c:pt>
                <c:pt idx="8">
                  <c:v>8:00am-8:59am</c:v>
                </c:pt>
                <c:pt idx="9">
                  <c:v>9:00am-9:59am</c:v>
                </c:pt>
                <c:pt idx="10">
                  <c:v>10:00am-10:59am</c:v>
                </c:pt>
                <c:pt idx="11">
                  <c:v>11:00am-11:59am</c:v>
                </c:pt>
                <c:pt idx="12">
                  <c:v>12:00pm-12:59pm</c:v>
                </c:pt>
                <c:pt idx="13">
                  <c:v>1:00pm-1:59pm</c:v>
                </c:pt>
                <c:pt idx="14">
                  <c:v>2:00pm-2:59pm</c:v>
                </c:pt>
                <c:pt idx="15">
                  <c:v>3:00pm-3:59pm</c:v>
                </c:pt>
                <c:pt idx="16">
                  <c:v>4:00pm-4:59pm</c:v>
                </c:pt>
                <c:pt idx="17">
                  <c:v>5:00pm-5:59pm</c:v>
                </c:pt>
                <c:pt idx="18">
                  <c:v>6:00pm-6:59pm</c:v>
                </c:pt>
                <c:pt idx="19">
                  <c:v>7:00pm-7:59pm</c:v>
                </c:pt>
                <c:pt idx="20">
                  <c:v>8:00pm-8:59pm</c:v>
                </c:pt>
                <c:pt idx="21">
                  <c:v>9:00pm-9:59pm</c:v>
                </c:pt>
                <c:pt idx="22">
                  <c:v>10:00pm-10:59pm</c:v>
                </c:pt>
                <c:pt idx="23">
                  <c:v>11:00pm-11:59pm</c:v>
                </c:pt>
              </c:strCache>
            </c:strRef>
          </c:cat>
          <c:val>
            <c:numRef>
              <c:f>'NEW Figure 3 Data'!$H$2:$H$25</c:f>
              <c:numCache>
                <c:formatCode>General</c:formatCode>
                <c:ptCount val="24"/>
                <c:pt idx="0">
                  <c:v>85</c:v>
                </c:pt>
                <c:pt idx="1">
                  <c:v>98</c:v>
                </c:pt>
                <c:pt idx="2">
                  <c:v>101</c:v>
                </c:pt>
                <c:pt idx="3">
                  <c:v>127</c:v>
                </c:pt>
                <c:pt idx="4">
                  <c:v>126</c:v>
                </c:pt>
                <c:pt idx="5">
                  <c:v>162</c:v>
                </c:pt>
                <c:pt idx="6">
                  <c:v>140</c:v>
                </c:pt>
                <c:pt idx="7">
                  <c:v>130</c:v>
                </c:pt>
                <c:pt idx="8">
                  <c:v>165</c:v>
                </c:pt>
                <c:pt idx="9">
                  <c:v>145</c:v>
                </c:pt>
                <c:pt idx="10">
                  <c:v>158</c:v>
                </c:pt>
                <c:pt idx="11">
                  <c:v>196</c:v>
                </c:pt>
                <c:pt idx="12">
                  <c:v>199</c:v>
                </c:pt>
                <c:pt idx="13">
                  <c:v>195</c:v>
                </c:pt>
                <c:pt idx="14">
                  <c:v>198</c:v>
                </c:pt>
                <c:pt idx="15">
                  <c:v>153</c:v>
                </c:pt>
                <c:pt idx="16">
                  <c:v>160</c:v>
                </c:pt>
                <c:pt idx="17">
                  <c:v>94</c:v>
                </c:pt>
                <c:pt idx="18">
                  <c:v>70</c:v>
                </c:pt>
                <c:pt idx="19">
                  <c:v>67</c:v>
                </c:pt>
                <c:pt idx="20">
                  <c:v>68</c:v>
                </c:pt>
                <c:pt idx="21">
                  <c:v>67</c:v>
                </c:pt>
                <c:pt idx="22">
                  <c:v>80</c:v>
                </c:pt>
                <c:pt idx="23">
                  <c:v>67</c:v>
                </c:pt>
              </c:numCache>
            </c:numRef>
          </c:val>
        </c:ser>
        <c:dLbls>
          <c:showLegendKey val="0"/>
          <c:showVal val="0"/>
          <c:showCatName val="0"/>
          <c:showSerName val="0"/>
          <c:showPercent val="0"/>
          <c:showBubbleSize val="0"/>
        </c:dLbls>
        <c:gapWidth val="8"/>
        <c:axId val="117981952"/>
        <c:axId val="117983872"/>
      </c:barChart>
      <c:lineChart>
        <c:grouping val="standard"/>
        <c:varyColors val="0"/>
        <c:ser>
          <c:idx val="1"/>
          <c:order val="1"/>
          <c:tx>
            <c:strRef>
              <c:f>'NEW Figure 3 Data'!$I$1</c:f>
              <c:strCache>
                <c:ptCount val="1"/>
                <c:pt idx="0">
                  <c:v>Average Large Truck Fatal Crashes (2009-2013)</c:v>
                </c:pt>
              </c:strCache>
            </c:strRef>
          </c:tx>
          <c:marker>
            <c:symbol val="none"/>
          </c:marker>
          <c:val>
            <c:numRef>
              <c:f>'NEW Figure 3 Data'!$I$2:$I$25</c:f>
              <c:numCache>
                <c:formatCode>General</c:formatCode>
                <c:ptCount val="24"/>
                <c:pt idx="0">
                  <c:v>77</c:v>
                </c:pt>
                <c:pt idx="1">
                  <c:v>86.4</c:v>
                </c:pt>
                <c:pt idx="2">
                  <c:v>100.2</c:v>
                </c:pt>
                <c:pt idx="3">
                  <c:v>89.2</c:v>
                </c:pt>
                <c:pt idx="4">
                  <c:v>96</c:v>
                </c:pt>
                <c:pt idx="5">
                  <c:v>132.4</c:v>
                </c:pt>
                <c:pt idx="6">
                  <c:v>173.4</c:v>
                </c:pt>
                <c:pt idx="7">
                  <c:v>157.4</c:v>
                </c:pt>
                <c:pt idx="8">
                  <c:v>168.6</c:v>
                </c:pt>
                <c:pt idx="9">
                  <c:v>175.8</c:v>
                </c:pt>
                <c:pt idx="10">
                  <c:v>176.8</c:v>
                </c:pt>
                <c:pt idx="11">
                  <c:v>189</c:v>
                </c:pt>
                <c:pt idx="12">
                  <c:v>196</c:v>
                </c:pt>
                <c:pt idx="13">
                  <c:v>204.8</c:v>
                </c:pt>
                <c:pt idx="14">
                  <c:v>219.4</c:v>
                </c:pt>
                <c:pt idx="15">
                  <c:v>204.4</c:v>
                </c:pt>
                <c:pt idx="16">
                  <c:v>168.8</c:v>
                </c:pt>
                <c:pt idx="17">
                  <c:v>146.6</c:v>
                </c:pt>
                <c:pt idx="18">
                  <c:v>122.2</c:v>
                </c:pt>
                <c:pt idx="19">
                  <c:v>98.6</c:v>
                </c:pt>
                <c:pt idx="20">
                  <c:v>89</c:v>
                </c:pt>
                <c:pt idx="21">
                  <c:v>89</c:v>
                </c:pt>
                <c:pt idx="22">
                  <c:v>81.599999999999994</c:v>
                </c:pt>
                <c:pt idx="23">
                  <c:v>83.2</c:v>
                </c:pt>
              </c:numCache>
            </c:numRef>
          </c:val>
          <c:smooth val="0"/>
        </c:ser>
        <c:dLbls>
          <c:showLegendKey val="0"/>
          <c:showVal val="0"/>
          <c:showCatName val="0"/>
          <c:showSerName val="0"/>
          <c:showPercent val="0"/>
          <c:showBubbleSize val="0"/>
        </c:dLbls>
        <c:marker val="1"/>
        <c:smooth val="0"/>
        <c:axId val="117981952"/>
        <c:axId val="117983872"/>
      </c:lineChart>
      <c:lineChart>
        <c:grouping val="standard"/>
        <c:varyColors val="0"/>
        <c:ser>
          <c:idx val="2"/>
          <c:order val="2"/>
          <c:tx>
            <c:strRef>
              <c:f>'NEW Figure 3 Data'!$J$1</c:f>
              <c:strCache>
                <c:ptCount val="1"/>
                <c:pt idx="0">
                  <c:v>Average All Fatal Crashes (2009-2013)</c:v>
                </c:pt>
              </c:strCache>
            </c:strRef>
          </c:tx>
          <c:spPr>
            <a:ln cmpd="sng">
              <a:solidFill>
                <a:schemeClr val="tx1"/>
              </a:solidFill>
            </a:ln>
          </c:spPr>
          <c:marker>
            <c:symbol val="none"/>
          </c:marker>
          <c:val>
            <c:numRef>
              <c:f>'NEW Figure 3 Data'!$J$2:$J$25</c:f>
              <c:numCache>
                <c:formatCode>General</c:formatCode>
                <c:ptCount val="24"/>
                <c:pt idx="0">
                  <c:v>1225</c:v>
                </c:pt>
                <c:pt idx="1">
                  <c:v>1202.2</c:v>
                </c:pt>
                <c:pt idx="2">
                  <c:v>1347.4</c:v>
                </c:pt>
                <c:pt idx="3">
                  <c:v>942.2</c:v>
                </c:pt>
                <c:pt idx="4">
                  <c:v>743.4</c:v>
                </c:pt>
                <c:pt idx="5">
                  <c:v>838.2</c:v>
                </c:pt>
                <c:pt idx="6">
                  <c:v>1053.2</c:v>
                </c:pt>
                <c:pt idx="7">
                  <c:v>1012.4</c:v>
                </c:pt>
                <c:pt idx="8">
                  <c:v>877.6</c:v>
                </c:pt>
                <c:pt idx="9">
                  <c:v>881.8</c:v>
                </c:pt>
                <c:pt idx="10">
                  <c:v>975.2</c:v>
                </c:pt>
                <c:pt idx="11">
                  <c:v>1090</c:v>
                </c:pt>
                <c:pt idx="12">
                  <c:v>1206.8</c:v>
                </c:pt>
                <c:pt idx="13">
                  <c:v>1309.8</c:v>
                </c:pt>
                <c:pt idx="14">
                  <c:v>1444.6</c:v>
                </c:pt>
                <c:pt idx="15">
                  <c:v>1571</c:v>
                </c:pt>
                <c:pt idx="16">
                  <c:v>1596</c:v>
                </c:pt>
                <c:pt idx="17">
                  <c:v>1702</c:v>
                </c:pt>
                <c:pt idx="18">
                  <c:v>1709.2</c:v>
                </c:pt>
                <c:pt idx="19">
                  <c:v>1602.2</c:v>
                </c:pt>
                <c:pt idx="20">
                  <c:v>1580.4</c:v>
                </c:pt>
                <c:pt idx="21">
                  <c:v>1567.4</c:v>
                </c:pt>
                <c:pt idx="22">
                  <c:v>1409.8</c:v>
                </c:pt>
                <c:pt idx="23">
                  <c:v>1303.2</c:v>
                </c:pt>
              </c:numCache>
            </c:numRef>
          </c:val>
          <c:smooth val="0"/>
        </c:ser>
        <c:dLbls>
          <c:showLegendKey val="0"/>
          <c:showVal val="0"/>
          <c:showCatName val="0"/>
          <c:showSerName val="0"/>
          <c:showPercent val="0"/>
          <c:showBubbleSize val="0"/>
        </c:dLbls>
        <c:marker val="1"/>
        <c:smooth val="0"/>
        <c:axId val="117992064"/>
        <c:axId val="117990144"/>
      </c:lineChart>
      <c:catAx>
        <c:axId val="117981952"/>
        <c:scaling>
          <c:orientation val="minMax"/>
        </c:scaling>
        <c:delete val="0"/>
        <c:axPos val="b"/>
        <c:title>
          <c:tx>
            <c:rich>
              <a:bodyPr/>
              <a:lstStyle/>
              <a:p>
                <a:pPr>
                  <a:defRPr/>
                </a:pPr>
                <a:r>
                  <a:rPr lang="en-US"/>
                  <a:t>Time of Day </a:t>
                </a:r>
              </a:p>
            </c:rich>
          </c:tx>
          <c:layout/>
          <c:overlay val="0"/>
        </c:title>
        <c:majorTickMark val="out"/>
        <c:minorTickMark val="none"/>
        <c:tickLblPos val="nextTo"/>
        <c:txPr>
          <a:bodyPr rot="0" vert="horz" anchor="ctr" anchorCtr="0"/>
          <a:lstStyle/>
          <a:p>
            <a:pPr>
              <a:defRPr sz="900"/>
            </a:pPr>
            <a:endParaRPr lang="en-US"/>
          </a:p>
        </c:txPr>
        <c:crossAx val="117983872"/>
        <c:crosses val="autoZero"/>
        <c:auto val="1"/>
        <c:lblAlgn val="ctr"/>
        <c:lblOffset val="100"/>
        <c:tickLblSkip val="2"/>
        <c:noMultiLvlLbl val="0"/>
      </c:catAx>
      <c:valAx>
        <c:axId val="117983872"/>
        <c:scaling>
          <c:orientation val="minMax"/>
        </c:scaling>
        <c:delete val="0"/>
        <c:axPos val="l"/>
        <c:majorGridlines/>
        <c:title>
          <c:tx>
            <c:rich>
              <a:bodyPr rot="0" vert="horz"/>
              <a:lstStyle/>
              <a:p>
                <a:pPr>
                  <a:defRPr sz="900"/>
                </a:pPr>
                <a:r>
                  <a:rPr lang="en-US" sz="900"/>
                  <a:t>Large Trucks</a:t>
                </a:r>
              </a:p>
            </c:rich>
          </c:tx>
          <c:layout>
            <c:manualLayout>
              <c:xMode val="edge"/>
              <c:yMode val="edge"/>
              <c:x val="0"/>
              <c:y val="1.9665041869766282E-3"/>
            </c:manualLayout>
          </c:layout>
          <c:overlay val="0"/>
        </c:title>
        <c:numFmt formatCode="General" sourceLinked="1"/>
        <c:majorTickMark val="out"/>
        <c:minorTickMark val="none"/>
        <c:tickLblPos val="nextTo"/>
        <c:crossAx val="117981952"/>
        <c:crosses val="autoZero"/>
        <c:crossBetween val="between"/>
      </c:valAx>
      <c:valAx>
        <c:axId val="117990144"/>
        <c:scaling>
          <c:orientation val="minMax"/>
        </c:scaling>
        <c:delete val="0"/>
        <c:axPos val="r"/>
        <c:title>
          <c:tx>
            <c:rich>
              <a:bodyPr rot="0" vert="horz"/>
              <a:lstStyle/>
              <a:p>
                <a:pPr>
                  <a:defRPr/>
                </a:pPr>
                <a:r>
                  <a:rPr lang="en-US"/>
                  <a:t>All Vehicles</a:t>
                </a:r>
              </a:p>
            </c:rich>
          </c:tx>
          <c:layout>
            <c:manualLayout>
              <c:xMode val="edge"/>
              <c:yMode val="edge"/>
              <c:x val="0.91696625944344301"/>
              <c:y val="1.9665041869766282E-3"/>
            </c:manualLayout>
          </c:layout>
          <c:overlay val="0"/>
        </c:title>
        <c:numFmt formatCode="#,##0" sourceLinked="0"/>
        <c:majorTickMark val="out"/>
        <c:minorTickMark val="none"/>
        <c:tickLblPos val="nextTo"/>
        <c:crossAx val="117992064"/>
        <c:crosses val="max"/>
        <c:crossBetween val="between"/>
        <c:majorUnit val="400"/>
      </c:valAx>
      <c:catAx>
        <c:axId val="117992064"/>
        <c:scaling>
          <c:orientation val="minMax"/>
        </c:scaling>
        <c:delete val="1"/>
        <c:axPos val="b"/>
        <c:majorTickMark val="out"/>
        <c:minorTickMark val="none"/>
        <c:tickLblPos val="nextTo"/>
        <c:crossAx val="117990144"/>
        <c:crosses val="autoZero"/>
        <c:auto val="1"/>
        <c:lblAlgn val="ctr"/>
        <c:lblOffset val="100"/>
        <c:noMultiLvlLbl val="0"/>
      </c:catAx>
    </c:plotArea>
    <c:legend>
      <c:legendPos val="b"/>
      <c:layout>
        <c:manualLayout>
          <c:xMode val="edge"/>
          <c:yMode val="edge"/>
          <c:x val="1.5661675232034107E-2"/>
          <c:y val="0.95422794266101352"/>
          <c:w val="0.97407393203937997"/>
          <c:h val="4.5137290530991317E-2"/>
        </c:manualLayout>
      </c:layout>
      <c:overlay val="0"/>
      <c:txPr>
        <a:bodyPr/>
        <a:lstStyle/>
        <a:p>
          <a:pPr>
            <a:defRPr sz="800"/>
          </a:pPr>
          <a:endParaRPr lang="en-US"/>
        </a:p>
      </c:txPr>
    </c:legend>
    <c:plotVisOnly val="1"/>
    <c:dispBlanksAs val="gap"/>
    <c:showDLblsOverMax val="0"/>
  </c:chart>
  <c:spPr>
    <a:ln>
      <a:noFill/>
    </a:ln>
  </c:spPr>
  <c:txPr>
    <a:bodyPr/>
    <a:lstStyle/>
    <a:p>
      <a:pPr>
        <a:defRPr sz="900">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9781445775405432E-2"/>
          <c:y val="7.2370117338273907E-2"/>
          <c:w val="0.90031840059237322"/>
          <c:h val="0.76480913231434311"/>
        </c:manualLayout>
      </c:layout>
      <c:lineChart>
        <c:grouping val="standard"/>
        <c:varyColors val="0"/>
        <c:ser>
          <c:idx val="0"/>
          <c:order val="0"/>
          <c:tx>
            <c:strRef>
              <c:f>'Ped Bic Fatalities'!$A$17</c:f>
              <c:strCache>
                <c:ptCount val="1"/>
                <c:pt idx="0">
                  <c:v>Pedestrian Fatalities In Large Truck Crashes</c:v>
                </c:pt>
              </c:strCache>
            </c:strRef>
          </c:tx>
          <c:spPr>
            <a:ln w="63500">
              <a:solidFill>
                <a:srgbClr val="333399"/>
              </a:solidFill>
            </a:ln>
          </c:spPr>
          <c:marker>
            <c:symbol val="diamond"/>
            <c:size val="10"/>
            <c:spPr>
              <a:solidFill>
                <a:srgbClr val="BBE0E3"/>
              </a:solidFill>
              <a:ln w="25400">
                <a:solidFill>
                  <a:srgbClr val="333399"/>
                </a:solidFill>
              </a:ln>
            </c:spPr>
          </c:marker>
          <c:dLbls>
            <c:dLbl>
              <c:idx val="0"/>
              <c:layout>
                <c:manualLayout>
                  <c:x val="-1.1908450355219851E-2"/>
                  <c:y val="-3.6555697081982398E-2"/>
                </c:manualLayout>
              </c:layout>
              <c:showLegendKey val="0"/>
              <c:showVal val="1"/>
              <c:showCatName val="0"/>
              <c:showSerName val="0"/>
              <c:showPercent val="0"/>
              <c:showBubbleSize val="0"/>
            </c:dLbl>
            <c:dLbl>
              <c:idx val="1"/>
              <c:layout>
                <c:manualLayout>
                  <c:x val="-4.097560271999047E-2"/>
                  <c:y val="-4.5472990714439165E-2"/>
                </c:manualLayout>
              </c:layout>
              <c:showLegendKey val="0"/>
              <c:showVal val="1"/>
              <c:showCatName val="0"/>
              <c:showSerName val="0"/>
              <c:showPercent val="0"/>
              <c:showBubbleSize val="0"/>
            </c:dLbl>
            <c:dLbl>
              <c:idx val="2"/>
              <c:layout>
                <c:manualLayout>
                  <c:x val="-4.0975602719990498E-2"/>
                  <c:y val="-3.0315327142959446E-2"/>
                </c:manualLayout>
              </c:layout>
              <c:showLegendKey val="0"/>
              <c:showVal val="1"/>
              <c:showCatName val="0"/>
              <c:showSerName val="0"/>
              <c:showPercent val="0"/>
              <c:showBubbleSize val="0"/>
            </c:dLbl>
            <c:dLbl>
              <c:idx val="3"/>
              <c:layout>
                <c:manualLayout>
                  <c:x val="-4.0975550029589511E-2"/>
                  <c:y val="-2.7638374247336731E-2"/>
                </c:manualLayout>
              </c:layout>
              <c:showLegendKey val="0"/>
              <c:showVal val="1"/>
              <c:showCatName val="0"/>
              <c:showSerName val="0"/>
              <c:showPercent val="0"/>
              <c:showBubbleSize val="0"/>
            </c:dLbl>
            <c:dLbl>
              <c:idx val="4"/>
              <c:layout>
                <c:manualLayout>
                  <c:x val="-3.8565273148226352E-2"/>
                  <c:y val="-3.0315327142959481E-2"/>
                </c:manualLayout>
              </c:layout>
              <c:showLegendKey val="0"/>
              <c:showVal val="1"/>
              <c:showCatName val="0"/>
              <c:showSerName val="0"/>
              <c:showPercent val="0"/>
              <c:showBubbleSize val="0"/>
            </c:dLbl>
            <c:dLbl>
              <c:idx val="5"/>
              <c:layout>
                <c:manualLayout>
                  <c:x val="-4.0975602719990498E-2"/>
                  <c:y val="-2.6525911250089514E-2"/>
                </c:manualLayout>
              </c:layout>
              <c:showLegendKey val="0"/>
              <c:showVal val="1"/>
              <c:showCatName val="0"/>
              <c:showSerName val="0"/>
              <c:showPercent val="0"/>
              <c:showBubbleSize val="0"/>
            </c:dLbl>
            <c:dLbl>
              <c:idx val="6"/>
              <c:layout>
                <c:manualLayout>
                  <c:x val="-3.8565273148226352E-2"/>
                  <c:y val="-3.7894158928699337E-2"/>
                </c:manualLayout>
              </c:layout>
              <c:showLegendKey val="0"/>
              <c:showVal val="1"/>
              <c:showCatName val="0"/>
              <c:showSerName val="0"/>
              <c:showPercent val="0"/>
              <c:showBubbleSize val="0"/>
            </c:dLbl>
            <c:dLbl>
              <c:idx val="7"/>
              <c:layout>
                <c:manualLayout>
                  <c:x val="-4.5796261863518879E-2"/>
                  <c:y val="-3.0315327142959446E-2"/>
                </c:manualLayout>
              </c:layout>
              <c:showLegendKey val="0"/>
              <c:showVal val="1"/>
              <c:showCatName val="0"/>
              <c:showSerName val="0"/>
              <c:showPercent val="0"/>
              <c:showBubbleSize val="0"/>
            </c:dLbl>
            <c:dLbl>
              <c:idx val="8"/>
              <c:layout>
                <c:manualLayout>
                  <c:x val="-3.8565273148226262E-2"/>
                  <c:y val="-4.1683574821569237E-2"/>
                </c:manualLayout>
              </c:layout>
              <c:showLegendKey val="0"/>
              <c:showVal val="1"/>
              <c:showCatName val="0"/>
              <c:showSerName val="0"/>
              <c:showPercent val="0"/>
              <c:showBubbleSize val="0"/>
            </c:dLbl>
            <c:dLbl>
              <c:idx val="9"/>
              <c:layout>
                <c:manualLayout>
                  <c:x val="-3.8565273148226352E-2"/>
                  <c:y val="-3.7894158928699337E-2"/>
                </c:manualLayout>
              </c:layout>
              <c:showLegendKey val="0"/>
              <c:showVal val="1"/>
              <c:showCatName val="0"/>
              <c:showSerName val="0"/>
              <c:showPercent val="0"/>
              <c:showBubbleSize val="0"/>
            </c:dLbl>
            <c:dLbl>
              <c:idx val="10"/>
              <c:layout>
                <c:manualLayout>
                  <c:x val="-4.3385932291754643E-2"/>
                  <c:y val="-3.7894158928699302E-2"/>
                </c:manualLayout>
              </c:layout>
              <c:showLegendKey val="0"/>
              <c:showVal val="1"/>
              <c:showCatName val="0"/>
              <c:showSerName val="0"/>
              <c:showPercent val="0"/>
              <c:showBubbleSize val="0"/>
            </c:dLbl>
            <c:txPr>
              <a:bodyPr/>
              <a:lstStyle/>
              <a:p>
                <a:pPr>
                  <a:defRPr sz="1400"/>
                </a:pPr>
                <a:endParaRPr lang="en-US"/>
              </a:p>
            </c:txPr>
            <c:showLegendKey val="0"/>
            <c:showVal val="1"/>
            <c:showCatName val="0"/>
            <c:showSerName val="0"/>
            <c:showPercent val="0"/>
            <c:showBubbleSize val="0"/>
            <c:showLeaderLines val="0"/>
          </c:dLbls>
          <c:cat>
            <c:numRef>
              <c:f>'Ped Bic Fatalities'!$B$16:$L$16</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'Ped Bic Fatalities'!$B$17:$L$17</c:f>
              <c:numCache>
                <c:formatCode>General</c:formatCode>
                <c:ptCount val="11"/>
                <c:pt idx="0">
                  <c:v>320</c:v>
                </c:pt>
                <c:pt idx="1">
                  <c:v>333</c:v>
                </c:pt>
                <c:pt idx="2">
                  <c:v>346</c:v>
                </c:pt>
                <c:pt idx="3">
                  <c:v>318</c:v>
                </c:pt>
                <c:pt idx="4">
                  <c:v>313</c:v>
                </c:pt>
                <c:pt idx="5">
                  <c:v>317</c:v>
                </c:pt>
                <c:pt idx="6">
                  <c:v>259</c:v>
                </c:pt>
                <c:pt idx="7">
                  <c:v>280</c:v>
                </c:pt>
                <c:pt idx="8">
                  <c:v>335</c:v>
                </c:pt>
                <c:pt idx="9">
                  <c:v>305</c:v>
                </c:pt>
                <c:pt idx="10">
                  <c:v>338</c:v>
                </c:pt>
              </c:numCache>
            </c:numRef>
          </c:val>
          <c:smooth val="0"/>
        </c:ser>
        <c:ser>
          <c:idx val="1"/>
          <c:order val="1"/>
          <c:tx>
            <c:strRef>
              <c:f>'Ped Bic Fatalities'!$A$18</c:f>
              <c:strCache>
                <c:ptCount val="1"/>
                <c:pt idx="0">
                  <c:v>Pedestrian Fatalities In Bus Crashes</c:v>
                </c:pt>
              </c:strCache>
            </c:strRef>
          </c:tx>
          <c:spPr>
            <a:ln w="63500">
              <a:solidFill>
                <a:srgbClr val="C00000"/>
              </a:solidFill>
            </a:ln>
          </c:spPr>
          <c:marker>
            <c:symbol val="diamond"/>
            <c:size val="10"/>
            <c:spPr>
              <a:solidFill>
                <a:srgbClr val="FFFFFF">
                  <a:lumMod val="65000"/>
                </a:srgbClr>
              </a:solidFill>
              <a:ln w="25400">
                <a:solidFill>
                  <a:srgbClr val="C00000"/>
                </a:solidFill>
              </a:ln>
            </c:spPr>
          </c:marker>
          <c:dLbls>
            <c:dLbl>
              <c:idx val="0"/>
              <c:layout>
                <c:manualLayout>
                  <c:x val="-1.2082197611266752E-2"/>
                  <c:y val="-5.259996912150687E-2"/>
                </c:manualLayout>
              </c:layout>
              <c:showLegendKey val="0"/>
              <c:showVal val="1"/>
              <c:showCatName val="0"/>
              <c:showSerName val="0"/>
              <c:showPercent val="0"/>
              <c:showBubbleSize val="0"/>
            </c:dLbl>
            <c:dLbl>
              <c:idx val="1"/>
              <c:layout>
                <c:manualLayout>
                  <c:x val="-3.3744614004698033E-2"/>
                  <c:y val="-3.7894158928699233E-2"/>
                </c:manualLayout>
              </c:layout>
              <c:showLegendKey val="0"/>
              <c:showVal val="1"/>
              <c:showCatName val="0"/>
              <c:showSerName val="0"/>
              <c:showPercent val="0"/>
              <c:showBubbleSize val="0"/>
            </c:dLbl>
            <c:dLbl>
              <c:idx val="2"/>
              <c:layout>
                <c:manualLayout>
                  <c:x val="-3.6154943576462199E-2"/>
                  <c:y val="-4.1683574821569168E-2"/>
                </c:manualLayout>
              </c:layout>
              <c:showLegendKey val="0"/>
              <c:showVal val="1"/>
              <c:showCatName val="0"/>
              <c:showSerName val="0"/>
              <c:showPercent val="0"/>
              <c:showBubbleSize val="0"/>
            </c:dLbl>
            <c:dLbl>
              <c:idx val="3"/>
              <c:layout>
                <c:manualLayout>
                  <c:x val="-3.6154943576462199E-2"/>
                  <c:y val="-3.7894158928699302E-2"/>
                </c:manualLayout>
              </c:layout>
              <c:showLegendKey val="0"/>
              <c:showVal val="1"/>
              <c:showCatName val="0"/>
              <c:showSerName val="0"/>
              <c:showPercent val="0"/>
              <c:showBubbleSize val="0"/>
            </c:dLbl>
            <c:dLbl>
              <c:idx val="4"/>
              <c:layout>
                <c:manualLayout>
                  <c:x val="-3.6154943576462199E-2"/>
                  <c:y val="-3.0315327142959446E-2"/>
                </c:manualLayout>
              </c:layout>
              <c:showLegendKey val="0"/>
              <c:showVal val="1"/>
              <c:showCatName val="0"/>
              <c:showSerName val="0"/>
              <c:showPercent val="0"/>
              <c:showBubbleSize val="0"/>
            </c:dLbl>
            <c:dLbl>
              <c:idx val="5"/>
              <c:layout>
                <c:manualLayout>
                  <c:x val="-3.6154943576462199E-2"/>
                  <c:y val="-2.6525911250089514E-2"/>
                </c:manualLayout>
              </c:layout>
              <c:showLegendKey val="0"/>
              <c:showVal val="1"/>
              <c:showCatName val="0"/>
              <c:showSerName val="0"/>
              <c:showPercent val="0"/>
              <c:showBubbleSize val="0"/>
            </c:dLbl>
            <c:dLbl>
              <c:idx val="6"/>
              <c:layout>
                <c:manualLayout>
                  <c:x val="-3.6154943576462199E-2"/>
                  <c:y val="-3.4104743035829443E-2"/>
                </c:manualLayout>
              </c:layout>
              <c:showLegendKey val="0"/>
              <c:showVal val="1"/>
              <c:showCatName val="0"/>
              <c:showSerName val="0"/>
              <c:showPercent val="0"/>
              <c:showBubbleSize val="0"/>
            </c:dLbl>
            <c:dLbl>
              <c:idx val="7"/>
              <c:layout>
                <c:manualLayout>
                  <c:x val="-3.6155133366192263E-2"/>
                  <c:y val="-2.2736495357219583E-2"/>
                </c:manualLayout>
              </c:layout>
              <c:showLegendKey val="0"/>
              <c:showVal val="1"/>
              <c:showCatName val="0"/>
              <c:showSerName val="0"/>
              <c:showPercent val="0"/>
              <c:showBubbleSize val="0"/>
            </c:dLbl>
            <c:dLbl>
              <c:idx val="8"/>
              <c:layout>
                <c:manualLayout>
                  <c:x val="-3.6154943576462116E-2"/>
                  <c:y val="-3.4104743035829374E-2"/>
                </c:manualLayout>
              </c:layout>
              <c:showLegendKey val="0"/>
              <c:showVal val="1"/>
              <c:showCatName val="0"/>
              <c:showSerName val="0"/>
              <c:showPercent val="0"/>
              <c:showBubbleSize val="0"/>
            </c:dLbl>
            <c:dLbl>
              <c:idx val="9"/>
              <c:layout>
                <c:manualLayout>
                  <c:x val="-3.6154943576462199E-2"/>
                  <c:y val="-3.0315327142959446E-2"/>
                </c:manualLayout>
              </c:layout>
              <c:showLegendKey val="0"/>
              <c:showVal val="1"/>
              <c:showCatName val="0"/>
              <c:showSerName val="0"/>
              <c:showPercent val="0"/>
              <c:showBubbleSize val="0"/>
            </c:dLbl>
            <c:dLbl>
              <c:idx val="10"/>
              <c:layout>
                <c:manualLayout>
                  <c:x val="-3.6154943576462199E-2"/>
                  <c:y val="-3.4104743035829374E-2"/>
                </c:manualLayout>
              </c:layout>
              <c:showLegendKey val="0"/>
              <c:showVal val="1"/>
              <c:showCatName val="0"/>
              <c:showSerName val="0"/>
              <c:showPercent val="0"/>
              <c:showBubbleSize val="0"/>
            </c:dLbl>
            <c:txPr>
              <a:bodyPr/>
              <a:lstStyle/>
              <a:p>
                <a:pPr>
                  <a:defRPr sz="1400"/>
                </a:pPr>
                <a:endParaRPr lang="en-US"/>
              </a:p>
            </c:txPr>
            <c:showLegendKey val="0"/>
            <c:showVal val="1"/>
            <c:showCatName val="0"/>
            <c:showSerName val="0"/>
            <c:showPercent val="0"/>
            <c:showBubbleSize val="0"/>
            <c:showLeaderLines val="0"/>
          </c:dLbls>
          <c:cat>
            <c:numRef>
              <c:f>'Ped Bic Fatalities'!$B$16:$L$16</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'Ped Bic Fatalities'!$B$18:$L$18</c:f>
              <c:numCache>
                <c:formatCode>General</c:formatCode>
                <c:ptCount val="11"/>
                <c:pt idx="0">
                  <c:v>81</c:v>
                </c:pt>
                <c:pt idx="1">
                  <c:v>82</c:v>
                </c:pt>
                <c:pt idx="2">
                  <c:v>83</c:v>
                </c:pt>
                <c:pt idx="3">
                  <c:v>89</c:v>
                </c:pt>
                <c:pt idx="4">
                  <c:v>62</c:v>
                </c:pt>
                <c:pt idx="5">
                  <c:v>71</c:v>
                </c:pt>
                <c:pt idx="6">
                  <c:v>65</c:v>
                </c:pt>
                <c:pt idx="7">
                  <c:v>72</c:v>
                </c:pt>
                <c:pt idx="8">
                  <c:v>69</c:v>
                </c:pt>
                <c:pt idx="9">
                  <c:v>77</c:v>
                </c:pt>
                <c:pt idx="10">
                  <c:v>71</c:v>
                </c:pt>
              </c:numCache>
            </c:numRef>
          </c:val>
          <c:smooth val="0"/>
        </c:ser>
        <c:dLbls>
          <c:showLegendKey val="0"/>
          <c:showVal val="0"/>
          <c:showCatName val="0"/>
          <c:showSerName val="0"/>
          <c:showPercent val="0"/>
          <c:showBubbleSize val="0"/>
        </c:dLbls>
        <c:marker val="1"/>
        <c:smooth val="0"/>
        <c:axId val="117487104"/>
        <c:axId val="117488640"/>
      </c:lineChart>
      <c:catAx>
        <c:axId val="117487104"/>
        <c:scaling>
          <c:orientation val="minMax"/>
        </c:scaling>
        <c:delete val="0"/>
        <c:axPos val="b"/>
        <c:numFmt formatCode="General" sourceLinked="1"/>
        <c:majorTickMark val="out"/>
        <c:minorTickMark val="none"/>
        <c:tickLblPos val="nextTo"/>
        <c:txPr>
          <a:bodyPr/>
          <a:lstStyle/>
          <a:p>
            <a:pPr>
              <a:defRPr sz="1400"/>
            </a:pPr>
            <a:endParaRPr lang="en-US"/>
          </a:p>
        </c:txPr>
        <c:crossAx val="117488640"/>
        <c:crosses val="autoZero"/>
        <c:auto val="1"/>
        <c:lblAlgn val="ctr"/>
        <c:lblOffset val="100"/>
        <c:tickLblSkip val="2"/>
        <c:noMultiLvlLbl val="0"/>
      </c:catAx>
      <c:valAx>
        <c:axId val="117488640"/>
        <c:scaling>
          <c:orientation val="minMax"/>
        </c:scaling>
        <c:delete val="0"/>
        <c:axPos val="l"/>
        <c:majorGridlines/>
        <c:numFmt formatCode="General" sourceLinked="1"/>
        <c:majorTickMark val="out"/>
        <c:minorTickMark val="none"/>
        <c:tickLblPos val="nextTo"/>
        <c:txPr>
          <a:bodyPr/>
          <a:lstStyle/>
          <a:p>
            <a:pPr>
              <a:defRPr sz="1400"/>
            </a:pPr>
            <a:endParaRPr lang="en-US"/>
          </a:p>
        </c:txPr>
        <c:crossAx val="117487104"/>
        <c:crosses val="autoZero"/>
        <c:crossBetween val="midCat"/>
      </c:valAx>
    </c:plotArea>
    <c:legend>
      <c:legendPos val="r"/>
      <c:layout>
        <c:manualLayout>
          <c:xMode val="edge"/>
          <c:yMode val="edge"/>
          <c:x val="3.1454783442702763E-2"/>
          <c:y val="0.88124324532962794"/>
          <c:w val="0.93165419947506567"/>
          <c:h val="0.11319129226493747"/>
        </c:manualLayout>
      </c:layout>
      <c:overlay val="0"/>
      <c:txPr>
        <a:bodyPr/>
        <a:lstStyle/>
        <a:p>
          <a:pPr>
            <a:defRPr sz="1600"/>
          </a:pPr>
          <a:endParaRPr lang="en-US"/>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3491182909800102E-2"/>
          <c:y val="7.2370117338273907E-2"/>
          <c:w val="0.91660866345797853"/>
          <c:h val="0.76480913231434311"/>
        </c:manualLayout>
      </c:layout>
      <c:lineChart>
        <c:grouping val="standard"/>
        <c:varyColors val="0"/>
        <c:ser>
          <c:idx val="0"/>
          <c:order val="0"/>
          <c:tx>
            <c:strRef>
              <c:f>'Ped Bic Fatalities'!$A$20</c:f>
              <c:strCache>
                <c:ptCount val="1"/>
                <c:pt idx="0">
                  <c:v>Bicyclist Fatalities In Large Truck Crashes</c:v>
                </c:pt>
              </c:strCache>
            </c:strRef>
          </c:tx>
          <c:spPr>
            <a:ln w="63500">
              <a:solidFill>
                <a:srgbClr val="333399"/>
              </a:solidFill>
            </a:ln>
          </c:spPr>
          <c:marker>
            <c:symbol val="diamond"/>
            <c:size val="10"/>
            <c:spPr>
              <a:solidFill>
                <a:srgbClr val="BBE0E3"/>
              </a:solidFill>
              <a:ln w="25400">
                <a:solidFill>
                  <a:srgbClr val="333399"/>
                </a:solidFill>
              </a:ln>
            </c:spPr>
          </c:marker>
          <c:dLbls>
            <c:dLbl>
              <c:idx val="0"/>
              <c:layout>
                <c:manualLayout>
                  <c:x val="5.7829850128415551E-3"/>
                  <c:y val="-1.2365099583140342E-2"/>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cat>
            <c:numRef>
              <c:f>'Ped Bic Fatalities'!$B$16:$L$16</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'Ped Bic Fatalities'!$B$20:$L$20</c:f>
              <c:numCache>
                <c:formatCode>General</c:formatCode>
                <c:ptCount val="11"/>
                <c:pt idx="0">
                  <c:v>52</c:v>
                </c:pt>
                <c:pt idx="1">
                  <c:v>77</c:v>
                </c:pt>
                <c:pt idx="2">
                  <c:v>87</c:v>
                </c:pt>
                <c:pt idx="3">
                  <c:v>78</c:v>
                </c:pt>
                <c:pt idx="4">
                  <c:v>70</c:v>
                </c:pt>
                <c:pt idx="5">
                  <c:v>70</c:v>
                </c:pt>
                <c:pt idx="6">
                  <c:v>56</c:v>
                </c:pt>
                <c:pt idx="7">
                  <c:v>58</c:v>
                </c:pt>
                <c:pt idx="8">
                  <c:v>60</c:v>
                </c:pt>
                <c:pt idx="9">
                  <c:v>62</c:v>
                </c:pt>
                <c:pt idx="10">
                  <c:v>78</c:v>
                </c:pt>
              </c:numCache>
            </c:numRef>
          </c:val>
          <c:smooth val="0"/>
        </c:ser>
        <c:ser>
          <c:idx val="1"/>
          <c:order val="1"/>
          <c:tx>
            <c:strRef>
              <c:f>'Ped Bic Fatalities'!$A$21</c:f>
              <c:strCache>
                <c:ptCount val="1"/>
                <c:pt idx="0">
                  <c:v>Bicyclist Fatalities In Bus Crashes</c:v>
                </c:pt>
              </c:strCache>
            </c:strRef>
          </c:tx>
          <c:spPr>
            <a:ln w="63500">
              <a:solidFill>
                <a:srgbClr val="C00000"/>
              </a:solidFill>
            </a:ln>
          </c:spPr>
          <c:marker>
            <c:symbol val="diamond"/>
            <c:size val="10"/>
            <c:spPr>
              <a:solidFill>
                <a:srgbClr val="FFFFFF">
                  <a:lumMod val="65000"/>
                </a:srgbClr>
              </a:solidFill>
              <a:ln w="25400">
                <a:solidFill>
                  <a:srgbClr val="C00000"/>
                </a:solidFill>
              </a:ln>
            </c:spPr>
          </c:marker>
          <c:dLbls>
            <c:dLbl>
              <c:idx val="0"/>
              <c:layout>
                <c:manualLayout>
                  <c:x val="-2.2917146463689447E-3"/>
                  <c:y val="-4.9129805465493372E-2"/>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cat>
            <c:numRef>
              <c:f>'Ped Bic Fatalities'!$B$16:$L$16</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'Ped Bic Fatalities'!$B$21:$L$21</c:f>
              <c:numCache>
                <c:formatCode>General</c:formatCode>
                <c:ptCount val="11"/>
                <c:pt idx="0">
                  <c:v>8</c:v>
                </c:pt>
                <c:pt idx="1">
                  <c:v>6</c:v>
                </c:pt>
                <c:pt idx="2">
                  <c:v>15</c:v>
                </c:pt>
                <c:pt idx="3">
                  <c:v>11</c:v>
                </c:pt>
                <c:pt idx="4">
                  <c:v>19</c:v>
                </c:pt>
                <c:pt idx="5">
                  <c:v>12</c:v>
                </c:pt>
                <c:pt idx="6">
                  <c:v>4</c:v>
                </c:pt>
                <c:pt idx="7">
                  <c:v>17</c:v>
                </c:pt>
                <c:pt idx="8">
                  <c:v>10</c:v>
                </c:pt>
                <c:pt idx="9">
                  <c:v>12</c:v>
                </c:pt>
                <c:pt idx="10">
                  <c:v>13</c:v>
                </c:pt>
              </c:numCache>
            </c:numRef>
          </c:val>
          <c:smooth val="0"/>
        </c:ser>
        <c:dLbls>
          <c:showLegendKey val="0"/>
          <c:showVal val="0"/>
          <c:showCatName val="0"/>
          <c:showSerName val="0"/>
          <c:showPercent val="0"/>
          <c:showBubbleSize val="0"/>
        </c:dLbls>
        <c:marker val="1"/>
        <c:smooth val="0"/>
        <c:axId val="117906048"/>
        <c:axId val="117920128"/>
      </c:lineChart>
      <c:catAx>
        <c:axId val="117906048"/>
        <c:scaling>
          <c:orientation val="minMax"/>
        </c:scaling>
        <c:delete val="0"/>
        <c:axPos val="b"/>
        <c:numFmt formatCode="General" sourceLinked="1"/>
        <c:majorTickMark val="out"/>
        <c:minorTickMark val="none"/>
        <c:tickLblPos val="nextTo"/>
        <c:crossAx val="117920128"/>
        <c:crosses val="autoZero"/>
        <c:auto val="1"/>
        <c:lblAlgn val="ctr"/>
        <c:lblOffset val="100"/>
        <c:tickLblSkip val="2"/>
        <c:noMultiLvlLbl val="0"/>
      </c:catAx>
      <c:valAx>
        <c:axId val="117920128"/>
        <c:scaling>
          <c:orientation val="minMax"/>
        </c:scaling>
        <c:delete val="0"/>
        <c:axPos val="l"/>
        <c:majorGridlines/>
        <c:numFmt formatCode="General" sourceLinked="1"/>
        <c:majorTickMark val="out"/>
        <c:minorTickMark val="none"/>
        <c:tickLblPos val="nextTo"/>
        <c:crossAx val="117906048"/>
        <c:crosses val="autoZero"/>
        <c:crossBetween val="midCat"/>
      </c:valAx>
    </c:plotArea>
    <c:legend>
      <c:legendPos val="r"/>
      <c:layout>
        <c:manualLayout>
          <c:xMode val="edge"/>
          <c:yMode val="edge"/>
          <c:x val="3.7378515393831975E-2"/>
          <c:y val="0.92847537440172923"/>
          <c:w val="0.93165419947506567"/>
          <c:h val="6.4171684421800226E-2"/>
        </c:manualLayout>
      </c:layout>
      <c:overlay val="0"/>
      <c:txPr>
        <a:bodyPr/>
        <a:lstStyle/>
        <a:p>
          <a:pPr>
            <a:defRPr sz="1600"/>
          </a:pPr>
          <a:endParaRPr lang="en-US"/>
        </a:p>
      </c:txPr>
    </c:legend>
    <c:plotVisOnly val="1"/>
    <c:dispBlanksAs val="gap"/>
    <c:showDLblsOverMax val="0"/>
  </c:chart>
  <c:txPr>
    <a:bodyPr/>
    <a:lstStyle/>
    <a:p>
      <a:pPr>
        <a:defRPr sz="1400">
          <a:latin typeface="+mn-lt"/>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9608864608325285E-2"/>
          <c:y val="4.3541763161957694E-2"/>
          <c:w val="0.91113900655050473"/>
          <c:h val="0.87511811023622044"/>
        </c:manualLayout>
      </c:layout>
      <c:lineChart>
        <c:grouping val="standard"/>
        <c:varyColors val="0"/>
        <c:ser>
          <c:idx val="0"/>
          <c:order val="0"/>
          <c:spPr>
            <a:ln w="63500"/>
          </c:spPr>
          <c:marker>
            <c:spPr>
              <a:ln w="38100"/>
            </c:spPr>
          </c:marker>
          <c:dLbls>
            <c:dLbl>
              <c:idx val="0"/>
              <c:layout>
                <c:manualLayout>
                  <c:x val="-1.1021872913793957E-2"/>
                  <c:y val="-4.844353095568936E-2"/>
                </c:manualLayout>
              </c:layout>
              <c:dLblPos val="r"/>
              <c:showLegendKey val="0"/>
              <c:showVal val="1"/>
              <c:showCatName val="0"/>
              <c:showSerName val="0"/>
              <c:showPercent val="0"/>
              <c:showBubbleSize val="0"/>
            </c:dLbl>
            <c:dLbl>
              <c:idx val="2"/>
              <c:layout/>
              <c:dLblPos val="t"/>
              <c:showLegendKey val="0"/>
              <c:showVal val="1"/>
              <c:showCatName val="0"/>
              <c:showSerName val="0"/>
              <c:showPercent val="0"/>
              <c:showBubbleSize val="0"/>
            </c:dLbl>
            <c:dLbl>
              <c:idx val="4"/>
              <c:layout/>
              <c:dLblPos val="t"/>
              <c:showLegendKey val="0"/>
              <c:showVal val="1"/>
              <c:showCatName val="0"/>
              <c:showSerName val="0"/>
              <c:showPercent val="0"/>
              <c:showBubbleSize val="0"/>
            </c:dLbl>
            <c:dLbl>
              <c:idx val="6"/>
              <c:layout/>
              <c:dLblPos val="t"/>
              <c:showLegendKey val="0"/>
              <c:showVal val="1"/>
              <c:showCatName val="0"/>
              <c:showSerName val="0"/>
              <c:showPercent val="0"/>
              <c:showBubbleSize val="0"/>
            </c:dLbl>
            <c:dLbl>
              <c:idx val="8"/>
              <c:layout/>
              <c:dLblPos val="t"/>
              <c:showLegendKey val="0"/>
              <c:showVal val="1"/>
              <c:showCatName val="0"/>
              <c:showSerName val="0"/>
              <c:showPercent val="0"/>
              <c:showBubbleSize val="0"/>
            </c:dLbl>
            <c:dLbl>
              <c:idx val="10"/>
              <c:layout/>
              <c:dLblPos val="t"/>
              <c:showLegendKey val="0"/>
              <c:showVal val="1"/>
              <c:showCatName val="0"/>
              <c:showSerName val="0"/>
              <c:showPercent val="0"/>
              <c:showBubbleSize val="0"/>
            </c:dLbl>
            <c:txPr>
              <a:bodyPr/>
              <a:lstStyle/>
              <a:p>
                <a:pPr>
                  <a:defRPr b="1"/>
                </a:pPr>
                <a:endParaRPr lang="en-US"/>
              </a:p>
            </c:txPr>
            <c:dLblPos val="t"/>
            <c:showLegendKey val="0"/>
            <c:showVal val="0"/>
            <c:showCatName val="0"/>
            <c:showSerName val="0"/>
            <c:showPercent val="0"/>
            <c:showBubbleSize val="0"/>
          </c:dLbls>
          <c:cat>
            <c:numRef>
              <c:f>main!$B$45:$L$45</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main!$B$55:$L$55</c:f>
              <c:numCache>
                <c:formatCode>0%</c:formatCode>
                <c:ptCount val="11"/>
                <c:pt idx="0">
                  <c:v>0.5440771349862259</c:v>
                </c:pt>
                <c:pt idx="1">
                  <c:v>0.52610966057441255</c:v>
                </c:pt>
                <c:pt idx="2">
                  <c:v>0.52487562189054726</c:v>
                </c:pt>
                <c:pt idx="3">
                  <c:v>0.48944099378881989</c:v>
                </c:pt>
                <c:pt idx="4">
                  <c:v>0.47826086956521741</c:v>
                </c:pt>
                <c:pt idx="5">
                  <c:v>0.44281524926686217</c:v>
                </c:pt>
                <c:pt idx="6">
                  <c:v>0.4468937875751503</c:v>
                </c:pt>
                <c:pt idx="7">
                  <c:v>0.41320754716981134</c:v>
                </c:pt>
                <c:pt idx="8">
                  <c:v>0.3984375</c:v>
                </c:pt>
                <c:pt idx="9">
                  <c:v>0.39741750358680056</c:v>
                </c:pt>
                <c:pt idx="10">
                  <c:v>0.38205499276410998</c:v>
                </c:pt>
              </c:numCache>
            </c:numRef>
          </c:val>
          <c:smooth val="0"/>
        </c:ser>
        <c:dLbls>
          <c:showLegendKey val="0"/>
          <c:showVal val="0"/>
          <c:showCatName val="0"/>
          <c:showSerName val="0"/>
          <c:showPercent val="0"/>
          <c:showBubbleSize val="0"/>
        </c:dLbls>
        <c:marker val="1"/>
        <c:smooth val="0"/>
        <c:axId val="118830208"/>
        <c:axId val="118831744"/>
      </c:lineChart>
      <c:catAx>
        <c:axId val="118830208"/>
        <c:scaling>
          <c:orientation val="minMax"/>
        </c:scaling>
        <c:delete val="0"/>
        <c:axPos val="b"/>
        <c:numFmt formatCode="General" sourceLinked="1"/>
        <c:majorTickMark val="out"/>
        <c:minorTickMark val="none"/>
        <c:tickLblPos val="nextTo"/>
        <c:crossAx val="118831744"/>
        <c:crosses val="autoZero"/>
        <c:auto val="1"/>
        <c:lblAlgn val="ctr"/>
        <c:lblOffset val="100"/>
        <c:noMultiLvlLbl val="0"/>
      </c:catAx>
      <c:valAx>
        <c:axId val="118831744"/>
        <c:scaling>
          <c:orientation val="minMax"/>
          <c:min val="0.30000000000000004"/>
        </c:scaling>
        <c:delete val="0"/>
        <c:axPos val="l"/>
        <c:majorGridlines/>
        <c:numFmt formatCode="0%" sourceLinked="1"/>
        <c:majorTickMark val="out"/>
        <c:minorTickMark val="none"/>
        <c:tickLblPos val="nextTo"/>
        <c:crossAx val="118830208"/>
        <c:crosses val="autoZero"/>
        <c:crossBetween val="midCat"/>
      </c:valAx>
    </c:plotArea>
    <c:plotVisOnly val="1"/>
    <c:dispBlanksAs val="gap"/>
    <c:showDLblsOverMax val="0"/>
  </c:chart>
  <c:txPr>
    <a:bodyPr/>
    <a:lstStyle/>
    <a:p>
      <a:pPr>
        <a:defRPr sz="16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endParaRPr lang="en-US"/>
          </a:p>
        </p:txBody>
      </p:sp>
      <p:sp>
        <p:nvSpPr>
          <p:cNvPr id="16387" name="Rectangle 3"/>
          <p:cNvSpPr>
            <a:spLocks noGrp="1" noChangeArrowheads="1"/>
          </p:cNvSpPr>
          <p:nvPr>
            <p:ph type="dt" sz="quarter" idx="1"/>
          </p:nvPr>
        </p:nvSpPr>
        <p:spPr bwMode="auto">
          <a:xfrm>
            <a:off x="397034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endParaRPr lang="en-US"/>
          </a:p>
        </p:txBody>
      </p:sp>
      <p:sp>
        <p:nvSpPr>
          <p:cNvPr id="16388"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endParaRPr lang="en-US"/>
          </a:p>
        </p:txBody>
      </p:sp>
      <p:sp>
        <p:nvSpPr>
          <p:cNvPr id="16389" name="Rectangle 5"/>
          <p:cNvSpPr>
            <a:spLocks noGrp="1" noChangeArrowheads="1"/>
          </p:cNvSpPr>
          <p:nvPr>
            <p:ph type="sldNum" sz="quarter" idx="3"/>
          </p:nvPr>
        </p:nvSpPr>
        <p:spPr bwMode="auto">
          <a:xfrm>
            <a:off x="397034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E903311D-27BC-4865-9EE7-2C4B423F2D2D}" type="slidenum">
              <a:rPr lang="en-US"/>
              <a:pPr/>
              <a:t>‹#›</a:t>
            </a:fld>
            <a:endParaRPr lang="en-US"/>
          </a:p>
        </p:txBody>
      </p:sp>
    </p:spTree>
    <p:extLst>
      <p:ext uri="{BB962C8B-B14F-4D97-AF65-F5344CB8AC3E}">
        <p14:creationId xmlns:p14="http://schemas.microsoft.com/office/powerpoint/2010/main" val="2491497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endParaRPr lang="en-US"/>
          </a:p>
        </p:txBody>
      </p:sp>
      <p:sp>
        <p:nvSpPr>
          <p:cNvPr id="10243" name="Rectangle 3"/>
          <p:cNvSpPr>
            <a:spLocks noGrp="1" noChangeArrowheads="1"/>
          </p:cNvSpPr>
          <p:nvPr>
            <p:ph type="dt" idx="1"/>
          </p:nvPr>
        </p:nvSpPr>
        <p:spPr bwMode="auto">
          <a:xfrm>
            <a:off x="397034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endParaRPr lang="en-US"/>
          </a:p>
        </p:txBody>
      </p:sp>
      <p:sp>
        <p:nvSpPr>
          <p:cNvPr id="102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701675" y="4416426"/>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endParaRPr lang="en-US"/>
          </a:p>
        </p:txBody>
      </p:sp>
      <p:sp>
        <p:nvSpPr>
          <p:cNvPr id="10247" name="Rectangle 7"/>
          <p:cNvSpPr>
            <a:spLocks noGrp="1" noChangeArrowheads="1"/>
          </p:cNvSpPr>
          <p:nvPr>
            <p:ph type="sldNum" sz="quarter" idx="5"/>
          </p:nvPr>
        </p:nvSpPr>
        <p:spPr bwMode="auto">
          <a:xfrm>
            <a:off x="397034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73BE68EF-4247-4431-BF4F-E8FB7F933AA7}" type="slidenum">
              <a:rPr lang="en-US"/>
              <a:pPr/>
              <a:t>‹#›</a:t>
            </a:fld>
            <a:endParaRPr lang="en-US"/>
          </a:p>
        </p:txBody>
      </p:sp>
    </p:spTree>
    <p:extLst>
      <p:ext uri="{BB962C8B-B14F-4D97-AF65-F5344CB8AC3E}">
        <p14:creationId xmlns:p14="http://schemas.microsoft.com/office/powerpoint/2010/main" val="103277595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BE68EF-4247-4431-BF4F-E8FB7F933AA7}" type="slidenum">
              <a:rPr lang="en-US" smtClean="0"/>
              <a:pPr/>
              <a:t>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BE68EF-4247-4431-BF4F-E8FB7F933AA7}" type="slidenum">
              <a:rPr lang="en-US" smtClean="0"/>
              <a:pPr/>
              <a:t>9</a:t>
            </a:fld>
            <a:endParaRPr lang="en-US"/>
          </a:p>
        </p:txBody>
      </p:sp>
    </p:spTree>
    <p:extLst>
      <p:ext uri="{BB962C8B-B14F-4D97-AF65-F5344CB8AC3E}">
        <p14:creationId xmlns:p14="http://schemas.microsoft.com/office/powerpoint/2010/main" val="2778315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BE68EF-4247-4431-BF4F-E8FB7F933AA7}" type="slidenum">
              <a:rPr lang="en-US" smtClean="0"/>
              <a:pPr/>
              <a:t>10</a:t>
            </a:fld>
            <a:endParaRPr lang="en-US"/>
          </a:p>
        </p:txBody>
      </p:sp>
    </p:spTree>
    <p:extLst>
      <p:ext uri="{BB962C8B-B14F-4D97-AF65-F5344CB8AC3E}">
        <p14:creationId xmlns:p14="http://schemas.microsoft.com/office/powerpoint/2010/main" val="2778315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aseline="0" dirty="0" smtClean="0"/>
          </a:p>
        </p:txBody>
      </p:sp>
      <p:sp>
        <p:nvSpPr>
          <p:cNvPr id="4" name="Slide Number Placeholder 3"/>
          <p:cNvSpPr>
            <a:spLocks noGrp="1"/>
          </p:cNvSpPr>
          <p:nvPr>
            <p:ph type="sldNum" sz="quarter" idx="10"/>
          </p:nvPr>
        </p:nvSpPr>
        <p:spPr/>
        <p:txBody>
          <a:bodyPr/>
          <a:lstStyle/>
          <a:p>
            <a:fld id="{73BE68EF-4247-4431-BF4F-E8FB7F933AA7}" type="slidenum">
              <a:rPr lang="en-US" smtClean="0"/>
              <a:pPr/>
              <a:t>11</a:t>
            </a:fld>
            <a:endParaRPr lang="en-US"/>
          </a:p>
        </p:txBody>
      </p:sp>
    </p:spTree>
    <p:extLst>
      <p:ext uri="{BB962C8B-B14F-4D97-AF65-F5344CB8AC3E}">
        <p14:creationId xmlns:p14="http://schemas.microsoft.com/office/powerpoint/2010/main" val="1385937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3BE68EF-4247-4431-BF4F-E8FB7F933AA7}" type="slidenum">
              <a:rPr lang="en-US" smtClean="0"/>
              <a:pPr/>
              <a:t>12</a:t>
            </a:fld>
            <a:endParaRPr lang="en-US"/>
          </a:p>
        </p:txBody>
      </p:sp>
    </p:spTree>
    <p:extLst>
      <p:ext uri="{BB962C8B-B14F-4D97-AF65-F5344CB8AC3E}">
        <p14:creationId xmlns:p14="http://schemas.microsoft.com/office/powerpoint/2010/main" val="980161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BE68EF-4247-4431-BF4F-E8FB7F933AA7}" type="slidenum">
              <a:rPr lang="en-US" smtClean="0"/>
              <a:pPr/>
              <a:t>13</a:t>
            </a:fld>
            <a:endParaRPr lang="en-US"/>
          </a:p>
        </p:txBody>
      </p:sp>
    </p:spTree>
    <p:extLst>
      <p:ext uri="{BB962C8B-B14F-4D97-AF65-F5344CB8AC3E}">
        <p14:creationId xmlns:p14="http://schemas.microsoft.com/office/powerpoint/2010/main" val="2439920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3BE68EF-4247-4431-BF4F-E8FB7F933AA7}" type="slidenum">
              <a:rPr lang="en-US" smtClean="0"/>
              <a:pPr/>
              <a:t>14</a:t>
            </a:fld>
            <a:endParaRPr lang="en-US"/>
          </a:p>
        </p:txBody>
      </p:sp>
    </p:spTree>
    <p:extLst>
      <p:ext uri="{BB962C8B-B14F-4D97-AF65-F5344CB8AC3E}">
        <p14:creationId xmlns:p14="http://schemas.microsoft.com/office/powerpoint/2010/main" val="3408830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3BE68EF-4247-4431-BF4F-E8FB7F933AA7}" type="slidenum">
              <a:rPr lang="en-US" smtClean="0"/>
              <a:pPr/>
              <a:t>15</a:t>
            </a:fld>
            <a:endParaRPr lang="en-US"/>
          </a:p>
        </p:txBody>
      </p:sp>
    </p:spTree>
    <p:extLst>
      <p:ext uri="{BB962C8B-B14F-4D97-AF65-F5344CB8AC3E}">
        <p14:creationId xmlns:p14="http://schemas.microsoft.com/office/powerpoint/2010/main" val="3003318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BE68EF-4247-4431-BF4F-E8FB7F933AA7}" type="slidenum">
              <a:rPr lang="en-US" smtClean="0"/>
              <a:pPr/>
              <a:t>16</a:t>
            </a:fld>
            <a:endParaRPr lang="en-US"/>
          </a:p>
        </p:txBody>
      </p:sp>
    </p:spTree>
    <p:extLst>
      <p:ext uri="{BB962C8B-B14F-4D97-AF65-F5344CB8AC3E}">
        <p14:creationId xmlns:p14="http://schemas.microsoft.com/office/powerpoint/2010/main" val="2997304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10"/>
          </p:nvPr>
        </p:nvSpPr>
        <p:spPr/>
        <p:txBody>
          <a:bodyPr/>
          <a:lstStyle/>
          <a:p>
            <a:fld id="{73BE68EF-4247-4431-BF4F-E8FB7F933AA7}" type="slidenum">
              <a:rPr lang="en-US" smtClean="0"/>
              <a:pPr/>
              <a:t>17</a:t>
            </a:fld>
            <a:endParaRPr lang="en-US"/>
          </a:p>
        </p:txBody>
      </p:sp>
    </p:spTree>
    <p:extLst>
      <p:ext uri="{BB962C8B-B14F-4D97-AF65-F5344CB8AC3E}">
        <p14:creationId xmlns:p14="http://schemas.microsoft.com/office/powerpoint/2010/main" val="1218532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BE68EF-4247-4431-BF4F-E8FB7F933AA7}" type="slidenum">
              <a:rPr lang="en-US" smtClean="0"/>
              <a:pPr/>
              <a:t>18</a:t>
            </a:fld>
            <a:endParaRPr lang="en-US"/>
          </a:p>
        </p:txBody>
      </p:sp>
    </p:spTree>
    <p:extLst>
      <p:ext uri="{BB962C8B-B14F-4D97-AF65-F5344CB8AC3E}">
        <p14:creationId xmlns:p14="http://schemas.microsoft.com/office/powerpoint/2010/main" val="2616520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BE68EF-4247-4431-BF4F-E8FB7F933AA7}" type="slidenum">
              <a:rPr lang="en-US" smtClean="0"/>
              <a:pPr/>
              <a:t>1</a:t>
            </a:fld>
            <a:endParaRPr lang="en-US"/>
          </a:p>
        </p:txBody>
      </p:sp>
    </p:spTree>
    <p:extLst>
      <p:ext uri="{BB962C8B-B14F-4D97-AF65-F5344CB8AC3E}">
        <p14:creationId xmlns:p14="http://schemas.microsoft.com/office/powerpoint/2010/main" val="2668898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BE68EF-4247-4431-BF4F-E8FB7F933AA7}" type="slidenum">
              <a:rPr lang="en-US" smtClean="0"/>
              <a:pPr/>
              <a:t>19</a:t>
            </a:fld>
            <a:endParaRPr lang="en-US"/>
          </a:p>
        </p:txBody>
      </p:sp>
    </p:spTree>
    <p:extLst>
      <p:ext uri="{BB962C8B-B14F-4D97-AF65-F5344CB8AC3E}">
        <p14:creationId xmlns:p14="http://schemas.microsoft.com/office/powerpoint/2010/main" val="4847556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BE68EF-4247-4431-BF4F-E8FB7F933AA7}" type="slidenum">
              <a:rPr lang="en-US" smtClean="0"/>
              <a:pPr/>
              <a:t>20</a:t>
            </a:fld>
            <a:endParaRPr lang="en-US"/>
          </a:p>
        </p:txBody>
      </p:sp>
    </p:spTree>
    <p:extLst>
      <p:ext uri="{BB962C8B-B14F-4D97-AF65-F5344CB8AC3E}">
        <p14:creationId xmlns:p14="http://schemas.microsoft.com/office/powerpoint/2010/main" val="34818748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solidFill>
                <a:schemeClr val="tx1"/>
              </a:solidFill>
            </a:endParaRPr>
          </a:p>
        </p:txBody>
      </p:sp>
      <p:sp>
        <p:nvSpPr>
          <p:cNvPr id="4" name="Slide Number Placeholder 3"/>
          <p:cNvSpPr>
            <a:spLocks noGrp="1"/>
          </p:cNvSpPr>
          <p:nvPr>
            <p:ph type="sldNum" sz="quarter" idx="10"/>
          </p:nvPr>
        </p:nvSpPr>
        <p:spPr/>
        <p:txBody>
          <a:bodyPr/>
          <a:lstStyle/>
          <a:p>
            <a:fld id="{73BE68EF-4247-4431-BF4F-E8FB7F933AA7}" type="slidenum">
              <a:rPr lang="en-US" smtClean="0"/>
              <a:pPr/>
              <a:t>21</a:t>
            </a:fld>
            <a:endParaRPr lang="en-US"/>
          </a:p>
        </p:txBody>
      </p:sp>
    </p:spTree>
    <p:extLst>
      <p:ext uri="{BB962C8B-B14F-4D97-AF65-F5344CB8AC3E}">
        <p14:creationId xmlns:p14="http://schemas.microsoft.com/office/powerpoint/2010/main" val="1699398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BE68EF-4247-4431-BF4F-E8FB7F933AA7}" type="slidenum">
              <a:rPr lang="en-US" smtClean="0"/>
              <a:pPr/>
              <a:t>22</a:t>
            </a:fld>
            <a:endParaRPr lang="en-US"/>
          </a:p>
        </p:txBody>
      </p:sp>
    </p:spTree>
    <p:extLst>
      <p:ext uri="{BB962C8B-B14F-4D97-AF65-F5344CB8AC3E}">
        <p14:creationId xmlns:p14="http://schemas.microsoft.com/office/powerpoint/2010/main" val="1936456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3BE68EF-4247-4431-BF4F-E8FB7F933AA7}" type="slidenum">
              <a:rPr lang="en-US" smtClean="0"/>
              <a:pPr/>
              <a:t>23</a:t>
            </a:fld>
            <a:endParaRPr lang="en-US"/>
          </a:p>
        </p:txBody>
      </p:sp>
    </p:spTree>
    <p:extLst>
      <p:ext uri="{BB962C8B-B14F-4D97-AF65-F5344CB8AC3E}">
        <p14:creationId xmlns:p14="http://schemas.microsoft.com/office/powerpoint/2010/main" val="8390174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3BE68EF-4247-4431-BF4F-E8FB7F933AA7}" type="slidenum">
              <a:rPr lang="en-US" smtClean="0"/>
              <a:pPr/>
              <a:t>24</a:t>
            </a:fld>
            <a:endParaRPr lang="en-US"/>
          </a:p>
        </p:txBody>
      </p:sp>
    </p:spTree>
    <p:extLst>
      <p:ext uri="{BB962C8B-B14F-4D97-AF65-F5344CB8AC3E}">
        <p14:creationId xmlns:p14="http://schemas.microsoft.com/office/powerpoint/2010/main" val="36524451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3BE68EF-4247-4431-BF4F-E8FB7F933AA7}" type="slidenum">
              <a:rPr lang="en-US" smtClean="0"/>
              <a:pPr/>
              <a:t>25</a:t>
            </a:fld>
            <a:endParaRPr lang="en-US"/>
          </a:p>
        </p:txBody>
      </p:sp>
    </p:spTree>
    <p:extLst>
      <p:ext uri="{BB962C8B-B14F-4D97-AF65-F5344CB8AC3E}">
        <p14:creationId xmlns:p14="http://schemas.microsoft.com/office/powerpoint/2010/main" val="29649331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BE68EF-4247-4431-BF4F-E8FB7F933AA7}" type="slidenum">
              <a:rPr lang="en-US" smtClean="0"/>
              <a:pPr/>
              <a:t>26</a:t>
            </a:fld>
            <a:endParaRPr lang="en-US"/>
          </a:p>
        </p:txBody>
      </p:sp>
    </p:spTree>
    <p:extLst>
      <p:ext uri="{BB962C8B-B14F-4D97-AF65-F5344CB8AC3E}">
        <p14:creationId xmlns:p14="http://schemas.microsoft.com/office/powerpoint/2010/main" val="16848272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BE68EF-4247-4431-BF4F-E8FB7F933AA7}" type="slidenum">
              <a:rPr lang="en-US" smtClean="0"/>
              <a:pPr/>
              <a:t>27</a:t>
            </a:fld>
            <a:endParaRPr lang="en-US"/>
          </a:p>
        </p:txBody>
      </p:sp>
    </p:spTree>
    <p:extLst>
      <p:ext uri="{BB962C8B-B14F-4D97-AF65-F5344CB8AC3E}">
        <p14:creationId xmlns:p14="http://schemas.microsoft.com/office/powerpoint/2010/main" val="42267023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BE68EF-4247-4431-BF4F-E8FB7F933AA7}" type="slidenum">
              <a:rPr lang="en-US" smtClean="0"/>
              <a:pPr/>
              <a:t>28</a:t>
            </a:fld>
            <a:endParaRPr lang="en-US"/>
          </a:p>
        </p:txBody>
      </p:sp>
    </p:spTree>
    <p:extLst>
      <p:ext uri="{BB962C8B-B14F-4D97-AF65-F5344CB8AC3E}">
        <p14:creationId xmlns:p14="http://schemas.microsoft.com/office/powerpoint/2010/main" val="2651628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BE68EF-4247-4431-BF4F-E8FB7F933AA7}" type="slidenum">
              <a:rPr lang="en-US" smtClean="0"/>
              <a:pPr/>
              <a:t>2</a:t>
            </a:fld>
            <a:endParaRPr lang="en-US"/>
          </a:p>
        </p:txBody>
      </p:sp>
    </p:spTree>
    <p:extLst>
      <p:ext uri="{BB962C8B-B14F-4D97-AF65-F5344CB8AC3E}">
        <p14:creationId xmlns:p14="http://schemas.microsoft.com/office/powerpoint/2010/main" val="4359900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00593" fontAlgn="base">
              <a:spcBef>
                <a:spcPct val="30000"/>
              </a:spcBef>
              <a:spcAft>
                <a:spcPts val="295"/>
              </a:spcAft>
              <a:buFont typeface="Arial" panose="020B0604020202020204" pitchFamily="34" charset="0"/>
              <a:buNone/>
              <a:defRPr/>
            </a:pPr>
            <a:endParaRPr lang="en-US" b="0" dirty="0" smtClean="0">
              <a:solidFill>
                <a:schemeClr val="tx1"/>
              </a:solidFill>
            </a:endParaRPr>
          </a:p>
        </p:txBody>
      </p:sp>
      <p:sp>
        <p:nvSpPr>
          <p:cNvPr id="4" name="Slide Number Placeholder 3"/>
          <p:cNvSpPr>
            <a:spLocks noGrp="1"/>
          </p:cNvSpPr>
          <p:nvPr>
            <p:ph type="sldNum" sz="quarter" idx="10"/>
          </p:nvPr>
        </p:nvSpPr>
        <p:spPr/>
        <p:txBody>
          <a:bodyPr/>
          <a:lstStyle/>
          <a:p>
            <a:fld id="{73BE68EF-4247-4431-BF4F-E8FB7F933AA7}" type="slidenum">
              <a:rPr lang="en-US" smtClean="0"/>
              <a:pPr/>
              <a:t>29</a:t>
            </a:fld>
            <a:endParaRPr lang="en-US"/>
          </a:p>
        </p:txBody>
      </p:sp>
    </p:spTree>
    <p:extLst>
      <p:ext uri="{BB962C8B-B14F-4D97-AF65-F5344CB8AC3E}">
        <p14:creationId xmlns:p14="http://schemas.microsoft.com/office/powerpoint/2010/main" val="20945261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BE68EF-4247-4431-BF4F-E8FB7F933AA7}" type="slidenum">
              <a:rPr lang="en-US" smtClean="0"/>
              <a:pPr/>
              <a:t>30</a:t>
            </a:fld>
            <a:endParaRPr lang="en-US"/>
          </a:p>
        </p:txBody>
      </p:sp>
    </p:spTree>
    <p:extLst>
      <p:ext uri="{BB962C8B-B14F-4D97-AF65-F5344CB8AC3E}">
        <p14:creationId xmlns:p14="http://schemas.microsoft.com/office/powerpoint/2010/main" val="9107776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BE68EF-4247-4431-BF4F-E8FB7F933AA7}" type="slidenum">
              <a:rPr lang="en-US" smtClean="0"/>
              <a:pPr/>
              <a:t>31</a:t>
            </a:fld>
            <a:endParaRPr lang="en-US"/>
          </a:p>
        </p:txBody>
      </p:sp>
    </p:spTree>
    <p:extLst>
      <p:ext uri="{BB962C8B-B14F-4D97-AF65-F5344CB8AC3E}">
        <p14:creationId xmlns:p14="http://schemas.microsoft.com/office/powerpoint/2010/main" val="41415346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BE68EF-4247-4431-BF4F-E8FB7F933AA7}" type="slidenum">
              <a:rPr lang="en-US" smtClean="0"/>
              <a:pPr/>
              <a:t>32</a:t>
            </a:fld>
            <a:endParaRPr lang="en-US"/>
          </a:p>
        </p:txBody>
      </p:sp>
    </p:spTree>
    <p:extLst>
      <p:ext uri="{BB962C8B-B14F-4D97-AF65-F5344CB8AC3E}">
        <p14:creationId xmlns:p14="http://schemas.microsoft.com/office/powerpoint/2010/main" val="24234391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BE68EF-4247-4431-BF4F-E8FB7F933AA7}" type="slidenum">
              <a:rPr lang="en-US" smtClean="0"/>
              <a:pPr/>
              <a:t>33</a:t>
            </a:fld>
            <a:endParaRPr lang="en-US"/>
          </a:p>
        </p:txBody>
      </p:sp>
    </p:spTree>
    <p:extLst>
      <p:ext uri="{BB962C8B-B14F-4D97-AF65-F5344CB8AC3E}">
        <p14:creationId xmlns:p14="http://schemas.microsoft.com/office/powerpoint/2010/main" val="42861619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3BE68EF-4247-4431-BF4F-E8FB7F933AA7}" type="slidenum">
              <a:rPr lang="en-US" smtClean="0"/>
              <a:pPr/>
              <a:t>34</a:t>
            </a:fld>
            <a:endParaRPr lang="en-US"/>
          </a:p>
        </p:txBody>
      </p:sp>
    </p:spTree>
    <p:extLst>
      <p:ext uri="{BB962C8B-B14F-4D97-AF65-F5344CB8AC3E}">
        <p14:creationId xmlns:p14="http://schemas.microsoft.com/office/powerpoint/2010/main" val="11888671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E68EF-4247-4431-BF4F-E8FB7F933AA7}" type="slidenum">
              <a:rPr lang="en-US" smtClean="0"/>
              <a:pPr/>
              <a:t>35</a:t>
            </a:fld>
            <a:endParaRPr lang="en-US"/>
          </a:p>
        </p:txBody>
      </p:sp>
    </p:spTree>
    <p:extLst>
      <p:ext uri="{BB962C8B-B14F-4D97-AF65-F5344CB8AC3E}">
        <p14:creationId xmlns:p14="http://schemas.microsoft.com/office/powerpoint/2010/main" val="1752661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BE68EF-4247-4431-BF4F-E8FB7F933AA7}" type="slidenum">
              <a:rPr lang="en-US" smtClean="0"/>
              <a:pPr/>
              <a:t>3</a:t>
            </a:fld>
            <a:endParaRPr lang="en-US"/>
          </a:p>
        </p:txBody>
      </p:sp>
    </p:spTree>
    <p:extLst>
      <p:ext uri="{BB962C8B-B14F-4D97-AF65-F5344CB8AC3E}">
        <p14:creationId xmlns:p14="http://schemas.microsoft.com/office/powerpoint/2010/main" val="2778315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BE68EF-4247-4431-BF4F-E8FB7F933AA7}" type="slidenum">
              <a:rPr lang="en-US" smtClean="0"/>
              <a:pPr/>
              <a:t>4</a:t>
            </a:fld>
            <a:endParaRPr lang="en-US"/>
          </a:p>
        </p:txBody>
      </p:sp>
    </p:spTree>
    <p:extLst>
      <p:ext uri="{BB962C8B-B14F-4D97-AF65-F5344CB8AC3E}">
        <p14:creationId xmlns:p14="http://schemas.microsoft.com/office/powerpoint/2010/main" val="3170533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BE68EF-4247-4431-BF4F-E8FB7F933AA7}" type="slidenum">
              <a:rPr lang="en-US" smtClean="0"/>
              <a:pPr/>
              <a:t>5</a:t>
            </a:fld>
            <a:endParaRPr lang="en-US"/>
          </a:p>
        </p:txBody>
      </p:sp>
    </p:spTree>
    <p:extLst>
      <p:ext uri="{BB962C8B-B14F-4D97-AF65-F5344CB8AC3E}">
        <p14:creationId xmlns:p14="http://schemas.microsoft.com/office/powerpoint/2010/main" val="3221207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BE68EF-4247-4431-BF4F-E8FB7F933AA7}" type="slidenum">
              <a:rPr lang="en-US" smtClean="0"/>
              <a:pPr/>
              <a:t>6</a:t>
            </a:fld>
            <a:endParaRPr lang="en-US"/>
          </a:p>
        </p:txBody>
      </p:sp>
    </p:spTree>
    <p:extLst>
      <p:ext uri="{BB962C8B-B14F-4D97-AF65-F5344CB8AC3E}">
        <p14:creationId xmlns:p14="http://schemas.microsoft.com/office/powerpoint/2010/main" val="2157705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BE68EF-4247-4431-BF4F-E8FB7F933AA7}" type="slidenum">
              <a:rPr lang="en-US" smtClean="0"/>
              <a:pPr/>
              <a:t>7</a:t>
            </a:fld>
            <a:endParaRPr lang="en-US"/>
          </a:p>
        </p:txBody>
      </p:sp>
    </p:spTree>
    <p:extLst>
      <p:ext uri="{BB962C8B-B14F-4D97-AF65-F5344CB8AC3E}">
        <p14:creationId xmlns:p14="http://schemas.microsoft.com/office/powerpoint/2010/main" val="2778315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BE68EF-4247-4431-BF4F-E8FB7F933AA7}" type="slidenum">
              <a:rPr lang="en-US" smtClean="0"/>
              <a:pPr/>
              <a:t>8</a:t>
            </a:fld>
            <a:endParaRPr lang="en-US"/>
          </a:p>
        </p:txBody>
      </p:sp>
    </p:spTree>
    <p:extLst>
      <p:ext uri="{BB962C8B-B14F-4D97-AF65-F5344CB8AC3E}">
        <p14:creationId xmlns:p14="http://schemas.microsoft.com/office/powerpoint/2010/main" val="27783154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blackWhite">
      <p:bgPr>
        <a:solidFill>
          <a:schemeClr val="bg1"/>
        </a:solidFill>
        <a:effectLst/>
      </p:bgPr>
    </p:bg>
    <p:spTree>
      <p:nvGrpSpPr>
        <p:cNvPr id="1" name=""/>
        <p:cNvGrpSpPr/>
        <p:nvPr/>
      </p:nvGrpSpPr>
      <p:grpSpPr>
        <a:xfrm>
          <a:off x="0" y="0"/>
          <a:ext cx="0" cy="0"/>
          <a:chOff x="0" y="0"/>
          <a:chExt cx="0" cy="0"/>
        </a:xfrm>
      </p:grpSpPr>
      <p:pic>
        <p:nvPicPr>
          <p:cNvPr id="14" name="Picture 13" descr="HiRes.jpg"/>
          <p:cNvPicPr>
            <a:picLocks noChangeAspect="1"/>
          </p:cNvPicPr>
          <p:nvPr userDrawn="1"/>
        </p:nvPicPr>
        <p:blipFill>
          <a:blip r:embed="rId2" cstate="print"/>
          <a:srcRect l="1608" t="15607" r="9545" b="68889"/>
          <a:stretch>
            <a:fillRect/>
          </a:stretch>
        </p:blipFill>
        <p:spPr>
          <a:xfrm>
            <a:off x="0" y="5029200"/>
            <a:ext cx="9144000" cy="1828800"/>
          </a:xfrm>
          <a:prstGeom prst="rect">
            <a:avLst/>
          </a:prstGeom>
        </p:spPr>
      </p:pic>
      <p:sp>
        <p:nvSpPr>
          <p:cNvPr id="14339" name="Rectangle 3"/>
          <p:cNvSpPr>
            <a:spLocks noChangeArrowheads="1"/>
          </p:cNvSpPr>
          <p:nvPr/>
        </p:nvSpPr>
        <p:spPr bwMode="auto">
          <a:xfrm>
            <a:off x="712788" y="5338763"/>
            <a:ext cx="1976437" cy="725487"/>
          </a:xfrm>
          <a:prstGeom prst="rect">
            <a:avLst/>
          </a:prstGeom>
          <a:noFill/>
          <a:ln w="9525" algn="ctr">
            <a:noFill/>
            <a:miter lim="800000"/>
            <a:headEnd/>
            <a:tailEnd/>
          </a:ln>
          <a:effectLst/>
        </p:spPr>
        <p:txBody>
          <a:bodyPr wrap="none" anchor="ctr"/>
          <a:lstStyle/>
          <a:p>
            <a:endParaRPr lang="en-US"/>
          </a:p>
        </p:txBody>
      </p:sp>
      <p:sp>
        <p:nvSpPr>
          <p:cNvPr id="14340" name="Rectangle 4"/>
          <p:cNvSpPr>
            <a:spLocks noChangeArrowheads="1"/>
          </p:cNvSpPr>
          <p:nvPr/>
        </p:nvSpPr>
        <p:spPr bwMode="auto">
          <a:xfrm>
            <a:off x="5607050" y="5432425"/>
            <a:ext cx="1439863" cy="538163"/>
          </a:xfrm>
          <a:prstGeom prst="rect">
            <a:avLst/>
          </a:prstGeom>
          <a:noFill/>
          <a:ln w="9525" algn="ctr">
            <a:noFill/>
            <a:miter lim="800000"/>
            <a:headEnd/>
            <a:tailEnd/>
          </a:ln>
          <a:effectLst/>
        </p:spPr>
        <p:txBody>
          <a:bodyPr wrap="none" anchor="ctr"/>
          <a:lstStyle/>
          <a:p>
            <a:endParaRPr lang="en-US"/>
          </a:p>
        </p:txBody>
      </p:sp>
      <p:sp>
        <p:nvSpPr>
          <p:cNvPr id="14357" name="Rectangle 21"/>
          <p:cNvSpPr>
            <a:spLocks noChangeArrowheads="1"/>
          </p:cNvSpPr>
          <p:nvPr/>
        </p:nvSpPr>
        <p:spPr bwMode="auto">
          <a:xfrm>
            <a:off x="-12700" y="1267968"/>
            <a:ext cx="9156700" cy="27432"/>
          </a:xfrm>
          <a:prstGeom prst="rect">
            <a:avLst/>
          </a:prstGeom>
          <a:solidFill>
            <a:srgbClr val="8E0000"/>
          </a:solidFill>
          <a:ln w="9525">
            <a:noFill/>
            <a:miter lim="800000"/>
            <a:headEnd/>
            <a:tailEnd/>
          </a:ln>
          <a:effectLst/>
        </p:spPr>
        <p:txBody>
          <a:bodyPr wrap="none" anchor="ctr"/>
          <a:lstStyle/>
          <a:p>
            <a:endParaRPr lang="en-US"/>
          </a:p>
        </p:txBody>
      </p:sp>
      <p:sp>
        <p:nvSpPr>
          <p:cNvPr id="14351" name="Rectangle 15"/>
          <p:cNvSpPr>
            <a:spLocks noChangeArrowheads="1"/>
          </p:cNvSpPr>
          <p:nvPr/>
        </p:nvSpPr>
        <p:spPr bwMode="white">
          <a:xfrm>
            <a:off x="4114800" y="5791200"/>
            <a:ext cx="5029200" cy="338554"/>
          </a:xfrm>
          <a:prstGeom prst="rect">
            <a:avLst/>
          </a:prstGeom>
          <a:noFill/>
          <a:ln w="9525" algn="ctr">
            <a:noFill/>
            <a:miter lim="800000"/>
            <a:headEnd/>
            <a:tailEnd/>
          </a:ln>
          <a:effectLst/>
        </p:spPr>
        <p:txBody>
          <a:bodyPr wrap="square" anchor="ctr">
            <a:spAutoFit/>
          </a:bodyPr>
          <a:lstStyle/>
          <a:p>
            <a:pPr algn="ctr"/>
            <a:r>
              <a:rPr lang="en-US" sz="1600" b="1" dirty="0" smtClean="0">
                <a:solidFill>
                  <a:schemeClr val="bg1"/>
                </a:solidFill>
                <a:latin typeface="+mn-lt"/>
              </a:rPr>
              <a:t>Office of Research</a:t>
            </a:r>
            <a:r>
              <a:rPr lang="en-US" sz="1600" b="1" baseline="0" dirty="0" smtClean="0">
                <a:solidFill>
                  <a:schemeClr val="bg1"/>
                </a:solidFill>
                <a:latin typeface="+mn-lt"/>
              </a:rPr>
              <a:t> and Information Technology</a:t>
            </a:r>
            <a:endParaRPr lang="en-US" sz="1600" b="1" dirty="0">
              <a:solidFill>
                <a:schemeClr val="bg1"/>
              </a:solidFill>
              <a:latin typeface="+mn-lt"/>
            </a:endParaRPr>
          </a:p>
        </p:txBody>
      </p:sp>
      <p:pic>
        <p:nvPicPr>
          <p:cNvPr id="13" name="Picture 12" descr="j0227669.JPG"/>
          <p:cNvPicPr>
            <a:picLocks noChangeAspect="1"/>
          </p:cNvPicPr>
          <p:nvPr userDrawn="1"/>
        </p:nvPicPr>
        <p:blipFill>
          <a:blip r:embed="rId3" cstate="print"/>
          <a:srcRect r="55889"/>
          <a:stretch>
            <a:fillRect/>
          </a:stretch>
        </p:blipFill>
        <p:spPr>
          <a:xfrm>
            <a:off x="1600201" y="5180210"/>
            <a:ext cx="1036320" cy="1554480"/>
          </a:xfrm>
          <a:prstGeom prst="rect">
            <a:avLst/>
          </a:prstGeom>
        </p:spPr>
      </p:pic>
      <p:pic>
        <p:nvPicPr>
          <p:cNvPr id="17" name="Picture 16" descr="j0163448.JPG"/>
          <p:cNvPicPr>
            <a:picLocks noChangeAspect="1"/>
          </p:cNvPicPr>
          <p:nvPr userDrawn="1"/>
        </p:nvPicPr>
        <p:blipFill>
          <a:blip r:embed="rId4" cstate="print"/>
          <a:srcRect l="25000" r="25000"/>
          <a:stretch>
            <a:fillRect/>
          </a:stretch>
        </p:blipFill>
        <p:spPr>
          <a:xfrm>
            <a:off x="228601" y="5180210"/>
            <a:ext cx="1183614" cy="1554480"/>
          </a:xfrm>
          <a:prstGeom prst="rect">
            <a:avLst/>
          </a:prstGeom>
        </p:spPr>
      </p:pic>
      <p:pic>
        <p:nvPicPr>
          <p:cNvPr id="11" name="Picture 10" descr="bus.JPG"/>
          <p:cNvPicPr>
            <a:picLocks noChangeAspect="1"/>
          </p:cNvPicPr>
          <p:nvPr userDrawn="1"/>
        </p:nvPicPr>
        <p:blipFill>
          <a:blip r:embed="rId5" cstate="print"/>
          <a:srcRect l="19376" t="21681" r="36928" b="442"/>
          <a:stretch>
            <a:fillRect/>
          </a:stretch>
        </p:blipFill>
        <p:spPr>
          <a:xfrm>
            <a:off x="2804160" y="5181600"/>
            <a:ext cx="1310640" cy="1554480"/>
          </a:xfrm>
          <a:prstGeom prst="rect">
            <a:avLst/>
          </a:prstGeom>
        </p:spPr>
      </p:pic>
      <p:pic>
        <p:nvPicPr>
          <p:cNvPr id="1026"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6945" y="76200"/>
            <a:ext cx="2957513" cy="110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4pPr>
              <a:buFont typeface="Wingdings" pitchFamily="2" charset="2"/>
              <a:buChar char="§"/>
              <a:defRPr/>
            </a:lvl4pPr>
            <a:lvl5pP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lvl1pPr>
              <a:defRPr>
                <a:solidFill>
                  <a:srgbClr val="0070C0"/>
                </a:solidFill>
              </a:defRPr>
            </a:lvl1pPr>
          </a:lstStyle>
          <a:p>
            <a:r>
              <a:rPr lang="en-US" dirty="0" smtClean="0"/>
              <a:t>Click to edit Master title style</a:t>
            </a:r>
            <a:endParaRPr lang="en-US" dirty="0"/>
          </a:p>
        </p:txBody>
      </p:sp>
      <p:sp>
        <p:nvSpPr>
          <p:cNvPr id="17" name="Rectangle 21"/>
          <p:cNvSpPr>
            <a:spLocks noChangeArrowheads="1"/>
          </p:cNvSpPr>
          <p:nvPr userDrawn="1"/>
        </p:nvSpPr>
        <p:spPr bwMode="auto">
          <a:xfrm>
            <a:off x="-12700" y="762000"/>
            <a:ext cx="9156700" cy="27432"/>
          </a:xfrm>
          <a:prstGeom prst="rect">
            <a:avLst/>
          </a:prstGeom>
          <a:solidFill>
            <a:srgbClr val="8E0000"/>
          </a:solidFill>
          <a:ln w="9525">
            <a:noFill/>
            <a:miter lim="800000"/>
            <a:headEnd/>
            <a:tailEnd/>
          </a:ln>
          <a:effectLst/>
        </p:spPr>
        <p:txBody>
          <a:bodyPr wrap="none" anchor="ctr"/>
          <a:lstStyle/>
          <a:p>
            <a:endParaRPr lang="en-US"/>
          </a:p>
        </p:txBody>
      </p:sp>
      <p:pic>
        <p:nvPicPr>
          <p:cNvPr id="7" name="Picture 6" descr="HiRes.jpg"/>
          <p:cNvPicPr>
            <a:picLocks noChangeAspect="1"/>
          </p:cNvPicPr>
          <p:nvPr userDrawn="1"/>
        </p:nvPicPr>
        <p:blipFill>
          <a:blip r:embed="rId2" cstate="print"/>
          <a:srcRect l="1608" t="28527" r="9545" b="68889"/>
          <a:stretch>
            <a:fillRect/>
          </a:stretch>
        </p:blipFill>
        <p:spPr>
          <a:xfrm>
            <a:off x="0" y="6553200"/>
            <a:ext cx="9144000" cy="3048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5000" y="2906713"/>
            <a:ext cx="7772400" cy="1500187"/>
          </a:xfrm>
        </p:spPr>
        <p:txBody>
          <a:bodyPr anchor="b"/>
          <a:lstStyle>
            <a:lvl1pPr marL="0" indent="0">
              <a:buNone/>
              <a:defRPr sz="2000" baseline="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2" name="Title 1"/>
          <p:cNvSpPr>
            <a:spLocks noGrp="1"/>
          </p:cNvSpPr>
          <p:nvPr>
            <p:ph type="title" hasCustomPrompt="1"/>
          </p:nvPr>
        </p:nvSpPr>
        <p:spPr>
          <a:xfrm>
            <a:off x="722313" y="4406900"/>
            <a:ext cx="7772400" cy="1362075"/>
          </a:xfrm>
          <a:solidFill>
            <a:srgbClr val="0070C0"/>
          </a:solidFill>
        </p:spPr>
        <p:txBody>
          <a:bodyPr anchor="t"/>
          <a:lstStyle>
            <a:lvl1pPr algn="l">
              <a:defRPr sz="4000" b="1" cap="all">
                <a:solidFill>
                  <a:schemeClr val="bg1"/>
                </a:solidFill>
              </a:defRPr>
            </a:lvl1pPr>
          </a:lstStyle>
          <a:p>
            <a:r>
              <a:rPr lang="en-US" dirty="0" err="1" smtClean="0"/>
              <a:t>ClicK</a:t>
            </a:r>
            <a:r>
              <a:rPr lang="en-US" dirty="0" smtClean="0"/>
              <a:t> to edit Master title style</a:t>
            </a:r>
            <a:endParaRPr lang="en-US" dirty="0"/>
          </a:p>
        </p:txBody>
      </p:sp>
      <p:pic>
        <p:nvPicPr>
          <p:cNvPr id="6" name="Picture 5" descr="HiRes.jpg"/>
          <p:cNvPicPr>
            <a:picLocks noChangeAspect="1"/>
          </p:cNvPicPr>
          <p:nvPr userDrawn="1"/>
        </p:nvPicPr>
        <p:blipFill>
          <a:blip r:embed="rId2" cstate="print"/>
          <a:srcRect l="1608" t="28527" r="9545" b="68889"/>
          <a:stretch>
            <a:fillRect/>
          </a:stretch>
        </p:blipFill>
        <p:spPr>
          <a:xfrm>
            <a:off x="0" y="6553200"/>
            <a:ext cx="9144000" cy="3048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2263" y="914401"/>
            <a:ext cx="4211637" cy="5181600"/>
          </a:xfrm>
        </p:spPr>
        <p:txBody>
          <a:bodyPr/>
          <a:lstStyle>
            <a:lvl1pPr>
              <a:defRPr sz="2400" baseline="0"/>
            </a:lvl1pPr>
            <a:lvl2pPr>
              <a:defRPr sz="2000" baseline="0"/>
            </a:lvl2pPr>
            <a:lvl3pPr>
              <a:defRPr sz="1600" baseline="0"/>
            </a:lvl3pPr>
            <a:lvl4pPr>
              <a:buFont typeface="Wingdings" pitchFamily="2" charset="2"/>
              <a:buChar char="§"/>
              <a:defRPr sz="1800"/>
            </a:lvl4pPr>
            <a:lvl5pPr>
              <a:buFont typeface="Wingdings" pitchFamily="2" charset="2"/>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914401"/>
            <a:ext cx="4211638" cy="5181600"/>
          </a:xfrm>
        </p:spPr>
        <p:txBody>
          <a:bodyPr/>
          <a:lstStyle>
            <a:lvl1pPr>
              <a:defRPr sz="2400" baseline="0"/>
            </a:lvl1pPr>
            <a:lvl2pPr>
              <a:defRPr sz="2000" baseline="0"/>
            </a:lvl2pPr>
            <a:lvl3pPr>
              <a:defRPr sz="1600" baseline="0"/>
            </a:lvl3pPr>
            <a:lvl4pPr>
              <a:buFont typeface="Wingdings" pitchFamily="2" charset="2"/>
              <a:buChar char="§"/>
              <a:defRPr sz="1800"/>
            </a:lvl4pPr>
            <a:lvl5pPr>
              <a:buFont typeface="Wingdings" pitchFamily="2" charset="2"/>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lvl1pPr>
              <a:defRPr>
                <a:solidFill>
                  <a:srgbClr val="0070C0"/>
                </a:solidFill>
              </a:defRPr>
            </a:lvl1pPr>
          </a:lstStyle>
          <a:p>
            <a:r>
              <a:rPr lang="en-US" dirty="0" smtClean="0"/>
              <a:t>Click to edit Master title style</a:t>
            </a:r>
            <a:endParaRPr lang="en-US" dirty="0"/>
          </a:p>
        </p:txBody>
      </p:sp>
      <p:sp>
        <p:nvSpPr>
          <p:cNvPr id="8" name="Rectangle 21"/>
          <p:cNvSpPr>
            <a:spLocks noChangeArrowheads="1"/>
          </p:cNvSpPr>
          <p:nvPr userDrawn="1"/>
        </p:nvSpPr>
        <p:spPr bwMode="auto">
          <a:xfrm>
            <a:off x="-12700" y="762000"/>
            <a:ext cx="9156700" cy="27432"/>
          </a:xfrm>
          <a:prstGeom prst="rect">
            <a:avLst/>
          </a:prstGeom>
          <a:solidFill>
            <a:srgbClr val="8E0000"/>
          </a:solidFill>
          <a:ln w="9525">
            <a:noFill/>
            <a:miter lim="800000"/>
            <a:headEnd/>
            <a:tailEnd/>
          </a:ln>
          <a:effectLst/>
        </p:spPr>
        <p:txBody>
          <a:bodyPr wrap="none" anchor="ctr"/>
          <a:lstStyle/>
          <a:p>
            <a:endParaRPr lang="en-US"/>
          </a:p>
        </p:txBody>
      </p:sp>
      <p:pic>
        <p:nvPicPr>
          <p:cNvPr id="9" name="Picture 8" descr="HiRes.jpg"/>
          <p:cNvPicPr>
            <a:picLocks noChangeAspect="1"/>
          </p:cNvPicPr>
          <p:nvPr userDrawn="1"/>
        </p:nvPicPr>
        <p:blipFill>
          <a:blip r:embed="rId2" cstate="print"/>
          <a:srcRect l="1608" t="28527" r="9545" b="68889"/>
          <a:stretch>
            <a:fillRect/>
          </a:stretch>
        </p:blipFill>
        <p:spPr>
          <a:xfrm>
            <a:off x="0" y="6553200"/>
            <a:ext cx="9144000" cy="3048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US" dirty="0" smtClean="0"/>
              <a:t>Click to edit Master title style</a:t>
            </a:r>
            <a:endParaRPr lang="en-US" dirty="0"/>
          </a:p>
        </p:txBody>
      </p:sp>
      <p:sp>
        <p:nvSpPr>
          <p:cNvPr id="8" name="Rectangle 21"/>
          <p:cNvSpPr>
            <a:spLocks noChangeArrowheads="1"/>
          </p:cNvSpPr>
          <p:nvPr userDrawn="1"/>
        </p:nvSpPr>
        <p:spPr bwMode="auto">
          <a:xfrm>
            <a:off x="-12700" y="762000"/>
            <a:ext cx="9156700" cy="27432"/>
          </a:xfrm>
          <a:prstGeom prst="rect">
            <a:avLst/>
          </a:prstGeom>
          <a:solidFill>
            <a:srgbClr val="8E0000"/>
          </a:solidFill>
          <a:ln w="9525">
            <a:noFill/>
            <a:miter lim="800000"/>
            <a:headEnd/>
            <a:tailEnd/>
          </a:ln>
          <a:effectLst/>
        </p:spPr>
        <p:txBody>
          <a:bodyPr wrap="none" anchor="ctr"/>
          <a:lstStyle/>
          <a:p>
            <a:endParaRPr lang="en-US"/>
          </a:p>
        </p:txBody>
      </p:sp>
      <p:pic>
        <p:nvPicPr>
          <p:cNvPr id="6" name="Picture 5" descr="HiRes.jpg"/>
          <p:cNvPicPr>
            <a:picLocks noChangeAspect="1"/>
          </p:cNvPicPr>
          <p:nvPr userDrawn="1"/>
        </p:nvPicPr>
        <p:blipFill>
          <a:blip r:embed="rId2" cstate="print"/>
          <a:srcRect l="1608" t="28527" r="9545" b="68889"/>
          <a:stretch>
            <a:fillRect/>
          </a:stretch>
        </p:blipFill>
        <p:spPr>
          <a:xfrm>
            <a:off x="0" y="6553200"/>
            <a:ext cx="9144000" cy="3048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1"/>
          <p:cNvSpPr>
            <a:spLocks noChangeArrowheads="1"/>
          </p:cNvSpPr>
          <p:nvPr userDrawn="1"/>
        </p:nvSpPr>
        <p:spPr bwMode="auto">
          <a:xfrm>
            <a:off x="-12700" y="762000"/>
            <a:ext cx="9156700" cy="27432"/>
          </a:xfrm>
          <a:prstGeom prst="rect">
            <a:avLst/>
          </a:prstGeom>
          <a:solidFill>
            <a:srgbClr val="8E0000"/>
          </a:solidFill>
          <a:ln w="9525">
            <a:noFill/>
            <a:miter lim="800000"/>
            <a:headEnd/>
            <a:tailEnd/>
          </a:ln>
          <a:effectLst/>
        </p:spPr>
        <p:txBody>
          <a:bodyPr wrap="none" anchor="ctr"/>
          <a:lstStyle/>
          <a:p>
            <a:endParaRPr lang="en-US"/>
          </a:p>
        </p:txBody>
      </p:sp>
      <p:pic>
        <p:nvPicPr>
          <p:cNvPr id="5" name="Picture 4" descr="HiRes.jpg"/>
          <p:cNvPicPr>
            <a:picLocks noChangeAspect="1"/>
          </p:cNvPicPr>
          <p:nvPr userDrawn="1"/>
        </p:nvPicPr>
        <p:blipFill>
          <a:blip r:embed="rId2" cstate="print"/>
          <a:srcRect l="1608" t="28527" r="9545" b="68889"/>
          <a:stretch>
            <a:fillRect/>
          </a:stretch>
        </p:blipFill>
        <p:spPr>
          <a:xfrm>
            <a:off x="0" y="6553200"/>
            <a:ext cx="9144000" cy="3048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5853113"/>
          </a:xfrm>
        </p:spPr>
        <p:txBody>
          <a:bodyPr/>
          <a:lstStyle>
            <a:lvl1pPr>
              <a:defRPr sz="2400" baseline="0"/>
            </a:lvl1pPr>
            <a:lvl2pPr>
              <a:defRPr sz="2000" baseline="0"/>
            </a:lvl2pPr>
            <a:lvl3pPr>
              <a:defRPr sz="1600" baseline="0"/>
            </a:lvl3pPr>
            <a:lvl4pPr>
              <a:buFont typeface="Wingdings" pitchFamily="2" charset="2"/>
              <a:buChar char="§"/>
              <a:defRPr sz="2000"/>
            </a:lvl4pPr>
            <a:lvl5pPr>
              <a:buFont typeface="Wingdings" pitchFamily="2" charset="2"/>
              <a:buChar cha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1000" y="1600200"/>
            <a:ext cx="3048000" cy="4525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5" name="Rectangle 13"/>
          <p:cNvSpPr>
            <a:spLocks noChangeArrowheads="1"/>
          </p:cNvSpPr>
          <p:nvPr userDrawn="1"/>
        </p:nvSpPr>
        <p:spPr bwMode="auto">
          <a:xfrm>
            <a:off x="480950" y="1447800"/>
            <a:ext cx="2971800" cy="152400"/>
          </a:xfrm>
          <a:prstGeom prst="rect">
            <a:avLst/>
          </a:prstGeom>
          <a:solidFill>
            <a:srgbClr val="0070C0"/>
          </a:solidFill>
          <a:ln w="9525" algn="ctr">
            <a:noFill/>
            <a:miter lim="800000"/>
            <a:headEnd/>
            <a:tailEnd/>
          </a:ln>
          <a:effectLst/>
        </p:spPr>
        <p:txBody>
          <a:bodyPr wrap="none" anchor="ctr"/>
          <a:lstStyle/>
          <a:p>
            <a:endParaRPr lang="en-US"/>
          </a:p>
        </p:txBody>
      </p:sp>
      <p:sp>
        <p:nvSpPr>
          <p:cNvPr id="17" name="Text Placeholder 3"/>
          <p:cNvSpPr>
            <a:spLocks noGrp="1"/>
          </p:cNvSpPr>
          <p:nvPr>
            <p:ph type="body" sz="half" idx="10"/>
          </p:nvPr>
        </p:nvSpPr>
        <p:spPr>
          <a:xfrm>
            <a:off x="381000" y="762001"/>
            <a:ext cx="3048000" cy="685799"/>
          </a:xfrm>
        </p:spPr>
        <p:txBody>
          <a:bodyPr/>
          <a:lstStyle>
            <a:lvl1pPr marL="0" indent="0">
              <a:buNone/>
              <a:defRPr sz="2000" b="1">
                <a:solidFill>
                  <a:srgbClr val="0070C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7" descr="HiRes.jpg"/>
          <p:cNvPicPr>
            <a:picLocks noChangeAspect="1"/>
          </p:cNvPicPr>
          <p:nvPr userDrawn="1"/>
        </p:nvPicPr>
        <p:blipFill>
          <a:blip r:embed="rId2" cstate="print"/>
          <a:srcRect l="1608" t="28527" r="9545" b="68889"/>
          <a:stretch>
            <a:fillRect/>
          </a:stretch>
        </p:blipFill>
        <p:spPr>
          <a:xfrm>
            <a:off x="0" y="6553200"/>
            <a:ext cx="9144000" cy="3048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01800" y="5511800"/>
            <a:ext cx="5613400" cy="609600"/>
          </a:xfrm>
        </p:spPr>
        <p:txBody>
          <a:bodyPr/>
          <a:lstStyle>
            <a:lvl1pPr marL="0" indent="0">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5" name="Rectangle 13"/>
          <p:cNvSpPr>
            <a:spLocks noChangeArrowheads="1"/>
          </p:cNvSpPr>
          <p:nvPr userDrawn="1"/>
        </p:nvSpPr>
        <p:spPr bwMode="auto">
          <a:xfrm>
            <a:off x="1803400" y="5372100"/>
            <a:ext cx="5486400" cy="157226"/>
          </a:xfrm>
          <a:prstGeom prst="rect">
            <a:avLst/>
          </a:prstGeom>
          <a:solidFill>
            <a:srgbClr val="0070C0"/>
          </a:solidFill>
          <a:ln w="9525" algn="ctr">
            <a:noFill/>
            <a:miter lim="800000"/>
            <a:headEnd/>
            <a:tailEnd/>
          </a:ln>
          <a:effectLst/>
        </p:spPr>
        <p:txBody>
          <a:bodyPr wrap="none" anchor="ctr"/>
          <a:lstStyle/>
          <a:p>
            <a:endParaRPr lang="en-US"/>
          </a:p>
        </p:txBody>
      </p:sp>
      <p:sp>
        <p:nvSpPr>
          <p:cNvPr id="17" name="Text Placeholder 3"/>
          <p:cNvSpPr>
            <a:spLocks noGrp="1"/>
          </p:cNvSpPr>
          <p:nvPr>
            <p:ph type="body" sz="half" idx="10"/>
          </p:nvPr>
        </p:nvSpPr>
        <p:spPr>
          <a:xfrm>
            <a:off x="1676400" y="4953000"/>
            <a:ext cx="5562600" cy="457200"/>
          </a:xfrm>
          <a:noFill/>
        </p:spPr>
        <p:txBody>
          <a:bodyPr/>
          <a:lstStyle>
            <a:lvl1pPr marL="0" indent="0">
              <a:buNone/>
              <a:defRPr sz="2000" b="1">
                <a:solidFill>
                  <a:srgbClr val="0070C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7" descr="HiRes.jpg"/>
          <p:cNvPicPr>
            <a:picLocks noChangeAspect="1"/>
          </p:cNvPicPr>
          <p:nvPr userDrawn="1"/>
        </p:nvPicPr>
        <p:blipFill>
          <a:blip r:embed="rId2" cstate="print"/>
          <a:srcRect l="1608" t="28527" r="9545" b="68889"/>
          <a:stretch>
            <a:fillRect/>
          </a:stretch>
        </p:blipFill>
        <p:spPr>
          <a:xfrm>
            <a:off x="0" y="6553200"/>
            <a:ext cx="9144000" cy="3048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22263" y="849313"/>
            <a:ext cx="8575675" cy="5322887"/>
          </a:xfrm>
        </p:spPr>
        <p:txBody>
          <a:bodyPr/>
          <a:lstStyle/>
          <a:p>
            <a:endParaRPr lang="en-US"/>
          </a:p>
        </p:txBody>
      </p:sp>
      <p:sp>
        <p:nvSpPr>
          <p:cNvPr id="2" name="Title 1"/>
          <p:cNvSpPr>
            <a:spLocks noGrp="1"/>
          </p:cNvSpPr>
          <p:nvPr>
            <p:ph type="title"/>
          </p:nvPr>
        </p:nvSpPr>
        <p:spPr>
          <a:xfrm>
            <a:off x="384048" y="305149"/>
            <a:ext cx="9144000" cy="492443"/>
          </a:xfrm>
        </p:spPr>
        <p:txBody>
          <a:bodyPr/>
          <a:lstStyle>
            <a:lvl1pPr>
              <a:defRPr>
                <a:solidFill>
                  <a:srgbClr val="0070C0"/>
                </a:solidFill>
              </a:defRPr>
            </a:lvl1pPr>
          </a:lstStyle>
          <a:p>
            <a:r>
              <a:rPr lang="en-US" dirty="0" smtClean="0"/>
              <a:t>Click to edit Master title style</a:t>
            </a:r>
            <a:endParaRPr lang="en-US" dirty="0"/>
          </a:p>
        </p:txBody>
      </p:sp>
      <p:sp>
        <p:nvSpPr>
          <p:cNvPr id="7" name="Rectangle 21"/>
          <p:cNvSpPr>
            <a:spLocks noChangeArrowheads="1"/>
          </p:cNvSpPr>
          <p:nvPr userDrawn="1"/>
        </p:nvSpPr>
        <p:spPr bwMode="auto">
          <a:xfrm>
            <a:off x="-12700" y="762000"/>
            <a:ext cx="9156700" cy="27432"/>
          </a:xfrm>
          <a:prstGeom prst="rect">
            <a:avLst/>
          </a:prstGeom>
          <a:solidFill>
            <a:srgbClr val="8E0000"/>
          </a:solidFill>
          <a:ln w="9525">
            <a:noFill/>
            <a:miter lim="800000"/>
            <a:headEnd/>
            <a:tailEnd/>
          </a:ln>
          <a:effectLst/>
        </p:spPr>
        <p:txBody>
          <a:bodyPr wrap="none" anchor="ctr"/>
          <a:lstStyle/>
          <a:p>
            <a:endParaRPr lang="en-US"/>
          </a:p>
        </p:txBody>
      </p:sp>
      <p:pic>
        <p:nvPicPr>
          <p:cNvPr id="8" name="Picture 7" descr="HiRes.jpg"/>
          <p:cNvPicPr>
            <a:picLocks noChangeAspect="1"/>
          </p:cNvPicPr>
          <p:nvPr userDrawn="1"/>
        </p:nvPicPr>
        <p:blipFill>
          <a:blip r:embed="rId2" cstate="print"/>
          <a:srcRect l="1608" t="28527" r="9545" b="68889"/>
          <a:stretch>
            <a:fillRect/>
          </a:stretch>
        </p:blipFill>
        <p:spPr>
          <a:xfrm>
            <a:off x="0" y="6553200"/>
            <a:ext cx="9144000" cy="3048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8153400" y="6336657"/>
            <a:ext cx="762000" cy="215444"/>
          </a:xfrm>
          <a:prstGeom prst="rect">
            <a:avLst/>
          </a:prstGeom>
          <a:noFill/>
          <a:ln w="9525" algn="ctr">
            <a:noFill/>
            <a:miter lim="800000"/>
            <a:headEnd/>
            <a:tailEnd/>
          </a:ln>
          <a:effectLst/>
        </p:spPr>
        <p:txBody>
          <a:bodyPr>
            <a:spAutoFit/>
          </a:bodyPr>
          <a:lstStyle/>
          <a:p>
            <a:pPr algn="ctr">
              <a:spcBef>
                <a:spcPct val="50000"/>
              </a:spcBef>
            </a:pPr>
            <a:fld id="{2E98D50F-872C-493D-8F75-D721A5545290}" type="slidenum">
              <a:rPr lang="en-US" sz="800" b="0">
                <a:solidFill>
                  <a:schemeClr val="tx1"/>
                </a:solidFill>
                <a:latin typeface="Arial Black" pitchFamily="34" charset="0"/>
              </a:rPr>
              <a:pPr algn="ctr">
                <a:spcBef>
                  <a:spcPct val="50000"/>
                </a:spcBef>
              </a:pPr>
              <a:t>‹#›</a:t>
            </a:fld>
            <a:endParaRPr lang="en-US" sz="800" b="0" dirty="0">
              <a:solidFill>
                <a:schemeClr val="tx1"/>
              </a:solidFill>
              <a:latin typeface="Arial Black" pitchFamily="34" charset="0"/>
            </a:endParaRPr>
          </a:p>
        </p:txBody>
      </p:sp>
      <p:sp>
        <p:nvSpPr>
          <p:cNvPr id="13317" name="Rectangle 5"/>
          <p:cNvSpPr>
            <a:spLocks noGrp="1" noChangeArrowheads="1"/>
          </p:cNvSpPr>
          <p:nvPr>
            <p:ph type="body" idx="1"/>
          </p:nvPr>
        </p:nvSpPr>
        <p:spPr bwMode="gray">
          <a:xfrm>
            <a:off x="322263" y="914400"/>
            <a:ext cx="8575675" cy="5181600"/>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318" name="Rectangle 6"/>
          <p:cNvSpPr>
            <a:spLocks noGrp="1" noChangeArrowheads="1"/>
          </p:cNvSpPr>
          <p:nvPr>
            <p:ph type="title"/>
          </p:nvPr>
        </p:nvSpPr>
        <p:spPr bwMode="gray">
          <a:xfrm>
            <a:off x="381000" y="291941"/>
            <a:ext cx="8610600" cy="492443"/>
          </a:xfrm>
          <a:prstGeom prst="rect">
            <a:avLst/>
          </a:prstGeom>
          <a:noFill/>
          <a:ln w="2857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dirty="0" smtClean="0"/>
              <a:t>Click to edit Master title style</a:t>
            </a:r>
          </a:p>
        </p:txBody>
      </p:sp>
      <p:sp>
        <p:nvSpPr>
          <p:cNvPr id="6" name="Rectangle 15"/>
          <p:cNvSpPr>
            <a:spLocks noChangeArrowheads="1"/>
          </p:cNvSpPr>
          <p:nvPr userDrawn="1"/>
        </p:nvSpPr>
        <p:spPr bwMode="white">
          <a:xfrm>
            <a:off x="304800" y="6337756"/>
            <a:ext cx="5029200" cy="215444"/>
          </a:xfrm>
          <a:prstGeom prst="rect">
            <a:avLst/>
          </a:prstGeom>
          <a:noFill/>
          <a:ln w="9525" algn="ctr">
            <a:noFill/>
            <a:miter lim="800000"/>
            <a:headEnd/>
            <a:tailEnd/>
          </a:ln>
          <a:effectLst/>
        </p:spPr>
        <p:txBody>
          <a:bodyPr wrap="square" anchor="ctr">
            <a:spAutoFit/>
          </a:bodyPr>
          <a:lstStyle/>
          <a:p>
            <a:pPr algn="l"/>
            <a:r>
              <a:rPr lang="en-US" sz="800" b="0" dirty="0" smtClean="0">
                <a:solidFill>
                  <a:schemeClr val="tx1"/>
                </a:solidFill>
                <a:latin typeface="Arial Black" pitchFamily="34" charset="0"/>
              </a:rPr>
              <a:t>Office of Research</a:t>
            </a:r>
            <a:r>
              <a:rPr lang="en-US" sz="800" b="0" baseline="0" dirty="0" smtClean="0">
                <a:solidFill>
                  <a:schemeClr val="tx1"/>
                </a:solidFill>
                <a:latin typeface="Arial Black" pitchFamily="34" charset="0"/>
              </a:rPr>
              <a:t> and Information Technology</a:t>
            </a:r>
            <a:endParaRPr lang="en-US" sz="800" b="0" dirty="0">
              <a:solidFill>
                <a:schemeClr val="tx1"/>
              </a:solidFill>
              <a:latin typeface="Arial Black" pitchFamily="34" charset="0"/>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5" r:id="rId5"/>
    <p:sldLayoutId id="2147483656" r:id="rId6"/>
    <p:sldLayoutId id="2147483657" r:id="rId7"/>
    <p:sldLayoutId id="2147483658" r:id="rId8"/>
    <p:sldLayoutId id="2147483661" r:id="rId9"/>
  </p:sldLayoutIdLst>
  <p:txStyles>
    <p:titleStyle>
      <a:lvl1pPr algn="l" rtl="0" fontAlgn="base">
        <a:spcBef>
          <a:spcPct val="0"/>
        </a:spcBef>
        <a:spcAft>
          <a:spcPct val="0"/>
        </a:spcAft>
        <a:defRPr sz="2600" b="1" baseline="0">
          <a:solidFill>
            <a:srgbClr val="0070C0"/>
          </a:solidFill>
          <a:latin typeface="+mj-lt"/>
          <a:ea typeface="+mj-ea"/>
          <a:cs typeface="+mj-cs"/>
        </a:defRPr>
      </a:lvl1pPr>
      <a:lvl2pPr algn="ctr" rtl="0" fontAlgn="base">
        <a:spcBef>
          <a:spcPct val="0"/>
        </a:spcBef>
        <a:spcAft>
          <a:spcPct val="0"/>
        </a:spcAft>
        <a:defRPr sz="2600" b="1">
          <a:solidFill>
            <a:schemeClr val="bg1"/>
          </a:solidFill>
          <a:latin typeface="Arial" charset="0"/>
        </a:defRPr>
      </a:lvl2pPr>
      <a:lvl3pPr algn="ctr" rtl="0" fontAlgn="base">
        <a:spcBef>
          <a:spcPct val="0"/>
        </a:spcBef>
        <a:spcAft>
          <a:spcPct val="0"/>
        </a:spcAft>
        <a:defRPr sz="2600" b="1">
          <a:solidFill>
            <a:schemeClr val="bg1"/>
          </a:solidFill>
          <a:latin typeface="Arial" charset="0"/>
        </a:defRPr>
      </a:lvl3pPr>
      <a:lvl4pPr algn="ctr" rtl="0" fontAlgn="base">
        <a:spcBef>
          <a:spcPct val="0"/>
        </a:spcBef>
        <a:spcAft>
          <a:spcPct val="0"/>
        </a:spcAft>
        <a:defRPr sz="2600" b="1">
          <a:solidFill>
            <a:schemeClr val="bg1"/>
          </a:solidFill>
          <a:latin typeface="Arial" charset="0"/>
        </a:defRPr>
      </a:lvl4pPr>
      <a:lvl5pPr algn="ctr" rtl="0" fontAlgn="base">
        <a:spcBef>
          <a:spcPct val="0"/>
        </a:spcBef>
        <a:spcAft>
          <a:spcPct val="0"/>
        </a:spcAft>
        <a:defRPr sz="2600" b="1">
          <a:solidFill>
            <a:schemeClr val="bg1"/>
          </a:solidFill>
          <a:latin typeface="Arial" charset="0"/>
        </a:defRPr>
      </a:lvl5pPr>
      <a:lvl6pPr marL="457200" algn="ctr" rtl="0" fontAlgn="base">
        <a:spcBef>
          <a:spcPct val="0"/>
        </a:spcBef>
        <a:spcAft>
          <a:spcPct val="0"/>
        </a:spcAft>
        <a:defRPr sz="2600" b="1">
          <a:solidFill>
            <a:schemeClr val="bg1"/>
          </a:solidFill>
          <a:latin typeface="Arial" charset="0"/>
        </a:defRPr>
      </a:lvl6pPr>
      <a:lvl7pPr marL="914400" algn="ctr" rtl="0" fontAlgn="base">
        <a:spcBef>
          <a:spcPct val="0"/>
        </a:spcBef>
        <a:spcAft>
          <a:spcPct val="0"/>
        </a:spcAft>
        <a:defRPr sz="2600" b="1">
          <a:solidFill>
            <a:schemeClr val="bg1"/>
          </a:solidFill>
          <a:latin typeface="Arial" charset="0"/>
        </a:defRPr>
      </a:lvl7pPr>
      <a:lvl8pPr marL="1371600" algn="ctr" rtl="0" fontAlgn="base">
        <a:spcBef>
          <a:spcPct val="0"/>
        </a:spcBef>
        <a:spcAft>
          <a:spcPct val="0"/>
        </a:spcAft>
        <a:defRPr sz="2600" b="1">
          <a:solidFill>
            <a:schemeClr val="bg1"/>
          </a:solidFill>
          <a:latin typeface="Arial" charset="0"/>
        </a:defRPr>
      </a:lvl8pPr>
      <a:lvl9pPr marL="1828800" algn="ctr" rtl="0" fontAlgn="base">
        <a:spcBef>
          <a:spcPct val="0"/>
        </a:spcBef>
        <a:spcAft>
          <a:spcPct val="0"/>
        </a:spcAft>
        <a:defRPr sz="2600" b="1">
          <a:solidFill>
            <a:schemeClr val="bg1"/>
          </a:solidFill>
          <a:latin typeface="Arial" charset="0"/>
        </a:defRPr>
      </a:lvl9pPr>
    </p:titleStyle>
    <p:bodyStyle>
      <a:lvl1pPr marL="342900" indent="-342900" algn="l" rtl="0" fontAlgn="base">
        <a:spcBef>
          <a:spcPct val="50000"/>
        </a:spcBef>
        <a:spcAft>
          <a:spcPct val="0"/>
        </a:spcAft>
        <a:buFont typeface="Wingdings" pitchFamily="2" charset="2"/>
        <a:buChar char="§"/>
        <a:defRPr sz="2400" baseline="0">
          <a:solidFill>
            <a:schemeClr val="tx1"/>
          </a:solidFill>
          <a:latin typeface="+mn-lt"/>
          <a:ea typeface="+mn-ea"/>
          <a:cs typeface="+mn-cs"/>
        </a:defRPr>
      </a:lvl1pPr>
      <a:lvl2pPr marL="742950" indent="-285750" algn="l" rtl="0" fontAlgn="base">
        <a:spcBef>
          <a:spcPct val="40000"/>
        </a:spcBef>
        <a:spcAft>
          <a:spcPct val="0"/>
        </a:spcAft>
        <a:buFont typeface="Wingdings" pitchFamily="2" charset="2"/>
        <a:buChar char="§"/>
        <a:defRPr sz="2000" baseline="0">
          <a:solidFill>
            <a:schemeClr val="tx1"/>
          </a:solidFill>
          <a:latin typeface="+mn-lt"/>
        </a:defRPr>
      </a:lvl2pPr>
      <a:lvl3pPr marL="1143000" indent="-228600" algn="l" rtl="0" fontAlgn="base">
        <a:spcBef>
          <a:spcPct val="20000"/>
        </a:spcBef>
        <a:spcAft>
          <a:spcPct val="0"/>
        </a:spcAft>
        <a:buFont typeface="Wingdings" pitchFamily="2" charset="2"/>
        <a:defRPr sz="1600" baseline="0">
          <a:solidFill>
            <a:schemeClr val="tx1"/>
          </a:solidFill>
          <a:latin typeface="+mn-lt"/>
        </a:defRPr>
      </a:lvl3pPr>
      <a:lvl4pPr marL="1600200" indent="-228600" algn="l" rtl="0" fontAlgn="base">
        <a:spcBef>
          <a:spcPct val="20000"/>
        </a:spcBef>
        <a:spcAft>
          <a:spcPct val="0"/>
        </a:spcAft>
        <a:buChar char="–"/>
        <a:defRPr>
          <a:solidFill>
            <a:srgbClr val="5F5F5F"/>
          </a:solidFill>
          <a:latin typeface="+mn-lt"/>
        </a:defRPr>
      </a:lvl4pPr>
      <a:lvl5pPr marL="2057400" indent="-228600" algn="l" rtl="0" fontAlgn="base">
        <a:spcBef>
          <a:spcPct val="20000"/>
        </a:spcBef>
        <a:spcAft>
          <a:spcPct val="0"/>
        </a:spcAft>
        <a:buChar char="»"/>
        <a:defRPr sz="1600">
          <a:solidFill>
            <a:srgbClr val="5F5F5F"/>
          </a:solidFill>
          <a:latin typeface="+mn-lt"/>
        </a:defRPr>
      </a:lvl5pPr>
      <a:lvl6pPr marL="2514600" indent="-228600" algn="l" rtl="0" fontAlgn="base">
        <a:spcBef>
          <a:spcPct val="20000"/>
        </a:spcBef>
        <a:spcAft>
          <a:spcPct val="0"/>
        </a:spcAft>
        <a:buChar char="»"/>
        <a:defRPr sz="1600">
          <a:solidFill>
            <a:srgbClr val="5F5F5F"/>
          </a:solidFill>
          <a:latin typeface="+mn-lt"/>
        </a:defRPr>
      </a:lvl6pPr>
      <a:lvl7pPr marL="2971800" indent="-228600" algn="l" rtl="0" fontAlgn="base">
        <a:spcBef>
          <a:spcPct val="20000"/>
        </a:spcBef>
        <a:spcAft>
          <a:spcPct val="0"/>
        </a:spcAft>
        <a:buChar char="»"/>
        <a:defRPr sz="1600">
          <a:solidFill>
            <a:srgbClr val="5F5F5F"/>
          </a:solidFill>
          <a:latin typeface="+mn-lt"/>
        </a:defRPr>
      </a:lvl7pPr>
      <a:lvl8pPr marL="3429000" indent="-228600" algn="l" rtl="0" fontAlgn="base">
        <a:spcBef>
          <a:spcPct val="20000"/>
        </a:spcBef>
        <a:spcAft>
          <a:spcPct val="0"/>
        </a:spcAft>
        <a:buChar char="»"/>
        <a:defRPr sz="1600">
          <a:solidFill>
            <a:srgbClr val="5F5F5F"/>
          </a:solidFill>
          <a:latin typeface="+mn-lt"/>
        </a:defRPr>
      </a:lvl8pPr>
      <a:lvl9pPr marL="3886200" indent="-228600" algn="l" rtl="0" fontAlgn="base">
        <a:spcBef>
          <a:spcPct val="20000"/>
        </a:spcBef>
        <a:spcAft>
          <a:spcPct val="0"/>
        </a:spcAft>
        <a:buChar char="»"/>
        <a:defRPr sz="16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www.nhtsa.gov/FAR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fhwa.dot.gov/policyinformation/statistics/2013" TargetMode="External"/><Relationship Id="rId4" Type="http://schemas.openxmlformats.org/officeDocument/2006/relationships/hyperlink" Target="http://www.nhtsa.gov/NAS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1.png"/><Relationship Id="rId7"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www.fmcsa.dot.gov/safety/research-and-analysis/publications?keywords=%22Analysis%20Brief%22&amp;title=&amp;author=&amp;year=&amp;to=&amp;page=0" TargetMode="External"/><Relationship Id="rId5" Type="http://schemas.openxmlformats.org/officeDocument/2006/relationships/hyperlink" Target="http://www.fmcsa.dot.gov/safety/data-and-statistics/commercial-motor-vehicle-facts" TargetMode="External"/><Relationship Id="rId4" Type="http://schemas.openxmlformats.org/officeDocument/2006/relationships/hyperlink" Target="http://www.fmcsa.dot.gov/safety/data-and-statistics/large-truck-and-bus-crash-facts"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fmcsa.dot.gov/"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www.nhtsa.dot.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41514" y="2133600"/>
            <a:ext cx="8839200" cy="1323439"/>
          </a:xfrm>
          <a:prstGeom prst="rect">
            <a:avLst/>
          </a:prstGeom>
          <a:noFill/>
        </p:spPr>
        <p:txBody>
          <a:bodyPr wrap="square" rtlCol="0">
            <a:spAutoFit/>
          </a:bodyPr>
          <a:lstStyle/>
          <a:p>
            <a:pPr algn="ctr"/>
            <a:r>
              <a:rPr lang="en-US" sz="4000" b="1" dirty="0" smtClean="0">
                <a:solidFill>
                  <a:srgbClr val="0070C0"/>
                </a:solidFill>
              </a:rPr>
              <a:t>2013 Large Truck and Bus Crash Overview</a:t>
            </a:r>
            <a:endParaRPr lang="en-US" sz="3200" b="1" dirty="0" smtClean="0">
              <a:solidFill>
                <a:srgbClr val="0070C0"/>
              </a:solidFill>
            </a:endParaRPr>
          </a:p>
        </p:txBody>
      </p:sp>
      <p:sp>
        <p:nvSpPr>
          <p:cNvPr id="3" name="TextBox 2"/>
          <p:cNvSpPr txBox="1"/>
          <p:nvPr/>
        </p:nvSpPr>
        <p:spPr>
          <a:xfrm>
            <a:off x="98296" y="4114800"/>
            <a:ext cx="8191582" cy="830997"/>
          </a:xfrm>
          <a:prstGeom prst="rect">
            <a:avLst/>
          </a:prstGeom>
          <a:noFill/>
        </p:spPr>
        <p:txBody>
          <a:bodyPr wrap="square" rtlCol="0">
            <a:spAutoFit/>
          </a:bodyPr>
          <a:lstStyle/>
          <a:p>
            <a:r>
              <a:rPr lang="en-US" sz="2400" b="1" dirty="0" smtClean="0">
                <a:solidFill>
                  <a:srgbClr val="0070C0"/>
                </a:solidFill>
              </a:rPr>
              <a:t>Office </a:t>
            </a:r>
            <a:r>
              <a:rPr lang="en-US" sz="2400" b="1" dirty="0">
                <a:solidFill>
                  <a:srgbClr val="0070C0"/>
                </a:solidFill>
              </a:rPr>
              <a:t>of Analysis, Research, </a:t>
            </a:r>
            <a:r>
              <a:rPr lang="en-US" sz="2400" b="1" dirty="0" smtClean="0">
                <a:solidFill>
                  <a:srgbClr val="0070C0"/>
                </a:solidFill>
              </a:rPr>
              <a:t>and Technology</a:t>
            </a:r>
            <a:endParaRPr lang="en-US" sz="2400" b="1" dirty="0">
              <a:solidFill>
                <a:srgbClr val="0070C0"/>
              </a:solidFill>
            </a:endParaRPr>
          </a:p>
          <a:p>
            <a:r>
              <a:rPr lang="en-US" sz="2400" b="1" dirty="0" smtClean="0">
                <a:solidFill>
                  <a:srgbClr val="0070C0"/>
                </a:solidFill>
              </a:rPr>
              <a:t>June 2015</a:t>
            </a:r>
            <a:endParaRPr lang="en-US" sz="2400" b="1" dirty="0">
              <a:solidFill>
                <a:srgbClr val="0070C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308972284"/>
              </p:ext>
            </p:extLst>
          </p:nvPr>
        </p:nvGraphicFramePr>
        <p:xfrm>
          <a:off x="282054" y="1066800"/>
          <a:ext cx="8700447" cy="4495801"/>
        </p:xfrm>
        <a:graphic>
          <a:graphicData uri="http://schemas.openxmlformats.org/drawingml/2006/table">
            <a:tbl>
              <a:tblPr firstRow="1" firstCol="1" bandRow="1">
                <a:tableStyleId>{5C22544A-7EE6-4342-B048-85BDC9FD1C3A}</a:tableStyleId>
              </a:tblPr>
              <a:tblGrid>
                <a:gridCol w="6747593"/>
                <a:gridCol w="944593"/>
                <a:gridCol w="1008261"/>
              </a:tblGrid>
              <a:tr h="1111865">
                <a:tc>
                  <a:txBody>
                    <a:bodyPr/>
                    <a:lstStyle/>
                    <a:p>
                      <a:pPr marL="0" marR="0">
                        <a:spcBef>
                          <a:spcPts val="0"/>
                        </a:spcBef>
                        <a:spcAft>
                          <a:spcPts val="0"/>
                        </a:spcAft>
                      </a:pPr>
                      <a:r>
                        <a:rPr lang="en-US" sz="2000" b="0" dirty="0">
                          <a:solidFill>
                            <a:srgbClr val="000000"/>
                          </a:solidFill>
                          <a:effectLst/>
                          <a:latin typeface="+mn-lt"/>
                          <a:ea typeface="Calibri"/>
                          <a:cs typeface="Times New Roman"/>
                        </a:rPr>
                        <a:t>Total persons with </a:t>
                      </a:r>
                      <a:r>
                        <a:rPr lang="en-US" sz="2000" b="0" u="sng" dirty="0">
                          <a:solidFill>
                            <a:srgbClr val="000000"/>
                          </a:solidFill>
                          <a:effectLst/>
                          <a:latin typeface="+mn-lt"/>
                          <a:ea typeface="Calibri"/>
                          <a:cs typeface="Times New Roman"/>
                        </a:rPr>
                        <a:t>A-level</a:t>
                      </a:r>
                      <a:r>
                        <a:rPr lang="en-US" sz="2000" b="0" dirty="0">
                          <a:solidFill>
                            <a:srgbClr val="000000"/>
                          </a:solidFill>
                          <a:effectLst/>
                          <a:latin typeface="+mn-lt"/>
                          <a:ea typeface="Calibri"/>
                          <a:cs typeface="Times New Roman"/>
                        </a:rPr>
                        <a:t> injury severity (</a:t>
                      </a:r>
                      <a:r>
                        <a:rPr lang="en-US" sz="2000" b="0" u="sng" dirty="0">
                          <a:solidFill>
                            <a:srgbClr val="000000"/>
                          </a:solidFill>
                          <a:effectLst/>
                          <a:latin typeface="+mn-lt"/>
                          <a:ea typeface="Calibri"/>
                          <a:cs typeface="Times New Roman"/>
                        </a:rPr>
                        <a:t>Suspected Serious Injury</a:t>
                      </a:r>
                      <a:r>
                        <a:rPr lang="en-US" sz="2000" b="0" dirty="0">
                          <a:solidFill>
                            <a:srgbClr val="000000"/>
                          </a:solidFill>
                          <a:effectLst/>
                          <a:latin typeface="+mn-lt"/>
                          <a:ea typeface="Calibri"/>
                          <a:cs typeface="Times New Roman"/>
                        </a:rPr>
                        <a:t>) in </a:t>
                      </a:r>
                      <a:r>
                        <a:rPr lang="en-US" sz="2000" b="0" u="sng" dirty="0">
                          <a:solidFill>
                            <a:srgbClr val="000000"/>
                          </a:solidFill>
                          <a:effectLst/>
                          <a:latin typeface="+mn-lt"/>
                          <a:ea typeface="Calibri"/>
                          <a:cs typeface="Times New Roman"/>
                        </a:rPr>
                        <a:t>Fatal</a:t>
                      </a:r>
                      <a:r>
                        <a:rPr lang="en-US" sz="2000" b="0" dirty="0">
                          <a:solidFill>
                            <a:srgbClr val="000000"/>
                          </a:solidFill>
                          <a:effectLst/>
                          <a:latin typeface="+mn-lt"/>
                          <a:ea typeface="Calibri"/>
                          <a:cs typeface="Times New Roman"/>
                        </a:rPr>
                        <a:t> Crashes </a:t>
                      </a:r>
                      <a:r>
                        <a:rPr lang="en-US" sz="2000" b="0" dirty="0" smtClean="0">
                          <a:solidFill>
                            <a:srgbClr val="000000"/>
                          </a:solidFill>
                          <a:effectLst/>
                          <a:latin typeface="+mn-lt"/>
                          <a:ea typeface="Calibri"/>
                          <a:cs typeface="Times New Roman"/>
                        </a:rPr>
                        <a:t>involving </a:t>
                      </a:r>
                      <a:r>
                        <a:rPr lang="en-US" sz="2000" b="0" dirty="0">
                          <a:solidFill>
                            <a:srgbClr val="000000"/>
                          </a:solidFill>
                          <a:effectLst/>
                          <a:latin typeface="+mn-lt"/>
                          <a:ea typeface="Calibri"/>
                          <a:cs typeface="Times New Roman"/>
                        </a:rPr>
                        <a:t>at least 1 Large Truck or Bus</a:t>
                      </a:r>
                      <a:endParaRPr lang="en-US" sz="2000" b="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r">
                        <a:spcBef>
                          <a:spcPts val="0"/>
                        </a:spcBef>
                        <a:spcAft>
                          <a:spcPts val="0"/>
                        </a:spcAft>
                      </a:pPr>
                      <a:r>
                        <a:rPr lang="en-US" sz="2000" b="0" dirty="0">
                          <a:solidFill>
                            <a:srgbClr val="000000"/>
                          </a:solidFill>
                          <a:effectLst/>
                          <a:latin typeface="+mn-lt"/>
                          <a:ea typeface="Calibri"/>
                          <a:cs typeface="Times New Roman"/>
                        </a:rPr>
                        <a:t>934</a:t>
                      </a:r>
                      <a:endParaRPr lang="en-US" sz="2000" b="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2000" b="0" dirty="0">
                          <a:solidFill>
                            <a:srgbClr val="000000"/>
                          </a:solidFill>
                          <a:effectLst/>
                          <a:latin typeface="+mn-lt"/>
                          <a:ea typeface="Calibri"/>
                          <a:cs typeface="Times New Roman"/>
                        </a:rPr>
                        <a:t>26.0%</a:t>
                      </a:r>
                      <a:endParaRPr lang="en-US" sz="2000" b="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60206">
                <a:tc>
                  <a:txBody>
                    <a:bodyPr/>
                    <a:lstStyle/>
                    <a:p>
                      <a:pPr marL="0" marR="0">
                        <a:spcBef>
                          <a:spcPts val="0"/>
                        </a:spcBef>
                        <a:spcAft>
                          <a:spcPts val="0"/>
                        </a:spcAft>
                      </a:pPr>
                      <a:r>
                        <a:rPr lang="en-US" sz="2000" b="0" dirty="0">
                          <a:solidFill>
                            <a:srgbClr val="000000"/>
                          </a:solidFill>
                          <a:effectLst/>
                          <a:latin typeface="+mn-lt"/>
                          <a:ea typeface="Calibri"/>
                          <a:cs typeface="Times New Roman"/>
                        </a:rPr>
                        <a:t>Total persons with </a:t>
                      </a:r>
                      <a:r>
                        <a:rPr lang="en-US" sz="2000" b="0" u="sng" dirty="0">
                          <a:solidFill>
                            <a:srgbClr val="000000"/>
                          </a:solidFill>
                          <a:effectLst/>
                          <a:latin typeface="+mn-lt"/>
                          <a:ea typeface="Calibri"/>
                          <a:cs typeface="Times New Roman"/>
                        </a:rPr>
                        <a:t>B-level</a:t>
                      </a:r>
                      <a:r>
                        <a:rPr lang="en-US" sz="2000" b="0" dirty="0">
                          <a:solidFill>
                            <a:srgbClr val="000000"/>
                          </a:solidFill>
                          <a:effectLst/>
                          <a:latin typeface="+mn-lt"/>
                          <a:ea typeface="Calibri"/>
                          <a:cs typeface="Times New Roman"/>
                        </a:rPr>
                        <a:t> injury severity (</a:t>
                      </a:r>
                      <a:r>
                        <a:rPr lang="en-US" sz="2000" b="0" u="sng" dirty="0">
                          <a:solidFill>
                            <a:srgbClr val="000000"/>
                          </a:solidFill>
                          <a:effectLst/>
                          <a:latin typeface="+mn-lt"/>
                          <a:ea typeface="Calibri"/>
                          <a:cs typeface="Times New Roman"/>
                        </a:rPr>
                        <a:t>Suspected Minor Injury</a:t>
                      </a:r>
                      <a:r>
                        <a:rPr lang="en-US" sz="2000" b="0" dirty="0">
                          <a:solidFill>
                            <a:srgbClr val="000000"/>
                          </a:solidFill>
                          <a:effectLst/>
                          <a:latin typeface="+mn-lt"/>
                          <a:ea typeface="Calibri"/>
                          <a:cs typeface="Times New Roman"/>
                        </a:rPr>
                        <a:t>) in </a:t>
                      </a:r>
                      <a:r>
                        <a:rPr lang="en-US" sz="2000" b="0" u="sng" dirty="0">
                          <a:solidFill>
                            <a:srgbClr val="000000"/>
                          </a:solidFill>
                          <a:effectLst/>
                          <a:latin typeface="+mn-lt"/>
                          <a:ea typeface="Calibri"/>
                          <a:cs typeface="Times New Roman"/>
                        </a:rPr>
                        <a:t>Fatal</a:t>
                      </a:r>
                      <a:r>
                        <a:rPr lang="en-US" sz="2000" b="0" dirty="0">
                          <a:solidFill>
                            <a:srgbClr val="000000"/>
                          </a:solidFill>
                          <a:effectLst/>
                          <a:latin typeface="+mn-lt"/>
                          <a:ea typeface="Calibri"/>
                          <a:cs typeface="Times New Roman"/>
                        </a:rPr>
                        <a:t> Crashes </a:t>
                      </a:r>
                      <a:r>
                        <a:rPr lang="en-US" sz="2000" b="0" dirty="0" smtClean="0">
                          <a:solidFill>
                            <a:srgbClr val="000000"/>
                          </a:solidFill>
                          <a:effectLst/>
                          <a:latin typeface="+mn-lt"/>
                          <a:ea typeface="Calibri"/>
                          <a:cs typeface="Times New Roman"/>
                        </a:rPr>
                        <a:t>involving </a:t>
                      </a:r>
                      <a:r>
                        <a:rPr lang="en-US" sz="2000" b="0" dirty="0">
                          <a:solidFill>
                            <a:srgbClr val="000000"/>
                          </a:solidFill>
                          <a:effectLst/>
                          <a:latin typeface="+mn-lt"/>
                          <a:ea typeface="Calibri"/>
                          <a:cs typeface="Times New Roman"/>
                        </a:rPr>
                        <a:t>at least 1 Large Truck or Bus</a:t>
                      </a:r>
                      <a:endParaRPr lang="en-US" sz="2000" b="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r">
                        <a:spcBef>
                          <a:spcPts val="0"/>
                        </a:spcBef>
                        <a:spcAft>
                          <a:spcPts val="0"/>
                        </a:spcAft>
                      </a:pPr>
                      <a:r>
                        <a:rPr lang="en-US" sz="2000" dirty="0">
                          <a:solidFill>
                            <a:srgbClr val="000000"/>
                          </a:solidFill>
                          <a:effectLst/>
                          <a:latin typeface="+mn-lt"/>
                          <a:ea typeface="Calibri"/>
                          <a:cs typeface="Times New Roman"/>
                        </a:rPr>
                        <a:t>1,373</a:t>
                      </a:r>
                      <a:endParaRPr lang="en-US" sz="20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2000" dirty="0">
                          <a:solidFill>
                            <a:srgbClr val="000000"/>
                          </a:solidFill>
                          <a:effectLst/>
                          <a:latin typeface="+mn-lt"/>
                          <a:ea typeface="Calibri"/>
                          <a:cs typeface="Times New Roman"/>
                        </a:rPr>
                        <a:t>38.3%</a:t>
                      </a:r>
                      <a:endParaRPr lang="en-US" sz="20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11865">
                <a:tc>
                  <a:txBody>
                    <a:bodyPr/>
                    <a:lstStyle/>
                    <a:p>
                      <a:pPr marL="0" marR="0">
                        <a:spcBef>
                          <a:spcPts val="0"/>
                        </a:spcBef>
                        <a:spcAft>
                          <a:spcPts val="0"/>
                        </a:spcAft>
                      </a:pPr>
                      <a:r>
                        <a:rPr lang="en-US" sz="2000" b="0" dirty="0">
                          <a:solidFill>
                            <a:srgbClr val="000000"/>
                          </a:solidFill>
                          <a:effectLst/>
                          <a:latin typeface="+mn-lt"/>
                          <a:ea typeface="Calibri"/>
                          <a:cs typeface="Times New Roman"/>
                        </a:rPr>
                        <a:t>Total persons with </a:t>
                      </a:r>
                      <a:r>
                        <a:rPr lang="en-US" sz="2000" b="0" u="sng" dirty="0">
                          <a:solidFill>
                            <a:srgbClr val="000000"/>
                          </a:solidFill>
                          <a:effectLst/>
                          <a:latin typeface="+mn-lt"/>
                          <a:ea typeface="Calibri"/>
                          <a:cs typeface="Times New Roman"/>
                        </a:rPr>
                        <a:t>C-level</a:t>
                      </a:r>
                      <a:r>
                        <a:rPr lang="en-US" sz="2000" b="0" dirty="0">
                          <a:solidFill>
                            <a:srgbClr val="000000"/>
                          </a:solidFill>
                          <a:effectLst/>
                          <a:latin typeface="+mn-lt"/>
                          <a:ea typeface="Calibri"/>
                          <a:cs typeface="Times New Roman"/>
                        </a:rPr>
                        <a:t> injury severity (</a:t>
                      </a:r>
                      <a:r>
                        <a:rPr lang="en-US" sz="2000" b="0" u="sng" dirty="0">
                          <a:solidFill>
                            <a:srgbClr val="000000"/>
                          </a:solidFill>
                          <a:effectLst/>
                          <a:latin typeface="+mn-lt"/>
                          <a:ea typeface="Calibri"/>
                          <a:cs typeface="Times New Roman"/>
                        </a:rPr>
                        <a:t>Possible Injury</a:t>
                      </a:r>
                      <a:r>
                        <a:rPr lang="en-US" sz="2000" b="0" dirty="0">
                          <a:solidFill>
                            <a:srgbClr val="000000"/>
                          </a:solidFill>
                          <a:effectLst/>
                          <a:latin typeface="+mn-lt"/>
                          <a:ea typeface="Calibri"/>
                          <a:cs typeface="Times New Roman"/>
                        </a:rPr>
                        <a:t>) in </a:t>
                      </a:r>
                      <a:r>
                        <a:rPr lang="en-US" sz="2000" b="0" u="sng" dirty="0">
                          <a:solidFill>
                            <a:srgbClr val="000000"/>
                          </a:solidFill>
                          <a:effectLst/>
                          <a:latin typeface="+mn-lt"/>
                          <a:ea typeface="Calibri"/>
                          <a:cs typeface="Times New Roman"/>
                        </a:rPr>
                        <a:t>Fatal</a:t>
                      </a:r>
                      <a:r>
                        <a:rPr lang="en-US" sz="2000" b="0" dirty="0">
                          <a:solidFill>
                            <a:srgbClr val="000000"/>
                          </a:solidFill>
                          <a:effectLst/>
                          <a:latin typeface="+mn-lt"/>
                          <a:ea typeface="Calibri"/>
                          <a:cs typeface="Times New Roman"/>
                        </a:rPr>
                        <a:t> Crashes </a:t>
                      </a:r>
                      <a:r>
                        <a:rPr lang="en-US" sz="2000" b="0" dirty="0" smtClean="0">
                          <a:solidFill>
                            <a:srgbClr val="000000"/>
                          </a:solidFill>
                          <a:effectLst/>
                          <a:latin typeface="+mn-lt"/>
                          <a:ea typeface="Calibri"/>
                          <a:cs typeface="Times New Roman"/>
                        </a:rPr>
                        <a:t>involving </a:t>
                      </a:r>
                      <a:r>
                        <a:rPr lang="en-US" sz="2000" b="0" dirty="0">
                          <a:solidFill>
                            <a:srgbClr val="000000"/>
                          </a:solidFill>
                          <a:effectLst/>
                          <a:latin typeface="+mn-lt"/>
                          <a:ea typeface="Calibri"/>
                          <a:cs typeface="Times New Roman"/>
                        </a:rPr>
                        <a:t>at least 1 Large Truck or Bus</a:t>
                      </a:r>
                      <a:endParaRPr lang="en-US" sz="2000" b="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r">
                        <a:spcBef>
                          <a:spcPts val="0"/>
                        </a:spcBef>
                        <a:spcAft>
                          <a:spcPts val="0"/>
                        </a:spcAft>
                      </a:pPr>
                      <a:r>
                        <a:rPr lang="en-US" sz="2000" dirty="0">
                          <a:solidFill>
                            <a:srgbClr val="000000"/>
                          </a:solidFill>
                          <a:effectLst/>
                          <a:latin typeface="+mn-lt"/>
                          <a:ea typeface="Calibri"/>
                          <a:cs typeface="Times New Roman"/>
                        </a:rPr>
                        <a:t>1,282</a:t>
                      </a:r>
                      <a:endParaRPr lang="en-US" sz="20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2000" dirty="0">
                          <a:solidFill>
                            <a:srgbClr val="000000"/>
                          </a:solidFill>
                          <a:effectLst/>
                          <a:latin typeface="+mn-lt"/>
                          <a:ea typeface="Calibri"/>
                          <a:cs typeface="Times New Roman"/>
                        </a:rPr>
                        <a:t>35.7%</a:t>
                      </a:r>
                      <a:endParaRPr lang="en-US" sz="20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11865">
                <a:tc>
                  <a:txBody>
                    <a:bodyPr/>
                    <a:lstStyle/>
                    <a:p>
                      <a:pPr marL="0" marR="0">
                        <a:spcBef>
                          <a:spcPts val="0"/>
                        </a:spcBef>
                        <a:spcAft>
                          <a:spcPts val="0"/>
                        </a:spcAft>
                      </a:pPr>
                      <a:r>
                        <a:rPr lang="en-US" sz="2000" b="0" dirty="0">
                          <a:solidFill>
                            <a:srgbClr val="000000"/>
                          </a:solidFill>
                          <a:effectLst/>
                          <a:latin typeface="+mn-lt"/>
                          <a:ea typeface="Calibri"/>
                          <a:cs typeface="Times New Roman"/>
                        </a:rPr>
                        <a:t>Total persons with </a:t>
                      </a:r>
                      <a:r>
                        <a:rPr lang="en-US" sz="2000" b="0" u="sng" dirty="0">
                          <a:solidFill>
                            <a:srgbClr val="000000"/>
                          </a:solidFill>
                          <a:effectLst/>
                          <a:latin typeface="+mn-lt"/>
                          <a:ea typeface="Calibri"/>
                          <a:cs typeface="Times New Roman"/>
                        </a:rPr>
                        <a:t>A, B, or C-level</a:t>
                      </a:r>
                      <a:r>
                        <a:rPr lang="en-US" sz="2000" b="0" dirty="0">
                          <a:solidFill>
                            <a:srgbClr val="000000"/>
                          </a:solidFill>
                          <a:effectLst/>
                          <a:latin typeface="+mn-lt"/>
                          <a:ea typeface="Calibri"/>
                          <a:cs typeface="Times New Roman"/>
                        </a:rPr>
                        <a:t> injury severity in </a:t>
                      </a:r>
                      <a:r>
                        <a:rPr lang="en-US" sz="2000" b="0" u="sng" dirty="0">
                          <a:solidFill>
                            <a:srgbClr val="000000"/>
                          </a:solidFill>
                          <a:effectLst/>
                          <a:latin typeface="+mn-lt"/>
                          <a:ea typeface="Calibri"/>
                          <a:cs typeface="Times New Roman"/>
                        </a:rPr>
                        <a:t>Fatal</a:t>
                      </a:r>
                      <a:r>
                        <a:rPr lang="en-US" sz="2000" b="0" dirty="0">
                          <a:solidFill>
                            <a:srgbClr val="000000"/>
                          </a:solidFill>
                          <a:effectLst/>
                          <a:latin typeface="+mn-lt"/>
                          <a:ea typeface="Calibri"/>
                          <a:cs typeface="Times New Roman"/>
                        </a:rPr>
                        <a:t> Crashes </a:t>
                      </a:r>
                      <a:r>
                        <a:rPr lang="en-US" sz="2000" b="0" dirty="0" smtClean="0">
                          <a:solidFill>
                            <a:srgbClr val="000000"/>
                          </a:solidFill>
                          <a:effectLst/>
                          <a:latin typeface="+mn-lt"/>
                          <a:ea typeface="Calibri"/>
                          <a:cs typeface="Times New Roman"/>
                        </a:rPr>
                        <a:t>involving </a:t>
                      </a:r>
                      <a:r>
                        <a:rPr lang="en-US" sz="2000" b="0" dirty="0">
                          <a:solidFill>
                            <a:srgbClr val="000000"/>
                          </a:solidFill>
                          <a:effectLst/>
                          <a:latin typeface="+mn-lt"/>
                          <a:ea typeface="Calibri"/>
                          <a:cs typeface="Times New Roman"/>
                        </a:rPr>
                        <a:t>at least 1 Large Truck or Bus</a:t>
                      </a:r>
                      <a:endParaRPr lang="en-US" sz="2000" b="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r">
                        <a:spcBef>
                          <a:spcPts val="0"/>
                        </a:spcBef>
                        <a:spcAft>
                          <a:spcPts val="0"/>
                        </a:spcAft>
                      </a:pPr>
                      <a:r>
                        <a:rPr lang="en-US" sz="2000" b="1" dirty="0">
                          <a:solidFill>
                            <a:srgbClr val="000000"/>
                          </a:solidFill>
                          <a:effectLst/>
                          <a:latin typeface="+mn-lt"/>
                          <a:ea typeface="Calibri"/>
                          <a:cs typeface="Times New Roman"/>
                        </a:rPr>
                        <a:t>3,589</a:t>
                      </a:r>
                      <a:endParaRPr lang="en-US" sz="20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2000" b="1" dirty="0">
                          <a:solidFill>
                            <a:srgbClr val="000000"/>
                          </a:solidFill>
                          <a:effectLst/>
                          <a:latin typeface="+mn-lt"/>
                          <a:ea typeface="Calibri"/>
                          <a:cs typeface="Times New Roman"/>
                        </a:rPr>
                        <a:t>100.0%</a:t>
                      </a:r>
                      <a:endParaRPr lang="en-US" sz="20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Title 2"/>
          <p:cNvSpPr>
            <a:spLocks noGrp="1"/>
          </p:cNvSpPr>
          <p:nvPr>
            <p:ph type="title"/>
          </p:nvPr>
        </p:nvSpPr>
        <p:spPr/>
        <p:txBody>
          <a:bodyPr/>
          <a:lstStyle/>
          <a:p>
            <a:r>
              <a:rPr lang="en-US" dirty="0" smtClean="0"/>
              <a:t>2013 </a:t>
            </a:r>
            <a:r>
              <a:rPr lang="en-US" dirty="0" smtClean="0"/>
              <a:t>Injuries in Fatal Crashes by Injury Severity</a:t>
            </a:r>
            <a:endParaRPr lang="en-US" dirty="0"/>
          </a:p>
        </p:txBody>
      </p:sp>
      <p:sp>
        <p:nvSpPr>
          <p:cNvPr id="6" name="TextBox 5"/>
          <p:cNvSpPr txBox="1"/>
          <p:nvPr/>
        </p:nvSpPr>
        <p:spPr>
          <a:xfrm>
            <a:off x="282054" y="5638208"/>
            <a:ext cx="8534400" cy="261610"/>
          </a:xfrm>
          <a:prstGeom prst="rect">
            <a:avLst/>
          </a:prstGeom>
          <a:noFill/>
        </p:spPr>
        <p:txBody>
          <a:bodyPr wrap="square" rtlCol="0">
            <a:spAutoFit/>
          </a:bodyPr>
          <a:lstStyle/>
          <a:p>
            <a:r>
              <a:rPr lang="en-US" sz="1100" b="1" dirty="0">
                <a:solidFill>
                  <a:srgbClr val="000000"/>
                </a:solidFill>
              </a:rPr>
              <a:t>Source: National Highway Traffic Safety Administration (NHTSA), Fatality Analysis Reporting System (FARS</a:t>
            </a:r>
            <a:r>
              <a:rPr lang="en-US" sz="1100" b="1" dirty="0" smtClean="0">
                <a:solidFill>
                  <a:srgbClr val="000000"/>
                </a:solidFill>
              </a:rPr>
              <a:t>).</a:t>
            </a:r>
            <a:endParaRPr lang="en-US" sz="1100" b="1" dirty="0">
              <a:solidFill>
                <a:srgbClr val="000000"/>
              </a:solidFill>
            </a:endParaRPr>
          </a:p>
        </p:txBody>
      </p:sp>
      <p:sp>
        <p:nvSpPr>
          <p:cNvPr id="2" name="TextBox 1"/>
          <p:cNvSpPr txBox="1"/>
          <p:nvPr/>
        </p:nvSpPr>
        <p:spPr>
          <a:xfrm>
            <a:off x="282054" y="5899818"/>
            <a:ext cx="8176146" cy="338554"/>
          </a:xfrm>
          <a:prstGeom prst="rect">
            <a:avLst/>
          </a:prstGeom>
          <a:noFill/>
        </p:spPr>
        <p:txBody>
          <a:bodyPr wrap="square" rtlCol="0">
            <a:spAutoFit/>
          </a:bodyPr>
          <a:lstStyle/>
          <a:p>
            <a:r>
              <a:rPr lang="en-US" dirty="0" smtClean="0">
                <a:solidFill>
                  <a:schemeClr val="tx1"/>
                </a:solidFill>
              </a:rPr>
              <a:t>Note: Does not </a:t>
            </a:r>
            <a:r>
              <a:rPr lang="en-US" dirty="0">
                <a:solidFill>
                  <a:schemeClr val="tx1"/>
                </a:solidFill>
              </a:rPr>
              <a:t>include “Injured</a:t>
            </a:r>
            <a:r>
              <a:rPr lang="en-US" dirty="0">
                <a:solidFill>
                  <a:schemeClr val="tx1"/>
                </a:solidFill>
              </a:rPr>
              <a:t>, Severity Unknown” injuries (aka “U-level”) </a:t>
            </a:r>
          </a:p>
        </p:txBody>
      </p:sp>
    </p:spTree>
    <p:extLst>
      <p:ext uri="{BB962C8B-B14F-4D97-AF65-F5344CB8AC3E}">
        <p14:creationId xmlns:p14="http://schemas.microsoft.com/office/powerpoint/2010/main" val="18934007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745450818"/>
              </p:ext>
            </p:extLst>
          </p:nvPr>
        </p:nvGraphicFramePr>
        <p:xfrm>
          <a:off x="282054" y="1066800"/>
          <a:ext cx="8700447" cy="4495801"/>
        </p:xfrm>
        <a:graphic>
          <a:graphicData uri="http://schemas.openxmlformats.org/drawingml/2006/table">
            <a:tbl>
              <a:tblPr firstRow="1" firstCol="1" bandRow="1">
                <a:tableStyleId>{5C22544A-7EE6-4342-B048-85BDC9FD1C3A}</a:tableStyleId>
              </a:tblPr>
              <a:tblGrid>
                <a:gridCol w="6575946"/>
                <a:gridCol w="1116240"/>
                <a:gridCol w="1008261"/>
              </a:tblGrid>
              <a:tr h="1111865">
                <a:tc>
                  <a:txBody>
                    <a:bodyPr/>
                    <a:lstStyle/>
                    <a:p>
                      <a:pPr marL="0" marR="0">
                        <a:spcBef>
                          <a:spcPts val="0"/>
                        </a:spcBef>
                        <a:spcAft>
                          <a:spcPts val="0"/>
                        </a:spcAft>
                      </a:pPr>
                      <a:r>
                        <a:rPr lang="en-US" sz="2000" b="0" dirty="0">
                          <a:solidFill>
                            <a:srgbClr val="000000"/>
                          </a:solidFill>
                          <a:effectLst/>
                          <a:latin typeface="+mn-lt"/>
                          <a:ea typeface="Calibri"/>
                          <a:cs typeface="Times New Roman"/>
                        </a:rPr>
                        <a:t>Total persons with </a:t>
                      </a:r>
                      <a:r>
                        <a:rPr lang="en-US" sz="2000" b="0" u="sng" dirty="0">
                          <a:solidFill>
                            <a:srgbClr val="000000"/>
                          </a:solidFill>
                          <a:effectLst/>
                          <a:latin typeface="+mn-lt"/>
                          <a:ea typeface="Calibri"/>
                          <a:cs typeface="Times New Roman"/>
                        </a:rPr>
                        <a:t>A-level</a:t>
                      </a:r>
                      <a:r>
                        <a:rPr lang="en-US" sz="2000" b="0" dirty="0">
                          <a:solidFill>
                            <a:srgbClr val="000000"/>
                          </a:solidFill>
                          <a:effectLst/>
                          <a:latin typeface="+mn-lt"/>
                          <a:ea typeface="Calibri"/>
                          <a:cs typeface="Times New Roman"/>
                        </a:rPr>
                        <a:t> injury severity (</a:t>
                      </a:r>
                      <a:r>
                        <a:rPr lang="en-US" sz="2000" b="0" u="sng" dirty="0">
                          <a:solidFill>
                            <a:srgbClr val="000000"/>
                          </a:solidFill>
                          <a:effectLst/>
                          <a:latin typeface="+mn-lt"/>
                          <a:ea typeface="Calibri"/>
                          <a:cs typeface="Times New Roman"/>
                        </a:rPr>
                        <a:t>Suspected Serious Injury</a:t>
                      </a:r>
                      <a:r>
                        <a:rPr lang="en-US" sz="2000" b="0" dirty="0">
                          <a:solidFill>
                            <a:srgbClr val="000000"/>
                          </a:solidFill>
                          <a:effectLst/>
                          <a:latin typeface="+mn-lt"/>
                          <a:ea typeface="Calibri"/>
                          <a:cs typeface="Times New Roman"/>
                        </a:rPr>
                        <a:t>) in </a:t>
                      </a:r>
                      <a:r>
                        <a:rPr lang="en-US" sz="2000" b="0" u="sng" dirty="0" smtClean="0">
                          <a:solidFill>
                            <a:srgbClr val="000000"/>
                          </a:solidFill>
                          <a:effectLst/>
                          <a:latin typeface="+mn-lt"/>
                          <a:ea typeface="Calibri"/>
                          <a:cs typeface="Times New Roman"/>
                        </a:rPr>
                        <a:t>Injury </a:t>
                      </a:r>
                      <a:r>
                        <a:rPr lang="en-US" sz="2000" b="0" dirty="0" smtClean="0">
                          <a:solidFill>
                            <a:srgbClr val="000000"/>
                          </a:solidFill>
                          <a:effectLst/>
                          <a:latin typeface="+mn-lt"/>
                          <a:ea typeface="Calibri"/>
                          <a:cs typeface="Times New Roman"/>
                        </a:rPr>
                        <a:t>Crashes involving </a:t>
                      </a:r>
                      <a:r>
                        <a:rPr lang="en-US" sz="2000" b="0" dirty="0">
                          <a:solidFill>
                            <a:srgbClr val="000000"/>
                          </a:solidFill>
                          <a:effectLst/>
                          <a:latin typeface="+mn-lt"/>
                          <a:ea typeface="Calibri"/>
                          <a:cs typeface="Times New Roman"/>
                        </a:rPr>
                        <a:t>at least 1 Large Truck or Bus</a:t>
                      </a:r>
                      <a:endParaRPr lang="en-US" sz="2000" b="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r">
                        <a:spcBef>
                          <a:spcPts val="0"/>
                        </a:spcBef>
                        <a:spcAft>
                          <a:spcPts val="0"/>
                        </a:spcAft>
                      </a:pPr>
                      <a:r>
                        <a:rPr lang="en-US" sz="2000" b="0" dirty="0" smtClean="0">
                          <a:solidFill>
                            <a:srgbClr val="000000"/>
                          </a:solidFill>
                          <a:effectLst/>
                          <a:latin typeface="+mn-lt"/>
                          <a:ea typeface="Calibri"/>
                          <a:cs typeface="Times New Roman"/>
                        </a:rPr>
                        <a:t>10,000</a:t>
                      </a:r>
                      <a:endParaRPr lang="en-US" sz="2000" b="0" dirty="0">
                        <a:effectLst/>
                        <a:latin typeface="+mn-lt"/>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2000" b="0" dirty="0" smtClean="0">
                          <a:solidFill>
                            <a:srgbClr val="000000"/>
                          </a:solidFill>
                          <a:effectLst/>
                          <a:latin typeface="+mn-lt"/>
                          <a:ea typeface="Calibri"/>
                          <a:cs typeface="Times New Roman"/>
                        </a:rPr>
                        <a:t>8%</a:t>
                      </a:r>
                      <a:endParaRPr lang="en-US" sz="2000" b="0" dirty="0">
                        <a:effectLst/>
                        <a:latin typeface="+mn-lt"/>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60206">
                <a:tc>
                  <a:txBody>
                    <a:bodyPr/>
                    <a:lstStyle/>
                    <a:p>
                      <a:pPr marL="0" marR="0">
                        <a:spcBef>
                          <a:spcPts val="0"/>
                        </a:spcBef>
                        <a:spcAft>
                          <a:spcPts val="0"/>
                        </a:spcAft>
                      </a:pPr>
                      <a:r>
                        <a:rPr lang="en-US" sz="2000" b="0" dirty="0">
                          <a:solidFill>
                            <a:srgbClr val="000000"/>
                          </a:solidFill>
                          <a:effectLst/>
                          <a:latin typeface="+mn-lt"/>
                          <a:ea typeface="Calibri"/>
                          <a:cs typeface="Times New Roman"/>
                        </a:rPr>
                        <a:t>Total persons with </a:t>
                      </a:r>
                      <a:r>
                        <a:rPr lang="en-US" sz="2000" b="0" u="sng" dirty="0">
                          <a:solidFill>
                            <a:srgbClr val="000000"/>
                          </a:solidFill>
                          <a:effectLst/>
                          <a:latin typeface="+mn-lt"/>
                          <a:ea typeface="Calibri"/>
                          <a:cs typeface="Times New Roman"/>
                        </a:rPr>
                        <a:t>B-level</a:t>
                      </a:r>
                      <a:r>
                        <a:rPr lang="en-US" sz="2000" b="0" dirty="0">
                          <a:solidFill>
                            <a:srgbClr val="000000"/>
                          </a:solidFill>
                          <a:effectLst/>
                          <a:latin typeface="+mn-lt"/>
                          <a:ea typeface="Calibri"/>
                          <a:cs typeface="Times New Roman"/>
                        </a:rPr>
                        <a:t> injury severity (</a:t>
                      </a:r>
                      <a:r>
                        <a:rPr lang="en-US" sz="2000" b="0" u="sng" dirty="0">
                          <a:solidFill>
                            <a:srgbClr val="000000"/>
                          </a:solidFill>
                          <a:effectLst/>
                          <a:latin typeface="+mn-lt"/>
                          <a:ea typeface="Calibri"/>
                          <a:cs typeface="Times New Roman"/>
                        </a:rPr>
                        <a:t>Suspected Minor Injury</a:t>
                      </a:r>
                      <a:r>
                        <a:rPr lang="en-US" sz="2000" b="0" dirty="0">
                          <a:solidFill>
                            <a:srgbClr val="000000"/>
                          </a:solidFill>
                          <a:effectLst/>
                          <a:latin typeface="+mn-lt"/>
                          <a:ea typeface="Calibri"/>
                          <a:cs typeface="Times New Roman"/>
                        </a:rPr>
                        <a:t>) in </a:t>
                      </a:r>
                      <a:r>
                        <a:rPr lang="en-US" sz="2000" b="0" u="sng" dirty="0" smtClean="0">
                          <a:solidFill>
                            <a:srgbClr val="000000"/>
                          </a:solidFill>
                          <a:effectLst/>
                          <a:latin typeface="+mn-lt"/>
                          <a:ea typeface="Calibri"/>
                          <a:cs typeface="Times New Roman"/>
                        </a:rPr>
                        <a:t>Injury </a:t>
                      </a:r>
                      <a:r>
                        <a:rPr lang="en-US" sz="2000" b="0" dirty="0" smtClean="0">
                          <a:solidFill>
                            <a:srgbClr val="000000"/>
                          </a:solidFill>
                          <a:effectLst/>
                          <a:latin typeface="+mn-lt"/>
                          <a:ea typeface="Calibri"/>
                          <a:cs typeface="Times New Roman"/>
                        </a:rPr>
                        <a:t>Crashes </a:t>
                      </a:r>
                      <a:r>
                        <a:rPr lang="en-US" sz="2000" b="0" dirty="0">
                          <a:solidFill>
                            <a:srgbClr val="000000"/>
                          </a:solidFill>
                          <a:effectLst/>
                          <a:latin typeface="+mn-lt"/>
                          <a:ea typeface="Calibri"/>
                          <a:cs typeface="Times New Roman"/>
                        </a:rPr>
                        <a:t>involving at least 1 Large Truck or Bus</a:t>
                      </a:r>
                      <a:endParaRPr lang="en-US" sz="2000" b="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r">
                        <a:spcBef>
                          <a:spcPts val="0"/>
                        </a:spcBef>
                        <a:spcAft>
                          <a:spcPts val="0"/>
                        </a:spcAft>
                      </a:pPr>
                      <a:r>
                        <a:rPr lang="en-US" sz="2000" dirty="0" smtClean="0">
                          <a:solidFill>
                            <a:srgbClr val="000000"/>
                          </a:solidFill>
                          <a:effectLst/>
                          <a:latin typeface="+mn-lt"/>
                          <a:ea typeface="Calibri"/>
                          <a:cs typeface="Times New Roman"/>
                        </a:rPr>
                        <a:t>37,000</a:t>
                      </a:r>
                      <a:endParaRPr lang="en-US" sz="2000" dirty="0">
                        <a:effectLst/>
                        <a:latin typeface="+mn-lt"/>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2000" dirty="0" smtClean="0">
                          <a:solidFill>
                            <a:srgbClr val="000000"/>
                          </a:solidFill>
                          <a:effectLst/>
                          <a:latin typeface="+mn-lt"/>
                          <a:ea typeface="Calibri"/>
                          <a:cs typeface="Times New Roman"/>
                        </a:rPr>
                        <a:t>30%</a:t>
                      </a:r>
                      <a:endParaRPr lang="en-US" sz="2000" dirty="0">
                        <a:effectLst/>
                        <a:latin typeface="+mn-lt"/>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11865">
                <a:tc>
                  <a:txBody>
                    <a:bodyPr/>
                    <a:lstStyle/>
                    <a:p>
                      <a:pPr marL="0" marR="0">
                        <a:spcBef>
                          <a:spcPts val="0"/>
                        </a:spcBef>
                        <a:spcAft>
                          <a:spcPts val="0"/>
                        </a:spcAft>
                      </a:pPr>
                      <a:r>
                        <a:rPr lang="en-US" sz="2000" b="0" dirty="0">
                          <a:solidFill>
                            <a:srgbClr val="000000"/>
                          </a:solidFill>
                          <a:effectLst/>
                          <a:latin typeface="+mn-lt"/>
                          <a:ea typeface="Calibri"/>
                          <a:cs typeface="Times New Roman"/>
                        </a:rPr>
                        <a:t>Total persons with </a:t>
                      </a:r>
                      <a:r>
                        <a:rPr lang="en-US" sz="2000" b="0" u="sng" dirty="0">
                          <a:solidFill>
                            <a:srgbClr val="000000"/>
                          </a:solidFill>
                          <a:effectLst/>
                          <a:latin typeface="+mn-lt"/>
                          <a:ea typeface="Calibri"/>
                          <a:cs typeface="Times New Roman"/>
                        </a:rPr>
                        <a:t>C-level</a:t>
                      </a:r>
                      <a:r>
                        <a:rPr lang="en-US" sz="2000" b="0" dirty="0">
                          <a:solidFill>
                            <a:srgbClr val="000000"/>
                          </a:solidFill>
                          <a:effectLst/>
                          <a:latin typeface="+mn-lt"/>
                          <a:ea typeface="Calibri"/>
                          <a:cs typeface="Times New Roman"/>
                        </a:rPr>
                        <a:t> injury severity (</a:t>
                      </a:r>
                      <a:r>
                        <a:rPr lang="en-US" sz="2000" b="0" u="sng" dirty="0">
                          <a:solidFill>
                            <a:srgbClr val="000000"/>
                          </a:solidFill>
                          <a:effectLst/>
                          <a:latin typeface="+mn-lt"/>
                          <a:ea typeface="Calibri"/>
                          <a:cs typeface="Times New Roman"/>
                        </a:rPr>
                        <a:t>Possible Injury</a:t>
                      </a:r>
                      <a:r>
                        <a:rPr lang="en-US" sz="2000" b="0" dirty="0">
                          <a:solidFill>
                            <a:srgbClr val="000000"/>
                          </a:solidFill>
                          <a:effectLst/>
                          <a:latin typeface="+mn-lt"/>
                          <a:ea typeface="Calibri"/>
                          <a:cs typeface="Times New Roman"/>
                        </a:rPr>
                        <a:t>) in </a:t>
                      </a:r>
                      <a:r>
                        <a:rPr lang="en-US" sz="2000" b="0" u="sng" dirty="0" smtClean="0">
                          <a:solidFill>
                            <a:srgbClr val="000000"/>
                          </a:solidFill>
                          <a:effectLst/>
                          <a:latin typeface="+mn-lt"/>
                          <a:ea typeface="Calibri"/>
                          <a:cs typeface="Times New Roman"/>
                        </a:rPr>
                        <a:t>Injury </a:t>
                      </a:r>
                      <a:r>
                        <a:rPr lang="en-US" sz="2000" b="0" dirty="0" smtClean="0">
                          <a:solidFill>
                            <a:srgbClr val="000000"/>
                          </a:solidFill>
                          <a:effectLst/>
                          <a:latin typeface="+mn-lt"/>
                          <a:ea typeface="Calibri"/>
                          <a:cs typeface="Times New Roman"/>
                        </a:rPr>
                        <a:t>Crashes involving </a:t>
                      </a:r>
                      <a:r>
                        <a:rPr lang="en-US" sz="2000" b="0" dirty="0">
                          <a:solidFill>
                            <a:srgbClr val="000000"/>
                          </a:solidFill>
                          <a:effectLst/>
                          <a:latin typeface="+mn-lt"/>
                          <a:ea typeface="Calibri"/>
                          <a:cs typeface="Times New Roman"/>
                        </a:rPr>
                        <a:t>at least 1 Large Truck or Bus</a:t>
                      </a:r>
                      <a:endParaRPr lang="en-US" sz="2000" b="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r">
                        <a:spcBef>
                          <a:spcPts val="0"/>
                        </a:spcBef>
                        <a:spcAft>
                          <a:spcPts val="0"/>
                        </a:spcAft>
                      </a:pPr>
                      <a:r>
                        <a:rPr lang="en-US" sz="2000" dirty="0" smtClean="0">
                          <a:solidFill>
                            <a:srgbClr val="000000"/>
                          </a:solidFill>
                          <a:effectLst/>
                          <a:latin typeface="+mn-lt"/>
                          <a:ea typeface="Calibri"/>
                          <a:cs typeface="Times New Roman"/>
                        </a:rPr>
                        <a:t>78,000</a:t>
                      </a:r>
                      <a:endParaRPr lang="en-US" sz="2000" dirty="0">
                        <a:effectLst/>
                        <a:latin typeface="+mn-lt"/>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2000" dirty="0" smtClean="0">
                          <a:solidFill>
                            <a:srgbClr val="000000"/>
                          </a:solidFill>
                          <a:effectLst/>
                          <a:latin typeface="+mn-lt"/>
                          <a:ea typeface="Calibri"/>
                          <a:cs typeface="Times New Roman"/>
                        </a:rPr>
                        <a:t>62%</a:t>
                      </a:r>
                      <a:endParaRPr lang="en-US" sz="2000" dirty="0">
                        <a:effectLst/>
                        <a:latin typeface="+mn-lt"/>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11865">
                <a:tc>
                  <a:txBody>
                    <a:bodyPr/>
                    <a:lstStyle/>
                    <a:p>
                      <a:pPr marL="0" marR="0">
                        <a:spcBef>
                          <a:spcPts val="0"/>
                        </a:spcBef>
                        <a:spcAft>
                          <a:spcPts val="0"/>
                        </a:spcAft>
                      </a:pPr>
                      <a:r>
                        <a:rPr lang="en-US" sz="2000" b="0" dirty="0">
                          <a:solidFill>
                            <a:srgbClr val="000000"/>
                          </a:solidFill>
                          <a:effectLst/>
                          <a:latin typeface="+mn-lt"/>
                          <a:ea typeface="Calibri"/>
                          <a:cs typeface="Times New Roman"/>
                        </a:rPr>
                        <a:t>Total persons with </a:t>
                      </a:r>
                      <a:r>
                        <a:rPr lang="en-US" sz="2000" b="0" u="sng" dirty="0">
                          <a:solidFill>
                            <a:srgbClr val="000000"/>
                          </a:solidFill>
                          <a:effectLst/>
                          <a:latin typeface="+mn-lt"/>
                          <a:ea typeface="Calibri"/>
                          <a:cs typeface="Times New Roman"/>
                        </a:rPr>
                        <a:t>A, B, or C-level</a:t>
                      </a:r>
                      <a:r>
                        <a:rPr lang="en-US" sz="2000" b="0" dirty="0">
                          <a:solidFill>
                            <a:srgbClr val="000000"/>
                          </a:solidFill>
                          <a:effectLst/>
                          <a:latin typeface="+mn-lt"/>
                          <a:ea typeface="Calibri"/>
                          <a:cs typeface="Times New Roman"/>
                        </a:rPr>
                        <a:t> injury severity in </a:t>
                      </a:r>
                      <a:r>
                        <a:rPr lang="en-US" sz="2000" b="0" u="sng" dirty="0">
                          <a:solidFill>
                            <a:srgbClr val="000000"/>
                          </a:solidFill>
                          <a:effectLst/>
                          <a:latin typeface="+mn-lt"/>
                          <a:ea typeface="Calibri"/>
                          <a:cs typeface="Times New Roman"/>
                        </a:rPr>
                        <a:t>Fatal</a:t>
                      </a:r>
                      <a:r>
                        <a:rPr lang="en-US" sz="2000" b="0" dirty="0">
                          <a:solidFill>
                            <a:srgbClr val="000000"/>
                          </a:solidFill>
                          <a:effectLst/>
                          <a:latin typeface="+mn-lt"/>
                          <a:ea typeface="Calibri"/>
                          <a:cs typeface="Times New Roman"/>
                        </a:rPr>
                        <a:t> Crashes </a:t>
                      </a:r>
                      <a:r>
                        <a:rPr lang="en-US" sz="2000" b="0" dirty="0" smtClean="0">
                          <a:solidFill>
                            <a:srgbClr val="000000"/>
                          </a:solidFill>
                          <a:effectLst/>
                          <a:latin typeface="+mn-lt"/>
                          <a:ea typeface="Calibri"/>
                          <a:cs typeface="Times New Roman"/>
                        </a:rPr>
                        <a:t>involving </a:t>
                      </a:r>
                      <a:r>
                        <a:rPr lang="en-US" sz="2000" b="0" dirty="0">
                          <a:solidFill>
                            <a:srgbClr val="000000"/>
                          </a:solidFill>
                          <a:effectLst/>
                          <a:latin typeface="+mn-lt"/>
                          <a:ea typeface="Calibri"/>
                          <a:cs typeface="Times New Roman"/>
                        </a:rPr>
                        <a:t>at least 1 Large Truck or Bus</a:t>
                      </a:r>
                      <a:endParaRPr lang="en-US" sz="2000" b="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r">
                        <a:spcBef>
                          <a:spcPts val="0"/>
                        </a:spcBef>
                        <a:spcAft>
                          <a:spcPts val="0"/>
                        </a:spcAft>
                      </a:pPr>
                      <a:r>
                        <a:rPr lang="en-US" sz="2000" b="1" dirty="0" smtClean="0">
                          <a:solidFill>
                            <a:srgbClr val="000000"/>
                          </a:solidFill>
                          <a:effectLst/>
                          <a:latin typeface="+mn-lt"/>
                          <a:ea typeface="Calibri"/>
                          <a:cs typeface="Times New Roman"/>
                        </a:rPr>
                        <a:t>125,000</a:t>
                      </a:r>
                      <a:endParaRPr lang="en-US" sz="2000" dirty="0">
                        <a:effectLst/>
                        <a:latin typeface="+mn-lt"/>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2000" b="1" dirty="0" smtClean="0">
                          <a:solidFill>
                            <a:srgbClr val="000000"/>
                          </a:solidFill>
                          <a:effectLst/>
                          <a:latin typeface="+mn-lt"/>
                          <a:ea typeface="Calibri"/>
                          <a:cs typeface="Times New Roman"/>
                        </a:rPr>
                        <a:t>100%</a:t>
                      </a:r>
                      <a:endParaRPr lang="en-US" sz="2000" dirty="0">
                        <a:effectLst/>
                        <a:latin typeface="+mn-lt"/>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Title 2"/>
          <p:cNvSpPr>
            <a:spLocks noGrp="1"/>
          </p:cNvSpPr>
          <p:nvPr>
            <p:ph type="title"/>
          </p:nvPr>
        </p:nvSpPr>
        <p:spPr/>
        <p:txBody>
          <a:bodyPr/>
          <a:lstStyle/>
          <a:p>
            <a:r>
              <a:rPr lang="en-US" dirty="0" smtClean="0"/>
              <a:t>2013 </a:t>
            </a:r>
            <a:r>
              <a:rPr lang="en-US" dirty="0" smtClean="0"/>
              <a:t>Injuries in Injury Crashes by Injury Severity</a:t>
            </a:r>
            <a:endParaRPr lang="en-US" dirty="0"/>
          </a:p>
        </p:txBody>
      </p:sp>
      <p:sp>
        <p:nvSpPr>
          <p:cNvPr id="6" name="TextBox 5"/>
          <p:cNvSpPr txBox="1"/>
          <p:nvPr/>
        </p:nvSpPr>
        <p:spPr>
          <a:xfrm>
            <a:off x="282054" y="5638208"/>
            <a:ext cx="8534400" cy="261610"/>
          </a:xfrm>
          <a:prstGeom prst="rect">
            <a:avLst/>
          </a:prstGeom>
          <a:noFill/>
        </p:spPr>
        <p:txBody>
          <a:bodyPr wrap="square" rtlCol="0">
            <a:spAutoFit/>
          </a:bodyPr>
          <a:lstStyle/>
          <a:p>
            <a:r>
              <a:rPr lang="en-US" sz="1100" b="1" dirty="0">
                <a:solidFill>
                  <a:srgbClr val="000000"/>
                </a:solidFill>
              </a:rPr>
              <a:t>Source: National Highway Traffic Safety Administration (NHTSA), Fatality Analysis Reporting System (FARS</a:t>
            </a:r>
            <a:r>
              <a:rPr lang="en-US" sz="1100" b="1" dirty="0" smtClean="0">
                <a:solidFill>
                  <a:srgbClr val="000000"/>
                </a:solidFill>
              </a:rPr>
              <a:t>).</a:t>
            </a:r>
            <a:endParaRPr lang="en-US" sz="1100" b="1" dirty="0">
              <a:solidFill>
                <a:srgbClr val="000000"/>
              </a:solidFill>
            </a:endParaRPr>
          </a:p>
        </p:txBody>
      </p:sp>
      <p:sp>
        <p:nvSpPr>
          <p:cNvPr id="2" name="TextBox 1"/>
          <p:cNvSpPr txBox="1"/>
          <p:nvPr/>
        </p:nvSpPr>
        <p:spPr>
          <a:xfrm>
            <a:off x="282054" y="5899818"/>
            <a:ext cx="8176146" cy="338554"/>
          </a:xfrm>
          <a:prstGeom prst="rect">
            <a:avLst/>
          </a:prstGeom>
          <a:noFill/>
        </p:spPr>
        <p:txBody>
          <a:bodyPr wrap="square" rtlCol="0">
            <a:spAutoFit/>
          </a:bodyPr>
          <a:lstStyle/>
          <a:p>
            <a:r>
              <a:rPr lang="en-US" dirty="0" smtClean="0">
                <a:solidFill>
                  <a:schemeClr val="tx1"/>
                </a:solidFill>
              </a:rPr>
              <a:t>Note: Does not </a:t>
            </a:r>
            <a:r>
              <a:rPr lang="en-US" dirty="0">
                <a:solidFill>
                  <a:schemeClr val="tx1"/>
                </a:solidFill>
              </a:rPr>
              <a:t>include “Injured</a:t>
            </a:r>
            <a:r>
              <a:rPr lang="en-US" dirty="0">
                <a:solidFill>
                  <a:schemeClr val="tx1"/>
                </a:solidFill>
              </a:rPr>
              <a:t>, Severity Unknown” injuries (aka “U-level”) </a:t>
            </a:r>
          </a:p>
        </p:txBody>
      </p:sp>
    </p:spTree>
    <p:extLst>
      <p:ext uri="{BB962C8B-B14F-4D97-AF65-F5344CB8AC3E}">
        <p14:creationId xmlns:p14="http://schemas.microsoft.com/office/powerpoint/2010/main" val="40946892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36576"/>
            <a:ext cx="8613648" cy="846386"/>
          </a:xfrm>
        </p:spPr>
        <p:txBody>
          <a:bodyPr/>
          <a:lstStyle/>
          <a:p>
            <a:r>
              <a:rPr lang="en-US" sz="2450" dirty="0" smtClean="0"/>
              <a:t>Large Truck and Bus Fatal Crash and Fatality Rates</a:t>
            </a:r>
            <a:br>
              <a:rPr lang="en-US" sz="2450" dirty="0" smtClean="0"/>
            </a:br>
            <a:r>
              <a:rPr lang="en-US" sz="2450" dirty="0" smtClean="0"/>
              <a:t>2000–2013</a:t>
            </a:r>
            <a:endParaRPr lang="en-US" sz="2450" dirty="0"/>
          </a:p>
        </p:txBody>
      </p:sp>
      <p:sp>
        <p:nvSpPr>
          <p:cNvPr id="7" name="Rectangle 6"/>
          <p:cNvSpPr/>
          <p:nvPr/>
        </p:nvSpPr>
        <p:spPr>
          <a:xfrm>
            <a:off x="250222" y="5334000"/>
            <a:ext cx="8479383" cy="938719"/>
          </a:xfrm>
          <a:prstGeom prst="rect">
            <a:avLst/>
          </a:prstGeom>
        </p:spPr>
        <p:txBody>
          <a:bodyPr wrap="square">
            <a:spAutoFit/>
          </a:bodyPr>
          <a:lstStyle/>
          <a:p>
            <a:r>
              <a:rPr lang="en-US" sz="1100" b="1" dirty="0" smtClean="0">
                <a:solidFill>
                  <a:srgbClr val="FF0000"/>
                </a:solidFill>
              </a:rPr>
              <a:t>Note: Rates are per 100 Million Vehicle Miles Traveled (VMT) by ALL Motor Vehicles</a:t>
            </a:r>
          </a:p>
          <a:p>
            <a:r>
              <a:rPr lang="en-US" sz="1100" b="1" dirty="0">
                <a:solidFill>
                  <a:srgbClr val="000000"/>
                </a:solidFill>
              </a:rPr>
              <a:t>Source: Crashes: National Highway Traffic Safety Administration (NHTSA), Fatality Analysis Reporting System (FARS); Vehicle Miles Traveled (VMT): Federal Highway Administration (FHWA), </a:t>
            </a:r>
            <a:r>
              <a:rPr lang="en-US" sz="1100" b="1" i="1" dirty="0">
                <a:solidFill>
                  <a:srgbClr val="000000"/>
                </a:solidFill>
              </a:rPr>
              <a:t>Highway Statistics</a:t>
            </a:r>
            <a:r>
              <a:rPr lang="en-US" sz="1100" b="1" dirty="0">
                <a:solidFill>
                  <a:srgbClr val="000000"/>
                </a:solidFill>
              </a:rPr>
              <a:t>.</a:t>
            </a:r>
            <a:endParaRPr lang="en-US" sz="1100" b="1" dirty="0"/>
          </a:p>
          <a:p>
            <a:endParaRPr lang="en-US" sz="1100" b="1" dirty="0" smtClean="0">
              <a:solidFill>
                <a:srgbClr val="FF0000"/>
              </a:solidFill>
            </a:endParaRPr>
          </a:p>
          <a:p>
            <a:endParaRPr lang="en-US" sz="1100" b="1" dirty="0" smtClean="0">
              <a:solidFill>
                <a:srgbClr val="FF0000"/>
              </a:solidFill>
            </a:endParaRPr>
          </a:p>
        </p:txBody>
      </p:sp>
      <p:pic>
        <p:nvPicPr>
          <p:cNvPr id="1026" name="Picture 2" descr="This chart depicts three different crash rates.  All rates are per 100 million vehicle miles traveled (VMT).  &#10;&#10;The black line represnts the fatality rate and is the number of fatalities in large truck and bus crashes per 100 million vehicle miles traveled.&#10;&#10;The red line represents the vehicle rate and is the number of large trucks and buses involved in fatal crashes per 100 million vehicle miles traveled.&#10;&#10;The blue line represents the crash rate and is the number of large truck or bus crashes per 100 million vehicle miles traveled." title="Large Truck and Bus Fatal Crash and Fatality Rates, 2000 - 2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8979828"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81379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35447"/>
            <a:ext cx="8613648" cy="869469"/>
          </a:xfrm>
        </p:spPr>
        <p:txBody>
          <a:bodyPr/>
          <a:lstStyle/>
          <a:p>
            <a:r>
              <a:rPr lang="en-US" sz="2450" dirty="0" smtClean="0"/>
              <a:t>Large Truck and Bus Fatal Crash Data by State, </a:t>
            </a:r>
            <a:br>
              <a:rPr lang="en-US" sz="2450" dirty="0" smtClean="0"/>
            </a:br>
            <a:r>
              <a:rPr lang="en-US" sz="2450" dirty="0" smtClean="0"/>
              <a:t>2012</a:t>
            </a:r>
            <a:r>
              <a:rPr lang="en-US" dirty="0" smtClean="0"/>
              <a:t>–</a:t>
            </a:r>
            <a:r>
              <a:rPr lang="en-US" sz="2450" dirty="0" smtClean="0"/>
              <a:t>2013</a:t>
            </a:r>
            <a:endParaRPr lang="en-US" sz="2450" dirty="0"/>
          </a:p>
        </p:txBody>
      </p:sp>
      <p:pic>
        <p:nvPicPr>
          <p:cNvPr id="2049" name="Picture 1" descr="This table shows the number of large truck and bus fatal crashes by state for years 2012 - 2013.  States are ranked by the number of fatal large truck and bus crashes in 2013 and the top ten are depicted.  In 2013, 1,879 crashes took place in these ten states." title="Large Truck and Bus Fatal Crash Data by State, 2012 - 2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0700" y="838200"/>
            <a:ext cx="5334000" cy="474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524000" y="5644138"/>
            <a:ext cx="5715000" cy="600164"/>
          </a:xfrm>
          <a:prstGeom prst="rect">
            <a:avLst/>
          </a:prstGeom>
        </p:spPr>
        <p:txBody>
          <a:bodyPr wrap="square">
            <a:spAutoFit/>
          </a:bodyPr>
          <a:lstStyle/>
          <a:p>
            <a:r>
              <a:rPr lang="en-US" sz="1100" b="1" dirty="0" smtClean="0">
                <a:solidFill>
                  <a:srgbClr val="FF0000"/>
                </a:solidFill>
              </a:rPr>
              <a:t>Note: * = less than 0.05 percent.</a:t>
            </a:r>
            <a:endParaRPr lang="en-US" sz="1100" b="1" dirty="0">
              <a:solidFill>
                <a:srgbClr val="FF0000"/>
              </a:solidFill>
            </a:endParaRPr>
          </a:p>
          <a:p>
            <a:r>
              <a:rPr lang="en-US" sz="1100" b="1" dirty="0">
                <a:solidFill>
                  <a:srgbClr val="000000"/>
                </a:solidFill>
              </a:rPr>
              <a:t>Source: National Highway Traffic Safety </a:t>
            </a:r>
            <a:r>
              <a:rPr lang="en-US" sz="1100" b="1" dirty="0" smtClean="0">
                <a:solidFill>
                  <a:srgbClr val="000000"/>
                </a:solidFill>
              </a:rPr>
              <a:t>Administration (NHTSA), </a:t>
            </a:r>
            <a:r>
              <a:rPr lang="en-US" sz="1100" b="1" dirty="0">
                <a:solidFill>
                  <a:srgbClr val="000000"/>
                </a:solidFill>
              </a:rPr>
              <a:t>Fatality Analysis Reporting System (FARS</a:t>
            </a:r>
            <a:r>
              <a:rPr lang="en-US" sz="1100" b="1" dirty="0" smtClean="0">
                <a:solidFill>
                  <a:srgbClr val="000000"/>
                </a:solidFill>
              </a:rPr>
              <a:t>).</a:t>
            </a:r>
            <a:endParaRPr lang="en-US" sz="1100" b="1" dirty="0"/>
          </a:p>
        </p:txBody>
      </p:sp>
    </p:spTree>
    <p:extLst>
      <p:ext uri="{BB962C8B-B14F-4D97-AF65-F5344CB8AC3E}">
        <p14:creationId xmlns:p14="http://schemas.microsoft.com/office/powerpoint/2010/main" val="2962111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343120" y="9532"/>
            <a:ext cx="8610600" cy="762000"/>
          </a:xfrm>
        </p:spPr>
        <p:txBody>
          <a:bodyPr/>
          <a:lstStyle/>
          <a:p>
            <a:r>
              <a:rPr lang="en-US" dirty="0" smtClean="0"/>
              <a:t>Large Trucks in Fatal Crashes by Gross Vehicle Weight Rating, 2011‒2013</a:t>
            </a:r>
            <a:endParaRPr lang="en-US" dirty="0"/>
          </a:p>
        </p:txBody>
      </p:sp>
      <p:sp>
        <p:nvSpPr>
          <p:cNvPr id="6" name="Rectangle 5"/>
          <p:cNvSpPr/>
          <p:nvPr/>
        </p:nvSpPr>
        <p:spPr>
          <a:xfrm>
            <a:off x="152400" y="2921913"/>
            <a:ext cx="8469180" cy="600164"/>
          </a:xfrm>
          <a:prstGeom prst="rect">
            <a:avLst/>
          </a:prstGeom>
        </p:spPr>
        <p:txBody>
          <a:bodyPr wrap="square">
            <a:spAutoFit/>
          </a:bodyPr>
          <a:lstStyle/>
          <a:p>
            <a:r>
              <a:rPr lang="en-US" sz="1100" b="1" dirty="0" smtClean="0">
                <a:solidFill>
                  <a:srgbClr val="FF0000"/>
                </a:solidFill>
              </a:rPr>
              <a:t>Note: Individual counts may not add to total due to vehicles with an unknown GVWR.</a:t>
            </a:r>
            <a:endParaRPr lang="en-US" sz="1100" b="1" dirty="0">
              <a:solidFill>
                <a:srgbClr val="FF0000"/>
              </a:solidFill>
            </a:endParaRPr>
          </a:p>
          <a:p>
            <a:r>
              <a:rPr lang="en-US" sz="1100" b="1" dirty="0">
                <a:solidFill>
                  <a:srgbClr val="000000"/>
                </a:solidFill>
              </a:rPr>
              <a:t>Source: National Highway Traffic Safety Administration (NHTSA), Fatality Analysis Reporting System (FARS).</a:t>
            </a:r>
            <a:endParaRPr lang="en-US" sz="1100" b="1" dirty="0"/>
          </a:p>
          <a:p>
            <a:endParaRPr lang="en-US" sz="1100" b="1" dirty="0" smtClean="0">
              <a:solidFill>
                <a:srgbClr val="FF0000"/>
              </a:solidFill>
            </a:endParaRPr>
          </a:p>
        </p:txBody>
      </p:sp>
      <p:pic>
        <p:nvPicPr>
          <p:cNvPr id="1026" name="Picture 2" descr="This table shows the number of large trucks involved in fatal crashes by their gross vehicle weight rating for years 2011 - 2013.  Also shown is the percent change in large trucks involved for 2011-2012 and 2012-2013." title="Large Trucks in Fatal Crashes by Gross Vehicle Weight Rating, 2011‒2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74057"/>
            <a:ext cx="8779644" cy="185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99785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lstStyle/>
          <a:p>
            <a:r>
              <a:rPr lang="en-US" dirty="0" smtClean="0"/>
              <a:t>Buses in Fatal Crashes by Type of Bus, 2011‒2013</a:t>
            </a:r>
            <a:endParaRPr lang="en-US" dirty="0"/>
          </a:p>
        </p:txBody>
      </p:sp>
      <p:sp>
        <p:nvSpPr>
          <p:cNvPr id="6" name="TextBox 5"/>
          <p:cNvSpPr txBox="1"/>
          <p:nvPr/>
        </p:nvSpPr>
        <p:spPr>
          <a:xfrm>
            <a:off x="182837" y="3441302"/>
            <a:ext cx="8305800" cy="261610"/>
          </a:xfrm>
          <a:prstGeom prst="rect">
            <a:avLst/>
          </a:prstGeom>
          <a:noFill/>
        </p:spPr>
        <p:txBody>
          <a:bodyPr wrap="square" rtlCol="0">
            <a:spAutoFit/>
          </a:bodyPr>
          <a:lstStyle/>
          <a:p>
            <a:pPr fontAlgn="base">
              <a:spcBef>
                <a:spcPct val="0"/>
              </a:spcBef>
              <a:spcAft>
                <a:spcPct val="0"/>
              </a:spcAft>
            </a:pPr>
            <a:r>
              <a:rPr lang="en-US" sz="1100" b="1" dirty="0">
                <a:solidFill>
                  <a:srgbClr val="000000"/>
                </a:solidFill>
              </a:rPr>
              <a:t>Source: National Highway Traffic Safety </a:t>
            </a:r>
            <a:r>
              <a:rPr lang="en-US" sz="1100" b="1" dirty="0" smtClean="0">
                <a:solidFill>
                  <a:srgbClr val="000000"/>
                </a:solidFill>
              </a:rPr>
              <a:t>Administration (NHTSA), </a:t>
            </a:r>
            <a:r>
              <a:rPr lang="en-US" sz="1100" b="1" dirty="0">
                <a:solidFill>
                  <a:srgbClr val="000000"/>
                </a:solidFill>
              </a:rPr>
              <a:t>Fatality Analysis Reporting System (FARS</a:t>
            </a:r>
            <a:r>
              <a:rPr lang="en-US" sz="1100" b="1" dirty="0" smtClean="0">
                <a:solidFill>
                  <a:srgbClr val="000000"/>
                </a:solidFill>
              </a:rPr>
              <a:t>).</a:t>
            </a:r>
            <a:endParaRPr lang="en-US" sz="1100" b="1" dirty="0">
              <a:solidFill>
                <a:srgbClr val="006699"/>
              </a:solidFill>
            </a:endParaRPr>
          </a:p>
        </p:txBody>
      </p:sp>
      <p:pic>
        <p:nvPicPr>
          <p:cNvPr id="3073" name="Picture 1" descr="This table shows the number of buses involved in fatal crashes by type of bus for years 2011 - 2013.  Also depicted is the percent change of bus involvement by type for years 2011-2012 and 2012-2013." title="Buses in Fatal Crashes by Type of Bus, 2011‒2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915" y="990600"/>
            <a:ext cx="8661995" cy="2413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44962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algn="r"/>
            <a:r>
              <a:rPr lang="en-US" sz="4800" dirty="0" smtClean="0"/>
              <a:t>Work </a:t>
            </a:r>
            <a:r>
              <a:rPr lang="en-US" sz="4800" smtClean="0"/>
              <a:t>Zone Crashes</a:t>
            </a:r>
            <a:endParaRPr lang="en-US" sz="4800"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23261521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29133"/>
            <a:ext cx="8610600" cy="758952"/>
          </a:xfrm>
        </p:spPr>
        <p:txBody>
          <a:bodyPr/>
          <a:lstStyle/>
          <a:p>
            <a:r>
              <a:rPr lang="en-US" dirty="0" smtClean="0"/>
              <a:t>Fatal Crashes in Work Zones by Vehicles Involved, 2013</a:t>
            </a:r>
            <a:endParaRPr lang="en-US" dirty="0"/>
          </a:p>
        </p:txBody>
      </p:sp>
      <p:pic>
        <p:nvPicPr>
          <p:cNvPr id="2051" name="Picture 3" descr="This map shows the location of fatal work zone crashes in 2013 that involved a large truck or bus.  In 2013 there were 146 crashes in work zones that involved a large truck and one which involved a bus." title="Fatal Crashes in Work Zones by Vehicles Involved, 2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789734"/>
            <a:ext cx="7620000" cy="5337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14400" y="6127054"/>
            <a:ext cx="8077200" cy="261610"/>
          </a:xfrm>
          <a:prstGeom prst="rect">
            <a:avLst/>
          </a:prstGeom>
          <a:noFill/>
        </p:spPr>
        <p:txBody>
          <a:bodyPr wrap="square" rtlCol="0">
            <a:spAutoFit/>
          </a:bodyPr>
          <a:lstStyle/>
          <a:p>
            <a:pPr fontAlgn="base">
              <a:spcBef>
                <a:spcPct val="0"/>
              </a:spcBef>
              <a:spcAft>
                <a:spcPct val="0"/>
              </a:spcAft>
            </a:pPr>
            <a:r>
              <a:rPr lang="en-US" sz="1100" b="1" dirty="0">
                <a:solidFill>
                  <a:srgbClr val="000000"/>
                </a:solidFill>
              </a:rPr>
              <a:t>Source: National Highway Traffic Safety </a:t>
            </a:r>
            <a:r>
              <a:rPr lang="en-US" sz="1100" b="1" dirty="0" smtClean="0">
                <a:solidFill>
                  <a:srgbClr val="000000"/>
                </a:solidFill>
              </a:rPr>
              <a:t>Administration (NHTSA), </a:t>
            </a:r>
            <a:r>
              <a:rPr lang="en-US" sz="1100" b="1" dirty="0">
                <a:solidFill>
                  <a:srgbClr val="000000"/>
                </a:solidFill>
              </a:rPr>
              <a:t>Fatality Analysis Reporting System (FARS</a:t>
            </a:r>
            <a:r>
              <a:rPr lang="en-US" sz="1100" b="1" dirty="0" smtClean="0">
                <a:solidFill>
                  <a:srgbClr val="000000"/>
                </a:solidFill>
              </a:rPr>
              <a:t>).</a:t>
            </a:r>
            <a:endParaRPr lang="en-US" sz="1100" b="1" dirty="0">
              <a:solidFill>
                <a:srgbClr val="006699"/>
              </a:solidFill>
            </a:endParaRPr>
          </a:p>
        </p:txBody>
      </p:sp>
    </p:spTree>
    <p:extLst>
      <p:ext uri="{BB962C8B-B14F-4D97-AF65-F5344CB8AC3E}">
        <p14:creationId xmlns:p14="http://schemas.microsoft.com/office/powerpoint/2010/main" val="31764125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292608"/>
            <a:ext cx="8613648" cy="492443"/>
          </a:xfrm>
        </p:spPr>
        <p:txBody>
          <a:bodyPr/>
          <a:lstStyle/>
          <a:p>
            <a:r>
              <a:rPr lang="en-US" dirty="0"/>
              <a:t>Fatal Crashes by Work Zone, </a:t>
            </a:r>
            <a:r>
              <a:rPr lang="en-US" dirty="0" smtClean="0"/>
              <a:t>2009‒2013</a:t>
            </a:r>
            <a:endParaRPr lang="en-US" dirty="0"/>
          </a:p>
        </p:txBody>
      </p:sp>
      <p:sp>
        <p:nvSpPr>
          <p:cNvPr id="8" name="TextBox 7"/>
          <p:cNvSpPr txBox="1"/>
          <p:nvPr/>
        </p:nvSpPr>
        <p:spPr>
          <a:xfrm>
            <a:off x="1143000" y="6133176"/>
            <a:ext cx="7848600" cy="253916"/>
          </a:xfrm>
          <a:prstGeom prst="rect">
            <a:avLst/>
          </a:prstGeom>
          <a:noFill/>
        </p:spPr>
        <p:txBody>
          <a:bodyPr wrap="square" rtlCol="0">
            <a:spAutoFit/>
          </a:bodyPr>
          <a:lstStyle/>
          <a:p>
            <a:pPr fontAlgn="base">
              <a:spcBef>
                <a:spcPct val="0"/>
              </a:spcBef>
              <a:spcAft>
                <a:spcPct val="0"/>
              </a:spcAft>
            </a:pPr>
            <a:r>
              <a:rPr lang="en-US" sz="1050" b="1" dirty="0">
                <a:solidFill>
                  <a:srgbClr val="000000"/>
                </a:solidFill>
              </a:rPr>
              <a:t>Source: National Highway Traffic Safety </a:t>
            </a:r>
            <a:r>
              <a:rPr lang="en-US" sz="1050" b="1" dirty="0" smtClean="0">
                <a:solidFill>
                  <a:srgbClr val="000000"/>
                </a:solidFill>
              </a:rPr>
              <a:t>Administration (NHTSA), </a:t>
            </a:r>
            <a:r>
              <a:rPr lang="en-US" sz="1050" b="1" dirty="0">
                <a:solidFill>
                  <a:srgbClr val="000000"/>
                </a:solidFill>
              </a:rPr>
              <a:t>Fatality Analysis Reporting System (FARS</a:t>
            </a:r>
            <a:r>
              <a:rPr lang="en-US" sz="1050" b="1" dirty="0" smtClean="0">
                <a:solidFill>
                  <a:srgbClr val="000000"/>
                </a:solidFill>
              </a:rPr>
              <a:t>).</a:t>
            </a:r>
            <a:endParaRPr lang="en-US" sz="1050" b="1" dirty="0">
              <a:solidFill>
                <a:srgbClr val="006699"/>
              </a:solidFill>
            </a:endParaRPr>
          </a:p>
        </p:txBody>
      </p:sp>
      <p:pic>
        <p:nvPicPr>
          <p:cNvPr id="1025" name="Picture 1" descr="This table compares the number of work fatal crashes involving large trucks to the total number of work zone fatal crashes from 2009 - 2013.  On average, 1.8 percent of fatal crashes took place in a work zone.  This is compared to an average of 4.1 percent of work zone fatal crashes involving a large truck, double the percentage for all fatal crashes.  " title="Fatal Crashes by Work Zone, 2009‒2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8576" y="858346"/>
            <a:ext cx="6553200" cy="527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52595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algn="r"/>
            <a:r>
              <a:rPr lang="en-US" sz="4800" dirty="0" smtClean="0"/>
              <a:t>Occupant Fatalities</a:t>
            </a:r>
            <a:endParaRPr lang="en-US" sz="4800"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895329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Data Sources.</a:t>
            </a:r>
          </a:p>
          <a:p>
            <a:r>
              <a:rPr lang="en-US" dirty="0" smtClean="0"/>
              <a:t>2013 Overview Crash Statistics.</a:t>
            </a:r>
          </a:p>
          <a:p>
            <a:r>
              <a:rPr lang="en-US" dirty="0" smtClean="0"/>
              <a:t>2013 Large Truck and Bus Crashes.</a:t>
            </a:r>
          </a:p>
          <a:p>
            <a:pPr lvl="1"/>
            <a:r>
              <a:rPr lang="en-US" dirty="0" smtClean="0"/>
              <a:t>By Severity and Vehicle Type.</a:t>
            </a:r>
          </a:p>
          <a:p>
            <a:pPr lvl="1"/>
            <a:r>
              <a:rPr lang="en-US" dirty="0"/>
              <a:t>Work Zone Crashes.</a:t>
            </a:r>
          </a:p>
          <a:p>
            <a:pPr lvl="1"/>
            <a:r>
              <a:rPr lang="en-US" dirty="0" smtClean="0"/>
              <a:t>Occupant Fatalities.</a:t>
            </a:r>
          </a:p>
          <a:p>
            <a:pPr lvl="1"/>
            <a:r>
              <a:rPr lang="en-US" dirty="0" smtClean="0"/>
              <a:t>Pedestrian/Bicyclist Fatalities.</a:t>
            </a:r>
            <a:endParaRPr lang="en-US" dirty="0"/>
          </a:p>
          <a:p>
            <a:pPr lvl="1"/>
            <a:r>
              <a:rPr lang="en-US" dirty="0" smtClean="0"/>
              <a:t>Restraint Use.</a:t>
            </a:r>
          </a:p>
          <a:p>
            <a:pPr lvl="1"/>
            <a:r>
              <a:rPr lang="en-US" dirty="0" smtClean="0"/>
              <a:t>Driver-Related Factors.</a:t>
            </a:r>
          </a:p>
          <a:p>
            <a:endParaRPr lang="en-US" dirty="0" smtClean="0"/>
          </a:p>
          <a:p>
            <a:endParaRPr lang="en-US" dirty="0"/>
          </a:p>
        </p:txBody>
      </p:sp>
      <p:sp>
        <p:nvSpPr>
          <p:cNvPr id="3" name="Title 2"/>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39896895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4048" y="292608"/>
            <a:ext cx="8613648" cy="493776"/>
          </a:xfrm>
          <a:prstGeom prst="rect">
            <a:avLst/>
          </a:prstGeom>
        </p:spPr>
        <p:txBody>
          <a:bodyPr/>
          <a:lstStyle>
            <a:lvl1pPr algn="l" rtl="0" fontAlgn="base">
              <a:spcBef>
                <a:spcPct val="0"/>
              </a:spcBef>
              <a:spcAft>
                <a:spcPct val="0"/>
              </a:spcAft>
              <a:defRPr sz="2600" b="1" baseline="0">
                <a:solidFill>
                  <a:srgbClr val="0070C0"/>
                </a:solidFill>
                <a:latin typeface="+mj-lt"/>
                <a:ea typeface="+mj-ea"/>
                <a:cs typeface="+mj-cs"/>
              </a:defRPr>
            </a:lvl1pPr>
            <a:lvl2pPr algn="ctr" rtl="0" fontAlgn="base">
              <a:spcBef>
                <a:spcPct val="0"/>
              </a:spcBef>
              <a:spcAft>
                <a:spcPct val="0"/>
              </a:spcAft>
              <a:defRPr sz="2600" b="1">
                <a:solidFill>
                  <a:schemeClr val="bg1"/>
                </a:solidFill>
                <a:latin typeface="Arial" charset="0"/>
              </a:defRPr>
            </a:lvl2pPr>
            <a:lvl3pPr algn="ctr" rtl="0" fontAlgn="base">
              <a:spcBef>
                <a:spcPct val="0"/>
              </a:spcBef>
              <a:spcAft>
                <a:spcPct val="0"/>
              </a:spcAft>
              <a:defRPr sz="2600" b="1">
                <a:solidFill>
                  <a:schemeClr val="bg1"/>
                </a:solidFill>
                <a:latin typeface="Arial" charset="0"/>
              </a:defRPr>
            </a:lvl3pPr>
            <a:lvl4pPr algn="ctr" rtl="0" fontAlgn="base">
              <a:spcBef>
                <a:spcPct val="0"/>
              </a:spcBef>
              <a:spcAft>
                <a:spcPct val="0"/>
              </a:spcAft>
              <a:defRPr sz="2600" b="1">
                <a:solidFill>
                  <a:schemeClr val="bg1"/>
                </a:solidFill>
                <a:latin typeface="Arial" charset="0"/>
              </a:defRPr>
            </a:lvl4pPr>
            <a:lvl5pPr algn="ctr" rtl="0" fontAlgn="base">
              <a:spcBef>
                <a:spcPct val="0"/>
              </a:spcBef>
              <a:spcAft>
                <a:spcPct val="0"/>
              </a:spcAft>
              <a:defRPr sz="2600" b="1">
                <a:solidFill>
                  <a:schemeClr val="bg1"/>
                </a:solidFill>
                <a:latin typeface="Arial" charset="0"/>
              </a:defRPr>
            </a:lvl5pPr>
            <a:lvl6pPr marL="457200" algn="ctr" rtl="0" fontAlgn="base">
              <a:spcBef>
                <a:spcPct val="0"/>
              </a:spcBef>
              <a:spcAft>
                <a:spcPct val="0"/>
              </a:spcAft>
              <a:defRPr sz="2600" b="1">
                <a:solidFill>
                  <a:schemeClr val="bg1"/>
                </a:solidFill>
                <a:latin typeface="Arial" charset="0"/>
              </a:defRPr>
            </a:lvl6pPr>
            <a:lvl7pPr marL="914400" algn="ctr" rtl="0" fontAlgn="base">
              <a:spcBef>
                <a:spcPct val="0"/>
              </a:spcBef>
              <a:spcAft>
                <a:spcPct val="0"/>
              </a:spcAft>
              <a:defRPr sz="2600" b="1">
                <a:solidFill>
                  <a:schemeClr val="bg1"/>
                </a:solidFill>
                <a:latin typeface="Arial" charset="0"/>
              </a:defRPr>
            </a:lvl7pPr>
            <a:lvl8pPr marL="1371600" algn="ctr" rtl="0" fontAlgn="base">
              <a:spcBef>
                <a:spcPct val="0"/>
              </a:spcBef>
              <a:spcAft>
                <a:spcPct val="0"/>
              </a:spcAft>
              <a:defRPr sz="2600" b="1">
                <a:solidFill>
                  <a:schemeClr val="bg1"/>
                </a:solidFill>
                <a:latin typeface="Arial" charset="0"/>
              </a:defRPr>
            </a:lvl8pPr>
            <a:lvl9pPr marL="1828800" algn="ctr" rtl="0" fontAlgn="base">
              <a:spcBef>
                <a:spcPct val="0"/>
              </a:spcBef>
              <a:spcAft>
                <a:spcPct val="0"/>
              </a:spcAft>
              <a:defRPr sz="2600" b="1">
                <a:solidFill>
                  <a:schemeClr val="bg1"/>
                </a:solidFill>
                <a:latin typeface="Arial" charset="0"/>
              </a:defRPr>
            </a:lvl9pPr>
          </a:lstStyle>
          <a:p>
            <a:r>
              <a:rPr lang="en-US" kern="0" dirty="0" smtClean="0"/>
              <a:t>Large Truck and Bus Occupant Fatalities, 2013</a:t>
            </a:r>
            <a:endParaRPr lang="en-US" kern="0" dirty="0"/>
          </a:p>
        </p:txBody>
      </p:sp>
      <p:pic>
        <p:nvPicPr>
          <p:cNvPr id="1027" name="Picture 3" descr="This map highlights the location of large truck or bus crashes where there was a fatality inside the vehicle.  There were 691 large truck occupant fatalities and 48 bus occupant fatalities in 2013." title="Large Truck and Bus Occupant Fatalities, 2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7543800" cy="5267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3400" y="6105712"/>
            <a:ext cx="8001000" cy="261610"/>
          </a:xfrm>
          <a:prstGeom prst="rect">
            <a:avLst/>
          </a:prstGeom>
          <a:noFill/>
        </p:spPr>
        <p:txBody>
          <a:bodyPr wrap="square" rtlCol="0">
            <a:spAutoFit/>
          </a:bodyPr>
          <a:lstStyle/>
          <a:p>
            <a:pPr fontAlgn="base">
              <a:spcBef>
                <a:spcPct val="0"/>
              </a:spcBef>
              <a:spcAft>
                <a:spcPct val="0"/>
              </a:spcAft>
            </a:pPr>
            <a:r>
              <a:rPr lang="en-US" sz="1100" b="1" dirty="0">
                <a:solidFill>
                  <a:srgbClr val="000000"/>
                </a:solidFill>
              </a:rPr>
              <a:t>Source: National Highway Traffic Safety </a:t>
            </a:r>
            <a:r>
              <a:rPr lang="en-US" sz="1100" b="1" dirty="0" smtClean="0">
                <a:solidFill>
                  <a:srgbClr val="000000"/>
                </a:solidFill>
              </a:rPr>
              <a:t>Administration (NHTSA), </a:t>
            </a:r>
            <a:r>
              <a:rPr lang="en-US" sz="1100" b="1" dirty="0">
                <a:solidFill>
                  <a:srgbClr val="000000"/>
                </a:solidFill>
              </a:rPr>
              <a:t>Fatality Analysis Reporting System (FARS</a:t>
            </a:r>
            <a:r>
              <a:rPr lang="en-US" sz="1100" b="1" dirty="0" smtClean="0">
                <a:solidFill>
                  <a:srgbClr val="000000"/>
                </a:solidFill>
              </a:rPr>
              <a:t>).</a:t>
            </a:r>
            <a:endParaRPr lang="en-US" sz="1100" b="1" dirty="0">
              <a:solidFill>
                <a:srgbClr val="006699"/>
              </a:solidFill>
            </a:endParaRPr>
          </a:p>
        </p:txBody>
      </p:sp>
    </p:spTree>
    <p:extLst>
      <p:ext uri="{BB962C8B-B14F-4D97-AF65-F5344CB8AC3E}">
        <p14:creationId xmlns:p14="http://schemas.microsoft.com/office/powerpoint/2010/main" val="42278905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922"/>
            <a:ext cx="8613648" cy="758952"/>
          </a:xfrm>
        </p:spPr>
        <p:txBody>
          <a:bodyPr/>
          <a:lstStyle/>
          <a:p>
            <a:r>
              <a:rPr lang="en-US" dirty="0" smtClean="0"/>
              <a:t>Occupant Fatalities in Large Truck Crashes by Vehicle Type, 2000‒2013</a:t>
            </a:r>
            <a:endParaRPr lang="en-US" dirty="0"/>
          </a:p>
        </p:txBody>
      </p:sp>
      <p:graphicFrame>
        <p:nvGraphicFramePr>
          <p:cNvPr id="4" name="Chart 3" descr="This chart shows the distribution of occupant fatalities in large truck crashes by vehicle type for 2000 - 2013.  In 2013, there were 3,536 occupant fatalities in crashes involving a large truck.  Almost three-quarters were occupants of a passenger car or light truck." title="Occupant Fatalities in Large Truck Crashes by Vehicle Type, 2000‒2013"/>
          <p:cNvGraphicFramePr>
            <a:graphicFrameLocks/>
          </p:cNvGraphicFramePr>
          <p:nvPr>
            <p:extLst>
              <p:ext uri="{D42A27DB-BD31-4B8C-83A1-F6EECF244321}">
                <p14:modId xmlns:p14="http://schemas.microsoft.com/office/powerpoint/2010/main" val="2201241391"/>
              </p:ext>
            </p:extLst>
          </p:nvPr>
        </p:nvGraphicFramePr>
        <p:xfrm>
          <a:off x="25400" y="1066800"/>
          <a:ext cx="8991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1771" y="6096000"/>
            <a:ext cx="8305800" cy="261610"/>
          </a:xfrm>
          <a:prstGeom prst="rect">
            <a:avLst/>
          </a:prstGeom>
          <a:noFill/>
        </p:spPr>
        <p:txBody>
          <a:bodyPr wrap="square" rtlCol="0">
            <a:spAutoFit/>
          </a:bodyPr>
          <a:lstStyle/>
          <a:p>
            <a:pPr fontAlgn="base">
              <a:spcBef>
                <a:spcPct val="0"/>
              </a:spcBef>
              <a:spcAft>
                <a:spcPct val="0"/>
              </a:spcAft>
            </a:pPr>
            <a:r>
              <a:rPr lang="en-US" sz="1100" b="1" dirty="0">
                <a:solidFill>
                  <a:srgbClr val="000000"/>
                </a:solidFill>
              </a:rPr>
              <a:t>Source: National Highway Traffic Safety </a:t>
            </a:r>
            <a:r>
              <a:rPr lang="en-US" sz="1100" b="1" dirty="0" smtClean="0">
                <a:solidFill>
                  <a:srgbClr val="000000"/>
                </a:solidFill>
              </a:rPr>
              <a:t>Administration (NHTSA), </a:t>
            </a:r>
            <a:r>
              <a:rPr lang="en-US" sz="1100" b="1" dirty="0">
                <a:solidFill>
                  <a:srgbClr val="000000"/>
                </a:solidFill>
              </a:rPr>
              <a:t>Fatality Analysis Reporting System (FARS</a:t>
            </a:r>
            <a:r>
              <a:rPr lang="en-US" sz="1100" b="1" dirty="0" smtClean="0">
                <a:solidFill>
                  <a:srgbClr val="000000"/>
                </a:solidFill>
              </a:rPr>
              <a:t>).</a:t>
            </a:r>
            <a:endParaRPr lang="en-US" sz="1100" b="1" dirty="0">
              <a:solidFill>
                <a:srgbClr val="006699"/>
              </a:solidFill>
            </a:endParaRPr>
          </a:p>
        </p:txBody>
      </p:sp>
    </p:spTree>
    <p:extLst>
      <p:ext uri="{BB962C8B-B14F-4D97-AF65-F5344CB8AC3E}">
        <p14:creationId xmlns:p14="http://schemas.microsoft.com/office/powerpoint/2010/main" val="5640141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4048" y="-66800"/>
            <a:ext cx="8613648" cy="892552"/>
          </a:xfrm>
        </p:spPr>
        <p:txBody>
          <a:bodyPr/>
          <a:lstStyle/>
          <a:p>
            <a:r>
              <a:rPr lang="en-US" dirty="0" smtClean="0"/>
              <a:t>Large Truck Occupant Fatalities by Time of </a:t>
            </a:r>
            <a:r>
              <a:rPr lang="en-US" dirty="0"/>
              <a:t>D</a:t>
            </a:r>
            <a:r>
              <a:rPr lang="en-US" dirty="0" smtClean="0"/>
              <a:t>ay,</a:t>
            </a:r>
            <a:br>
              <a:rPr lang="en-US" dirty="0" smtClean="0"/>
            </a:br>
            <a:r>
              <a:rPr lang="en-US" dirty="0" smtClean="0"/>
              <a:t>2009‒2013</a:t>
            </a:r>
            <a:endParaRPr lang="en-US" dirty="0"/>
          </a:p>
        </p:txBody>
      </p:sp>
      <p:sp>
        <p:nvSpPr>
          <p:cNvPr id="5" name="TextBox 1"/>
          <p:cNvSpPr txBox="1"/>
          <p:nvPr/>
        </p:nvSpPr>
        <p:spPr>
          <a:xfrm>
            <a:off x="304800" y="6105071"/>
            <a:ext cx="6172200" cy="1905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en-US" b="1" dirty="0">
                <a:solidFill>
                  <a:srgbClr val="000000"/>
                </a:solidFill>
              </a:rPr>
              <a:t>Source: National Highway Traffic Safety </a:t>
            </a:r>
            <a:r>
              <a:rPr lang="en-US" b="1" dirty="0" smtClean="0">
                <a:solidFill>
                  <a:srgbClr val="000000"/>
                </a:solidFill>
              </a:rPr>
              <a:t>Administration (NHTSA), </a:t>
            </a:r>
            <a:r>
              <a:rPr lang="en-US" b="1" dirty="0">
                <a:solidFill>
                  <a:srgbClr val="000000"/>
                </a:solidFill>
              </a:rPr>
              <a:t>Fatality Analysis Reporting System (FARS).</a:t>
            </a:r>
          </a:p>
        </p:txBody>
      </p:sp>
      <p:graphicFrame>
        <p:nvGraphicFramePr>
          <p:cNvPr id="9" name="Chart 8" descr="This chart is looking at the distribution of large truck crashes and occupant fatalities by time of day.  The bars show the distribution of the total number of occupant fatatlitis by time of day for years 2009 - 2013.  There are two trend lines laid over the bar chart.  One shows the average number of large truck fatal crashes for the 5 year period (2009-2013), and the other the average number of all fatal crashes." title="Large Truck Occupant Fatalities by Time of Day, 2009 - 2013"/>
          <p:cNvGraphicFramePr>
            <a:graphicFrameLocks/>
          </p:cNvGraphicFramePr>
          <p:nvPr>
            <p:extLst>
              <p:ext uri="{D42A27DB-BD31-4B8C-83A1-F6EECF244321}">
                <p14:modId xmlns:p14="http://schemas.microsoft.com/office/powerpoint/2010/main" val="1554452358"/>
              </p:ext>
            </p:extLst>
          </p:nvPr>
        </p:nvGraphicFramePr>
        <p:xfrm>
          <a:off x="76200" y="990600"/>
          <a:ext cx="8991600"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62696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algn="r"/>
            <a:r>
              <a:rPr lang="en-US" sz="4800" dirty="0" smtClean="0"/>
              <a:t>Pedestrian and Bicyclist Fatalities</a:t>
            </a:r>
            <a:endParaRPr lang="en-US" sz="4800"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31049437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2591"/>
            <a:ext cx="9144000" cy="892552"/>
          </a:xfrm>
        </p:spPr>
        <p:txBody>
          <a:bodyPr/>
          <a:lstStyle/>
          <a:p>
            <a:r>
              <a:rPr lang="en-US" dirty="0" smtClean="0"/>
              <a:t>Pedestrian and Bicyclist Fatalities in Large Truck and Bus Crashes, 2013</a:t>
            </a:r>
            <a:endParaRPr lang="en-US" dirty="0"/>
          </a:p>
        </p:txBody>
      </p:sp>
      <p:pic>
        <p:nvPicPr>
          <p:cNvPr id="5122" name="Picture 2" descr="This map shows the location of pedestrian and bicyclist fatalities in crashes where a large truck or bus was involved.  In 2013 there was one bicyclist or pedestrian fatality in a crash that involved both a large truck and bus; 416 bicyclist and pedestrian fatalities in a crash that involved large trucks; and 84 bicyclist and pedestrian fatalities in crashes that involved a bus." title="Pedestrian and Bicyclist Fatalities in Large Truck and Bus Crashes, 2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798054"/>
            <a:ext cx="7555114" cy="527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90600" y="6078977"/>
            <a:ext cx="8610600" cy="261610"/>
          </a:xfrm>
          <a:prstGeom prst="rect">
            <a:avLst/>
          </a:prstGeom>
          <a:noFill/>
        </p:spPr>
        <p:txBody>
          <a:bodyPr wrap="square" rtlCol="0">
            <a:spAutoFit/>
          </a:bodyPr>
          <a:lstStyle/>
          <a:p>
            <a:pPr fontAlgn="base">
              <a:spcBef>
                <a:spcPct val="0"/>
              </a:spcBef>
              <a:spcAft>
                <a:spcPct val="0"/>
              </a:spcAft>
            </a:pPr>
            <a:r>
              <a:rPr lang="en-US" sz="1100" b="1" dirty="0">
                <a:solidFill>
                  <a:srgbClr val="000000"/>
                </a:solidFill>
              </a:rPr>
              <a:t>Source: National Highway Traffic Safety </a:t>
            </a:r>
            <a:r>
              <a:rPr lang="en-US" sz="1100" b="1" dirty="0" smtClean="0">
                <a:solidFill>
                  <a:srgbClr val="000000"/>
                </a:solidFill>
              </a:rPr>
              <a:t>Administration (NHTSA), </a:t>
            </a:r>
            <a:r>
              <a:rPr lang="en-US" sz="1100" b="1" dirty="0">
                <a:solidFill>
                  <a:srgbClr val="000000"/>
                </a:solidFill>
              </a:rPr>
              <a:t>Fatality Analysis Reporting System (FARS</a:t>
            </a:r>
            <a:r>
              <a:rPr lang="en-US" sz="1100" b="1" dirty="0" smtClean="0">
                <a:solidFill>
                  <a:srgbClr val="000000"/>
                </a:solidFill>
              </a:rPr>
              <a:t>).</a:t>
            </a:r>
            <a:endParaRPr lang="en-US" sz="1100" b="1" dirty="0">
              <a:solidFill>
                <a:srgbClr val="006699"/>
              </a:solidFill>
            </a:endParaRPr>
          </a:p>
        </p:txBody>
      </p:sp>
    </p:spTree>
    <p:extLst>
      <p:ext uri="{BB962C8B-B14F-4D97-AF65-F5344CB8AC3E}">
        <p14:creationId xmlns:p14="http://schemas.microsoft.com/office/powerpoint/2010/main" val="3845068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bwMode="gray">
          <a:xfrm>
            <a:off x="384048" y="0"/>
            <a:ext cx="8613648" cy="758952"/>
          </a:xfrm>
          <a:prstGeom prst="rect">
            <a:avLst/>
          </a:prstGeom>
          <a:noFill/>
          <a:ln w="28575">
            <a:noFill/>
            <a:miter lim="800000"/>
            <a:headEnd/>
            <a:tailEnd/>
          </a:ln>
          <a:effectLst/>
        </p:spPr>
        <p:txBody>
          <a:bodyPr vert="horz" wrap="square" lIns="91440" tIns="45720" rIns="91440" bIns="45720" numCol="1" anchor="ctr" anchorCtr="0" compatLnSpc="1">
            <a:prstTxWarp prst="textNoShape">
              <a:avLst/>
            </a:prstTxWarp>
            <a:spAutoFit/>
          </a:bodyPr>
          <a:lstStyle>
            <a:lvl1pPr algn="l" rtl="0" fontAlgn="base">
              <a:spcBef>
                <a:spcPct val="0"/>
              </a:spcBef>
              <a:spcAft>
                <a:spcPct val="0"/>
              </a:spcAft>
              <a:defRPr sz="2600" b="1" baseline="0">
                <a:solidFill>
                  <a:srgbClr val="0070C0"/>
                </a:solidFill>
                <a:latin typeface="+mj-lt"/>
                <a:ea typeface="+mj-ea"/>
                <a:cs typeface="+mj-cs"/>
              </a:defRPr>
            </a:lvl1pPr>
            <a:lvl2pPr algn="ctr" rtl="0" fontAlgn="base">
              <a:spcBef>
                <a:spcPct val="0"/>
              </a:spcBef>
              <a:spcAft>
                <a:spcPct val="0"/>
              </a:spcAft>
              <a:defRPr sz="2600" b="1">
                <a:solidFill>
                  <a:schemeClr val="bg1"/>
                </a:solidFill>
                <a:latin typeface="Arial" charset="0"/>
              </a:defRPr>
            </a:lvl2pPr>
            <a:lvl3pPr algn="ctr" rtl="0" fontAlgn="base">
              <a:spcBef>
                <a:spcPct val="0"/>
              </a:spcBef>
              <a:spcAft>
                <a:spcPct val="0"/>
              </a:spcAft>
              <a:defRPr sz="2600" b="1">
                <a:solidFill>
                  <a:schemeClr val="bg1"/>
                </a:solidFill>
                <a:latin typeface="Arial" charset="0"/>
              </a:defRPr>
            </a:lvl3pPr>
            <a:lvl4pPr algn="ctr" rtl="0" fontAlgn="base">
              <a:spcBef>
                <a:spcPct val="0"/>
              </a:spcBef>
              <a:spcAft>
                <a:spcPct val="0"/>
              </a:spcAft>
              <a:defRPr sz="2600" b="1">
                <a:solidFill>
                  <a:schemeClr val="bg1"/>
                </a:solidFill>
                <a:latin typeface="Arial" charset="0"/>
              </a:defRPr>
            </a:lvl4pPr>
            <a:lvl5pPr algn="ctr" rtl="0" fontAlgn="base">
              <a:spcBef>
                <a:spcPct val="0"/>
              </a:spcBef>
              <a:spcAft>
                <a:spcPct val="0"/>
              </a:spcAft>
              <a:defRPr sz="2600" b="1">
                <a:solidFill>
                  <a:schemeClr val="bg1"/>
                </a:solidFill>
                <a:latin typeface="Arial" charset="0"/>
              </a:defRPr>
            </a:lvl5pPr>
            <a:lvl6pPr marL="457200" algn="ctr" rtl="0" fontAlgn="base">
              <a:spcBef>
                <a:spcPct val="0"/>
              </a:spcBef>
              <a:spcAft>
                <a:spcPct val="0"/>
              </a:spcAft>
              <a:defRPr sz="2600" b="1">
                <a:solidFill>
                  <a:schemeClr val="bg1"/>
                </a:solidFill>
                <a:latin typeface="Arial" charset="0"/>
              </a:defRPr>
            </a:lvl6pPr>
            <a:lvl7pPr marL="914400" algn="ctr" rtl="0" fontAlgn="base">
              <a:spcBef>
                <a:spcPct val="0"/>
              </a:spcBef>
              <a:spcAft>
                <a:spcPct val="0"/>
              </a:spcAft>
              <a:defRPr sz="2600" b="1">
                <a:solidFill>
                  <a:schemeClr val="bg1"/>
                </a:solidFill>
                <a:latin typeface="Arial" charset="0"/>
              </a:defRPr>
            </a:lvl7pPr>
            <a:lvl8pPr marL="1371600" algn="ctr" rtl="0" fontAlgn="base">
              <a:spcBef>
                <a:spcPct val="0"/>
              </a:spcBef>
              <a:spcAft>
                <a:spcPct val="0"/>
              </a:spcAft>
              <a:defRPr sz="2600" b="1">
                <a:solidFill>
                  <a:schemeClr val="bg1"/>
                </a:solidFill>
                <a:latin typeface="Arial" charset="0"/>
              </a:defRPr>
            </a:lvl8pPr>
            <a:lvl9pPr marL="1828800" algn="ctr" rtl="0" fontAlgn="base">
              <a:spcBef>
                <a:spcPct val="0"/>
              </a:spcBef>
              <a:spcAft>
                <a:spcPct val="0"/>
              </a:spcAft>
              <a:defRPr sz="2600" b="1">
                <a:solidFill>
                  <a:schemeClr val="bg1"/>
                </a:solidFill>
                <a:latin typeface="Arial" charset="0"/>
              </a:defRPr>
            </a:lvl9pPr>
          </a:lstStyle>
          <a:p>
            <a:r>
              <a:rPr lang="en-US" kern="0" dirty="0" smtClean="0"/>
              <a:t>Pedestrian Fatalities in Large Truck and Bus Crashes, 2003‒2013</a:t>
            </a:r>
            <a:endParaRPr lang="en-US" kern="0" dirty="0"/>
          </a:p>
        </p:txBody>
      </p:sp>
      <p:sp>
        <p:nvSpPr>
          <p:cNvPr id="8" name="TextBox 7"/>
          <p:cNvSpPr txBox="1"/>
          <p:nvPr/>
        </p:nvSpPr>
        <p:spPr>
          <a:xfrm>
            <a:off x="762000" y="6096000"/>
            <a:ext cx="7696200" cy="253916"/>
          </a:xfrm>
          <a:prstGeom prst="rect">
            <a:avLst/>
          </a:prstGeom>
          <a:noFill/>
        </p:spPr>
        <p:txBody>
          <a:bodyPr wrap="square" rtlCol="0">
            <a:spAutoFit/>
          </a:bodyPr>
          <a:lstStyle/>
          <a:p>
            <a:pPr fontAlgn="base">
              <a:spcBef>
                <a:spcPct val="0"/>
              </a:spcBef>
              <a:spcAft>
                <a:spcPct val="0"/>
              </a:spcAft>
            </a:pPr>
            <a:r>
              <a:rPr lang="en-US" sz="1050" b="1" dirty="0">
                <a:solidFill>
                  <a:srgbClr val="000000"/>
                </a:solidFill>
              </a:rPr>
              <a:t>Source: National Highway Traffic Safety </a:t>
            </a:r>
            <a:r>
              <a:rPr lang="en-US" sz="1050" b="1" dirty="0" smtClean="0">
                <a:solidFill>
                  <a:srgbClr val="000000"/>
                </a:solidFill>
              </a:rPr>
              <a:t>Administration</a:t>
            </a:r>
            <a:r>
              <a:rPr lang="en-US" sz="1050" b="1" dirty="0">
                <a:solidFill>
                  <a:srgbClr val="000000"/>
                </a:solidFill>
              </a:rPr>
              <a:t> </a:t>
            </a:r>
            <a:r>
              <a:rPr lang="en-US" sz="1050" b="1" dirty="0" smtClean="0">
                <a:solidFill>
                  <a:srgbClr val="000000"/>
                </a:solidFill>
              </a:rPr>
              <a:t>(NHTSA), </a:t>
            </a:r>
            <a:r>
              <a:rPr lang="en-US" sz="1050" b="1" dirty="0">
                <a:solidFill>
                  <a:srgbClr val="000000"/>
                </a:solidFill>
              </a:rPr>
              <a:t>Fatality Analysis Reporting System (FARS</a:t>
            </a:r>
            <a:r>
              <a:rPr lang="en-US" sz="1050" b="1" dirty="0" smtClean="0">
                <a:solidFill>
                  <a:srgbClr val="000000"/>
                </a:solidFill>
              </a:rPr>
              <a:t>).</a:t>
            </a:r>
            <a:endParaRPr lang="en-US" sz="1050" b="1" dirty="0">
              <a:solidFill>
                <a:srgbClr val="006699"/>
              </a:solidFill>
            </a:endParaRPr>
          </a:p>
        </p:txBody>
      </p:sp>
      <p:graphicFrame>
        <p:nvGraphicFramePr>
          <p:cNvPr id="9" name="Content Placeholder 5" descr="This chart depcits the number of pedestrian fatalities in large truck crashes (blue line) and bus crashes (red line) from 2003 - 2013." title="Pedestrian Fatalities in Large Truck and Bus Crashes, 2003‒2013"/>
          <p:cNvGraphicFramePr>
            <a:graphicFrameLocks/>
          </p:cNvGraphicFramePr>
          <p:nvPr>
            <p:extLst>
              <p:ext uri="{D42A27DB-BD31-4B8C-83A1-F6EECF244321}">
                <p14:modId xmlns:p14="http://schemas.microsoft.com/office/powerpoint/2010/main" val="1566206082"/>
              </p:ext>
            </p:extLst>
          </p:nvPr>
        </p:nvGraphicFramePr>
        <p:xfrm>
          <a:off x="152401" y="892552"/>
          <a:ext cx="8897938" cy="5203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52014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4721"/>
            <a:ext cx="8610600" cy="892552"/>
          </a:xfrm>
        </p:spPr>
        <p:txBody>
          <a:bodyPr/>
          <a:lstStyle/>
          <a:p>
            <a:r>
              <a:rPr lang="en-US" dirty="0"/>
              <a:t>Bicyclist Fatalities in Large Truck and Bus Crashes, </a:t>
            </a:r>
            <a:r>
              <a:rPr lang="en-US" dirty="0" smtClean="0"/>
              <a:t>2003‒2013</a:t>
            </a:r>
            <a:endParaRPr lang="en-US" dirty="0"/>
          </a:p>
        </p:txBody>
      </p:sp>
      <p:sp>
        <p:nvSpPr>
          <p:cNvPr id="6" name="TextBox 5"/>
          <p:cNvSpPr txBox="1"/>
          <p:nvPr/>
        </p:nvSpPr>
        <p:spPr>
          <a:xfrm>
            <a:off x="609600" y="6048450"/>
            <a:ext cx="7696200" cy="253916"/>
          </a:xfrm>
          <a:prstGeom prst="rect">
            <a:avLst/>
          </a:prstGeom>
          <a:noFill/>
        </p:spPr>
        <p:txBody>
          <a:bodyPr wrap="square" rtlCol="0">
            <a:spAutoFit/>
          </a:bodyPr>
          <a:lstStyle/>
          <a:p>
            <a:pPr fontAlgn="base">
              <a:spcBef>
                <a:spcPct val="0"/>
              </a:spcBef>
              <a:spcAft>
                <a:spcPct val="0"/>
              </a:spcAft>
            </a:pPr>
            <a:r>
              <a:rPr lang="en-US" sz="1050" b="1" dirty="0">
                <a:solidFill>
                  <a:srgbClr val="000000"/>
                </a:solidFill>
              </a:rPr>
              <a:t>Source: National Highway Traffic Safety </a:t>
            </a:r>
            <a:r>
              <a:rPr lang="en-US" sz="1050" b="1" dirty="0" smtClean="0">
                <a:solidFill>
                  <a:srgbClr val="000000"/>
                </a:solidFill>
              </a:rPr>
              <a:t>Administration (NHTSA), </a:t>
            </a:r>
            <a:r>
              <a:rPr lang="en-US" sz="1050" b="1" dirty="0">
                <a:solidFill>
                  <a:srgbClr val="000000"/>
                </a:solidFill>
              </a:rPr>
              <a:t>Fatality Analysis Reporting System (FARS</a:t>
            </a:r>
            <a:r>
              <a:rPr lang="en-US" sz="1050" b="1" dirty="0" smtClean="0">
                <a:solidFill>
                  <a:srgbClr val="000000"/>
                </a:solidFill>
              </a:rPr>
              <a:t>).</a:t>
            </a:r>
            <a:endParaRPr lang="en-US" sz="1050" b="1" dirty="0">
              <a:solidFill>
                <a:srgbClr val="006699"/>
              </a:solidFill>
            </a:endParaRPr>
          </a:p>
        </p:txBody>
      </p:sp>
      <p:graphicFrame>
        <p:nvGraphicFramePr>
          <p:cNvPr id="7" name="Content Placeholder 6" descr="This chart depcits the number of bicyclist fatalities in large truck crashes (blue line) and bus crashes (red line) from 2003 - 2013." title="Bicyclist Fatalities in Large Truck and Bus Crashes, 2003‒2013"/>
          <p:cNvGraphicFramePr>
            <a:graphicFrameLocks noGrp="1"/>
          </p:cNvGraphicFramePr>
          <p:nvPr>
            <p:ph idx="1"/>
            <p:extLst>
              <p:ext uri="{D42A27DB-BD31-4B8C-83A1-F6EECF244321}">
                <p14:modId xmlns:p14="http://schemas.microsoft.com/office/powerpoint/2010/main" val="2686864458"/>
              </p:ext>
            </p:extLst>
          </p:nvPr>
        </p:nvGraphicFramePr>
        <p:xfrm>
          <a:off x="304800" y="866850"/>
          <a:ext cx="8575675" cy="5076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480534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algn="r"/>
            <a:r>
              <a:rPr lang="en-US" sz="4800" dirty="0" smtClean="0"/>
              <a:t>Restraint Use</a:t>
            </a:r>
            <a:endParaRPr lang="en-US" sz="4800"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41493167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CMV Driver Safety Belt Usage, 2007‒2013</a:t>
            </a:r>
            <a:endParaRPr lang="en-US" dirty="0"/>
          </a:p>
        </p:txBody>
      </p:sp>
      <p:sp>
        <p:nvSpPr>
          <p:cNvPr id="3" name="Rectangle 2"/>
          <p:cNvSpPr/>
          <p:nvPr/>
        </p:nvSpPr>
        <p:spPr>
          <a:xfrm>
            <a:off x="384629" y="4876800"/>
            <a:ext cx="8479383" cy="1323439"/>
          </a:xfrm>
          <a:prstGeom prst="rect">
            <a:avLst/>
          </a:prstGeom>
        </p:spPr>
        <p:txBody>
          <a:bodyPr wrap="square">
            <a:spAutoFit/>
          </a:bodyPr>
          <a:lstStyle/>
          <a:p>
            <a:r>
              <a:rPr lang="en-US" sz="2000" dirty="0" smtClean="0">
                <a:solidFill>
                  <a:schemeClr val="tx1"/>
                </a:solidFill>
              </a:rPr>
              <a:t>The Seat Belt Usage by Commercial Motor Vehicle Drivers (SBUCMVD) Survey showed that overall safety belt use for drivers has steadily increased each year from a use rate of 65 percent  in 2007 to 84 percent in 2013.</a:t>
            </a:r>
          </a:p>
        </p:txBody>
      </p:sp>
      <p:pic>
        <p:nvPicPr>
          <p:cNvPr id="11266" name="Picture 2" descr="This graphic shows the percent of CMV drivers wearing a seatbelt for years 2007, 2008, 2009, 2010 and 2013." title="CMV Driver Safety Belt Usage, 2007‒2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43000"/>
            <a:ext cx="6116123"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5467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730" y="0"/>
            <a:ext cx="8613648" cy="758952"/>
          </a:xfrm>
        </p:spPr>
        <p:txBody>
          <a:bodyPr/>
          <a:lstStyle/>
          <a:p>
            <a:r>
              <a:rPr lang="en-US" dirty="0" smtClean="0"/>
              <a:t>CMV Driver and Occupant Safety Belt Usage by Region, 2013</a:t>
            </a:r>
            <a:endParaRPr lang="en-US" dirty="0"/>
          </a:p>
        </p:txBody>
      </p:sp>
      <p:pic>
        <p:nvPicPr>
          <p:cNvPr id="10242" name="Picture 2" descr="This graphic shows the percent of CMV drivers and occupants wearing a seat belt by region (West, Midwest, South and Northeast) in 2013." title="CMV Driver and Occupant Safety Belt Usage by Region, 2013"/>
          <p:cNvPicPr>
            <a:picLocks noChangeAspect="1" noChangeArrowheads="1"/>
          </p:cNvPicPr>
          <p:nvPr/>
        </p:nvPicPr>
        <p:blipFill rotWithShape="1">
          <a:blip r:embed="rId3">
            <a:extLst>
              <a:ext uri="{28A0092B-C50C-407E-A947-70E740481C1C}">
                <a14:useLocalDpi xmlns:a14="http://schemas.microsoft.com/office/drawing/2010/main" val="0"/>
              </a:ext>
            </a:extLst>
          </a:blip>
          <a:srcRect t="12859" b="4521"/>
          <a:stretch/>
        </p:blipFill>
        <p:spPr bwMode="auto">
          <a:xfrm>
            <a:off x="152400" y="990600"/>
            <a:ext cx="8840978" cy="2797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33197" y="4419600"/>
            <a:ext cx="8479383" cy="1015663"/>
          </a:xfrm>
          <a:prstGeom prst="rect">
            <a:avLst/>
          </a:prstGeom>
        </p:spPr>
        <p:txBody>
          <a:bodyPr wrap="square">
            <a:spAutoFit/>
          </a:bodyPr>
          <a:lstStyle/>
          <a:p>
            <a:r>
              <a:rPr lang="en-US" sz="2000" dirty="0" smtClean="0">
                <a:solidFill>
                  <a:schemeClr val="tx1"/>
                </a:solidFill>
              </a:rPr>
              <a:t>The usage rate for drivers and other occupants was highest in the West with 91 percent  wearing a seat belt and lowest in the Northeast at 76 percent.</a:t>
            </a:r>
          </a:p>
        </p:txBody>
      </p:sp>
    </p:spTree>
    <p:extLst>
      <p:ext uri="{BB962C8B-B14F-4D97-AF65-F5344CB8AC3E}">
        <p14:creationId xmlns:p14="http://schemas.microsoft.com/office/powerpoint/2010/main" val="20098735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800" dirty="0"/>
              <a:t>The information in this </a:t>
            </a:r>
            <a:r>
              <a:rPr lang="en-US" sz="1800" dirty="0" smtClean="0"/>
              <a:t>presentation was </a:t>
            </a:r>
            <a:r>
              <a:rPr lang="en-US" sz="1800" dirty="0"/>
              <a:t>compiled by the Analysis Division </a:t>
            </a:r>
            <a:r>
              <a:rPr lang="en-US" sz="1800" dirty="0" smtClean="0"/>
              <a:t>of the Federal Motor Carrier Safety Administration (FMCSA). </a:t>
            </a:r>
            <a:r>
              <a:rPr lang="en-US" sz="1800" dirty="0"/>
              <a:t>The major sources for the data are described below</a:t>
            </a:r>
            <a:r>
              <a:rPr lang="en-US" sz="1800" dirty="0" smtClean="0"/>
              <a:t>:</a:t>
            </a:r>
          </a:p>
          <a:p>
            <a:pPr lvl="1"/>
            <a:r>
              <a:rPr lang="en-US" sz="1800" b="1" dirty="0"/>
              <a:t>Fatality Analysis Reporting System (FARS). </a:t>
            </a:r>
            <a:r>
              <a:rPr lang="en-US" sz="1800" dirty="0"/>
              <a:t>FARS, maintained by the National Highway Traffic </a:t>
            </a:r>
            <a:r>
              <a:rPr lang="en-US" sz="1800" dirty="0" smtClean="0"/>
              <a:t>Safety Administration </a:t>
            </a:r>
            <a:r>
              <a:rPr lang="en-US" sz="1800" dirty="0"/>
              <a:t>(NHTSA), is a census of fatal crashes involving motor vehicles traveling on </a:t>
            </a:r>
            <a:r>
              <a:rPr lang="en-US" sz="1800" dirty="0" smtClean="0"/>
              <a:t>public </a:t>
            </a:r>
            <a:r>
              <a:rPr lang="en-US" sz="1800" dirty="0" err="1" smtClean="0"/>
              <a:t>trafficways</a:t>
            </a:r>
            <a:r>
              <a:rPr lang="en-US" sz="1800" dirty="0" smtClean="0"/>
              <a:t>. For more information </a:t>
            </a:r>
            <a:r>
              <a:rPr lang="en-US" sz="1800" dirty="0"/>
              <a:t>on FARS, go to </a:t>
            </a:r>
            <a:r>
              <a:rPr lang="en-US" sz="1800" dirty="0" smtClean="0">
                <a:hlinkClick r:id="rId3"/>
              </a:rPr>
              <a:t>www.nhtsa.gov/FARS</a:t>
            </a:r>
            <a:r>
              <a:rPr lang="en-US" sz="1800" dirty="0" smtClean="0"/>
              <a:t>.</a:t>
            </a:r>
            <a:endParaRPr lang="en-US" sz="1800" dirty="0"/>
          </a:p>
          <a:p>
            <a:pPr lvl="1"/>
            <a:r>
              <a:rPr lang="en-US" sz="1800" b="1" dirty="0"/>
              <a:t>General Estimates System (GES). </a:t>
            </a:r>
            <a:r>
              <a:rPr lang="en-US" sz="1800" dirty="0"/>
              <a:t>GES, also maintained by NHTSA, is a probability-based </a:t>
            </a:r>
            <a:r>
              <a:rPr lang="en-US" sz="1800" dirty="0" smtClean="0"/>
              <a:t>nationally representative </a:t>
            </a:r>
            <a:r>
              <a:rPr lang="en-US" sz="1800" dirty="0"/>
              <a:t>sample of police-reported fatal, injury, and property damage only crashes</a:t>
            </a:r>
            <a:r>
              <a:rPr lang="en-US" sz="1800" dirty="0" smtClean="0"/>
              <a:t>. </a:t>
            </a:r>
            <a:r>
              <a:rPr lang="en-US" sz="1800" dirty="0"/>
              <a:t>For more </a:t>
            </a:r>
            <a:r>
              <a:rPr lang="en-US" sz="1800" dirty="0" smtClean="0"/>
              <a:t>information go </a:t>
            </a:r>
            <a:r>
              <a:rPr lang="en-US" sz="1800" dirty="0"/>
              <a:t>to </a:t>
            </a:r>
            <a:r>
              <a:rPr lang="en-US" sz="1800" dirty="0" smtClean="0">
                <a:hlinkClick r:id="rId4"/>
              </a:rPr>
              <a:t>www.nhtsa.gov/NASS</a:t>
            </a:r>
            <a:r>
              <a:rPr lang="en-US" sz="1800" dirty="0" smtClean="0"/>
              <a:t>.</a:t>
            </a:r>
          </a:p>
          <a:p>
            <a:pPr lvl="1"/>
            <a:r>
              <a:rPr lang="en-US" sz="1800" b="1" dirty="0" smtClean="0"/>
              <a:t>Highway Statistics. </a:t>
            </a:r>
            <a:r>
              <a:rPr lang="en-US" sz="1800" i="1" dirty="0" smtClean="0"/>
              <a:t>Highway Statistics </a:t>
            </a:r>
            <a:r>
              <a:rPr lang="en-US" sz="1800" dirty="0"/>
              <a:t>is an annual publication of the Office of Highway Policy Information of the Federal Highway Administration (FHWA). </a:t>
            </a:r>
            <a:r>
              <a:rPr lang="en-US" sz="1800" dirty="0" smtClean="0"/>
              <a:t>This presentation uses the vehicle miles traveled (VMT) data from Table VM-1. For </a:t>
            </a:r>
            <a:r>
              <a:rPr lang="en-US" sz="1800" dirty="0"/>
              <a:t>more information on VMT data, </a:t>
            </a:r>
            <a:r>
              <a:rPr lang="en-US" sz="1800" dirty="0" smtClean="0"/>
              <a:t>go to </a:t>
            </a:r>
            <a:r>
              <a:rPr lang="en-US" sz="1800" dirty="0" smtClean="0">
                <a:hlinkClick r:id="rId5"/>
              </a:rPr>
              <a:t>www.fhwa.dot.gov/policyinformation/statistics/2013</a:t>
            </a:r>
            <a:r>
              <a:rPr lang="en-US" sz="1800" dirty="0" smtClean="0"/>
              <a:t>.</a:t>
            </a:r>
          </a:p>
        </p:txBody>
      </p:sp>
      <p:sp>
        <p:nvSpPr>
          <p:cNvPr id="3" name="Title 2"/>
          <p:cNvSpPr>
            <a:spLocks noGrp="1"/>
          </p:cNvSpPr>
          <p:nvPr>
            <p:ph type="title"/>
          </p:nvPr>
        </p:nvSpPr>
        <p:spPr/>
        <p:txBody>
          <a:bodyPr/>
          <a:lstStyle/>
          <a:p>
            <a:r>
              <a:rPr lang="en-US" dirty="0" smtClean="0"/>
              <a:t>Data Sources</a:t>
            </a:r>
            <a:endParaRPr lang="en-US" dirty="0"/>
          </a:p>
        </p:txBody>
      </p:sp>
    </p:spTree>
    <p:extLst>
      <p:ext uri="{BB962C8B-B14F-4D97-AF65-F5344CB8AC3E}">
        <p14:creationId xmlns:p14="http://schemas.microsoft.com/office/powerpoint/2010/main" val="5601390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7589" y="0"/>
            <a:ext cx="8613648" cy="758952"/>
          </a:xfrm>
        </p:spPr>
        <p:txBody>
          <a:bodyPr/>
          <a:lstStyle/>
          <a:p>
            <a:r>
              <a:rPr lang="en-US" dirty="0"/>
              <a:t>Large Truck Occupant Fatalities by Restraint Use and Ejection from the Vehicle, 2013</a:t>
            </a:r>
          </a:p>
        </p:txBody>
      </p:sp>
      <p:sp>
        <p:nvSpPr>
          <p:cNvPr id="7" name="Rectangle 6"/>
          <p:cNvSpPr/>
          <p:nvPr/>
        </p:nvSpPr>
        <p:spPr>
          <a:xfrm>
            <a:off x="322132" y="4419600"/>
            <a:ext cx="8479383" cy="1321900"/>
          </a:xfrm>
          <a:prstGeom prst="rect">
            <a:avLst/>
          </a:prstGeom>
        </p:spPr>
        <p:txBody>
          <a:bodyPr wrap="square">
            <a:spAutoFit/>
          </a:bodyPr>
          <a:lstStyle/>
          <a:p>
            <a:pPr marL="281435" indent="-281435">
              <a:spcAft>
                <a:spcPts val="295"/>
              </a:spcAft>
              <a:buFont typeface="Arial" panose="020B0604020202020204" pitchFamily="34" charset="0"/>
              <a:buChar char="•"/>
            </a:pPr>
            <a:r>
              <a:rPr lang="en-US" sz="1800" dirty="0">
                <a:solidFill>
                  <a:schemeClr val="tx1"/>
                </a:solidFill>
              </a:rPr>
              <a:t>At least </a:t>
            </a:r>
            <a:r>
              <a:rPr lang="en-US" sz="1800" dirty="0" smtClean="0">
                <a:solidFill>
                  <a:schemeClr val="tx1"/>
                </a:solidFill>
              </a:rPr>
              <a:t>38 percent </a:t>
            </a:r>
            <a:r>
              <a:rPr lang="en-US" sz="1800" dirty="0">
                <a:solidFill>
                  <a:schemeClr val="tx1"/>
                </a:solidFill>
              </a:rPr>
              <a:t>of large truck occupant fatalities did not use any safety restraint</a:t>
            </a:r>
            <a:r>
              <a:rPr lang="en-US" sz="1800" dirty="0" smtClean="0">
                <a:solidFill>
                  <a:schemeClr val="tx1"/>
                </a:solidFill>
              </a:rPr>
              <a:t>.  </a:t>
            </a:r>
            <a:endParaRPr lang="en-US" sz="1800" dirty="0">
              <a:solidFill>
                <a:schemeClr val="tx1"/>
              </a:solidFill>
            </a:endParaRPr>
          </a:p>
          <a:p>
            <a:pPr marL="281435" indent="-281435" defTabSz="900593">
              <a:spcBef>
                <a:spcPct val="30000"/>
              </a:spcBef>
              <a:spcAft>
                <a:spcPts val="295"/>
              </a:spcAft>
              <a:buFont typeface="Arial" panose="020B0604020202020204" pitchFamily="34" charset="0"/>
              <a:buChar char="•"/>
              <a:defRPr/>
            </a:pPr>
            <a:r>
              <a:rPr lang="en-US" sz="1800" dirty="0">
                <a:solidFill>
                  <a:schemeClr val="tx1"/>
                </a:solidFill>
              </a:rPr>
              <a:t>Of the 264 large truck occupant fatalities not wearing a safety restraint, 109 (</a:t>
            </a:r>
            <a:r>
              <a:rPr lang="en-US" sz="1800" dirty="0" smtClean="0">
                <a:solidFill>
                  <a:schemeClr val="tx1"/>
                </a:solidFill>
              </a:rPr>
              <a:t>41 percent) </a:t>
            </a:r>
            <a:r>
              <a:rPr lang="en-US" sz="1800" dirty="0">
                <a:solidFill>
                  <a:schemeClr val="tx1"/>
                </a:solidFill>
              </a:rPr>
              <a:t>were partially or totally ejected from the vehicle.</a:t>
            </a:r>
          </a:p>
        </p:txBody>
      </p:sp>
      <p:sp>
        <p:nvSpPr>
          <p:cNvPr id="8" name="TextBox 7"/>
          <p:cNvSpPr txBox="1"/>
          <p:nvPr/>
        </p:nvSpPr>
        <p:spPr>
          <a:xfrm>
            <a:off x="417589" y="3724899"/>
            <a:ext cx="8383926" cy="261610"/>
          </a:xfrm>
          <a:prstGeom prst="rect">
            <a:avLst/>
          </a:prstGeom>
          <a:noFill/>
        </p:spPr>
        <p:txBody>
          <a:bodyPr wrap="square" rtlCol="0">
            <a:spAutoFit/>
          </a:bodyPr>
          <a:lstStyle/>
          <a:p>
            <a:pPr fontAlgn="base">
              <a:spcBef>
                <a:spcPct val="0"/>
              </a:spcBef>
              <a:spcAft>
                <a:spcPct val="0"/>
              </a:spcAft>
            </a:pPr>
            <a:r>
              <a:rPr lang="en-US" sz="1100" b="1" dirty="0">
                <a:solidFill>
                  <a:srgbClr val="000000"/>
                </a:solidFill>
              </a:rPr>
              <a:t>Source: National Highway Traffic Safety </a:t>
            </a:r>
            <a:r>
              <a:rPr lang="en-US" sz="1100" b="1" dirty="0" smtClean="0">
                <a:solidFill>
                  <a:srgbClr val="000000"/>
                </a:solidFill>
              </a:rPr>
              <a:t>Administration (NHTSA), </a:t>
            </a:r>
            <a:r>
              <a:rPr lang="en-US" sz="1100" b="1" dirty="0">
                <a:solidFill>
                  <a:srgbClr val="000000"/>
                </a:solidFill>
              </a:rPr>
              <a:t>Fatality Analysis Reporting System (FARS</a:t>
            </a:r>
            <a:r>
              <a:rPr lang="en-US" sz="1100" b="1" dirty="0" smtClean="0">
                <a:solidFill>
                  <a:srgbClr val="000000"/>
                </a:solidFill>
              </a:rPr>
              <a:t>).</a:t>
            </a:r>
            <a:endParaRPr lang="en-US" sz="1100" b="1" dirty="0">
              <a:solidFill>
                <a:srgbClr val="006699"/>
              </a:solidFill>
            </a:endParaRPr>
          </a:p>
        </p:txBody>
      </p:sp>
      <p:pic>
        <p:nvPicPr>
          <p:cNvPr id="5122" name="Picture 2" descr="This table shows the number of large truck occupant fatalities by restraint use and whether they were ejected from the vehicle.  In 2013 there were 264 large truck occupant fatalities not wearing a safety restriaint, 109 of which were partially or totally ejected from the vehicle." title="Large Truck Occupant Fatalities by Restraint Use and Ejection from the Vehicle, 2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89" y="1066799"/>
            <a:ext cx="8288468" cy="2687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53702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9332"/>
            <a:ext cx="8610600" cy="892552"/>
          </a:xfrm>
        </p:spPr>
        <p:txBody>
          <a:bodyPr/>
          <a:lstStyle/>
          <a:p>
            <a:r>
              <a:rPr lang="en-US" dirty="0" smtClean="0"/>
              <a:t>Percent of Large </a:t>
            </a:r>
            <a:r>
              <a:rPr lang="en-US" dirty="0"/>
              <a:t>Truck Occupant Fatalities with </a:t>
            </a:r>
            <a:r>
              <a:rPr lang="en-US" dirty="0" smtClean="0"/>
              <a:t>No </a:t>
            </a:r>
            <a:r>
              <a:rPr lang="en-US" dirty="0"/>
              <a:t>Restraint Use, </a:t>
            </a:r>
            <a:r>
              <a:rPr lang="en-US" dirty="0" smtClean="0"/>
              <a:t>2003‒2013</a:t>
            </a:r>
            <a:endParaRPr lang="en-US" dirty="0"/>
          </a:p>
        </p:txBody>
      </p:sp>
      <p:graphicFrame>
        <p:nvGraphicFramePr>
          <p:cNvPr id="4" name="Content Placeholder 3" descr="This chart shows the percent of large truck occupant fatatlieis who were not wearing a seat belt or other restraint from 2003 - 2013." title="Percent of Large Truck Occupant Fatalities with No Restraint Use, 2003‒2013"/>
          <p:cNvGraphicFramePr>
            <a:graphicFrameLocks noGrp="1"/>
          </p:cNvGraphicFramePr>
          <p:nvPr>
            <p:ph idx="1"/>
            <p:extLst>
              <p:ext uri="{D42A27DB-BD31-4B8C-83A1-F6EECF244321}">
                <p14:modId xmlns:p14="http://schemas.microsoft.com/office/powerpoint/2010/main" val="2228138819"/>
              </p:ext>
            </p:extLst>
          </p:nvPr>
        </p:nvGraphicFramePr>
        <p:xfrm>
          <a:off x="322263" y="914400"/>
          <a:ext cx="8516937"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33400" y="5919674"/>
            <a:ext cx="8991600" cy="261610"/>
          </a:xfrm>
          <a:prstGeom prst="rect">
            <a:avLst/>
          </a:prstGeom>
          <a:noFill/>
        </p:spPr>
        <p:txBody>
          <a:bodyPr wrap="square" rtlCol="0">
            <a:spAutoFit/>
          </a:bodyPr>
          <a:lstStyle/>
          <a:p>
            <a:pPr fontAlgn="base">
              <a:spcBef>
                <a:spcPct val="0"/>
              </a:spcBef>
              <a:spcAft>
                <a:spcPct val="0"/>
              </a:spcAft>
            </a:pPr>
            <a:r>
              <a:rPr lang="en-US" sz="1100" b="1" dirty="0">
                <a:solidFill>
                  <a:srgbClr val="000000"/>
                </a:solidFill>
              </a:rPr>
              <a:t>Source: National Highway Traffic Safety </a:t>
            </a:r>
            <a:r>
              <a:rPr lang="en-US" sz="1100" b="1" dirty="0" smtClean="0">
                <a:solidFill>
                  <a:srgbClr val="000000"/>
                </a:solidFill>
              </a:rPr>
              <a:t>Administration (NHTSA), </a:t>
            </a:r>
            <a:r>
              <a:rPr lang="en-US" sz="1100" b="1" dirty="0">
                <a:solidFill>
                  <a:srgbClr val="000000"/>
                </a:solidFill>
              </a:rPr>
              <a:t>Fatality Analysis Reporting System (FARS</a:t>
            </a:r>
            <a:r>
              <a:rPr lang="en-US" sz="1100" b="1" dirty="0" smtClean="0">
                <a:solidFill>
                  <a:srgbClr val="000000"/>
                </a:solidFill>
              </a:rPr>
              <a:t>).</a:t>
            </a:r>
            <a:endParaRPr lang="en-US" sz="1100" b="1" dirty="0">
              <a:solidFill>
                <a:srgbClr val="006699"/>
              </a:solidFill>
            </a:endParaRPr>
          </a:p>
        </p:txBody>
      </p:sp>
    </p:spTree>
    <p:extLst>
      <p:ext uri="{BB962C8B-B14F-4D97-AF65-F5344CB8AC3E}">
        <p14:creationId xmlns:p14="http://schemas.microsoft.com/office/powerpoint/2010/main" val="8581703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228600" y="2895600"/>
            <a:ext cx="8229600" cy="1500187"/>
          </a:xfrm>
        </p:spPr>
        <p:txBody>
          <a:bodyPr/>
          <a:lstStyle/>
          <a:p>
            <a:pPr algn="r"/>
            <a:r>
              <a:rPr lang="en-US" sz="4400" dirty="0" smtClean="0"/>
              <a:t>Driver-Related Factors</a:t>
            </a:r>
            <a:endParaRPr lang="en-US" sz="4400"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11084959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4048" y="0"/>
            <a:ext cx="8613648" cy="758952"/>
          </a:xfrm>
        </p:spPr>
        <p:txBody>
          <a:bodyPr/>
          <a:lstStyle/>
          <a:p>
            <a:r>
              <a:rPr lang="en-US" dirty="0"/>
              <a:t>Top Ten Driver-Related Crash Factors for Large Truck Drivers in Fatal Crashes, 2013</a:t>
            </a:r>
          </a:p>
        </p:txBody>
      </p:sp>
      <p:sp>
        <p:nvSpPr>
          <p:cNvPr id="5" name="TextBox 4"/>
          <p:cNvSpPr txBox="1"/>
          <p:nvPr/>
        </p:nvSpPr>
        <p:spPr>
          <a:xfrm>
            <a:off x="838200" y="6139190"/>
            <a:ext cx="8991600" cy="261610"/>
          </a:xfrm>
          <a:prstGeom prst="rect">
            <a:avLst/>
          </a:prstGeom>
          <a:noFill/>
        </p:spPr>
        <p:txBody>
          <a:bodyPr wrap="square" rtlCol="0">
            <a:spAutoFit/>
          </a:bodyPr>
          <a:lstStyle/>
          <a:p>
            <a:pPr fontAlgn="base">
              <a:spcBef>
                <a:spcPct val="0"/>
              </a:spcBef>
              <a:spcAft>
                <a:spcPct val="0"/>
              </a:spcAft>
            </a:pPr>
            <a:r>
              <a:rPr lang="en-US" sz="1100" b="1" dirty="0">
                <a:solidFill>
                  <a:srgbClr val="000000"/>
                </a:solidFill>
              </a:rPr>
              <a:t>Source: National Highway Traffic Safety </a:t>
            </a:r>
            <a:r>
              <a:rPr lang="en-US" sz="1100" b="1" dirty="0" smtClean="0">
                <a:solidFill>
                  <a:srgbClr val="000000"/>
                </a:solidFill>
              </a:rPr>
              <a:t>Administration (NHTSA), </a:t>
            </a:r>
            <a:r>
              <a:rPr lang="en-US" sz="1100" b="1" dirty="0">
                <a:solidFill>
                  <a:srgbClr val="000000"/>
                </a:solidFill>
              </a:rPr>
              <a:t>Fatality Analysis Reporting System (FARS</a:t>
            </a:r>
            <a:r>
              <a:rPr lang="en-US" sz="1100" b="1" dirty="0" smtClean="0">
                <a:solidFill>
                  <a:srgbClr val="000000"/>
                </a:solidFill>
              </a:rPr>
              <a:t>).</a:t>
            </a:r>
            <a:endParaRPr lang="en-US" sz="1100" b="1" dirty="0">
              <a:solidFill>
                <a:srgbClr val="006699"/>
              </a:solidFill>
            </a:endParaRPr>
          </a:p>
        </p:txBody>
      </p:sp>
      <p:pic>
        <p:nvPicPr>
          <p:cNvPr id="1025" name="Picture 1" descr="This table shows the top ten driver-related crash factors for large truck drivers in fatal crashes for 2013.  34% of drivers had at least one driver-related factor recorded and 8% had at least one moving violation recorded." title="Top Ten Driver-Related Crash Factors for Large Truck Drivers in Fatal Crashes, 2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932492"/>
            <a:ext cx="7010400" cy="519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06423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spcBef>
                <a:spcPct val="50000"/>
              </a:spcBef>
            </a:pPr>
            <a:r>
              <a:rPr lang="en-US" dirty="0" smtClean="0"/>
              <a:t>13 percent  </a:t>
            </a:r>
            <a:r>
              <a:rPr lang="en-US" dirty="0"/>
              <a:t>(4,251) of </a:t>
            </a:r>
            <a:r>
              <a:rPr lang="en-US" dirty="0" smtClean="0"/>
              <a:t>fatalities in 2013 were in </a:t>
            </a:r>
            <a:r>
              <a:rPr lang="en-US" dirty="0"/>
              <a:t>crashes involving a large truck or </a:t>
            </a:r>
            <a:r>
              <a:rPr lang="en-US" dirty="0" smtClean="0"/>
              <a:t>bus and 6</a:t>
            </a:r>
            <a:r>
              <a:rPr lang="en-US" dirty="0"/>
              <a:t> </a:t>
            </a:r>
            <a:r>
              <a:rPr lang="en-US" dirty="0" smtClean="0"/>
              <a:t>percent (</a:t>
            </a:r>
            <a:r>
              <a:rPr lang="en-US" dirty="0"/>
              <a:t>133,000) of </a:t>
            </a:r>
            <a:r>
              <a:rPr lang="en-US" dirty="0" smtClean="0"/>
              <a:t>injuries </a:t>
            </a:r>
            <a:r>
              <a:rPr lang="en-US" dirty="0"/>
              <a:t>were in crashes involving a large truck or </a:t>
            </a:r>
            <a:r>
              <a:rPr lang="en-US" dirty="0" smtClean="0"/>
              <a:t>bus.</a:t>
            </a:r>
            <a:endParaRPr lang="en-US" dirty="0"/>
          </a:p>
          <a:p>
            <a:r>
              <a:rPr lang="en-US" sz="2000" dirty="0" smtClean="0"/>
              <a:t>There were 691 </a:t>
            </a:r>
            <a:r>
              <a:rPr lang="en-US" sz="2000" dirty="0"/>
              <a:t>occupant fatalities in fatal crashes involving large trucks, and 48 occupant fatalities in crashes involving buses.</a:t>
            </a:r>
          </a:p>
          <a:p>
            <a:r>
              <a:rPr lang="en-US" sz="2000" dirty="0" smtClean="0"/>
              <a:t>28 </a:t>
            </a:r>
            <a:r>
              <a:rPr lang="en-US" sz="2000" dirty="0"/>
              <a:t>percent of fatal work zone crashes involved at least one large truck, compared to </a:t>
            </a:r>
            <a:r>
              <a:rPr lang="en-US" sz="2000" dirty="0" smtClean="0"/>
              <a:t>12 percent </a:t>
            </a:r>
            <a:r>
              <a:rPr lang="en-US" sz="2000" dirty="0"/>
              <a:t>of all fatal crashes. </a:t>
            </a:r>
            <a:endParaRPr lang="en-US" sz="2000" dirty="0" smtClean="0"/>
          </a:p>
          <a:p>
            <a:r>
              <a:rPr lang="en-US" sz="2000" dirty="0"/>
              <a:t>At least </a:t>
            </a:r>
            <a:r>
              <a:rPr lang="en-US" sz="2000" dirty="0" smtClean="0"/>
              <a:t>38 percent </a:t>
            </a:r>
            <a:r>
              <a:rPr lang="en-US" sz="2000" dirty="0"/>
              <a:t>of large truck occupant fatalities did not use any safety restraint.</a:t>
            </a:r>
            <a:endParaRPr lang="en-US" sz="2000" dirty="0" smtClean="0"/>
          </a:p>
          <a:p>
            <a:pPr marL="0" indent="0">
              <a:buNone/>
            </a:pPr>
            <a:endParaRPr lang="en-US" dirty="0">
              <a:solidFill>
                <a:srgbClr val="FF0000"/>
              </a:solidFill>
            </a:endParaRPr>
          </a:p>
        </p:txBody>
      </p:sp>
      <p:sp>
        <p:nvSpPr>
          <p:cNvPr id="3" name="Title 2"/>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642787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292608"/>
            <a:ext cx="3959352" cy="492443"/>
          </a:xfrm>
        </p:spPr>
        <p:txBody>
          <a:bodyPr/>
          <a:lstStyle/>
          <a:p>
            <a:r>
              <a:rPr lang="en-US" dirty="0" smtClean="0"/>
              <a:t>For More </a:t>
            </a:r>
            <a:r>
              <a:rPr lang="en-US" dirty="0"/>
              <a:t>I</a:t>
            </a:r>
            <a:r>
              <a:rPr lang="en-US" dirty="0" smtClean="0"/>
              <a:t>nformation…</a:t>
            </a:r>
            <a:endParaRPr lang="en-US" dirty="0"/>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438" y="4419600"/>
            <a:ext cx="1211612" cy="1592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981200" y="1023257"/>
            <a:ext cx="5410200" cy="830997"/>
          </a:xfrm>
          <a:prstGeom prst="rect">
            <a:avLst/>
          </a:prstGeom>
          <a:noFill/>
        </p:spPr>
        <p:txBody>
          <a:bodyPr wrap="square" rtlCol="0">
            <a:spAutoFit/>
          </a:bodyPr>
          <a:lstStyle/>
          <a:p>
            <a:r>
              <a:rPr lang="en-US" b="1" dirty="0" smtClean="0">
                <a:solidFill>
                  <a:schemeClr val="tx1"/>
                </a:solidFill>
              </a:rPr>
              <a:t>Large Truck and Bus Crash Facts Annual Publication</a:t>
            </a:r>
          </a:p>
          <a:p>
            <a:r>
              <a:rPr lang="en-US" dirty="0" smtClean="0">
                <a:solidFill>
                  <a:schemeClr val="tx1"/>
                </a:solidFill>
              </a:rPr>
              <a:t>Available at</a:t>
            </a:r>
            <a:r>
              <a:rPr lang="en-US" dirty="0">
                <a:solidFill>
                  <a:schemeClr val="tx1"/>
                </a:solidFill>
              </a:rPr>
              <a:t>: </a:t>
            </a:r>
            <a:r>
              <a:rPr lang="en-US" dirty="0">
                <a:solidFill>
                  <a:schemeClr val="tx1"/>
                </a:solidFill>
                <a:hlinkClick r:id="rId4"/>
              </a:rPr>
              <a:t>http://</a:t>
            </a:r>
            <a:r>
              <a:rPr lang="en-US" dirty="0" smtClean="0">
                <a:solidFill>
                  <a:schemeClr val="tx1"/>
                </a:solidFill>
                <a:hlinkClick r:id="rId4"/>
              </a:rPr>
              <a:t>www.fmcsa.dot.gov/safety/data-and-statistics/large-truck-and-bus-crash-facts</a:t>
            </a:r>
            <a:r>
              <a:rPr lang="en-US" dirty="0" smtClean="0">
                <a:solidFill>
                  <a:schemeClr val="tx1"/>
                </a:solidFill>
              </a:rPr>
              <a:t> </a:t>
            </a:r>
            <a:endParaRPr lang="en-US" dirty="0">
              <a:solidFill>
                <a:schemeClr val="tx1"/>
              </a:solidFill>
            </a:endParaRPr>
          </a:p>
        </p:txBody>
      </p:sp>
      <p:sp>
        <p:nvSpPr>
          <p:cNvPr id="8" name="TextBox 7"/>
          <p:cNvSpPr txBox="1"/>
          <p:nvPr/>
        </p:nvSpPr>
        <p:spPr>
          <a:xfrm>
            <a:off x="1981200" y="2819400"/>
            <a:ext cx="5410200" cy="830997"/>
          </a:xfrm>
          <a:prstGeom prst="rect">
            <a:avLst/>
          </a:prstGeom>
          <a:noFill/>
        </p:spPr>
        <p:txBody>
          <a:bodyPr wrap="square" rtlCol="0">
            <a:spAutoFit/>
          </a:bodyPr>
          <a:lstStyle/>
          <a:p>
            <a:r>
              <a:rPr lang="en-US" b="1" dirty="0" smtClean="0">
                <a:solidFill>
                  <a:schemeClr val="tx1"/>
                </a:solidFill>
              </a:rPr>
              <a:t>Pocket Guide To Large Truck and Bus Statistics</a:t>
            </a:r>
          </a:p>
          <a:p>
            <a:r>
              <a:rPr lang="en-US" dirty="0" smtClean="0">
                <a:solidFill>
                  <a:schemeClr val="tx1"/>
                </a:solidFill>
              </a:rPr>
              <a:t>Available at</a:t>
            </a:r>
            <a:r>
              <a:rPr lang="en-US" dirty="0">
                <a:solidFill>
                  <a:schemeClr val="tx1"/>
                </a:solidFill>
              </a:rPr>
              <a:t>: </a:t>
            </a:r>
            <a:r>
              <a:rPr lang="en-US" dirty="0">
                <a:solidFill>
                  <a:schemeClr val="tx1"/>
                </a:solidFill>
                <a:hlinkClick r:id="rId5"/>
              </a:rPr>
              <a:t>http://</a:t>
            </a:r>
            <a:r>
              <a:rPr lang="en-US" dirty="0" smtClean="0">
                <a:solidFill>
                  <a:schemeClr val="tx1"/>
                </a:solidFill>
                <a:hlinkClick r:id="rId5"/>
              </a:rPr>
              <a:t>www.fmcsa.dot.gov/safety/data-and-statistics/commercial-motor-vehicle-facts</a:t>
            </a:r>
            <a:r>
              <a:rPr lang="en-US" dirty="0" smtClean="0">
                <a:solidFill>
                  <a:schemeClr val="tx1"/>
                </a:solidFill>
              </a:rPr>
              <a:t> </a:t>
            </a:r>
            <a:endParaRPr lang="en-US" dirty="0">
              <a:solidFill>
                <a:schemeClr val="tx1"/>
              </a:solidFill>
            </a:endParaRPr>
          </a:p>
        </p:txBody>
      </p:sp>
      <p:sp>
        <p:nvSpPr>
          <p:cNvPr id="9" name="TextBox 8"/>
          <p:cNvSpPr txBox="1"/>
          <p:nvPr/>
        </p:nvSpPr>
        <p:spPr>
          <a:xfrm>
            <a:off x="2017486" y="4572000"/>
            <a:ext cx="5410200" cy="1077218"/>
          </a:xfrm>
          <a:prstGeom prst="rect">
            <a:avLst/>
          </a:prstGeom>
          <a:noFill/>
        </p:spPr>
        <p:txBody>
          <a:bodyPr wrap="square" rtlCol="0">
            <a:spAutoFit/>
          </a:bodyPr>
          <a:lstStyle/>
          <a:p>
            <a:r>
              <a:rPr lang="en-US" b="1" dirty="0" smtClean="0">
                <a:solidFill>
                  <a:schemeClr val="tx1"/>
                </a:solidFill>
              </a:rPr>
              <a:t>FMCSA Analysis Briefs</a:t>
            </a:r>
          </a:p>
          <a:p>
            <a:r>
              <a:rPr lang="en-US" dirty="0" smtClean="0">
                <a:solidFill>
                  <a:schemeClr val="tx1"/>
                </a:solidFill>
              </a:rPr>
              <a:t>Available at</a:t>
            </a:r>
            <a:r>
              <a:rPr lang="en-US" dirty="0">
                <a:solidFill>
                  <a:schemeClr val="tx1"/>
                </a:solidFill>
              </a:rPr>
              <a:t>: </a:t>
            </a:r>
            <a:r>
              <a:rPr lang="en-US" dirty="0">
                <a:solidFill>
                  <a:schemeClr val="tx1"/>
                </a:solidFill>
                <a:hlinkClick r:id="rId6"/>
              </a:rPr>
              <a:t>http://www.fmcsa.dot.gov/safety/research-and-analysis/publications?keywords="Analysis </a:t>
            </a:r>
            <a:r>
              <a:rPr lang="en-US" dirty="0" err="1">
                <a:solidFill>
                  <a:schemeClr val="tx1"/>
                </a:solidFill>
                <a:hlinkClick r:id="rId6"/>
              </a:rPr>
              <a:t>Brief"&amp;title</a:t>
            </a:r>
            <a:r>
              <a:rPr lang="en-US" dirty="0">
                <a:solidFill>
                  <a:schemeClr val="tx1"/>
                </a:solidFill>
                <a:hlinkClick r:id="rId6"/>
              </a:rPr>
              <a:t>=&amp;author=&amp;year=&amp;to=&amp;</a:t>
            </a:r>
            <a:r>
              <a:rPr lang="en-US" dirty="0" smtClean="0">
                <a:solidFill>
                  <a:schemeClr val="tx1"/>
                </a:solidFill>
                <a:hlinkClick r:id="rId6"/>
              </a:rPr>
              <a:t>page=0 </a:t>
            </a:r>
            <a:endParaRPr lang="en-US" dirty="0" smtClean="0">
              <a:solidFill>
                <a:schemeClr val="tx1"/>
              </a:solidFill>
            </a:endParaRPr>
          </a:p>
        </p:txBody>
      </p:sp>
      <p:pic>
        <p:nvPicPr>
          <p:cNvPr id="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4952" y="923498"/>
            <a:ext cx="1231242"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2209" y="2673309"/>
            <a:ext cx="1158930" cy="1638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62505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FMCSA main website: </a:t>
            </a:r>
            <a:r>
              <a:rPr lang="en-US" dirty="0" smtClean="0">
                <a:hlinkClick r:id="rId3"/>
              </a:rPr>
              <a:t>www.fmcsa.dot.gov</a:t>
            </a:r>
            <a:r>
              <a:rPr lang="en-US" dirty="0" smtClean="0"/>
              <a:t> </a:t>
            </a:r>
          </a:p>
          <a:p>
            <a:r>
              <a:rPr lang="en-US" dirty="0" smtClean="0"/>
              <a:t>NHTSA main website: </a:t>
            </a:r>
            <a:r>
              <a:rPr lang="en-US" dirty="0" smtClean="0">
                <a:hlinkClick r:id="rId4"/>
              </a:rPr>
              <a:t>www.nhtsa.dot.gov</a:t>
            </a:r>
            <a:r>
              <a:rPr lang="en-US" dirty="0" smtClean="0"/>
              <a:t> </a:t>
            </a:r>
          </a:p>
        </p:txBody>
      </p:sp>
      <p:sp>
        <p:nvSpPr>
          <p:cNvPr id="3" name="Title 2"/>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844317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32,719 fatalities in motor vehicle crashes.</a:t>
            </a:r>
          </a:p>
          <a:p>
            <a:pPr lvl="1"/>
            <a:r>
              <a:rPr lang="en-US" dirty="0" smtClean="0"/>
              <a:t>Decrease of 3 percent (1,063 fatalities) compared to 2012.</a:t>
            </a:r>
          </a:p>
          <a:p>
            <a:pPr lvl="1"/>
            <a:r>
              <a:rPr lang="en-US" dirty="0" smtClean="0"/>
              <a:t>13 percent  (4,251) of fatalities were in crashes involving a large truck or bus.</a:t>
            </a:r>
            <a:endParaRPr lang="en-US" dirty="0"/>
          </a:p>
          <a:p>
            <a:r>
              <a:rPr lang="en-US" dirty="0" smtClean="0"/>
              <a:t>An estimated 2,313,000 persons were injured in crashes.</a:t>
            </a:r>
          </a:p>
          <a:p>
            <a:pPr lvl="1"/>
            <a:r>
              <a:rPr lang="en-US" dirty="0" smtClean="0"/>
              <a:t>Decrease of 2 percent  (49,000 persons) compared to 2012.</a:t>
            </a:r>
          </a:p>
          <a:p>
            <a:pPr lvl="1"/>
            <a:r>
              <a:rPr lang="en-US" dirty="0" smtClean="0"/>
              <a:t>6</a:t>
            </a:r>
            <a:r>
              <a:rPr lang="en-US" dirty="0"/>
              <a:t> </a:t>
            </a:r>
            <a:r>
              <a:rPr lang="en-US" dirty="0" smtClean="0"/>
              <a:t>percent (133,000) of these injuries were in crashes involving a large truck or bus.</a:t>
            </a:r>
          </a:p>
        </p:txBody>
      </p:sp>
      <p:sp>
        <p:nvSpPr>
          <p:cNvPr id="3" name="Title 2"/>
          <p:cNvSpPr>
            <a:spLocks noGrp="1"/>
          </p:cNvSpPr>
          <p:nvPr>
            <p:ph type="title"/>
          </p:nvPr>
        </p:nvSpPr>
        <p:spPr/>
        <p:txBody>
          <a:bodyPr/>
          <a:lstStyle/>
          <a:p>
            <a:r>
              <a:rPr lang="en-US" dirty="0" smtClean="0"/>
              <a:t>2013 Crash Overview Statistics</a:t>
            </a:r>
            <a:endParaRPr lang="en-US" dirty="0"/>
          </a:p>
        </p:txBody>
      </p:sp>
    </p:spTree>
    <p:extLst>
      <p:ext uri="{BB962C8B-B14F-4D97-AF65-F5344CB8AC3E}">
        <p14:creationId xmlns:p14="http://schemas.microsoft.com/office/powerpoint/2010/main" val="19836405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4048" y="292608"/>
            <a:ext cx="8613648" cy="493776"/>
          </a:xfrm>
          <a:prstGeom prst="rect">
            <a:avLst/>
          </a:prstGeom>
        </p:spPr>
        <p:txBody>
          <a:bodyPr/>
          <a:lstStyle>
            <a:lvl1pPr algn="l" rtl="0" fontAlgn="base">
              <a:spcBef>
                <a:spcPct val="0"/>
              </a:spcBef>
              <a:spcAft>
                <a:spcPct val="0"/>
              </a:spcAft>
              <a:defRPr sz="2600" b="1" baseline="0">
                <a:solidFill>
                  <a:srgbClr val="0070C0"/>
                </a:solidFill>
                <a:latin typeface="+mj-lt"/>
                <a:ea typeface="+mj-ea"/>
                <a:cs typeface="+mj-cs"/>
              </a:defRPr>
            </a:lvl1pPr>
            <a:lvl2pPr algn="ctr" rtl="0" fontAlgn="base">
              <a:spcBef>
                <a:spcPct val="0"/>
              </a:spcBef>
              <a:spcAft>
                <a:spcPct val="0"/>
              </a:spcAft>
              <a:defRPr sz="2600" b="1">
                <a:solidFill>
                  <a:schemeClr val="bg1"/>
                </a:solidFill>
                <a:latin typeface="Arial" charset="0"/>
              </a:defRPr>
            </a:lvl2pPr>
            <a:lvl3pPr algn="ctr" rtl="0" fontAlgn="base">
              <a:spcBef>
                <a:spcPct val="0"/>
              </a:spcBef>
              <a:spcAft>
                <a:spcPct val="0"/>
              </a:spcAft>
              <a:defRPr sz="2600" b="1">
                <a:solidFill>
                  <a:schemeClr val="bg1"/>
                </a:solidFill>
                <a:latin typeface="Arial" charset="0"/>
              </a:defRPr>
            </a:lvl3pPr>
            <a:lvl4pPr algn="ctr" rtl="0" fontAlgn="base">
              <a:spcBef>
                <a:spcPct val="0"/>
              </a:spcBef>
              <a:spcAft>
                <a:spcPct val="0"/>
              </a:spcAft>
              <a:defRPr sz="2600" b="1">
                <a:solidFill>
                  <a:schemeClr val="bg1"/>
                </a:solidFill>
                <a:latin typeface="Arial" charset="0"/>
              </a:defRPr>
            </a:lvl4pPr>
            <a:lvl5pPr algn="ctr" rtl="0" fontAlgn="base">
              <a:spcBef>
                <a:spcPct val="0"/>
              </a:spcBef>
              <a:spcAft>
                <a:spcPct val="0"/>
              </a:spcAft>
              <a:defRPr sz="2600" b="1">
                <a:solidFill>
                  <a:schemeClr val="bg1"/>
                </a:solidFill>
                <a:latin typeface="Arial" charset="0"/>
              </a:defRPr>
            </a:lvl5pPr>
            <a:lvl6pPr marL="457200" algn="ctr" rtl="0" fontAlgn="base">
              <a:spcBef>
                <a:spcPct val="0"/>
              </a:spcBef>
              <a:spcAft>
                <a:spcPct val="0"/>
              </a:spcAft>
              <a:defRPr sz="2600" b="1">
                <a:solidFill>
                  <a:schemeClr val="bg1"/>
                </a:solidFill>
                <a:latin typeface="Arial" charset="0"/>
              </a:defRPr>
            </a:lvl6pPr>
            <a:lvl7pPr marL="914400" algn="ctr" rtl="0" fontAlgn="base">
              <a:spcBef>
                <a:spcPct val="0"/>
              </a:spcBef>
              <a:spcAft>
                <a:spcPct val="0"/>
              </a:spcAft>
              <a:defRPr sz="2600" b="1">
                <a:solidFill>
                  <a:schemeClr val="bg1"/>
                </a:solidFill>
                <a:latin typeface="Arial" charset="0"/>
              </a:defRPr>
            </a:lvl7pPr>
            <a:lvl8pPr marL="1371600" algn="ctr" rtl="0" fontAlgn="base">
              <a:spcBef>
                <a:spcPct val="0"/>
              </a:spcBef>
              <a:spcAft>
                <a:spcPct val="0"/>
              </a:spcAft>
              <a:defRPr sz="2600" b="1">
                <a:solidFill>
                  <a:schemeClr val="bg1"/>
                </a:solidFill>
                <a:latin typeface="Arial" charset="0"/>
              </a:defRPr>
            </a:lvl8pPr>
            <a:lvl9pPr marL="1828800" algn="ctr" rtl="0" fontAlgn="base">
              <a:spcBef>
                <a:spcPct val="0"/>
              </a:spcBef>
              <a:spcAft>
                <a:spcPct val="0"/>
              </a:spcAft>
              <a:defRPr sz="2600" b="1">
                <a:solidFill>
                  <a:schemeClr val="bg1"/>
                </a:solidFill>
                <a:latin typeface="Arial" charset="0"/>
              </a:defRPr>
            </a:lvl9pPr>
          </a:lstStyle>
          <a:p>
            <a:r>
              <a:rPr lang="en-US" kern="0" dirty="0" smtClean="0"/>
              <a:t>Large Truck and Bus Fatal Crashes, 2013</a:t>
            </a:r>
            <a:endParaRPr lang="en-US" kern="0" dirty="0"/>
          </a:p>
        </p:txBody>
      </p:sp>
      <p:pic>
        <p:nvPicPr>
          <p:cNvPr id="3074" name="Picture 2" descr="This is a map of the United States with the location of large truck and bus fatal crashes.  Crashes are broken out into those involving at least one large truck and bus, involving at least one large truck and involving at least one bus.&#10;&#10;In 2013 there were:15 fatal large truck and bus crashes, 280 fatal bus fatal crashes and 3,541 fatal large truck crashes" title="Large Truck and Bus Fatal Crashes, 2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769" y="859545"/>
            <a:ext cx="7565231" cy="5314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64369" y="6174099"/>
            <a:ext cx="7338784" cy="253916"/>
          </a:xfrm>
          <a:prstGeom prst="rect">
            <a:avLst/>
          </a:prstGeom>
          <a:noFill/>
        </p:spPr>
        <p:txBody>
          <a:bodyPr wrap="square" rtlCol="0">
            <a:spAutoFit/>
          </a:bodyPr>
          <a:lstStyle/>
          <a:p>
            <a:pPr fontAlgn="base">
              <a:spcBef>
                <a:spcPct val="0"/>
              </a:spcBef>
              <a:spcAft>
                <a:spcPct val="0"/>
              </a:spcAft>
            </a:pPr>
            <a:r>
              <a:rPr lang="en-US" sz="1050" b="1" dirty="0">
                <a:solidFill>
                  <a:srgbClr val="000000"/>
                </a:solidFill>
              </a:rPr>
              <a:t>Source: National Highway Traffic Safety </a:t>
            </a:r>
            <a:r>
              <a:rPr lang="en-US" sz="1050" b="1" dirty="0" smtClean="0">
                <a:solidFill>
                  <a:srgbClr val="000000"/>
                </a:solidFill>
              </a:rPr>
              <a:t>Administration (NHTSA), </a:t>
            </a:r>
            <a:r>
              <a:rPr lang="en-US" sz="1050" b="1" dirty="0">
                <a:solidFill>
                  <a:srgbClr val="000000"/>
                </a:solidFill>
              </a:rPr>
              <a:t>Fatality Analysis Reporting System (FARS</a:t>
            </a:r>
            <a:r>
              <a:rPr lang="en-US" sz="1050" b="1" dirty="0" smtClean="0">
                <a:solidFill>
                  <a:srgbClr val="000000"/>
                </a:solidFill>
              </a:rPr>
              <a:t>).</a:t>
            </a:r>
            <a:endParaRPr lang="en-US" sz="1050" b="1" dirty="0">
              <a:solidFill>
                <a:srgbClr val="006699"/>
              </a:solidFill>
            </a:endParaRPr>
          </a:p>
        </p:txBody>
      </p:sp>
    </p:spTree>
    <p:extLst>
      <p:ext uri="{BB962C8B-B14F-4D97-AF65-F5344CB8AC3E}">
        <p14:creationId xmlns:p14="http://schemas.microsoft.com/office/powerpoint/2010/main" val="2447313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Fatal Large Truck and Bus Crashes, 2005–2013</a:t>
            </a:r>
          </a:p>
        </p:txBody>
      </p:sp>
      <p:sp>
        <p:nvSpPr>
          <p:cNvPr id="3" name="TextBox 2"/>
          <p:cNvSpPr txBox="1"/>
          <p:nvPr/>
        </p:nvSpPr>
        <p:spPr>
          <a:xfrm>
            <a:off x="838200" y="4813190"/>
            <a:ext cx="7467600" cy="261610"/>
          </a:xfrm>
          <a:prstGeom prst="rect">
            <a:avLst/>
          </a:prstGeom>
          <a:noFill/>
        </p:spPr>
        <p:txBody>
          <a:bodyPr wrap="square" rtlCol="0">
            <a:spAutoFit/>
          </a:bodyPr>
          <a:lstStyle/>
          <a:p>
            <a:pPr fontAlgn="base">
              <a:spcBef>
                <a:spcPct val="0"/>
              </a:spcBef>
              <a:spcAft>
                <a:spcPct val="0"/>
              </a:spcAft>
            </a:pPr>
            <a:r>
              <a:rPr lang="en-US" sz="1100" b="1" dirty="0">
                <a:solidFill>
                  <a:srgbClr val="000000"/>
                </a:solidFill>
              </a:rPr>
              <a:t>Source: National Highway Traffic Safety </a:t>
            </a:r>
            <a:r>
              <a:rPr lang="en-US" sz="1100" b="1" dirty="0" smtClean="0">
                <a:solidFill>
                  <a:srgbClr val="000000"/>
                </a:solidFill>
              </a:rPr>
              <a:t>Administration (NHTSA), </a:t>
            </a:r>
            <a:r>
              <a:rPr lang="en-US" sz="1100" b="1" dirty="0">
                <a:solidFill>
                  <a:srgbClr val="000000"/>
                </a:solidFill>
              </a:rPr>
              <a:t>Fatality Analysis Reporting System (FARS</a:t>
            </a:r>
            <a:r>
              <a:rPr lang="en-US" sz="1100" b="1" dirty="0" smtClean="0">
                <a:solidFill>
                  <a:srgbClr val="000000"/>
                </a:solidFill>
              </a:rPr>
              <a:t>).</a:t>
            </a:r>
            <a:endParaRPr lang="en-US" sz="1100" b="1" dirty="0">
              <a:solidFill>
                <a:srgbClr val="006699"/>
              </a:solidFill>
            </a:endParaRPr>
          </a:p>
        </p:txBody>
      </p:sp>
      <p:pic>
        <p:nvPicPr>
          <p:cNvPr id="4" name="Picture 3" descr="This table shows statistics for the number of fatal crashes involving a large truck or bus, the number of large trucks and buses involved in fatal crashes, the number of large truck and bus occupant fatalities and total fatalities in large truck or bus crashs for years 2005 - 2013." title="Fatal Large Truck and Bus Crashes, 2005 - 2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784" y="1219200"/>
            <a:ext cx="7315200" cy="3593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07242" y="5257800"/>
            <a:ext cx="8408158" cy="646331"/>
          </a:xfrm>
          <a:prstGeom prst="rect">
            <a:avLst/>
          </a:prstGeom>
          <a:noFill/>
        </p:spPr>
        <p:txBody>
          <a:bodyPr wrap="square" rtlCol="0">
            <a:spAutoFit/>
          </a:bodyPr>
          <a:lstStyle/>
          <a:p>
            <a:pPr marL="0" indent="0">
              <a:buNone/>
            </a:pPr>
            <a:r>
              <a:rPr lang="en-US" sz="1800" dirty="0">
                <a:solidFill>
                  <a:schemeClr val="tx1"/>
                </a:solidFill>
              </a:rPr>
              <a:t>In 2013, </a:t>
            </a:r>
            <a:r>
              <a:rPr lang="en-US" sz="1800" dirty="0" smtClean="0">
                <a:solidFill>
                  <a:schemeClr val="tx1"/>
                </a:solidFill>
              </a:rPr>
              <a:t>4,251 </a:t>
            </a:r>
            <a:r>
              <a:rPr lang="en-US" sz="1800" dirty="0">
                <a:solidFill>
                  <a:schemeClr val="tx1"/>
                </a:solidFill>
              </a:rPr>
              <a:t>persons were killed in large truck and bus crashes</a:t>
            </a:r>
          </a:p>
          <a:p>
            <a:pPr marL="0" indent="0">
              <a:buNone/>
            </a:pPr>
            <a:r>
              <a:rPr lang="en-US" sz="1800" dirty="0">
                <a:solidFill>
                  <a:schemeClr val="tx1"/>
                </a:solidFill>
              </a:rPr>
              <a:t>*Increase of </a:t>
            </a:r>
            <a:r>
              <a:rPr lang="en-US" sz="1800" dirty="0" smtClean="0">
                <a:solidFill>
                  <a:schemeClr val="tx1"/>
                </a:solidFill>
              </a:rPr>
              <a:t>1 percent (43</a:t>
            </a:r>
            <a:r>
              <a:rPr lang="en-US" sz="1800" dirty="0">
                <a:solidFill>
                  <a:schemeClr val="tx1"/>
                </a:solidFill>
              </a:rPr>
              <a:t>) persons compared to 2012</a:t>
            </a:r>
            <a:r>
              <a:rPr lang="en-US" sz="1800" dirty="0" smtClean="0">
                <a:solidFill>
                  <a:schemeClr val="tx1"/>
                </a:solidFill>
              </a:rPr>
              <a:t>.</a:t>
            </a:r>
            <a:endParaRPr lang="en-US" sz="1800" dirty="0">
              <a:solidFill>
                <a:schemeClr val="tx1"/>
              </a:solidFill>
            </a:endParaRPr>
          </a:p>
        </p:txBody>
      </p:sp>
    </p:spTree>
    <p:extLst>
      <p:ext uri="{BB962C8B-B14F-4D97-AF65-F5344CB8AC3E}">
        <p14:creationId xmlns:p14="http://schemas.microsoft.com/office/powerpoint/2010/main" val="6918572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91941"/>
            <a:ext cx="8610600" cy="492443"/>
          </a:xfrm>
        </p:spPr>
        <p:txBody>
          <a:bodyPr/>
          <a:lstStyle/>
          <a:p>
            <a:r>
              <a:rPr lang="en-US" dirty="0" smtClean="0"/>
              <a:t>Large Truck and Bus Injury Crashes, 2005–2013</a:t>
            </a:r>
            <a:endParaRPr lang="en-US" dirty="0"/>
          </a:p>
        </p:txBody>
      </p:sp>
      <p:pic>
        <p:nvPicPr>
          <p:cNvPr id="2049" name="Picture 1" descr="This table shows statistics for the number of injury crashes involving a large truck or bus, the number of large trucks and buses involved in injury crashes, and the number of persons injured in large truck and bus crashes for years 2005 - 2013." title="Large Truck and Bus Injury Crashes, 2005–2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219200"/>
            <a:ext cx="6406194"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066800" y="5029200"/>
            <a:ext cx="7162800" cy="261610"/>
          </a:xfrm>
          <a:prstGeom prst="rect">
            <a:avLst/>
          </a:prstGeom>
          <a:noFill/>
        </p:spPr>
        <p:txBody>
          <a:bodyPr wrap="square" rtlCol="0">
            <a:spAutoFit/>
          </a:bodyPr>
          <a:lstStyle/>
          <a:p>
            <a:pPr fontAlgn="base">
              <a:spcBef>
                <a:spcPct val="0"/>
              </a:spcBef>
              <a:spcAft>
                <a:spcPct val="0"/>
              </a:spcAft>
            </a:pPr>
            <a:r>
              <a:rPr lang="en-US" sz="1100" b="1" dirty="0">
                <a:solidFill>
                  <a:srgbClr val="000000"/>
                </a:solidFill>
              </a:rPr>
              <a:t>Source: National Highway Traffic Safety </a:t>
            </a:r>
            <a:r>
              <a:rPr lang="en-US" sz="1100" b="1" dirty="0" smtClean="0">
                <a:solidFill>
                  <a:srgbClr val="000000"/>
                </a:solidFill>
              </a:rPr>
              <a:t>Administration (NHTSA), General Estimates System (GES).</a:t>
            </a:r>
            <a:endParaRPr lang="en-US" sz="1100" b="1" dirty="0">
              <a:solidFill>
                <a:srgbClr val="006699"/>
              </a:solidFill>
            </a:endParaRPr>
          </a:p>
        </p:txBody>
      </p:sp>
      <p:sp>
        <p:nvSpPr>
          <p:cNvPr id="8" name="Rectangle 7"/>
          <p:cNvSpPr/>
          <p:nvPr/>
        </p:nvSpPr>
        <p:spPr>
          <a:xfrm>
            <a:off x="304800" y="5486400"/>
            <a:ext cx="8763000" cy="646331"/>
          </a:xfrm>
          <a:prstGeom prst="rect">
            <a:avLst/>
          </a:prstGeom>
        </p:spPr>
        <p:txBody>
          <a:bodyPr wrap="square">
            <a:spAutoFit/>
          </a:bodyPr>
          <a:lstStyle/>
          <a:p>
            <a:r>
              <a:rPr lang="en-US" sz="1800" dirty="0" smtClean="0">
                <a:solidFill>
                  <a:schemeClr val="tx1"/>
                </a:solidFill>
              </a:rPr>
              <a:t>In 2013, an </a:t>
            </a:r>
            <a:r>
              <a:rPr lang="en-US" sz="1800" dirty="0">
                <a:solidFill>
                  <a:schemeClr val="tx1"/>
                </a:solidFill>
              </a:rPr>
              <a:t>estimated </a:t>
            </a:r>
            <a:r>
              <a:rPr lang="en-US" sz="1800" dirty="0" smtClean="0">
                <a:solidFill>
                  <a:schemeClr val="tx1"/>
                </a:solidFill>
              </a:rPr>
              <a:t>133,000 </a:t>
            </a:r>
            <a:r>
              <a:rPr lang="en-US" sz="1800" dirty="0">
                <a:solidFill>
                  <a:schemeClr val="tx1"/>
                </a:solidFill>
              </a:rPr>
              <a:t>persons were injured in </a:t>
            </a:r>
            <a:r>
              <a:rPr lang="en-US" sz="1800" dirty="0" smtClean="0">
                <a:solidFill>
                  <a:schemeClr val="tx1"/>
                </a:solidFill>
              </a:rPr>
              <a:t>large truck and bus crashes.</a:t>
            </a:r>
          </a:p>
          <a:p>
            <a:r>
              <a:rPr lang="en-US" sz="1800" dirty="0" smtClean="0">
                <a:solidFill>
                  <a:schemeClr val="tx1"/>
                </a:solidFill>
              </a:rPr>
              <a:t>*Increase of 6 percent (</a:t>
            </a:r>
            <a:r>
              <a:rPr lang="en-US" sz="1800" dirty="0">
                <a:solidFill>
                  <a:schemeClr val="tx1"/>
                </a:solidFill>
              </a:rPr>
              <a:t>7</a:t>
            </a:r>
            <a:r>
              <a:rPr lang="en-US" sz="1800" dirty="0" smtClean="0">
                <a:solidFill>
                  <a:schemeClr val="tx1"/>
                </a:solidFill>
              </a:rPr>
              <a:t>,000 </a:t>
            </a:r>
            <a:r>
              <a:rPr lang="en-US" sz="1800" dirty="0">
                <a:solidFill>
                  <a:schemeClr val="tx1"/>
                </a:solidFill>
              </a:rPr>
              <a:t>persons) compared to </a:t>
            </a:r>
            <a:r>
              <a:rPr lang="en-US" sz="1800" dirty="0" smtClean="0">
                <a:solidFill>
                  <a:schemeClr val="tx1"/>
                </a:solidFill>
              </a:rPr>
              <a:t>2012.</a:t>
            </a:r>
          </a:p>
        </p:txBody>
      </p:sp>
    </p:spTree>
    <p:extLst>
      <p:ext uri="{BB962C8B-B14F-4D97-AF65-F5344CB8AC3E}">
        <p14:creationId xmlns:p14="http://schemas.microsoft.com/office/powerpoint/2010/main" val="28079103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456707298"/>
              </p:ext>
            </p:extLst>
          </p:nvPr>
        </p:nvGraphicFramePr>
        <p:xfrm>
          <a:off x="291153" y="1396323"/>
          <a:ext cx="8610600" cy="4495801"/>
        </p:xfrm>
        <a:graphic>
          <a:graphicData uri="http://schemas.openxmlformats.org/drawingml/2006/table">
            <a:tbl>
              <a:tblPr firstRow="1" firstCol="1" bandRow="1">
                <a:tableStyleId>{5C22544A-7EE6-4342-B048-85BDC9FD1C3A}</a:tableStyleId>
              </a:tblPr>
              <a:tblGrid>
                <a:gridCol w="6629400"/>
                <a:gridCol w="928047"/>
                <a:gridCol w="1053153"/>
              </a:tblGrid>
              <a:tr h="1111865">
                <a:tc>
                  <a:txBody>
                    <a:bodyPr/>
                    <a:lstStyle/>
                    <a:p>
                      <a:pPr marL="0" marR="0">
                        <a:spcBef>
                          <a:spcPts val="0"/>
                        </a:spcBef>
                        <a:spcAft>
                          <a:spcPts val="0"/>
                        </a:spcAft>
                      </a:pPr>
                      <a:r>
                        <a:rPr lang="en-US" sz="2000" b="0" u="sng" dirty="0">
                          <a:solidFill>
                            <a:schemeClr val="tx1"/>
                          </a:solidFill>
                          <a:effectLst/>
                        </a:rPr>
                        <a:t>Fatal</a:t>
                      </a:r>
                      <a:r>
                        <a:rPr lang="en-US" sz="2000" b="0" dirty="0">
                          <a:solidFill>
                            <a:schemeClr val="tx1"/>
                          </a:solidFill>
                          <a:effectLst/>
                        </a:rPr>
                        <a:t> Crashes </a:t>
                      </a:r>
                      <a:r>
                        <a:rPr lang="en-US" sz="2000" b="0" dirty="0" smtClean="0">
                          <a:solidFill>
                            <a:schemeClr val="tx1"/>
                          </a:solidFill>
                          <a:effectLst/>
                        </a:rPr>
                        <a:t>involving </a:t>
                      </a:r>
                      <a:r>
                        <a:rPr lang="en-US" sz="2000" b="0" dirty="0">
                          <a:solidFill>
                            <a:schemeClr val="tx1"/>
                          </a:solidFill>
                          <a:effectLst/>
                        </a:rPr>
                        <a:t>at least 1 Large Truck or Bus with </a:t>
                      </a:r>
                      <a:r>
                        <a:rPr lang="en-US" sz="2000" b="0" u="sng" dirty="0">
                          <a:solidFill>
                            <a:schemeClr val="tx1"/>
                          </a:solidFill>
                          <a:effectLst/>
                        </a:rPr>
                        <a:t>precisely 1 fatality</a:t>
                      </a:r>
                      <a:r>
                        <a:rPr lang="en-US" sz="2000" b="0" dirty="0">
                          <a:solidFill>
                            <a:schemeClr val="tx1"/>
                          </a:solidFill>
                          <a:effectLst/>
                        </a:rPr>
                        <a:t> and </a:t>
                      </a:r>
                      <a:r>
                        <a:rPr lang="en-US" sz="2000" b="0" u="sng" dirty="0">
                          <a:solidFill>
                            <a:schemeClr val="tx1"/>
                          </a:solidFill>
                          <a:effectLst/>
                        </a:rPr>
                        <a:t>no (non-fatal) injuries</a:t>
                      </a:r>
                      <a:endParaRPr lang="en-US" sz="2000" b="0" dirty="0">
                        <a:solidFill>
                          <a:schemeClr val="tx1"/>
                        </a:solidFill>
                        <a:effectLst/>
                        <a:latin typeface="Calibri"/>
                        <a:ea typeface="Calibri"/>
                        <a:cs typeface="Times New Roman"/>
                      </a:endParaRPr>
                    </a:p>
                  </a:txBody>
                  <a:tcPr marL="64407" marR="64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r" defTabSz="914400" rtl="0" eaLnBrk="1" latinLnBrk="0" hangingPunct="1">
                        <a:spcBef>
                          <a:spcPts val="0"/>
                        </a:spcBef>
                        <a:spcAft>
                          <a:spcPts val="0"/>
                        </a:spcAft>
                      </a:pPr>
                      <a:r>
                        <a:rPr lang="en-US" sz="2000" b="0" kern="1200" dirty="0">
                          <a:solidFill>
                            <a:schemeClr val="tx1"/>
                          </a:solidFill>
                          <a:effectLst/>
                          <a:latin typeface="+mn-lt"/>
                          <a:ea typeface="+mn-ea"/>
                          <a:cs typeface="+mn-cs"/>
                        </a:rPr>
                        <a:t>1,946</a:t>
                      </a:r>
                    </a:p>
                  </a:txBody>
                  <a:tcPr marL="64407" marR="64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defTabSz="914400" rtl="0" eaLnBrk="1" latinLnBrk="0" hangingPunct="1">
                        <a:spcBef>
                          <a:spcPts val="0"/>
                        </a:spcBef>
                        <a:spcAft>
                          <a:spcPts val="0"/>
                        </a:spcAft>
                      </a:pPr>
                      <a:r>
                        <a:rPr lang="en-US" sz="2000" b="0" kern="1200" dirty="0">
                          <a:solidFill>
                            <a:schemeClr val="tx1"/>
                          </a:solidFill>
                          <a:effectLst/>
                          <a:latin typeface="+mn-lt"/>
                          <a:ea typeface="+mn-ea"/>
                          <a:cs typeface="+mn-cs"/>
                        </a:rPr>
                        <a:t>51.1%</a:t>
                      </a:r>
                    </a:p>
                  </a:txBody>
                  <a:tcPr marL="64407" marR="64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60206">
                <a:tc>
                  <a:txBody>
                    <a:bodyPr/>
                    <a:lstStyle/>
                    <a:p>
                      <a:pPr marL="0" marR="0">
                        <a:spcBef>
                          <a:spcPts val="0"/>
                        </a:spcBef>
                        <a:spcAft>
                          <a:spcPts val="0"/>
                        </a:spcAft>
                      </a:pPr>
                      <a:r>
                        <a:rPr lang="en-US" sz="2000" b="0" u="sng" dirty="0">
                          <a:solidFill>
                            <a:schemeClr val="tx1"/>
                          </a:solidFill>
                          <a:effectLst/>
                        </a:rPr>
                        <a:t>Fatal</a:t>
                      </a:r>
                      <a:r>
                        <a:rPr lang="en-US" sz="2000" b="0" dirty="0">
                          <a:solidFill>
                            <a:schemeClr val="tx1"/>
                          </a:solidFill>
                          <a:effectLst/>
                        </a:rPr>
                        <a:t> Crashes </a:t>
                      </a:r>
                      <a:r>
                        <a:rPr lang="en-US" sz="2000" b="0" dirty="0" smtClean="0">
                          <a:solidFill>
                            <a:schemeClr val="tx1"/>
                          </a:solidFill>
                          <a:effectLst/>
                        </a:rPr>
                        <a:t>involving </a:t>
                      </a:r>
                      <a:r>
                        <a:rPr lang="en-US" sz="2000" b="0" dirty="0">
                          <a:solidFill>
                            <a:schemeClr val="tx1"/>
                          </a:solidFill>
                          <a:effectLst/>
                        </a:rPr>
                        <a:t>at least 1 Large Truck or Bus with </a:t>
                      </a:r>
                      <a:r>
                        <a:rPr lang="en-US" sz="2000" b="0" u="sng" dirty="0">
                          <a:solidFill>
                            <a:schemeClr val="tx1"/>
                          </a:solidFill>
                          <a:effectLst/>
                        </a:rPr>
                        <a:t>precisely 1 fatality</a:t>
                      </a:r>
                      <a:r>
                        <a:rPr lang="en-US" sz="2000" b="0" dirty="0">
                          <a:solidFill>
                            <a:schemeClr val="tx1"/>
                          </a:solidFill>
                          <a:effectLst/>
                        </a:rPr>
                        <a:t> and </a:t>
                      </a:r>
                      <a:r>
                        <a:rPr lang="en-US" sz="2000" b="0" u="sng" dirty="0">
                          <a:solidFill>
                            <a:schemeClr val="tx1"/>
                          </a:solidFill>
                          <a:effectLst/>
                        </a:rPr>
                        <a:t>at least 1 (non-fatal) injury</a:t>
                      </a:r>
                      <a:endParaRPr lang="en-US" sz="2000" b="0" dirty="0">
                        <a:solidFill>
                          <a:schemeClr val="tx1"/>
                        </a:solidFill>
                        <a:effectLst/>
                        <a:latin typeface="Calibri"/>
                        <a:ea typeface="Calibri"/>
                        <a:cs typeface="Times New Roman"/>
                      </a:endParaRPr>
                    </a:p>
                  </a:txBody>
                  <a:tcPr marL="64407" marR="64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r">
                        <a:spcBef>
                          <a:spcPts val="0"/>
                        </a:spcBef>
                        <a:spcAft>
                          <a:spcPts val="0"/>
                        </a:spcAft>
                      </a:pPr>
                      <a:r>
                        <a:rPr lang="en-US" sz="2000" b="0" dirty="0">
                          <a:solidFill>
                            <a:schemeClr val="tx1"/>
                          </a:solidFill>
                          <a:effectLst/>
                        </a:rPr>
                        <a:t>1,513</a:t>
                      </a:r>
                      <a:endParaRPr lang="en-US" sz="2000" b="0" dirty="0">
                        <a:solidFill>
                          <a:schemeClr val="tx1"/>
                        </a:solidFill>
                        <a:effectLst/>
                        <a:latin typeface="Calibri"/>
                        <a:ea typeface="Calibri"/>
                        <a:cs typeface="Times New Roman"/>
                      </a:endParaRPr>
                    </a:p>
                  </a:txBody>
                  <a:tcPr marL="64407" marR="64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2000" b="0" dirty="0">
                          <a:solidFill>
                            <a:schemeClr val="tx1"/>
                          </a:solidFill>
                          <a:effectLst/>
                        </a:rPr>
                        <a:t>39.8%</a:t>
                      </a:r>
                      <a:endParaRPr lang="en-US" sz="2000" b="0" dirty="0">
                        <a:solidFill>
                          <a:schemeClr val="tx1"/>
                        </a:solidFill>
                        <a:effectLst/>
                        <a:latin typeface="Calibri"/>
                        <a:ea typeface="Calibri"/>
                        <a:cs typeface="Times New Roman"/>
                      </a:endParaRPr>
                    </a:p>
                  </a:txBody>
                  <a:tcPr marL="64407" marR="64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11865">
                <a:tc>
                  <a:txBody>
                    <a:bodyPr/>
                    <a:lstStyle/>
                    <a:p>
                      <a:pPr marL="0" marR="0">
                        <a:spcBef>
                          <a:spcPts val="0"/>
                        </a:spcBef>
                        <a:spcAft>
                          <a:spcPts val="0"/>
                        </a:spcAft>
                      </a:pPr>
                      <a:r>
                        <a:rPr lang="en-US" sz="2000" b="0" u="sng" dirty="0">
                          <a:solidFill>
                            <a:schemeClr val="tx1"/>
                          </a:solidFill>
                          <a:effectLst/>
                        </a:rPr>
                        <a:t>Fatal</a:t>
                      </a:r>
                      <a:r>
                        <a:rPr lang="en-US" sz="2000" b="0" dirty="0">
                          <a:solidFill>
                            <a:schemeClr val="tx1"/>
                          </a:solidFill>
                          <a:effectLst/>
                        </a:rPr>
                        <a:t> Crashes </a:t>
                      </a:r>
                      <a:r>
                        <a:rPr lang="en-US" sz="2000" b="0" dirty="0" smtClean="0">
                          <a:solidFill>
                            <a:schemeClr val="tx1"/>
                          </a:solidFill>
                          <a:effectLst/>
                        </a:rPr>
                        <a:t>involving </a:t>
                      </a:r>
                      <a:r>
                        <a:rPr lang="en-US" sz="2000" b="0" dirty="0">
                          <a:solidFill>
                            <a:schemeClr val="tx1"/>
                          </a:solidFill>
                          <a:effectLst/>
                        </a:rPr>
                        <a:t>at least 1 Large Truck or Bus with </a:t>
                      </a:r>
                      <a:r>
                        <a:rPr lang="en-US" sz="2000" b="0" u="sng" dirty="0">
                          <a:solidFill>
                            <a:schemeClr val="tx1"/>
                          </a:solidFill>
                          <a:effectLst/>
                        </a:rPr>
                        <a:t>more than 1 fatality</a:t>
                      </a:r>
                      <a:r>
                        <a:rPr lang="en-US" sz="2000" b="0" dirty="0">
                          <a:solidFill>
                            <a:schemeClr val="tx1"/>
                          </a:solidFill>
                          <a:effectLst/>
                        </a:rPr>
                        <a:t> (and </a:t>
                      </a:r>
                      <a:r>
                        <a:rPr lang="en-US" sz="2000" b="0" u="sng" dirty="0">
                          <a:solidFill>
                            <a:schemeClr val="tx1"/>
                          </a:solidFill>
                          <a:effectLst/>
                        </a:rPr>
                        <a:t>any number of injuries</a:t>
                      </a:r>
                      <a:r>
                        <a:rPr lang="en-US" sz="2000" b="0" dirty="0">
                          <a:solidFill>
                            <a:schemeClr val="tx1"/>
                          </a:solidFill>
                          <a:effectLst/>
                        </a:rPr>
                        <a:t>)</a:t>
                      </a:r>
                      <a:endParaRPr lang="en-US" sz="2000" b="0" dirty="0">
                        <a:solidFill>
                          <a:schemeClr val="tx1"/>
                        </a:solidFill>
                        <a:effectLst/>
                        <a:latin typeface="Calibri"/>
                        <a:ea typeface="Calibri"/>
                        <a:cs typeface="Times New Roman"/>
                      </a:endParaRPr>
                    </a:p>
                  </a:txBody>
                  <a:tcPr marL="64407" marR="64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r">
                        <a:spcBef>
                          <a:spcPts val="0"/>
                        </a:spcBef>
                        <a:spcAft>
                          <a:spcPts val="0"/>
                        </a:spcAft>
                      </a:pPr>
                      <a:r>
                        <a:rPr lang="en-US" sz="2000" b="0">
                          <a:solidFill>
                            <a:schemeClr val="tx1"/>
                          </a:solidFill>
                          <a:effectLst/>
                        </a:rPr>
                        <a:t>347</a:t>
                      </a:r>
                      <a:endParaRPr lang="en-US" sz="2000" b="0">
                        <a:solidFill>
                          <a:schemeClr val="tx1"/>
                        </a:solidFill>
                        <a:effectLst/>
                        <a:latin typeface="Calibri"/>
                        <a:ea typeface="Calibri"/>
                        <a:cs typeface="Times New Roman"/>
                      </a:endParaRPr>
                    </a:p>
                  </a:txBody>
                  <a:tcPr marL="64407" marR="64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2000" b="0" dirty="0">
                          <a:solidFill>
                            <a:schemeClr val="tx1"/>
                          </a:solidFill>
                          <a:effectLst/>
                        </a:rPr>
                        <a:t>9.1%</a:t>
                      </a:r>
                      <a:endParaRPr lang="en-US" sz="2000" b="0" dirty="0">
                        <a:solidFill>
                          <a:schemeClr val="tx1"/>
                        </a:solidFill>
                        <a:effectLst/>
                        <a:latin typeface="Calibri"/>
                        <a:ea typeface="Calibri"/>
                        <a:cs typeface="Times New Roman"/>
                      </a:endParaRPr>
                    </a:p>
                  </a:txBody>
                  <a:tcPr marL="64407" marR="64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11865">
                <a:tc>
                  <a:txBody>
                    <a:bodyPr/>
                    <a:lstStyle/>
                    <a:p>
                      <a:pPr marL="0" marR="0" algn="l">
                        <a:spcBef>
                          <a:spcPts val="0"/>
                        </a:spcBef>
                        <a:spcAft>
                          <a:spcPts val="0"/>
                        </a:spcAft>
                      </a:pPr>
                      <a:r>
                        <a:rPr lang="en-US" sz="2000" b="0" dirty="0">
                          <a:solidFill>
                            <a:schemeClr val="tx1"/>
                          </a:solidFill>
                          <a:effectLst/>
                        </a:rPr>
                        <a:t>Total Fatal Crashes Involving at least 1 Large Truck or Bus</a:t>
                      </a:r>
                      <a:endParaRPr lang="en-US" sz="2000" b="0" dirty="0">
                        <a:solidFill>
                          <a:schemeClr val="tx1"/>
                        </a:solidFill>
                        <a:effectLst/>
                        <a:latin typeface="Calibri"/>
                        <a:ea typeface="Calibri"/>
                        <a:cs typeface="Times New Roman"/>
                      </a:endParaRPr>
                    </a:p>
                  </a:txBody>
                  <a:tcPr marL="64407" marR="64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r">
                        <a:spcBef>
                          <a:spcPts val="0"/>
                        </a:spcBef>
                        <a:spcAft>
                          <a:spcPts val="0"/>
                        </a:spcAft>
                      </a:pPr>
                      <a:r>
                        <a:rPr lang="en-US" sz="2000" b="1" dirty="0">
                          <a:solidFill>
                            <a:schemeClr val="tx1"/>
                          </a:solidFill>
                          <a:effectLst/>
                        </a:rPr>
                        <a:t>3,806</a:t>
                      </a:r>
                      <a:endParaRPr lang="en-US" sz="2000" b="1" dirty="0">
                        <a:solidFill>
                          <a:schemeClr val="tx1"/>
                        </a:solidFill>
                        <a:effectLst/>
                        <a:latin typeface="Calibri"/>
                        <a:ea typeface="Calibri"/>
                        <a:cs typeface="Times New Roman"/>
                      </a:endParaRPr>
                    </a:p>
                  </a:txBody>
                  <a:tcPr marL="64407" marR="64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2000" b="1" dirty="0">
                          <a:solidFill>
                            <a:schemeClr val="tx1"/>
                          </a:solidFill>
                          <a:effectLst/>
                        </a:rPr>
                        <a:t>100.0%</a:t>
                      </a:r>
                      <a:endParaRPr lang="en-US" sz="2000" b="1" dirty="0">
                        <a:solidFill>
                          <a:schemeClr val="tx1"/>
                        </a:solidFill>
                        <a:effectLst/>
                        <a:latin typeface="Calibri"/>
                        <a:ea typeface="Calibri"/>
                        <a:cs typeface="Times New Roman"/>
                      </a:endParaRPr>
                    </a:p>
                  </a:txBody>
                  <a:tcPr marL="64407" marR="64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Title 2"/>
          <p:cNvSpPr>
            <a:spLocks noGrp="1"/>
          </p:cNvSpPr>
          <p:nvPr>
            <p:ph type="title"/>
          </p:nvPr>
        </p:nvSpPr>
        <p:spPr/>
        <p:txBody>
          <a:bodyPr/>
          <a:lstStyle/>
          <a:p>
            <a:r>
              <a:rPr lang="en-US" dirty="0" smtClean="0"/>
              <a:t>2013 </a:t>
            </a:r>
            <a:r>
              <a:rPr lang="en-US" dirty="0" smtClean="0"/>
              <a:t>Fatal Crashes by Number of Fatalities</a:t>
            </a:r>
            <a:endParaRPr lang="en-US" dirty="0"/>
          </a:p>
        </p:txBody>
      </p:sp>
      <p:sp>
        <p:nvSpPr>
          <p:cNvPr id="6" name="TextBox 5"/>
          <p:cNvSpPr txBox="1"/>
          <p:nvPr/>
        </p:nvSpPr>
        <p:spPr>
          <a:xfrm>
            <a:off x="282054" y="5892124"/>
            <a:ext cx="8534400" cy="507831"/>
          </a:xfrm>
          <a:prstGeom prst="rect">
            <a:avLst/>
          </a:prstGeom>
          <a:noFill/>
        </p:spPr>
        <p:txBody>
          <a:bodyPr wrap="square" rtlCol="0">
            <a:spAutoFit/>
          </a:bodyPr>
          <a:lstStyle/>
          <a:p>
            <a:r>
              <a:rPr lang="en-US" sz="1100" b="1" dirty="0">
                <a:solidFill>
                  <a:srgbClr val="000000"/>
                </a:solidFill>
              </a:rPr>
              <a:t>Source: National Highway Traffic Safety Administration (NHTSA), Fatality Analysis Reporting System (FARS).</a:t>
            </a:r>
          </a:p>
          <a:p>
            <a:endParaRPr lang="en-US" dirty="0"/>
          </a:p>
        </p:txBody>
      </p:sp>
    </p:spTree>
    <p:extLst>
      <p:ext uri="{BB962C8B-B14F-4D97-AF65-F5344CB8AC3E}">
        <p14:creationId xmlns:p14="http://schemas.microsoft.com/office/powerpoint/2010/main" val="5922126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337771182"/>
              </p:ext>
            </p:extLst>
          </p:nvPr>
        </p:nvGraphicFramePr>
        <p:xfrm>
          <a:off x="215521" y="1691936"/>
          <a:ext cx="8610600" cy="3383936"/>
        </p:xfrm>
        <a:graphic>
          <a:graphicData uri="http://schemas.openxmlformats.org/drawingml/2006/table">
            <a:tbl>
              <a:tblPr firstRow="1" firstCol="1" bandRow="1">
                <a:tableStyleId>{5C22544A-7EE6-4342-B048-85BDC9FD1C3A}</a:tableStyleId>
              </a:tblPr>
              <a:tblGrid>
                <a:gridCol w="6629400"/>
                <a:gridCol w="914400"/>
                <a:gridCol w="1066800"/>
              </a:tblGrid>
              <a:tr h="1160206">
                <a:tc>
                  <a:txBody>
                    <a:bodyPr/>
                    <a:lstStyle/>
                    <a:p>
                      <a:pPr marL="0" marR="0" algn="l" defTabSz="914400" rtl="0" eaLnBrk="1" latinLnBrk="0" hangingPunct="1">
                        <a:spcBef>
                          <a:spcPts val="0"/>
                        </a:spcBef>
                        <a:spcAft>
                          <a:spcPts val="0"/>
                        </a:spcAft>
                      </a:pPr>
                      <a:r>
                        <a:rPr lang="en-US" sz="2000" b="0" u="sng" kern="1200" dirty="0">
                          <a:solidFill>
                            <a:schemeClr val="tx1"/>
                          </a:solidFill>
                          <a:effectLst/>
                          <a:latin typeface="+mn-lt"/>
                          <a:ea typeface="+mn-ea"/>
                          <a:cs typeface="+mn-cs"/>
                        </a:rPr>
                        <a:t>Injury</a:t>
                      </a:r>
                      <a:r>
                        <a:rPr lang="en-US" sz="2000" b="0" u="none" kern="1200" dirty="0">
                          <a:solidFill>
                            <a:schemeClr val="tx1"/>
                          </a:solidFill>
                          <a:effectLst/>
                          <a:latin typeface="+mn-lt"/>
                          <a:ea typeface="+mn-ea"/>
                          <a:cs typeface="+mn-cs"/>
                        </a:rPr>
                        <a:t> Crashes </a:t>
                      </a:r>
                      <a:r>
                        <a:rPr lang="en-US" sz="2000" b="0" u="none" kern="1200" dirty="0" smtClean="0">
                          <a:solidFill>
                            <a:schemeClr val="tx1"/>
                          </a:solidFill>
                          <a:effectLst/>
                          <a:latin typeface="+mn-lt"/>
                          <a:ea typeface="+mn-ea"/>
                          <a:cs typeface="+mn-cs"/>
                        </a:rPr>
                        <a:t> </a:t>
                      </a:r>
                      <a:r>
                        <a:rPr lang="en-US" sz="2000" b="0" u="none" kern="1200" dirty="0">
                          <a:solidFill>
                            <a:schemeClr val="tx1"/>
                          </a:solidFill>
                          <a:effectLst/>
                          <a:latin typeface="+mn-lt"/>
                          <a:ea typeface="+mn-ea"/>
                          <a:cs typeface="+mn-cs"/>
                        </a:rPr>
                        <a:t>involving at least 1 Large Truck or Bus with </a:t>
                      </a:r>
                      <a:r>
                        <a:rPr lang="en-US" sz="2000" b="0" u="sng" kern="1200" dirty="0">
                          <a:solidFill>
                            <a:schemeClr val="tx1"/>
                          </a:solidFill>
                          <a:effectLst/>
                          <a:latin typeface="+mn-lt"/>
                          <a:ea typeface="+mn-ea"/>
                          <a:cs typeface="+mn-cs"/>
                        </a:rPr>
                        <a:t>precisely 1 person injured</a:t>
                      </a:r>
                      <a:r>
                        <a:rPr lang="en-US" sz="2000" b="0" u="none" kern="1200" dirty="0">
                          <a:solidFill>
                            <a:schemeClr val="tx1"/>
                          </a:solidFill>
                          <a:effectLst/>
                          <a:latin typeface="+mn-lt"/>
                          <a:ea typeface="+mn-ea"/>
                          <a:cs typeface="+mn-cs"/>
                        </a:rPr>
                        <a:t> (and </a:t>
                      </a:r>
                      <a:r>
                        <a:rPr lang="en-US" sz="2000" b="0" u="sng" kern="1200" dirty="0">
                          <a:solidFill>
                            <a:schemeClr val="tx1"/>
                          </a:solidFill>
                          <a:effectLst/>
                          <a:latin typeface="+mn-lt"/>
                          <a:ea typeface="+mn-ea"/>
                          <a:cs typeface="+mn-cs"/>
                        </a:rPr>
                        <a:t>no fatalities)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r" defTabSz="914400" rtl="0" eaLnBrk="1" latinLnBrk="0" hangingPunct="1">
                        <a:spcBef>
                          <a:spcPts val="0"/>
                        </a:spcBef>
                        <a:spcAft>
                          <a:spcPts val="0"/>
                        </a:spcAft>
                      </a:pPr>
                      <a:r>
                        <a:rPr lang="en-US" sz="2000" b="0" kern="1200" dirty="0" smtClean="0">
                          <a:solidFill>
                            <a:schemeClr val="tx1"/>
                          </a:solidFill>
                          <a:effectLst/>
                          <a:latin typeface="+mn-lt"/>
                          <a:ea typeface="+mn-ea"/>
                          <a:cs typeface="+mn-cs"/>
                        </a:rPr>
                        <a:t>63,000</a:t>
                      </a:r>
                      <a:endParaRPr lang="en-US" sz="2000" b="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defTabSz="914400" rtl="0" eaLnBrk="1" latinLnBrk="0" hangingPunct="1">
                        <a:spcBef>
                          <a:spcPts val="0"/>
                        </a:spcBef>
                        <a:spcAft>
                          <a:spcPts val="0"/>
                        </a:spcAft>
                      </a:pPr>
                      <a:r>
                        <a:rPr lang="en-US" sz="2000" b="0" kern="1200" dirty="0" smtClean="0">
                          <a:solidFill>
                            <a:schemeClr val="tx1"/>
                          </a:solidFill>
                          <a:effectLst/>
                          <a:latin typeface="+mn-lt"/>
                          <a:ea typeface="+mn-ea"/>
                          <a:cs typeface="+mn-cs"/>
                        </a:rPr>
                        <a:t>73%</a:t>
                      </a:r>
                      <a:endParaRPr lang="en-US" sz="2000" b="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11865">
                <a:tc>
                  <a:txBody>
                    <a:bodyPr/>
                    <a:lstStyle/>
                    <a:p>
                      <a:pPr marL="0" marR="0" algn="l" defTabSz="914400" rtl="0" eaLnBrk="1" latinLnBrk="0" hangingPunct="1">
                        <a:spcBef>
                          <a:spcPts val="0"/>
                        </a:spcBef>
                        <a:spcAft>
                          <a:spcPts val="0"/>
                        </a:spcAft>
                      </a:pPr>
                      <a:r>
                        <a:rPr lang="en-US" sz="2000" b="0" u="sng" kern="1200" dirty="0">
                          <a:solidFill>
                            <a:schemeClr val="tx1"/>
                          </a:solidFill>
                          <a:effectLst/>
                          <a:latin typeface="+mn-lt"/>
                          <a:ea typeface="+mn-ea"/>
                          <a:cs typeface="+mn-cs"/>
                        </a:rPr>
                        <a:t>Injury</a:t>
                      </a:r>
                      <a:r>
                        <a:rPr lang="en-US" sz="2000" b="0" u="none" kern="1200" dirty="0">
                          <a:solidFill>
                            <a:schemeClr val="tx1"/>
                          </a:solidFill>
                          <a:effectLst/>
                          <a:latin typeface="+mn-lt"/>
                          <a:ea typeface="+mn-ea"/>
                          <a:cs typeface="+mn-cs"/>
                        </a:rPr>
                        <a:t> Crashes </a:t>
                      </a:r>
                      <a:r>
                        <a:rPr lang="en-US" sz="2000" b="0" u="none" kern="1200" dirty="0" smtClean="0">
                          <a:solidFill>
                            <a:schemeClr val="tx1"/>
                          </a:solidFill>
                          <a:effectLst/>
                          <a:latin typeface="+mn-lt"/>
                          <a:ea typeface="+mn-ea"/>
                          <a:cs typeface="+mn-cs"/>
                        </a:rPr>
                        <a:t> </a:t>
                      </a:r>
                      <a:r>
                        <a:rPr lang="en-US" sz="2000" b="0" u="none" kern="1200" dirty="0">
                          <a:solidFill>
                            <a:schemeClr val="tx1"/>
                          </a:solidFill>
                          <a:effectLst/>
                          <a:latin typeface="+mn-lt"/>
                          <a:ea typeface="+mn-ea"/>
                          <a:cs typeface="+mn-cs"/>
                        </a:rPr>
                        <a:t>involving at least 1 Large Truck or Bus with </a:t>
                      </a:r>
                      <a:r>
                        <a:rPr lang="en-US" sz="2000" b="0" u="sng" kern="1200" dirty="0">
                          <a:solidFill>
                            <a:schemeClr val="tx1"/>
                          </a:solidFill>
                          <a:effectLst/>
                          <a:latin typeface="+mn-lt"/>
                          <a:ea typeface="+mn-ea"/>
                          <a:cs typeface="+mn-cs"/>
                        </a:rPr>
                        <a:t>more than 1 person injured</a:t>
                      </a:r>
                      <a:r>
                        <a:rPr lang="en-US" sz="2000" b="0" u="none" kern="1200" dirty="0">
                          <a:solidFill>
                            <a:schemeClr val="tx1"/>
                          </a:solidFill>
                          <a:effectLst/>
                          <a:latin typeface="+mn-lt"/>
                          <a:ea typeface="+mn-ea"/>
                          <a:cs typeface="+mn-cs"/>
                        </a:rPr>
                        <a:t> (and </a:t>
                      </a:r>
                      <a:r>
                        <a:rPr lang="en-US" sz="2000" b="0" u="sng" kern="1200" dirty="0">
                          <a:solidFill>
                            <a:schemeClr val="tx1"/>
                          </a:solidFill>
                          <a:effectLst/>
                          <a:latin typeface="+mn-lt"/>
                          <a:ea typeface="+mn-ea"/>
                          <a:cs typeface="+mn-cs"/>
                        </a:rPr>
                        <a:t>no fatalities)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r" defTabSz="914400" rtl="0" eaLnBrk="1" latinLnBrk="0" hangingPunct="1">
                        <a:spcBef>
                          <a:spcPts val="0"/>
                        </a:spcBef>
                        <a:spcAft>
                          <a:spcPts val="0"/>
                        </a:spcAft>
                      </a:pPr>
                      <a:r>
                        <a:rPr lang="en-US" sz="2000" b="0" kern="1200" dirty="0" smtClean="0">
                          <a:solidFill>
                            <a:schemeClr val="tx1"/>
                          </a:solidFill>
                          <a:effectLst/>
                          <a:latin typeface="+mn-lt"/>
                          <a:ea typeface="+mn-ea"/>
                          <a:cs typeface="+mn-cs"/>
                        </a:rPr>
                        <a:t>23,000</a:t>
                      </a:r>
                      <a:endParaRPr lang="en-US" sz="2000" b="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defTabSz="914400" rtl="0" eaLnBrk="1" latinLnBrk="0" hangingPunct="1">
                        <a:spcBef>
                          <a:spcPts val="0"/>
                        </a:spcBef>
                        <a:spcAft>
                          <a:spcPts val="0"/>
                        </a:spcAft>
                      </a:pPr>
                      <a:r>
                        <a:rPr lang="en-US" sz="2000" b="0" kern="1200" dirty="0" smtClean="0">
                          <a:solidFill>
                            <a:schemeClr val="tx1"/>
                          </a:solidFill>
                          <a:effectLst/>
                          <a:latin typeface="+mn-lt"/>
                          <a:ea typeface="+mn-ea"/>
                          <a:cs typeface="+mn-cs"/>
                        </a:rPr>
                        <a:t>27%</a:t>
                      </a:r>
                      <a:endParaRPr lang="en-US" sz="2000" b="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11865">
                <a:tc>
                  <a:txBody>
                    <a:bodyPr/>
                    <a:lstStyle/>
                    <a:p>
                      <a:pPr marL="0" marR="0" algn="l" defTabSz="914400" rtl="0" eaLnBrk="1" latinLnBrk="0" hangingPunct="1">
                        <a:spcBef>
                          <a:spcPts val="0"/>
                        </a:spcBef>
                        <a:spcAft>
                          <a:spcPts val="0"/>
                        </a:spcAft>
                      </a:pPr>
                      <a:r>
                        <a:rPr lang="en-US" sz="2000" b="0" u="none" kern="1200" dirty="0">
                          <a:solidFill>
                            <a:schemeClr val="tx1"/>
                          </a:solidFill>
                          <a:effectLst/>
                          <a:latin typeface="+mn-lt"/>
                          <a:ea typeface="+mn-ea"/>
                          <a:cs typeface="+mn-cs"/>
                        </a:rPr>
                        <a:t>Total Injury Crashes Involving at least 1 Large Truck or Bus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lgn="r" defTabSz="914400" rtl="0" eaLnBrk="1" latinLnBrk="0" hangingPunct="1">
                        <a:spcBef>
                          <a:spcPts val="0"/>
                        </a:spcBef>
                        <a:spcAft>
                          <a:spcPts val="0"/>
                        </a:spcAft>
                      </a:pPr>
                      <a:r>
                        <a:rPr lang="en-US" sz="2000" b="1" kern="1200" dirty="0" smtClean="0">
                          <a:solidFill>
                            <a:schemeClr val="tx1"/>
                          </a:solidFill>
                          <a:effectLst/>
                          <a:latin typeface="+mn-lt"/>
                          <a:ea typeface="+mn-ea"/>
                          <a:cs typeface="+mn-cs"/>
                        </a:rPr>
                        <a:t>86,000</a:t>
                      </a:r>
                      <a:endParaRPr lang="en-US" sz="20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defTabSz="914400" rtl="0" eaLnBrk="1" latinLnBrk="0" hangingPunct="1">
                        <a:spcBef>
                          <a:spcPts val="0"/>
                        </a:spcBef>
                        <a:spcAft>
                          <a:spcPts val="0"/>
                        </a:spcAft>
                      </a:pPr>
                      <a:r>
                        <a:rPr lang="en-US" sz="2000" b="1" kern="1200" dirty="0" smtClean="0">
                          <a:solidFill>
                            <a:schemeClr val="tx1"/>
                          </a:solidFill>
                          <a:effectLst/>
                          <a:latin typeface="+mn-lt"/>
                          <a:ea typeface="+mn-ea"/>
                          <a:cs typeface="+mn-cs"/>
                        </a:rPr>
                        <a:t>100%</a:t>
                      </a:r>
                      <a:endParaRPr lang="en-US" sz="20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Title 2"/>
          <p:cNvSpPr>
            <a:spLocks noGrp="1"/>
          </p:cNvSpPr>
          <p:nvPr>
            <p:ph type="title"/>
          </p:nvPr>
        </p:nvSpPr>
        <p:spPr/>
        <p:txBody>
          <a:bodyPr/>
          <a:lstStyle/>
          <a:p>
            <a:r>
              <a:rPr lang="en-US" dirty="0" smtClean="0"/>
              <a:t>2013 </a:t>
            </a:r>
            <a:r>
              <a:rPr lang="en-US" dirty="0" smtClean="0"/>
              <a:t>Injury Crashes by Number of Injuries</a:t>
            </a:r>
            <a:endParaRPr lang="en-US" dirty="0"/>
          </a:p>
        </p:txBody>
      </p:sp>
      <p:sp>
        <p:nvSpPr>
          <p:cNvPr id="2" name="TextBox 1"/>
          <p:cNvSpPr txBox="1"/>
          <p:nvPr/>
        </p:nvSpPr>
        <p:spPr>
          <a:xfrm>
            <a:off x="406021" y="5098618"/>
            <a:ext cx="8229600" cy="261610"/>
          </a:xfrm>
          <a:prstGeom prst="rect">
            <a:avLst/>
          </a:prstGeom>
          <a:noFill/>
        </p:spPr>
        <p:txBody>
          <a:bodyPr wrap="square" rtlCol="0">
            <a:spAutoFit/>
          </a:bodyPr>
          <a:lstStyle/>
          <a:p>
            <a:r>
              <a:rPr lang="en-US" sz="1100" dirty="0">
                <a:solidFill>
                  <a:srgbClr val="000000"/>
                </a:solidFill>
              </a:rPr>
              <a:t>Source: National Highway Traffic Safety Administration (NHTSA), General Estimates System (GES</a:t>
            </a:r>
            <a:r>
              <a:rPr lang="en-US" sz="1100" dirty="0" smtClean="0">
                <a:solidFill>
                  <a:srgbClr val="000000"/>
                </a:solidFill>
              </a:rPr>
              <a:t>).</a:t>
            </a:r>
            <a:endParaRPr lang="en-US" sz="1100" dirty="0"/>
          </a:p>
        </p:txBody>
      </p:sp>
    </p:spTree>
    <p:extLst>
      <p:ext uri="{BB962C8B-B14F-4D97-AF65-F5344CB8AC3E}">
        <p14:creationId xmlns:p14="http://schemas.microsoft.com/office/powerpoint/2010/main" val="305586347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apital Planning Board &amp;amp;&amp;#x0D;&amp;#x0A;Executive Steering Committee&amp;#x0D;&amp;#x0A;FY08 PROJECT STATUS UPDATE&amp;quot;&quot;/&gt;&lt;property id=&quot;20307&quot; value=&quot;256&quot;/&gt;&lt;/object&gt;&lt;object type=&quot;3&quot; unique_id=&quot;10163&quot;&gt;&lt;property id=&quot;20148&quot; value=&quot;5&quot;/&gt;&lt;property id=&quot;20300&quot; value=&quot;Slide 2 - &amp;quot;FY08 End of the Year Funding Use&amp;quot;&quot;/&gt;&lt;property id=&quot;20307&quot; value=&quot;260&quot;/&gt;&lt;/object&gt;&lt;object type=&quot;3&quot; unique_id=&quot;10358&quot;&gt;&lt;property id=&quot;20148&quot; value=&quot;5&quot;/&gt;&lt;property id=&quot;20300&quot; value=&quot;Slide 3 - &amp;quot;Status of ESC Priority Projects&amp;quot;&quot;/&gt;&lt;property id=&quot;20307&quot; value=&quot;264&quot;/&gt;&lt;/object&gt;&lt;object type=&quot;3&quot; unique_id=&quot;10359&quot;&gt;&lt;property id=&quot;20148&quot; value=&quot;5&quot;/&gt;&lt;property id=&quot;20300&quot; value=&quot;Slide 4 - &amp;quot;CPB/ESC Priority Projects Highlights 2009&amp;quot;&quot;/&gt;&lt;property id=&quot;20307&quot; value=&quot;265&quot;/&gt;&lt;/object&gt;&lt;object type=&quot;3&quot; unique_id=&quot;10360&quot;&gt;&lt;property id=&quot;20148&quot; value=&quot;5&quot;/&gt;&lt;property id=&quot;20300&quot; value=&quot;Slide 5 - &amp;quot;ESC Projects &amp;amp; IT Functionality Model&amp;quot;&quot;/&gt;&lt;property id=&quot;20307&quot; value=&quot;266&quot;/&gt;&lt;/object&gt;&lt;object type=&quot;3&quot; unique_id=&quot;10361&quot;&gt;&lt;property id=&quot;20148&quot; value=&quot;5&quot;/&gt;&lt;property id=&quot;20300&quot; value=&quot;Slide 7 - &amp;quot;Ongoing Project Communications&amp;quot;&quot;/&gt;&lt;property id=&quot;20307&quot; value=&quot;269&quot;/&gt;&lt;/object&gt;&lt;object type=&quot;3&quot; unique_id=&quot;10362&quot;&gt;&lt;property id=&quot;20148&quot; value=&quot;5&quot;/&gt;&lt;property id=&quot;20300&quot; value=&quot;Slide 8 - &amp;quot;FY09 Updated Budget Summary&amp;#x0D;&amp;#x0A;*reflects activity as of March 18, 2009&amp;quot;&quot;/&gt;&lt;property id=&quot;20307&quot; value=&quot;270&quot;/&gt;&lt;/object&gt;&lt;object type=&quot;3&quot; unique_id=&quot;10363&quot;&gt;&lt;property id=&quot;20148&quot; value=&quot;5&quot;/&gt;&lt;property id=&quot;20300&quot; value=&quot;Slide 10 - &amp;quot; FY09 Budget Summary (cont.)&amp;quot;&quot;/&gt;&lt;property id=&quot;20307&quot; value=&quot;271&quot;/&gt;&lt;/object&gt;&lt;object type=&quot;3&quot; unique_id=&quot;10364&quot;&gt;&lt;property id=&quot;20148&quot; value=&quot;5&quot;/&gt;&lt;property id=&quot;20300&quot; value=&quot;Slide 13 - &amp;quot;ESC FY09 Priority Realization&amp;quot;&quot;/&gt;&lt;property id=&quot;20307&quot; value=&quot;272&quot;/&gt;&lt;/object&gt;&lt;object type=&quot;3&quot; unique_id=&quot;10645&quot;&gt;&lt;property id=&quot;20148&quot; value=&quot;5&quot;/&gt;&lt;property id=&quot;20300&quot; value=&quot;Slide 14 - &amp;quot;FMCSA Portal Survey Summary&amp;quot;&quot;/&gt;&lt;property id=&quot;20307&quot; value=&quot;277&quot;/&gt;&lt;/object&gt;&lt;object type=&quot;3&quot; unique_id=&quot;10647&quot;&gt;&lt;property id=&quot;20148&quot; value=&quot;5&quot;/&gt;&lt;property id=&quot;20300&quot; value=&quot;Slide 16 - &amp;quot;Who took the survey?&amp;quot;&quot;/&gt;&lt;property id=&quot;20307&quot; value=&quot;279&quot;/&gt;&lt;/object&gt;&lt;object type=&quot;3&quot; unique_id=&quot;10648&quot;&gt;&lt;property id=&quot;20148&quot; value=&quot;5&quot;/&gt;&lt;property id=&quot;20300&quot; value=&quot;Slide 17 - &amp;quot;General satisfaction with the FMCSA Portal&amp;quot;&quot;/&gt;&lt;property id=&quot;20307&quot; value=&quot;280&quot;/&gt;&lt;/object&gt;&lt;object type=&quot;3&quot; unique_id=&quot;10649&quot;&gt;&lt;property id=&quot;20148&quot; value=&quot;5&quot;/&gt;&lt;property id=&quot;20300&quot; value=&quot;Slide 18 - &amp;quot;General expectations of the FMCSA Portal&amp;quot;&quot;/&gt;&lt;property id=&quot;20307&quot; value=&quot;281&quot;/&gt;&lt;/object&gt;&lt;object type=&quot;3&quot; unique_id=&quot;10650&quot;&gt;&lt;property id=&quot;20148&quot; value=&quot;5&quot;/&gt;&lt;property id=&quot;20300&quot; value=&quot;Slide 19 - &amp;quot;FMCSA Portal as a tool for accessing information&amp;quot;&quot;/&gt;&lt;property id=&quot;20307&quot; value=&quot;282&quot;/&gt;&lt;/object&gt;&lt;object type=&quot;3&quot; unique_id=&quot;10651&quot;&gt;&lt;property id=&quot;20148&quot; value=&quot;5&quot;/&gt;&lt;property id=&quot;20300&quot; value=&quot;Slide 20 - &amp;quot;Ease of use of the FMCSA Portal&amp;quot;&quot;/&gt;&lt;property id=&quot;20307&quot; value=&quot;283&quot;/&gt;&lt;/object&gt;&lt;object type=&quot;3&quot; unique_id=&quot;10652&quot;&gt;&lt;property id=&quot;20148&quot; value=&quot;5&quot;/&gt;&lt;property id=&quot;20300&quot; value=&quot;Slide 21 - &amp;quot;Presenting Information in the FMCSA Portal&amp;quot;&quot;/&gt;&lt;property id=&quot;20307&quot; value=&quot;284&quot;/&gt;&lt;/object&gt;&lt;object type=&quot;3&quot; unique_id=&quot;10653&quot;&gt;&lt;property id=&quot;20148&quot; value=&quot;5&quot;/&gt;&lt;property id=&quot;20300&quot; value=&quot;Slide 22 - &amp;quot;Information offered on the FMCSA Portal&amp;quot;&quot;/&gt;&lt;property id=&quot;20307&quot; value=&quot;285&quot;/&gt;&lt;/object&gt;&lt;object type=&quot;3&quot; unique_id=&quot;10844&quot;&gt;&lt;property id=&quot;20148&quot; value=&quot;5&quot;/&gt;&lt;property id=&quot;20300&quot; value=&quot;Slide 11 - &amp;quot;FY09 Budget Summary (cont)&amp;quot;&quot;/&gt;&lt;property id=&quot;20307&quot; value=&quot;288&quot;/&gt;&lt;/object&gt;&lt;object type=&quot;3&quot; unique_id=&quot;10845&quot;&gt;&lt;property id=&quot;20148&quot; value=&quot;5&quot;/&gt;&lt;property id=&quot;20300&quot; value=&quot;Slide 12 - &amp;quot;COMPASS &amp;amp; IT Modernization&amp;quot;&quot;/&gt;&lt;property id=&quot;20307&quot; value=&quot;289&quot;/&gt;&lt;/object&gt;&lt;object type=&quot;3&quot; unique_id=&quot;10872&quot;&gt;&lt;property id=&quot;20148&quot; value=&quot;5&quot;/&gt;&lt;property id=&quot;20300&quot; value=&quot;Slide 15 - &amp;quot;FMCSA Portal Survey Results: January 2009&amp;quot;&quot;/&gt;&lt;property id=&quot;20307&quot; value=&quot;290&quot;/&gt;&lt;/object&gt;&lt;object type=&quot;3&quot; unique_id=&quot;11062&quot;&gt;&lt;property id=&quot;20148&quot; value=&quot;5&quot;/&gt;&lt;property id=&quot;20300&quot; value=&quot;Slide 6 - &amp;quot;Integrated Project Planning &amp;amp; Earned Value Management&amp;quot;&quot;/&gt;&lt;property id=&quot;20307&quot; value=&quot;291&quot;/&gt;&lt;/object&gt;&lt;object type=&quot;3&quot; unique_id=&quot;11063&quot;&gt;&lt;property id=&quot;20148&quot; value=&quot;5&quot;/&gt;&lt;property id=&quot;20300&quot; value=&quot;Slide 9 - &amp;quot;FY09 Budget Summary&amp;quot;&quot;/&gt;&lt;property id=&quot;20307&quot; value=&quot;292&quot;/&gt;&lt;/object&gt;&lt;object type=&quot;3&quot; unique_id=&quot;11349&quot;&gt;&lt;property id=&quot;20148&quot; value=&quot;5&quot;/&gt;&lt;property id=&quot;20300&quot; value=&quot;Slide 23 - &amp;quot;Comments on Single Sign On from the Field (01/2009)&amp;quot;&quot;/&gt;&lt;property id=&quot;20307&quot; value=&quot;293&quot;/&gt;&lt;/object&gt;&lt;/object&gt;&lt;/object&gt;&lt;/database&gt;"/>
</p:tagLst>
</file>

<file path=ppt/theme/theme1.xml><?xml version="1.0" encoding="utf-8"?>
<a:theme xmlns:a="http://schemas.openxmlformats.org/drawingml/2006/main" name="MCRI Template 03-14-07">
  <a:themeElements>
    <a:clrScheme name="MCRI Template 03-14-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CRI Template 03-14-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rgbClr val="0066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rgbClr val="006699"/>
            </a:solidFill>
            <a:effectLst/>
            <a:latin typeface="Arial" charset="0"/>
          </a:defRPr>
        </a:defPPr>
      </a:lstStyle>
    </a:lnDef>
  </a:objectDefaults>
  <a:extraClrSchemeLst>
    <a:extraClrScheme>
      <a:clrScheme name="MCRI Template 03-14-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CRI Template 03-14-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CRI Template 03-14-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CRI Template 03-14-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CRI Template 03-14-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CRI Template 03-14-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CRI Template 03-14-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CRI Template 03-14-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CRI Template 03-14-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CRI Template 03-14-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CRI Template 03-14-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CRI Template 03-14-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21861</TotalTime>
  <Words>1764</Words>
  <Application>Microsoft Office PowerPoint</Application>
  <PresentationFormat>On-screen Show (4:3)</PresentationFormat>
  <Paragraphs>218</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MCRI Template 03-14-07</vt:lpstr>
      <vt:lpstr>PowerPoint Presentation</vt:lpstr>
      <vt:lpstr>Agenda</vt:lpstr>
      <vt:lpstr>Data Sources</vt:lpstr>
      <vt:lpstr>2013 Crash Overview Statistics</vt:lpstr>
      <vt:lpstr>PowerPoint Presentation</vt:lpstr>
      <vt:lpstr>Fatal Large Truck and Bus Crashes, 2005–2013</vt:lpstr>
      <vt:lpstr>Large Truck and Bus Injury Crashes, 2005–2013</vt:lpstr>
      <vt:lpstr>2013 Fatal Crashes by Number of Fatalities</vt:lpstr>
      <vt:lpstr>2013 Injury Crashes by Number of Injuries</vt:lpstr>
      <vt:lpstr>2013 Injuries in Fatal Crashes by Injury Severity</vt:lpstr>
      <vt:lpstr>2013 Injuries in Injury Crashes by Injury Severity</vt:lpstr>
      <vt:lpstr>Large Truck and Bus Fatal Crash and Fatality Rates 2000–2013</vt:lpstr>
      <vt:lpstr>Large Truck and Bus Fatal Crash Data by State,  2012–2013</vt:lpstr>
      <vt:lpstr>Large Trucks in Fatal Crashes by Gross Vehicle Weight Rating, 2011‒2013</vt:lpstr>
      <vt:lpstr>Buses in Fatal Crashes by Type of Bus, 2011‒2013</vt:lpstr>
      <vt:lpstr>PowerPoint Presentation</vt:lpstr>
      <vt:lpstr>Fatal Crashes in Work Zones by Vehicles Involved, 2013</vt:lpstr>
      <vt:lpstr>Fatal Crashes by Work Zone, 2009‒2013</vt:lpstr>
      <vt:lpstr>PowerPoint Presentation</vt:lpstr>
      <vt:lpstr>PowerPoint Presentation</vt:lpstr>
      <vt:lpstr>Occupant Fatalities in Large Truck Crashes by Vehicle Type, 2000‒2013</vt:lpstr>
      <vt:lpstr>Large Truck Occupant Fatalities by Time of Day, 2009‒2013</vt:lpstr>
      <vt:lpstr>PowerPoint Presentation</vt:lpstr>
      <vt:lpstr>Pedestrian and Bicyclist Fatalities in Large Truck and Bus Crashes, 2013</vt:lpstr>
      <vt:lpstr>PowerPoint Presentation</vt:lpstr>
      <vt:lpstr>Bicyclist Fatalities in Large Truck and Bus Crashes, 2003‒2013</vt:lpstr>
      <vt:lpstr>PowerPoint Presentation</vt:lpstr>
      <vt:lpstr>CMV Driver Safety Belt Usage, 2007‒2013</vt:lpstr>
      <vt:lpstr>CMV Driver and Occupant Safety Belt Usage by Region, 2013</vt:lpstr>
      <vt:lpstr>Large Truck Occupant Fatalities by Restraint Use and Ejection from the Vehicle, 2013</vt:lpstr>
      <vt:lpstr>Percent of Large Truck Occupant Fatalities with No Restraint Use, 2003‒2013</vt:lpstr>
      <vt:lpstr>PowerPoint Presentation</vt:lpstr>
      <vt:lpstr>Top Ten Driver-Related Crash Factors for Large Truck Drivers in Fatal Crashes, 2013</vt:lpstr>
      <vt:lpstr>Summary</vt:lpstr>
      <vt:lpstr>For More Information…</vt:lpstr>
      <vt:lpstr>Thank You</vt:lpstr>
    </vt:vector>
  </TitlesOfParts>
  <Company>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Michele Bowen</dc:creator>
  <cp:lastModifiedBy>USDOT_User</cp:lastModifiedBy>
  <cp:revision>404</cp:revision>
  <cp:lastPrinted>2015-05-15T19:41:56Z</cp:lastPrinted>
  <dcterms:created xsi:type="dcterms:W3CDTF">2007-10-02T19:15:07Z</dcterms:created>
  <dcterms:modified xsi:type="dcterms:W3CDTF">2015-06-09T20:11:12Z</dcterms:modified>
</cp:coreProperties>
</file>