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9" r:id="rId1"/>
  </p:sldMasterIdLst>
  <p:notesMasterIdLst>
    <p:notesMasterId r:id="rId9"/>
  </p:notesMasterIdLst>
  <p:handoutMasterIdLst>
    <p:handoutMasterId r:id="rId10"/>
  </p:handoutMasterIdLst>
  <p:sldIdLst>
    <p:sldId id="278" r:id="rId2"/>
    <p:sldId id="279" r:id="rId3"/>
    <p:sldId id="291" r:id="rId4"/>
    <p:sldId id="294" r:id="rId5"/>
    <p:sldId id="288" r:id="rId6"/>
    <p:sldId id="293" r:id="rId7"/>
    <p:sldId id="290" r:id="rId8"/>
  </p:sldIdLst>
  <p:sldSz cx="9144000" cy="6858000" type="screen4x3"/>
  <p:notesSz cx="7010400" cy="9236075"/>
  <p:custDataLst>
    <p:tags r:id="rId1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rgbClr val="006699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rgbClr val="006699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rgbClr val="006699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rgbClr val="006699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rgbClr val="006699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rgbClr val="006699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rgbClr val="006699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rgbClr val="006699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rgbClr val="006699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4F87A3"/>
    <a:srgbClr val="E3DFCF"/>
    <a:srgbClr val="8E0000"/>
    <a:srgbClr val="5090C4"/>
    <a:srgbClr val="AC0000"/>
    <a:srgbClr val="61B0FF"/>
    <a:srgbClr val="003366"/>
    <a:srgbClr val="EAEAEA"/>
    <a:srgbClr val="A48F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5" autoAdjust="0"/>
    <p:restoredTop sz="94687" autoAdjust="0"/>
  </p:normalViewPr>
  <p:slideViewPr>
    <p:cSldViewPr>
      <p:cViewPr>
        <p:scale>
          <a:sx n="66" d="100"/>
          <a:sy n="66" d="100"/>
        </p:scale>
        <p:origin x="-708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466" y="-90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9" y="0"/>
            <a:ext cx="3038475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378"/>
            <a:ext cx="3038475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9" y="8772378"/>
            <a:ext cx="3038475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903311D-27BC-4865-9EE7-2C4B423F2D2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659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9" y="0"/>
            <a:ext cx="3038475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5388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387767"/>
            <a:ext cx="5607050" cy="4155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378"/>
            <a:ext cx="3038475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9" y="8772378"/>
            <a:ext cx="3038475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3BE68EF-4247-4431-BF4F-E8FB7F933AA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0437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E68EF-4247-4431-BF4F-E8FB7F933AA7}" type="slidenum">
              <a:rPr lang="en-US" smtClean="0"/>
              <a:pPr/>
              <a:t>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HiRes.jpg"/>
          <p:cNvPicPr>
            <a:picLocks noChangeAspect="1"/>
          </p:cNvPicPr>
          <p:nvPr userDrawn="1"/>
        </p:nvPicPr>
        <p:blipFill>
          <a:blip r:embed="rId2" cstate="print"/>
          <a:srcRect l="1608" t="15607" r="9545" b="68889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712788" y="5338763"/>
            <a:ext cx="1976437" cy="7254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5607050" y="5432425"/>
            <a:ext cx="1439863" cy="538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-12700" y="762000"/>
            <a:ext cx="9156700" cy="27432"/>
          </a:xfrm>
          <a:prstGeom prst="rect">
            <a:avLst/>
          </a:prstGeom>
          <a:solidFill>
            <a:srgbClr val="8E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4364" name="Picture 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9526"/>
            <a:ext cx="1905000" cy="7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1" name="Rectangle 15"/>
          <p:cNvSpPr>
            <a:spLocks noChangeArrowheads="1"/>
          </p:cNvSpPr>
          <p:nvPr/>
        </p:nvSpPr>
        <p:spPr bwMode="white">
          <a:xfrm>
            <a:off x="4114800" y="5810250"/>
            <a:ext cx="502920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Arial Black" pitchFamily="34" charset="0"/>
              </a:rPr>
              <a:t>Office of Research</a:t>
            </a:r>
            <a:r>
              <a:rPr lang="en-US" sz="1400" b="0" baseline="0" dirty="0" smtClean="0">
                <a:solidFill>
                  <a:schemeClr val="bg1"/>
                </a:solidFill>
                <a:latin typeface="Arial Black" pitchFamily="34" charset="0"/>
              </a:rPr>
              <a:t> and Information Technology</a:t>
            </a:r>
            <a:endParaRPr lang="en-US" sz="1400" b="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3" name="Picture 12" descr="j0227669.JPG"/>
          <p:cNvPicPr>
            <a:picLocks noChangeAspect="1"/>
          </p:cNvPicPr>
          <p:nvPr userDrawn="1"/>
        </p:nvPicPr>
        <p:blipFill>
          <a:blip r:embed="rId4" cstate="print"/>
          <a:srcRect r="55889"/>
          <a:stretch>
            <a:fillRect/>
          </a:stretch>
        </p:blipFill>
        <p:spPr>
          <a:xfrm>
            <a:off x="1600201" y="5180210"/>
            <a:ext cx="1036320" cy="1554480"/>
          </a:xfrm>
          <a:prstGeom prst="rect">
            <a:avLst/>
          </a:prstGeom>
        </p:spPr>
      </p:pic>
      <p:pic>
        <p:nvPicPr>
          <p:cNvPr id="17" name="Picture 16" descr="j0163448.JPG"/>
          <p:cNvPicPr>
            <a:picLocks noChangeAspect="1"/>
          </p:cNvPicPr>
          <p:nvPr userDrawn="1"/>
        </p:nvPicPr>
        <p:blipFill>
          <a:blip r:embed="rId5" cstate="print"/>
          <a:srcRect l="25000" r="25000"/>
          <a:stretch>
            <a:fillRect/>
          </a:stretch>
        </p:blipFill>
        <p:spPr>
          <a:xfrm>
            <a:off x="228601" y="5180210"/>
            <a:ext cx="1183614" cy="1554480"/>
          </a:xfrm>
          <a:prstGeom prst="rect">
            <a:avLst/>
          </a:prstGeom>
        </p:spPr>
      </p:pic>
      <p:pic>
        <p:nvPicPr>
          <p:cNvPr id="11" name="Picture 10" descr="bus.JPG"/>
          <p:cNvPicPr>
            <a:picLocks noChangeAspect="1"/>
          </p:cNvPicPr>
          <p:nvPr userDrawn="1"/>
        </p:nvPicPr>
        <p:blipFill>
          <a:blip r:embed="rId6" cstate="print"/>
          <a:srcRect l="19376" t="21681" r="36928" b="442"/>
          <a:stretch>
            <a:fillRect/>
          </a:stretch>
        </p:blipFill>
        <p:spPr>
          <a:xfrm>
            <a:off x="2804160" y="5181600"/>
            <a:ext cx="1310640" cy="1554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Rectangle 21"/>
          <p:cNvSpPr>
            <a:spLocks noChangeArrowheads="1"/>
          </p:cNvSpPr>
          <p:nvPr userDrawn="1"/>
        </p:nvSpPr>
        <p:spPr bwMode="auto">
          <a:xfrm>
            <a:off x="-12700" y="762000"/>
            <a:ext cx="9156700" cy="27432"/>
          </a:xfrm>
          <a:prstGeom prst="rect">
            <a:avLst/>
          </a:prstGeom>
          <a:solidFill>
            <a:srgbClr val="8E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7" name="Picture 6" descr="HiRes.jpg"/>
          <p:cNvPicPr>
            <a:picLocks noChangeAspect="1"/>
          </p:cNvPicPr>
          <p:nvPr userDrawn="1"/>
        </p:nvPicPr>
        <p:blipFill>
          <a:blip r:embed="rId2" cstate="print"/>
          <a:srcRect l="1608" t="28527" r="9545" b="68889"/>
          <a:stretch>
            <a:fillRect/>
          </a:stretch>
        </p:blipFill>
        <p:spPr>
          <a:xfrm>
            <a:off x="0" y="6553200"/>
            <a:ext cx="9144000" cy="304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0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solidFill>
            <a:srgbClr val="0070C0"/>
          </a:solidFill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ClicK</a:t>
            </a:r>
            <a:r>
              <a:rPr lang="en-US" dirty="0" smtClean="0"/>
              <a:t> to edit Master title style</a:t>
            </a:r>
            <a:endParaRPr lang="en-US" dirty="0"/>
          </a:p>
        </p:txBody>
      </p:sp>
      <p:pic>
        <p:nvPicPr>
          <p:cNvPr id="6" name="Picture 5" descr="HiRes.jpg"/>
          <p:cNvPicPr>
            <a:picLocks noChangeAspect="1"/>
          </p:cNvPicPr>
          <p:nvPr userDrawn="1"/>
        </p:nvPicPr>
        <p:blipFill>
          <a:blip r:embed="rId2" cstate="print"/>
          <a:srcRect l="1608" t="28527" r="9545" b="68889"/>
          <a:stretch>
            <a:fillRect/>
          </a:stretch>
        </p:blipFill>
        <p:spPr>
          <a:xfrm>
            <a:off x="0" y="6553200"/>
            <a:ext cx="9144000" cy="304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2263" y="914401"/>
            <a:ext cx="4211637" cy="5181600"/>
          </a:xfrm>
        </p:spPr>
        <p:txBody>
          <a:bodyPr/>
          <a:lstStyle>
            <a:lvl1pPr>
              <a:defRPr sz="2400" baseline="0"/>
            </a:lvl1pPr>
            <a:lvl2pPr>
              <a:defRPr sz="2000" baseline="0"/>
            </a:lvl2pPr>
            <a:lvl3pPr>
              <a:defRPr sz="1600" baseline="0"/>
            </a:lvl3pPr>
            <a:lvl4pPr>
              <a:buFont typeface="Wingdings" pitchFamily="2" charset="2"/>
              <a:buChar char="§"/>
              <a:defRPr sz="1800"/>
            </a:lvl4pPr>
            <a:lvl5pPr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1"/>
            <a:ext cx="4211638" cy="5181600"/>
          </a:xfrm>
        </p:spPr>
        <p:txBody>
          <a:bodyPr/>
          <a:lstStyle>
            <a:lvl1pPr>
              <a:defRPr sz="2400" baseline="0"/>
            </a:lvl1pPr>
            <a:lvl2pPr>
              <a:defRPr sz="2000" baseline="0"/>
            </a:lvl2pPr>
            <a:lvl3pPr>
              <a:defRPr sz="1600" baseline="0"/>
            </a:lvl3pPr>
            <a:lvl4pPr>
              <a:buFont typeface="Wingdings" pitchFamily="2" charset="2"/>
              <a:buChar char="§"/>
              <a:defRPr sz="1800"/>
            </a:lvl4pPr>
            <a:lvl5pPr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21"/>
          <p:cNvSpPr>
            <a:spLocks noChangeArrowheads="1"/>
          </p:cNvSpPr>
          <p:nvPr userDrawn="1"/>
        </p:nvSpPr>
        <p:spPr bwMode="auto">
          <a:xfrm>
            <a:off x="-12700" y="762000"/>
            <a:ext cx="9156700" cy="27432"/>
          </a:xfrm>
          <a:prstGeom prst="rect">
            <a:avLst/>
          </a:prstGeom>
          <a:solidFill>
            <a:srgbClr val="8E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9" name="Picture 8" descr="HiRes.jpg"/>
          <p:cNvPicPr>
            <a:picLocks noChangeAspect="1"/>
          </p:cNvPicPr>
          <p:nvPr userDrawn="1"/>
        </p:nvPicPr>
        <p:blipFill>
          <a:blip r:embed="rId2" cstate="print"/>
          <a:srcRect l="1608" t="28527" r="9545" b="68889"/>
          <a:stretch>
            <a:fillRect/>
          </a:stretch>
        </p:blipFill>
        <p:spPr>
          <a:xfrm>
            <a:off x="0" y="6553200"/>
            <a:ext cx="9144000" cy="304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21"/>
          <p:cNvSpPr>
            <a:spLocks noChangeArrowheads="1"/>
          </p:cNvSpPr>
          <p:nvPr userDrawn="1"/>
        </p:nvSpPr>
        <p:spPr bwMode="auto">
          <a:xfrm>
            <a:off x="-12700" y="762000"/>
            <a:ext cx="9156700" cy="27432"/>
          </a:xfrm>
          <a:prstGeom prst="rect">
            <a:avLst/>
          </a:prstGeom>
          <a:solidFill>
            <a:srgbClr val="8E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6" name="Picture 5" descr="HiRes.jpg"/>
          <p:cNvPicPr>
            <a:picLocks noChangeAspect="1"/>
          </p:cNvPicPr>
          <p:nvPr userDrawn="1"/>
        </p:nvPicPr>
        <p:blipFill>
          <a:blip r:embed="rId2" cstate="print"/>
          <a:srcRect l="1608" t="28527" r="9545" b="68889"/>
          <a:stretch>
            <a:fillRect/>
          </a:stretch>
        </p:blipFill>
        <p:spPr>
          <a:xfrm>
            <a:off x="0" y="6553200"/>
            <a:ext cx="9144000" cy="304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ChangeArrowheads="1"/>
          </p:cNvSpPr>
          <p:nvPr userDrawn="1"/>
        </p:nvSpPr>
        <p:spPr bwMode="auto">
          <a:xfrm>
            <a:off x="-12700" y="762000"/>
            <a:ext cx="9156700" cy="27432"/>
          </a:xfrm>
          <a:prstGeom prst="rect">
            <a:avLst/>
          </a:prstGeom>
          <a:solidFill>
            <a:srgbClr val="8E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5" name="Picture 4" descr="HiRes.jpg"/>
          <p:cNvPicPr>
            <a:picLocks noChangeAspect="1"/>
          </p:cNvPicPr>
          <p:nvPr userDrawn="1"/>
        </p:nvPicPr>
        <p:blipFill>
          <a:blip r:embed="rId2" cstate="print"/>
          <a:srcRect l="1608" t="28527" r="9545" b="68889"/>
          <a:stretch>
            <a:fillRect/>
          </a:stretch>
        </p:blipFill>
        <p:spPr>
          <a:xfrm>
            <a:off x="0" y="6553200"/>
            <a:ext cx="9144000" cy="304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400" baseline="0"/>
            </a:lvl1pPr>
            <a:lvl2pPr>
              <a:defRPr sz="2000" baseline="0"/>
            </a:lvl2pPr>
            <a:lvl3pPr>
              <a:defRPr sz="1600" baseline="0"/>
            </a:lvl3pPr>
            <a:lvl4pPr>
              <a:buFont typeface="Wingdings" pitchFamily="2" charset="2"/>
              <a:buChar char="§"/>
              <a:defRPr sz="2000"/>
            </a:lvl4pPr>
            <a:lvl5pPr>
              <a:buFont typeface="Wingdings" pitchFamily="2" charset="2"/>
              <a:buChar char="§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600200"/>
            <a:ext cx="3048000" cy="4525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Rectangle 13"/>
          <p:cNvSpPr>
            <a:spLocks noChangeArrowheads="1"/>
          </p:cNvSpPr>
          <p:nvPr userDrawn="1"/>
        </p:nvSpPr>
        <p:spPr bwMode="auto">
          <a:xfrm>
            <a:off x="480950" y="1447800"/>
            <a:ext cx="2971800" cy="152400"/>
          </a:xfrm>
          <a:prstGeom prst="rect">
            <a:avLst/>
          </a:prstGeom>
          <a:solidFill>
            <a:srgbClr val="0070C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0"/>
          </p:nvPr>
        </p:nvSpPr>
        <p:spPr>
          <a:xfrm>
            <a:off x="381000" y="762001"/>
            <a:ext cx="3048000" cy="685799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0070C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7" descr="HiRes.jpg"/>
          <p:cNvPicPr>
            <a:picLocks noChangeAspect="1"/>
          </p:cNvPicPr>
          <p:nvPr userDrawn="1"/>
        </p:nvPicPr>
        <p:blipFill>
          <a:blip r:embed="rId2" cstate="print"/>
          <a:srcRect l="1608" t="28527" r="9545" b="68889"/>
          <a:stretch>
            <a:fillRect/>
          </a:stretch>
        </p:blipFill>
        <p:spPr>
          <a:xfrm>
            <a:off x="0" y="6553200"/>
            <a:ext cx="9144000" cy="304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01800" y="5511800"/>
            <a:ext cx="5613400" cy="609600"/>
          </a:xfrm>
        </p:spPr>
        <p:txBody>
          <a:bodyPr/>
          <a:lstStyle>
            <a:lvl1pPr marL="0" indent="0">
              <a:buNone/>
              <a:defRPr sz="16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Rectangle 13"/>
          <p:cNvSpPr>
            <a:spLocks noChangeArrowheads="1"/>
          </p:cNvSpPr>
          <p:nvPr userDrawn="1"/>
        </p:nvSpPr>
        <p:spPr bwMode="auto">
          <a:xfrm>
            <a:off x="1803400" y="5372100"/>
            <a:ext cx="5486400" cy="157226"/>
          </a:xfrm>
          <a:prstGeom prst="rect">
            <a:avLst/>
          </a:prstGeom>
          <a:solidFill>
            <a:srgbClr val="0070C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0"/>
          </p:nvPr>
        </p:nvSpPr>
        <p:spPr>
          <a:xfrm>
            <a:off x="1676400" y="4953000"/>
            <a:ext cx="5562600" cy="457200"/>
          </a:xfrm>
          <a:noFill/>
        </p:spPr>
        <p:txBody>
          <a:bodyPr/>
          <a:lstStyle>
            <a:lvl1pPr marL="0" indent="0">
              <a:buNone/>
              <a:defRPr sz="2000" b="1">
                <a:solidFill>
                  <a:srgbClr val="0070C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7" descr="HiRes.jpg"/>
          <p:cNvPicPr>
            <a:picLocks noChangeAspect="1"/>
          </p:cNvPicPr>
          <p:nvPr userDrawn="1"/>
        </p:nvPicPr>
        <p:blipFill>
          <a:blip r:embed="rId2" cstate="print"/>
          <a:srcRect l="1608" t="28527" r="9545" b="68889"/>
          <a:stretch>
            <a:fillRect/>
          </a:stretch>
        </p:blipFill>
        <p:spPr>
          <a:xfrm>
            <a:off x="0" y="6553200"/>
            <a:ext cx="9144000" cy="304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2263" y="849313"/>
            <a:ext cx="8575675" cy="53228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305149"/>
            <a:ext cx="9144000" cy="492443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21"/>
          <p:cNvSpPr>
            <a:spLocks noChangeArrowheads="1"/>
          </p:cNvSpPr>
          <p:nvPr userDrawn="1"/>
        </p:nvSpPr>
        <p:spPr bwMode="auto">
          <a:xfrm>
            <a:off x="-12700" y="762000"/>
            <a:ext cx="9156700" cy="27432"/>
          </a:xfrm>
          <a:prstGeom prst="rect">
            <a:avLst/>
          </a:prstGeom>
          <a:solidFill>
            <a:srgbClr val="8E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8" name="Picture 7" descr="HiRes.jpg"/>
          <p:cNvPicPr>
            <a:picLocks noChangeAspect="1"/>
          </p:cNvPicPr>
          <p:nvPr userDrawn="1"/>
        </p:nvPicPr>
        <p:blipFill>
          <a:blip r:embed="rId2" cstate="print"/>
          <a:srcRect l="1608" t="28527" r="9545" b="68889"/>
          <a:stretch>
            <a:fillRect/>
          </a:stretch>
        </p:blipFill>
        <p:spPr>
          <a:xfrm>
            <a:off x="0" y="6553200"/>
            <a:ext cx="9144000" cy="3048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8153400" y="6336657"/>
            <a:ext cx="762000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fld id="{2E98D50F-872C-493D-8F75-D721A5545290}" type="slidenum">
              <a:rPr lang="en-US" sz="800" b="0">
                <a:solidFill>
                  <a:schemeClr val="tx1"/>
                </a:solidFill>
                <a:latin typeface="Arial Black" pitchFamily="34" charset="0"/>
              </a:rPr>
              <a:pPr algn="ctr">
                <a:spcBef>
                  <a:spcPct val="50000"/>
                </a:spcBef>
              </a:pPr>
              <a:t>‹#›</a:t>
            </a:fld>
            <a:endParaRPr lang="en-US" sz="800" b="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idx="1"/>
          </p:nvPr>
        </p:nvSpPr>
        <p:spPr bwMode="gray">
          <a:xfrm>
            <a:off x="322263" y="914400"/>
            <a:ext cx="8575675" cy="5181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title"/>
          </p:nvPr>
        </p:nvSpPr>
        <p:spPr bwMode="gray">
          <a:xfrm>
            <a:off x="381000" y="291941"/>
            <a:ext cx="8610600" cy="49244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6" name="Rectangle 15"/>
          <p:cNvSpPr>
            <a:spLocks noChangeArrowheads="1"/>
          </p:cNvSpPr>
          <p:nvPr userDrawn="1"/>
        </p:nvSpPr>
        <p:spPr bwMode="white">
          <a:xfrm>
            <a:off x="304800" y="6337756"/>
            <a:ext cx="5029200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/>
            <a:r>
              <a:rPr lang="en-US" sz="800" b="0" dirty="0" smtClean="0">
                <a:solidFill>
                  <a:schemeClr val="tx1"/>
                </a:solidFill>
                <a:latin typeface="Arial Black" pitchFamily="34" charset="0"/>
              </a:rPr>
              <a:t>Office of Research</a:t>
            </a:r>
            <a:r>
              <a:rPr lang="en-US" sz="800" b="0" baseline="0" dirty="0" smtClean="0">
                <a:solidFill>
                  <a:schemeClr val="tx1"/>
                </a:solidFill>
                <a:latin typeface="Arial Black" pitchFamily="34" charset="0"/>
              </a:rPr>
              <a:t> and Information Technology</a:t>
            </a:r>
            <a:endParaRPr lang="en-US" sz="800" b="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5" r:id="rId5"/>
    <p:sldLayoutId id="2147483656" r:id="rId6"/>
    <p:sldLayoutId id="2147483657" r:id="rId7"/>
    <p:sldLayoutId id="2147483658" r:id="rId8"/>
    <p:sldLayoutId id="2147483661" r:id="rId9"/>
  </p:sldLayoutIdLst>
  <p:txStyles>
    <p:titleStyle>
      <a:lvl1pPr algn="l" rtl="0" fontAlgn="base">
        <a:spcBef>
          <a:spcPct val="0"/>
        </a:spcBef>
        <a:spcAft>
          <a:spcPct val="0"/>
        </a:spcAft>
        <a:defRPr sz="2600" b="1" baseline="0">
          <a:solidFill>
            <a:srgbClr val="0070C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50000"/>
        </a:spcBef>
        <a:spcAft>
          <a:spcPct val="0"/>
        </a:spcAft>
        <a:buFont typeface="Wingdings" pitchFamily="2" charset="2"/>
        <a:buChar char="§"/>
        <a:defRPr sz="24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40000"/>
        </a:spcBef>
        <a:spcAft>
          <a:spcPct val="0"/>
        </a:spcAft>
        <a:buFont typeface="Wingdings" pitchFamily="2" charset="2"/>
        <a:buChar char="§"/>
        <a:defRPr sz="2000" baseline="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1600" baseline="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rgbClr val="5F5F5F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Ralph.Craft@dot.gov" TargetMode="External"/><Relationship Id="rId2" Type="http://schemas.openxmlformats.org/officeDocument/2006/relationships/hyperlink" Target="mailto:Steven.K.Smith@dot.gov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11200" y="1905000"/>
            <a:ext cx="76962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Large Truck Crash Studies:</a:t>
            </a:r>
          </a:p>
          <a:p>
            <a:r>
              <a:rPr lang="en-US" sz="3600" b="1" dirty="0" smtClean="0">
                <a:solidFill>
                  <a:srgbClr val="0070C0"/>
                </a:solidFill>
              </a:rPr>
              <a:t>Past and Future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Steven K. Smith, Ph.D.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Ralph Craft, Ph.D.</a:t>
            </a:r>
          </a:p>
          <a:p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4013269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CSA Subcommittee, Motor Carrier Safety Advisory Committee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April 10, 2013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92610"/>
            <a:ext cx="8991600" cy="492443"/>
          </a:xfrm>
        </p:spPr>
        <p:txBody>
          <a:bodyPr/>
          <a:lstStyle/>
          <a:p>
            <a:r>
              <a:rPr lang="en-US" dirty="0" smtClean="0"/>
              <a:t>Large Truck Crash Causation Study (LTCCS):  2001-03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None/>
            </a:pPr>
            <a:endParaRPr lang="en-US" dirty="0" smtClean="0"/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</a:pPr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gray">
          <a:xfrm>
            <a:off x="304800" y="914400"/>
            <a:ext cx="8575675" cy="5410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sz="2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2000" baseline="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5F5F5F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rgbClr val="5F5F5F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F5F5F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F5F5F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F5F5F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F5F5F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r>
              <a:rPr lang="en-US" b="1" dirty="0" smtClean="0"/>
              <a:t>National representative sample: </a:t>
            </a:r>
          </a:p>
          <a:p>
            <a:pPr lvl="1"/>
            <a:r>
              <a:rPr lang="en-US" sz="2400" dirty="0" smtClean="0"/>
              <a:t>24 Crash Dataworthiness System sites in17 States</a:t>
            </a:r>
          </a:p>
          <a:p>
            <a:pPr lvl="1"/>
            <a:r>
              <a:rPr lang="en-US" sz="2400" dirty="0" smtClean="0"/>
              <a:t>NHTSA’s research template for in-depth studies.</a:t>
            </a:r>
          </a:p>
          <a:p>
            <a:pPr marL="0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r>
              <a:rPr lang="en-US" b="1" dirty="0" smtClean="0"/>
              <a:t>Data collected at crash scene and later by: </a:t>
            </a:r>
          </a:p>
          <a:p>
            <a:pPr lvl="1"/>
            <a:r>
              <a:rPr lang="en-US" sz="2400" dirty="0"/>
              <a:t>Trained private contractors to NHTSA</a:t>
            </a:r>
          </a:p>
          <a:p>
            <a:pPr lvl="1"/>
            <a:r>
              <a:rPr lang="en-US" sz="2400" dirty="0"/>
              <a:t>Certified State </a:t>
            </a:r>
            <a:r>
              <a:rPr lang="en-US" sz="2400" dirty="0" smtClean="0"/>
              <a:t>large </a:t>
            </a:r>
            <a:r>
              <a:rPr lang="en-US" sz="2400" dirty="0"/>
              <a:t>truck and bus inspectors</a:t>
            </a:r>
          </a:p>
          <a:p>
            <a:pPr lvl="1"/>
            <a:r>
              <a:rPr lang="en-US" sz="2400" dirty="0"/>
              <a:t>State and local law enforcement </a:t>
            </a:r>
            <a:r>
              <a:rPr lang="en-US" sz="2400" dirty="0" smtClean="0"/>
              <a:t>officers</a:t>
            </a:r>
          </a:p>
          <a:p>
            <a:pPr lvl="1"/>
            <a:r>
              <a:rPr lang="en-US" sz="2400" dirty="0" smtClean="0"/>
              <a:t>Others:  EMS, hospital staff, coroners.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 eaLnBrk="1" hangingPunct="1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spcBef>
                <a:spcPct val="50000"/>
              </a:spcBef>
            </a:pPr>
            <a:endParaRPr lang="en-US" sz="2400" dirty="0" smtClean="0"/>
          </a:p>
          <a:p>
            <a:pPr marL="342900" lvl="1" indent="-342900">
              <a:spcBef>
                <a:spcPct val="50000"/>
              </a:spcBef>
            </a:pPr>
            <a:r>
              <a:rPr lang="en-US" sz="2400" dirty="0" smtClean="0"/>
              <a:t>Interviews with all crash participants and witnesses; follow-up interviews with motor carriers and crash surrogates</a:t>
            </a:r>
          </a:p>
          <a:p>
            <a:pPr marL="342900" lvl="1" indent="-342900">
              <a:spcBef>
                <a:spcPct val="50000"/>
              </a:spcBef>
            </a:pPr>
            <a:r>
              <a:rPr lang="en-US" sz="2400" dirty="0" smtClean="0"/>
              <a:t>Photos of </a:t>
            </a:r>
            <a:r>
              <a:rPr lang="en-US" sz="2400" dirty="0"/>
              <a:t>crash scene </a:t>
            </a:r>
            <a:r>
              <a:rPr lang="en-US" sz="2400" dirty="0" smtClean="0"/>
              <a:t>and vehicles involved</a:t>
            </a:r>
          </a:p>
          <a:p>
            <a:pPr marL="342900" lvl="1" indent="-342900">
              <a:spcBef>
                <a:spcPct val="50000"/>
              </a:spcBef>
            </a:pPr>
            <a:r>
              <a:rPr lang="en-US" sz="2400" dirty="0"/>
              <a:t>O</a:t>
            </a:r>
            <a:r>
              <a:rPr lang="en-US" sz="2400" dirty="0" smtClean="0"/>
              <a:t>fficial </a:t>
            </a:r>
            <a:r>
              <a:rPr lang="en-US" sz="2400" dirty="0"/>
              <a:t>documents including </a:t>
            </a:r>
            <a:r>
              <a:rPr lang="en-US" sz="2400" dirty="0" smtClean="0"/>
              <a:t>Level I truck inspections, Police Accident Reports</a:t>
            </a:r>
            <a:r>
              <a:rPr lang="en-US" sz="2400" dirty="0"/>
              <a:t>, </a:t>
            </a:r>
            <a:r>
              <a:rPr lang="en-US" sz="2400" dirty="0" smtClean="0"/>
              <a:t>investigations, </a:t>
            </a:r>
            <a:r>
              <a:rPr lang="en-US" sz="2400" dirty="0"/>
              <a:t>EMS reports, autopsy </a:t>
            </a:r>
            <a:r>
              <a:rPr lang="en-US" sz="2400" dirty="0" smtClean="0"/>
              <a:t>reports.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lvl="1" indent="0">
              <a:spcBef>
                <a:spcPct val="50000"/>
              </a:spcBef>
              <a:buNone/>
            </a:pPr>
            <a:endParaRPr lang="en-US" sz="24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LTCCS – Data Collection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578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b="1" dirty="0" smtClean="0"/>
              <a:t>Crashes</a:t>
            </a:r>
            <a:r>
              <a:rPr lang="en-US" b="1" dirty="0"/>
              <a:t>: </a:t>
            </a:r>
            <a:endParaRPr lang="en-US" b="1" dirty="0" smtClean="0"/>
          </a:p>
          <a:p>
            <a:pPr lvl="1"/>
            <a:r>
              <a:rPr lang="en-US" dirty="0" smtClean="0"/>
              <a:t>1,223 </a:t>
            </a:r>
            <a:r>
              <a:rPr lang="en-US" dirty="0"/>
              <a:t>trucks, </a:t>
            </a:r>
            <a:endParaRPr lang="en-US" dirty="0" smtClean="0"/>
          </a:p>
          <a:p>
            <a:pPr lvl="1"/>
            <a:r>
              <a:rPr lang="en-US" dirty="0" smtClean="0"/>
              <a:t>963 </a:t>
            </a:r>
            <a:r>
              <a:rPr lang="en-US" dirty="0"/>
              <a:t>crashes, </a:t>
            </a:r>
            <a:endParaRPr lang="en-US" dirty="0" smtClean="0"/>
          </a:p>
          <a:p>
            <a:pPr lvl="1"/>
            <a:r>
              <a:rPr lang="en-US" dirty="0" smtClean="0"/>
              <a:t>26</a:t>
            </a:r>
            <a:r>
              <a:rPr lang="en-US" dirty="0"/>
              <a:t>% fatal crashes </a:t>
            </a:r>
            <a:endParaRPr lang="en-US" dirty="0" smtClean="0"/>
          </a:p>
          <a:p>
            <a:pPr lvl="1"/>
            <a:r>
              <a:rPr lang="en-US" dirty="0" smtClean="0"/>
              <a:t>Largest </a:t>
            </a:r>
            <a:r>
              <a:rPr lang="en-US" dirty="0"/>
              <a:t>number of crashes of any in-depth truck </a:t>
            </a:r>
            <a:r>
              <a:rPr lang="en-US" dirty="0" smtClean="0"/>
              <a:t>study.</a:t>
            </a:r>
            <a:endParaRPr lang="en-US" dirty="0"/>
          </a:p>
          <a:p>
            <a:pPr eaLnBrk="1" hangingPunct="1"/>
            <a:r>
              <a:rPr lang="en-US" b="1" dirty="0" smtClean="0"/>
              <a:t>Major Finding: </a:t>
            </a:r>
            <a:r>
              <a:rPr lang="en-US" dirty="0"/>
              <a:t>Truck driver condition and driving errors responsible for estimated 87% of large truck </a:t>
            </a:r>
            <a:r>
              <a:rPr lang="en-US" dirty="0" smtClean="0"/>
              <a:t>crashes in which the truck was coded with the crash Critical Event.</a:t>
            </a:r>
          </a:p>
          <a:p>
            <a:pPr eaLnBrk="1" hangingPunct="1"/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LTCCS -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487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/>
              <a:t>The new study will collect data that reflects industry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/>
              <a:t>changes and new data requirements since 2003: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New hours-of-service rule in place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Increased use of electronic communication &amp; monitoring – voice and text messages, Electronic Logging Devices,  GPS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Need for better data for proposed training rule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L</a:t>
            </a:r>
            <a:r>
              <a:rPr lang="en-US" dirty="0" smtClean="0"/>
              <a:t>earn more about legal drugs – mainly over-the-counter drugs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Examine issue of English proficiency among truck drivers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Refresh data from first study.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91942"/>
            <a:ext cx="8610600" cy="492443"/>
          </a:xfrm>
        </p:spPr>
        <p:txBody>
          <a:bodyPr/>
          <a:lstStyle/>
          <a:p>
            <a:r>
              <a:rPr lang="en-US" dirty="0" smtClean="0"/>
              <a:t>Why a new Study?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772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2596395"/>
              </p:ext>
            </p:extLst>
          </p:nvPr>
        </p:nvGraphicFramePr>
        <p:xfrm>
          <a:off x="152400" y="914400"/>
          <a:ext cx="8915400" cy="577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2971800"/>
                <a:gridCol w="29718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Data Collection Options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Advantages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Disadvantages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Naturalistic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Driving data;</a:t>
                      </a:r>
                      <a:endParaRPr lang="en-US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Fatalities (K), Incapacitating injuries (A),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Nonincapacitating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injuries (B), Possible injuries (C)  [KABC crashes].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More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timely, less resources needed.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Less representative, few crashes,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limited data.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Naturalistic Driving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data;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PARs;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KABC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crashes.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More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timely, less resources needed,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complete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crash view.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Less representative;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fewer crashes; less in-depth data.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LTCCS collection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format;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KABC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crashes.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More representative,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more  crashes collected;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comprehensive data.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Greater start up time,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more resources needed.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LTCCS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collection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format;</a:t>
                      </a:r>
                      <a:endParaRPr lang="en-US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Naturalistic 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</a:rPr>
                        <a:t>Driving 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</a:rPr>
                        <a:t>data; 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</a:rPr>
                        <a:t>KABC 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</a:rPr>
                        <a:t>crashes.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Most representative;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most crashes; comprehensive data; driver data from two points of view for some crashes.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Greater s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tart up time; more resources needed.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91887"/>
            <a:ext cx="8610600" cy="892552"/>
          </a:xfrm>
        </p:spPr>
        <p:txBody>
          <a:bodyPr/>
          <a:lstStyle/>
          <a:p>
            <a:r>
              <a:rPr lang="en-US" dirty="0" smtClean="0"/>
              <a:t>New Large Truck Study Options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434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Steven Smith</a:t>
            </a:r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Steven.K.Smith@dot.gov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(202) 439-0145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Ralph Craft</a:t>
            </a:r>
          </a:p>
          <a:p>
            <a:pPr marL="0" indent="0" algn="ctr">
              <a:buNone/>
            </a:pPr>
            <a:r>
              <a:rPr lang="en-US" dirty="0" smtClean="0">
                <a:hlinkClick r:id="rId3"/>
              </a:rPr>
              <a:t>Ralph.Craft@dot.gov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(202) 366-0324</a:t>
            </a:r>
          </a:p>
          <a:p>
            <a:pPr marL="0" indent="0" algn="ctr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2291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apital Planning Board &amp;amp;&amp;#x0D;&amp;#x0A;Executive Steering Committee&amp;#x0D;&amp;#x0A;FY08 PROJECT STATUS UPDATE&amp;quot;&quot;/&gt;&lt;property id=&quot;20307&quot; value=&quot;256&quot;/&gt;&lt;/object&gt;&lt;object type=&quot;3&quot; unique_id=&quot;10163&quot;&gt;&lt;property id=&quot;20148&quot; value=&quot;5&quot;/&gt;&lt;property id=&quot;20300&quot; value=&quot;Slide 2 - &amp;quot;FY08 End of the Year Funding Use&amp;quot;&quot;/&gt;&lt;property id=&quot;20307&quot; value=&quot;260&quot;/&gt;&lt;/object&gt;&lt;object type=&quot;3&quot; unique_id=&quot;10358&quot;&gt;&lt;property id=&quot;20148&quot; value=&quot;5&quot;/&gt;&lt;property id=&quot;20300&quot; value=&quot;Slide 3 - &amp;quot;Status of ESC Priority Projects&amp;quot;&quot;/&gt;&lt;property id=&quot;20307&quot; value=&quot;264&quot;/&gt;&lt;/object&gt;&lt;object type=&quot;3&quot; unique_id=&quot;10359&quot;&gt;&lt;property id=&quot;20148&quot; value=&quot;5&quot;/&gt;&lt;property id=&quot;20300&quot; value=&quot;Slide 4 - &amp;quot;CPB/ESC Priority Projects Highlights 2009&amp;quot;&quot;/&gt;&lt;property id=&quot;20307&quot; value=&quot;265&quot;/&gt;&lt;/object&gt;&lt;object type=&quot;3&quot; unique_id=&quot;10360&quot;&gt;&lt;property id=&quot;20148&quot; value=&quot;5&quot;/&gt;&lt;property id=&quot;20300&quot; value=&quot;Slide 5 - &amp;quot;ESC Projects &amp;amp; IT Functionality Model&amp;quot;&quot;/&gt;&lt;property id=&quot;20307&quot; value=&quot;266&quot;/&gt;&lt;/object&gt;&lt;object type=&quot;3&quot; unique_id=&quot;10361&quot;&gt;&lt;property id=&quot;20148&quot; value=&quot;5&quot;/&gt;&lt;property id=&quot;20300&quot; value=&quot;Slide 7 - &amp;quot;Ongoing Project Communications&amp;quot;&quot;/&gt;&lt;property id=&quot;20307&quot; value=&quot;269&quot;/&gt;&lt;/object&gt;&lt;object type=&quot;3&quot; unique_id=&quot;10362&quot;&gt;&lt;property id=&quot;20148&quot; value=&quot;5&quot;/&gt;&lt;property id=&quot;20300&quot; value=&quot;Slide 8 - &amp;quot;FY09 Updated Budget Summary&amp;#x0D;&amp;#x0A;*reflects activity as of March 18, 2009&amp;quot;&quot;/&gt;&lt;property id=&quot;20307&quot; value=&quot;270&quot;/&gt;&lt;/object&gt;&lt;object type=&quot;3&quot; unique_id=&quot;10363&quot;&gt;&lt;property id=&quot;20148&quot; value=&quot;5&quot;/&gt;&lt;property id=&quot;20300&quot; value=&quot;Slide 10 - &amp;quot; FY09 Budget Summary (cont.)&amp;quot;&quot;/&gt;&lt;property id=&quot;20307&quot; value=&quot;271&quot;/&gt;&lt;/object&gt;&lt;object type=&quot;3&quot; unique_id=&quot;10364&quot;&gt;&lt;property id=&quot;20148&quot; value=&quot;5&quot;/&gt;&lt;property id=&quot;20300&quot; value=&quot;Slide 13 - &amp;quot;ESC FY09 Priority Realization&amp;quot;&quot;/&gt;&lt;property id=&quot;20307&quot; value=&quot;272&quot;/&gt;&lt;/object&gt;&lt;object type=&quot;3&quot; unique_id=&quot;10645&quot;&gt;&lt;property id=&quot;20148&quot; value=&quot;5&quot;/&gt;&lt;property id=&quot;20300&quot; value=&quot;Slide 14 - &amp;quot;FMCSA Portal Survey Summary&amp;quot;&quot;/&gt;&lt;property id=&quot;20307&quot; value=&quot;277&quot;/&gt;&lt;/object&gt;&lt;object type=&quot;3&quot; unique_id=&quot;10647&quot;&gt;&lt;property id=&quot;20148&quot; value=&quot;5&quot;/&gt;&lt;property id=&quot;20300&quot; value=&quot;Slide 16 - &amp;quot;Who took the survey?&amp;quot;&quot;/&gt;&lt;property id=&quot;20307&quot; value=&quot;279&quot;/&gt;&lt;/object&gt;&lt;object type=&quot;3&quot; unique_id=&quot;10648&quot;&gt;&lt;property id=&quot;20148&quot; value=&quot;5&quot;/&gt;&lt;property id=&quot;20300&quot; value=&quot;Slide 17 - &amp;quot;General satisfaction with the FMCSA Portal&amp;quot;&quot;/&gt;&lt;property id=&quot;20307&quot; value=&quot;280&quot;/&gt;&lt;/object&gt;&lt;object type=&quot;3&quot; unique_id=&quot;10649&quot;&gt;&lt;property id=&quot;20148&quot; value=&quot;5&quot;/&gt;&lt;property id=&quot;20300&quot; value=&quot;Slide 18 - &amp;quot;General expectations of the FMCSA Portal&amp;quot;&quot;/&gt;&lt;property id=&quot;20307&quot; value=&quot;281&quot;/&gt;&lt;/object&gt;&lt;object type=&quot;3&quot; unique_id=&quot;10650&quot;&gt;&lt;property id=&quot;20148&quot; value=&quot;5&quot;/&gt;&lt;property id=&quot;20300&quot; value=&quot;Slide 19 - &amp;quot;FMCSA Portal as a tool for accessing information&amp;quot;&quot;/&gt;&lt;property id=&quot;20307&quot; value=&quot;282&quot;/&gt;&lt;/object&gt;&lt;object type=&quot;3&quot; unique_id=&quot;10651&quot;&gt;&lt;property id=&quot;20148&quot; value=&quot;5&quot;/&gt;&lt;property id=&quot;20300&quot; value=&quot;Slide 20 - &amp;quot;Ease of use of the FMCSA Portal&amp;quot;&quot;/&gt;&lt;property id=&quot;20307&quot; value=&quot;283&quot;/&gt;&lt;/object&gt;&lt;object type=&quot;3&quot; unique_id=&quot;10652&quot;&gt;&lt;property id=&quot;20148&quot; value=&quot;5&quot;/&gt;&lt;property id=&quot;20300&quot; value=&quot;Slide 21 - &amp;quot;Presenting Information in the FMCSA Portal&amp;quot;&quot;/&gt;&lt;property id=&quot;20307&quot; value=&quot;284&quot;/&gt;&lt;/object&gt;&lt;object type=&quot;3&quot; unique_id=&quot;10653&quot;&gt;&lt;property id=&quot;20148&quot; value=&quot;5&quot;/&gt;&lt;property id=&quot;20300&quot; value=&quot;Slide 22 - &amp;quot;Information offered on the FMCSA Portal&amp;quot;&quot;/&gt;&lt;property id=&quot;20307&quot; value=&quot;285&quot;/&gt;&lt;/object&gt;&lt;object type=&quot;3&quot; unique_id=&quot;10844&quot;&gt;&lt;property id=&quot;20148&quot; value=&quot;5&quot;/&gt;&lt;property id=&quot;20300&quot; value=&quot;Slide 11 - &amp;quot;FY09 Budget Summary (cont)&amp;quot;&quot;/&gt;&lt;property id=&quot;20307&quot; value=&quot;288&quot;/&gt;&lt;/object&gt;&lt;object type=&quot;3&quot; unique_id=&quot;10845&quot;&gt;&lt;property id=&quot;20148&quot; value=&quot;5&quot;/&gt;&lt;property id=&quot;20300&quot; value=&quot;Slide 12 - &amp;quot;COMPASS &amp;amp; IT Modernization&amp;quot;&quot;/&gt;&lt;property id=&quot;20307&quot; value=&quot;289&quot;/&gt;&lt;/object&gt;&lt;object type=&quot;3&quot; unique_id=&quot;10872&quot;&gt;&lt;property id=&quot;20148&quot; value=&quot;5&quot;/&gt;&lt;property id=&quot;20300&quot; value=&quot;Slide 15 - &amp;quot;FMCSA Portal Survey Results: January 2009&amp;quot;&quot;/&gt;&lt;property id=&quot;20307&quot; value=&quot;290&quot;/&gt;&lt;/object&gt;&lt;object type=&quot;3&quot; unique_id=&quot;11062&quot;&gt;&lt;property id=&quot;20148&quot; value=&quot;5&quot;/&gt;&lt;property id=&quot;20300&quot; value=&quot;Slide 6 - &amp;quot;Integrated Project Planning &amp;amp; Earned Value Management&amp;quot;&quot;/&gt;&lt;property id=&quot;20307&quot; value=&quot;291&quot;/&gt;&lt;/object&gt;&lt;object type=&quot;3&quot; unique_id=&quot;11063&quot;&gt;&lt;property id=&quot;20148&quot; value=&quot;5&quot;/&gt;&lt;property id=&quot;20300&quot; value=&quot;Slide 9 - &amp;quot;FY09 Budget Summary&amp;quot;&quot;/&gt;&lt;property id=&quot;20307&quot; value=&quot;292&quot;/&gt;&lt;/object&gt;&lt;object type=&quot;3&quot; unique_id=&quot;11349&quot;&gt;&lt;property id=&quot;20148&quot; value=&quot;5&quot;/&gt;&lt;property id=&quot;20300&quot; value=&quot;Slide 23 - &amp;quot;Comments on Single Sign On from the Field (01/2009)&amp;quot;&quot;/&gt;&lt;property id=&quot;20307&quot; value=&quot;293&quot;/&gt;&lt;/object&gt;&lt;/object&gt;&lt;/object&gt;&lt;/database&gt;"/>
</p:tagLst>
</file>

<file path=ppt/theme/theme1.xml><?xml version="1.0" encoding="utf-8"?>
<a:theme xmlns:a="http://schemas.openxmlformats.org/drawingml/2006/main" name="MCRI Template 03-14-07">
  <a:themeElements>
    <a:clrScheme name="MCRI Template 03-14-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CRI Template 03-14-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66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669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CRI Template 03-14-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RI Template 03-14-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RI Template 03-14-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RI Template 03-14-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RI Template 03-14-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RI Template 03-14-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RI Template 03-14-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RI Template 03-14-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RI Template 03-14-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RI Template 03-14-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RI Template 03-14-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RI Template 03-14-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1700</TotalTime>
  <Words>439</Words>
  <Application>Microsoft Office PowerPoint</Application>
  <PresentationFormat>On-screen Show (4:3)</PresentationFormat>
  <Paragraphs>77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MCRI Template 03-14-07</vt:lpstr>
      <vt:lpstr>PowerPoint Presentation</vt:lpstr>
      <vt:lpstr>Large Truck Crash Causation Study (LTCCS):  2001-03</vt:lpstr>
      <vt:lpstr>LTCCS – Data Collection</vt:lpstr>
      <vt:lpstr>LTCCS - Results</vt:lpstr>
      <vt:lpstr>Why a new Study?</vt:lpstr>
      <vt:lpstr>New Large Truck Study Options </vt:lpstr>
      <vt:lpstr>Contact Information</vt:lpstr>
    </vt:vector>
  </TitlesOfParts>
  <Company>DOT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livingston</dc:creator>
  <cp:lastModifiedBy>steven.k.smith</cp:lastModifiedBy>
  <cp:revision>205</cp:revision>
  <cp:lastPrinted>2013-04-08T15:27:47Z</cp:lastPrinted>
  <dcterms:created xsi:type="dcterms:W3CDTF">2007-10-02T19:15:07Z</dcterms:created>
  <dcterms:modified xsi:type="dcterms:W3CDTF">2013-04-09T21:57:55Z</dcterms:modified>
</cp:coreProperties>
</file>