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Default Extension="gif" ContentType="image/gif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microsoft.com/office/2006/relationships/ui/userCustomization" Target="userCustomization/customUI.xml"/><Relationship Id="rId1" Type="http://schemas.openxmlformats.org/officeDocument/2006/relationships/officeDocument" Target="ppt/presentation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9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8" r:id="rId3"/>
    <p:sldId id="268" r:id="rId4"/>
    <p:sldId id="271" r:id="rId5"/>
    <p:sldId id="270" r:id="rId6"/>
    <p:sldId id="282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80" r:id="rId15"/>
    <p:sldId id="279" r:id="rId16"/>
    <p:sldId id="281" r:id="rId17"/>
  </p:sldIdLst>
  <p:sldSz cx="9144000" cy="6858000" type="screen4x3"/>
  <p:notesSz cx="7315200" cy="96012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arles Hardinge" initials="CAG" lastIdx="1" clrIdx="0"/>
  <p:cmAuthor id="1" name="Charles Hardinge" initials="ChHa" lastIdx="1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D8FF"/>
    <a:srgbClr val="A6A6A6"/>
    <a:srgbClr val="FFC266"/>
    <a:srgbClr val="E28700"/>
    <a:srgbClr val="BF7300"/>
    <a:srgbClr val="747474"/>
    <a:srgbClr val="262626"/>
    <a:srgbClr val="5F5F5F"/>
    <a:srgbClr val="FF9900"/>
    <a:srgbClr val="E6E6E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161" autoAdjust="0"/>
    <p:restoredTop sz="87189" autoAdjust="0"/>
  </p:normalViewPr>
  <p:slideViewPr>
    <p:cSldViewPr showGuides="1">
      <p:cViewPr>
        <p:scale>
          <a:sx n="90" d="100"/>
          <a:sy n="90" d="100"/>
        </p:scale>
        <p:origin x="-72" y="180"/>
      </p:cViewPr>
      <p:guideLst>
        <p:guide orient="horz" pos="663"/>
        <p:guide orient="horz" pos="3702"/>
        <p:guide pos="204"/>
        <p:guide pos="2858"/>
        <p:guide pos="2902"/>
        <p:guide pos="3787"/>
        <p:guide pos="3742"/>
        <p:guide pos="2018"/>
        <p:guide pos="1973"/>
        <p:guide pos="555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howGuides="1">
      <p:cViewPr varScale="1">
        <p:scale>
          <a:sx n="88" d="100"/>
          <a:sy n="88" d="100"/>
        </p:scale>
        <p:origin x="-2844" y="-126"/>
      </p:cViewPr>
      <p:guideLst>
        <p:guide orient="horz" pos="3024"/>
        <p:guide pos="2304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ußzeilenplatzhalter 10"/>
          <p:cNvSpPr>
            <a:spLocks noGrp="1"/>
          </p:cNvSpPr>
          <p:nvPr>
            <p:ph type="ftr" sz="quarter" idx="2"/>
          </p:nvPr>
        </p:nvSpPr>
        <p:spPr>
          <a:xfrm>
            <a:off x="1487875" y="9326225"/>
            <a:ext cx="3177097" cy="208874"/>
          </a:xfrm>
          <a:prstGeom prst="rect">
            <a:avLst/>
          </a:prstGeom>
        </p:spPr>
        <p:txBody>
          <a:bodyPr vert="horz" lIns="36000" tIns="45720" rIns="36000" bIns="45720" rtlCol="0" anchor="ctr"/>
          <a:lstStyle>
            <a:lvl1pPr algn="l">
              <a:defRPr sz="1200"/>
            </a:lvl1pPr>
          </a:lstStyle>
          <a:p>
            <a:r>
              <a:rPr lang="de-DE" sz="900" dirty="0" smtClean="0">
                <a:latin typeface="Arial" pitchFamily="34" charset="0"/>
                <a:cs typeface="Arial" pitchFamily="34" charset="0"/>
              </a:rPr>
              <a:t>Autor,   ©  Continental AG</a:t>
            </a:r>
            <a:endParaRPr lang="de-DE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3"/>
          </p:nvPr>
        </p:nvSpPr>
        <p:spPr>
          <a:xfrm>
            <a:off x="89206" y="9326224"/>
            <a:ext cx="480503" cy="208875"/>
          </a:xfrm>
          <a:prstGeom prst="rect">
            <a:avLst/>
          </a:prstGeom>
        </p:spPr>
        <p:txBody>
          <a:bodyPr vert="horz" lIns="36000" tIns="45720" rIns="36000" bIns="45720" rtlCol="0" anchor="ctr"/>
          <a:lstStyle>
            <a:lvl1pPr algn="r">
              <a:defRPr sz="1200"/>
            </a:lvl1pPr>
          </a:lstStyle>
          <a:p>
            <a:fld id="{0602BE49-D4B5-4488-BBDD-01723D8ABAC8}" type="slidenum">
              <a:rPr lang="de-DE" sz="900" smtClean="0">
                <a:latin typeface="Arial" pitchFamily="34" charset="0"/>
                <a:cs typeface="Arial" pitchFamily="34" charset="0"/>
              </a:rPr>
              <a:pPr/>
              <a:t>‹#›</a:t>
            </a:fld>
            <a:endParaRPr lang="de-DE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Datumsplatzhalter 12"/>
          <p:cNvSpPr>
            <a:spLocks noGrp="1"/>
          </p:cNvSpPr>
          <p:nvPr>
            <p:ph type="dt" sz="quarter" idx="1"/>
          </p:nvPr>
        </p:nvSpPr>
        <p:spPr>
          <a:xfrm>
            <a:off x="557994" y="9326224"/>
            <a:ext cx="929882" cy="208875"/>
          </a:xfrm>
          <a:prstGeom prst="rect">
            <a:avLst/>
          </a:prstGeom>
        </p:spPr>
        <p:txBody>
          <a:bodyPr vert="horz" lIns="36000" tIns="45720" rIns="36000" bIns="45720" rtlCol="0" anchor="ctr"/>
          <a:lstStyle>
            <a:lvl1pPr algn="r">
              <a:defRPr sz="1200"/>
            </a:lvl1pPr>
          </a:lstStyle>
          <a:p>
            <a:pPr algn="ctr"/>
            <a:fld id="{9695B045-A456-46EB-84A5-8109F3B3A10B}" type="datetime5">
              <a:rPr lang="de-DE" sz="900" smtClean="0">
                <a:latin typeface="Arial" pitchFamily="34" charset="0"/>
                <a:cs typeface="Arial" pitchFamily="34" charset="0"/>
              </a:rPr>
              <a:pPr algn="ctr"/>
              <a:t>11-10-24</a:t>
            </a:fld>
            <a:r>
              <a:rPr lang="de-DE" sz="900" dirty="0" smtClean="0">
                <a:latin typeface="Arial" pitchFamily="34" charset="0"/>
                <a:cs typeface="Arial" pitchFamily="34" charset="0"/>
              </a:rPr>
              <a:t> </a:t>
            </a:r>
            <a:endParaRPr lang="de-DE" sz="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30034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69919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143588" y="1"/>
            <a:ext cx="3169919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4E8E4B-7F5B-4FEA-B977-716F7093D0FA}" type="datetime5">
              <a:rPr lang="de-DE" smtClean="0"/>
              <a:pPr/>
              <a:t>11-10-24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119474"/>
            <a:ext cx="3169919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smtClean="0"/>
              <a:t>Autor | ©  Continental AG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19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C809E2-A699-42BB-ABC4-0EEDC136ABD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076157586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F4E8E4B-7F5B-4FEA-B977-716F7093D0FA}" type="datetime5">
              <a:rPr lang="de-DE" smtClean="0"/>
              <a:pPr/>
              <a:t>11-10-24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Autor | ©  Continental AG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809E2-A699-42BB-ABC4-0EEDC136ABDC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b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F4E8E4B-7F5B-4FEA-B977-716F7093D0FA}" type="datetime5">
              <a:rPr lang="de-DE" smtClean="0"/>
              <a:pPr/>
              <a:t>11-10-24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Autor | ©  Continental AG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809E2-A699-42BB-ABC4-0EEDC136ABDC}" type="slidenum">
              <a:rPr lang="de-DE" smtClean="0"/>
              <a:pPr/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b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F4E8E4B-7F5B-4FEA-B977-716F7093D0FA}" type="datetime5">
              <a:rPr lang="de-DE" smtClean="0"/>
              <a:pPr/>
              <a:t>11-10-24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Autor | ©  Continental AG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809E2-A699-42BB-ABC4-0EEDC136ABDC}" type="slidenum">
              <a:rPr lang="de-DE" smtClean="0"/>
              <a:pPr/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b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F4E8E4B-7F5B-4FEA-B977-716F7093D0FA}" type="datetime5">
              <a:rPr lang="de-DE" smtClean="0"/>
              <a:pPr/>
              <a:t>11-10-24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Autor | ©  Continental AG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809E2-A699-42BB-ABC4-0EEDC136ABDC}" type="slidenum">
              <a:rPr lang="de-DE" smtClean="0"/>
              <a:pPr/>
              <a:t>5</a:t>
            </a:fld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b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F4E8E4B-7F5B-4FEA-B977-716F7093D0FA}" type="datetime5">
              <a:rPr lang="de-DE" smtClean="0"/>
              <a:pPr/>
              <a:t>11-10-24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Autor | ©  Continental AG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809E2-A699-42BB-ABC4-0EEDC136ABDC}" type="slidenum">
              <a:rPr lang="de-DE" smtClean="0"/>
              <a:pPr/>
              <a:t>6</a:t>
            </a:fld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b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F4E8E4B-7F5B-4FEA-B977-716F7093D0FA}" type="datetime5">
              <a:rPr lang="de-DE" smtClean="0"/>
              <a:pPr/>
              <a:t>11-10-24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Autor | ©  Continental AG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809E2-A699-42BB-ABC4-0EEDC136ABDC}" type="slidenum">
              <a:rPr lang="de-DE" smtClean="0"/>
              <a:pPr/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b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F4E8E4B-7F5B-4FEA-B977-716F7093D0FA}" type="datetime5">
              <a:rPr lang="de-DE" smtClean="0"/>
              <a:pPr/>
              <a:t>11-10-24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Autor | ©  Continental AG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809E2-A699-42BB-ABC4-0EEDC136ABDC}" type="slidenum">
              <a:rPr lang="de-DE" smtClean="0"/>
              <a:pPr/>
              <a:t>8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4212" y="3429000"/>
            <a:ext cx="7775576" cy="885830"/>
          </a:xfrm>
        </p:spPr>
        <p:txBody>
          <a:bodyPr>
            <a:normAutofit/>
          </a:bodyPr>
          <a:lstStyle>
            <a:lvl1pPr algn="ctr">
              <a:defRPr sz="28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4213" y="4500570"/>
            <a:ext cx="7775575" cy="1138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251521" y="6045200"/>
            <a:ext cx="8640959" cy="762000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" name="Picture 2" descr="J:\Bildarchiv\CT_Logos_Claims_Fonts\0_CT_logo_vorlagen\01_logos_continental\continental_ppt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018271" y="1781411"/>
            <a:ext cx="5082745" cy="8727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850" y="980729"/>
            <a:ext cx="8496300" cy="4896196"/>
          </a:xfrm>
        </p:spPr>
        <p:txBody>
          <a:bodyPr/>
          <a:lstStyle>
            <a:lvl1pPr>
              <a:buSzPct val="100000"/>
              <a:buFontTx/>
              <a:buBlip>
                <a:blip r:embed="rId2"/>
              </a:buBlip>
              <a:defRPr/>
            </a:lvl1pPr>
            <a:lvl2pPr>
              <a:buSzPct val="100000"/>
              <a:buFontTx/>
              <a:buBlip>
                <a:blip r:embed="rId2"/>
              </a:buBlip>
              <a:defRPr/>
            </a:lvl2pPr>
            <a:lvl3pPr>
              <a:buSzPct val="100000"/>
              <a:buFontTx/>
              <a:buBlip>
                <a:blip r:embed="rId2"/>
              </a:buBlip>
              <a:defRPr/>
            </a:lvl3pPr>
            <a:lvl4pPr>
              <a:buSzPct val="100000"/>
              <a:buFontTx/>
              <a:buBlip>
                <a:blip r:embed="rId2"/>
              </a:buBlip>
              <a:defRPr/>
            </a:lvl4pPr>
            <a:lvl5pPr>
              <a:buSzPct val="100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2011-10-24</a:t>
            </a:r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A48181-2C78-49CB-8C52-912A07842C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Charles Hardinge &amp; Andreas Lindinger © Continental AG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zwei Inhalte (zwei Spalt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23850" y="981075"/>
            <a:ext cx="4213225" cy="4895850"/>
          </a:xfrm>
        </p:spPr>
        <p:txBody>
          <a:bodyPr vert="horz" lIns="0" tIns="18000" rIns="0" bIns="18000" rtlCol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lang="de-DE" sz="1600" b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lang="de-DE" sz="1600" b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lang="de-DE" sz="1600" b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lang="de-DE" sz="1600" b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3"/>
              </a:buBlip>
              <a:defRPr lang="de-DE" sz="1600" b="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06925" y="981075"/>
            <a:ext cx="4213225" cy="4895850"/>
          </a:xfrm>
        </p:spPr>
        <p:txBody>
          <a:bodyPr vert="horz" lIns="0" tIns="18000" rIns="0" bIns="18000" rtlCol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lang="de-DE" sz="1600" b="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lang="de-DE" sz="1600" b="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lang="de-DE" sz="1600" b="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lang="de-DE" sz="1600" b="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buFontTx/>
              <a:buNone/>
              <a:defRPr lang="de-DE" sz="1600" b="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3" name="Datumsplatzhalt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2011-10-24</a:t>
            </a:r>
            <a:endParaRPr lang="de-DE" dirty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A48181-2C78-49CB-8C52-912A07842C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5" name="Fußzeilenplatzhalt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Charles Hardinge &amp; Andreas Lindinger © Continental AG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drei Inhalte (drei Spalt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23850" y="981075"/>
            <a:ext cx="2808288" cy="4895850"/>
          </a:xfrm>
        </p:spPr>
        <p:txBody>
          <a:bodyPr vert="horz" lIns="0" tIns="18000" rIns="0" bIns="18000" rtlCol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lang="de-DE" sz="1600" b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lang="de-DE" sz="1600" b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lang="de-DE" sz="1600" b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lang="de-DE" sz="1600" b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203575" y="981075"/>
            <a:ext cx="2736850" cy="4895850"/>
          </a:xfrm>
        </p:spPr>
        <p:txBody>
          <a:bodyPr vert="horz" lIns="0" tIns="18000" rIns="0" bIns="18000" rtlCol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lang="de-DE" sz="1600" b="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lang="de-DE" sz="1600" b="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lang="de-DE" sz="1600" b="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lang="de-DE" sz="1600" b="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</p:txBody>
      </p:sp>
      <p:sp>
        <p:nvSpPr>
          <p:cNvPr id="8" name="Inhaltsplatzhalter 3"/>
          <p:cNvSpPr>
            <a:spLocks noGrp="1"/>
          </p:cNvSpPr>
          <p:nvPr>
            <p:ph sz="half" idx="13"/>
          </p:nvPr>
        </p:nvSpPr>
        <p:spPr>
          <a:xfrm>
            <a:off x="6011862" y="981075"/>
            <a:ext cx="2808287" cy="4895850"/>
          </a:xfrm>
        </p:spPr>
        <p:txBody>
          <a:bodyPr vert="horz" lIns="0" tIns="18000" rIns="0" bIns="18000" rtlCol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lang="de-DE" sz="1600" b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lang="de-DE" sz="1600" b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lang="de-DE" sz="1600" b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lang="de-DE" sz="1600" b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2011-10-24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DA48181-2C78-49CB-8C52-912A07842C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 smtClean="0"/>
              <a:t>Charles Hardinge &amp; Andreas Lindinger © Continental AG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vier Inhalte (zwei Spalt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23850" y="981075"/>
            <a:ext cx="4213225" cy="2447925"/>
          </a:xfrm>
        </p:spPr>
        <p:txBody>
          <a:bodyPr vert="horz" lIns="0" tIns="18000" rIns="0" bIns="18000" rtlCol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lang="de-DE" sz="1600" b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lang="de-DE" sz="1600" b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lang="de-DE" sz="1600" b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lang="de-DE" sz="1600" b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3"/>
              </a:buBlip>
              <a:defRPr lang="de-DE" sz="1600" b="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06925" y="981075"/>
            <a:ext cx="4213225" cy="2447925"/>
          </a:xfrm>
        </p:spPr>
        <p:txBody>
          <a:bodyPr vert="horz" lIns="0" tIns="18000" rIns="0" bIns="18000" rtlCol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lang="de-DE" sz="1600" b="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lang="de-DE" sz="1600" b="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lang="de-DE" sz="1600" b="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lang="de-DE" sz="1600" b="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buFontTx/>
              <a:buNone/>
              <a:defRPr lang="de-DE" sz="1600" b="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3" name="Datumsplatzhalt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2011-10-24</a:t>
            </a:r>
            <a:endParaRPr lang="de-DE" dirty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A48181-2C78-49CB-8C52-912A07842C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5" name="Fußzeilenplatzhalt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Charles Hardinge &amp; Andreas Lindinger © Continental AG</a:t>
            </a:r>
            <a:endParaRPr lang="de-DE" dirty="0"/>
          </a:p>
        </p:txBody>
      </p:sp>
      <p:sp>
        <p:nvSpPr>
          <p:cNvPr id="18" name="Inhaltsplatzhalter 2"/>
          <p:cNvSpPr>
            <a:spLocks noGrp="1"/>
          </p:cNvSpPr>
          <p:nvPr>
            <p:ph sz="half" idx="13"/>
          </p:nvPr>
        </p:nvSpPr>
        <p:spPr>
          <a:xfrm>
            <a:off x="323850" y="3500438"/>
            <a:ext cx="4213225" cy="2376487"/>
          </a:xfrm>
        </p:spPr>
        <p:txBody>
          <a:bodyPr vert="horz" lIns="0" tIns="18000" rIns="0" bIns="18000" rtlCol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lang="de-DE" sz="1600" b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lang="de-DE" sz="1600" b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lang="de-DE" sz="1600" b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lang="de-DE" sz="1600" b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3"/>
              </a:buBlip>
              <a:defRPr lang="de-DE" sz="1600" b="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</p:txBody>
      </p:sp>
      <p:sp>
        <p:nvSpPr>
          <p:cNvPr id="19" name="Inhaltsplatzhalter 3"/>
          <p:cNvSpPr>
            <a:spLocks noGrp="1"/>
          </p:cNvSpPr>
          <p:nvPr>
            <p:ph sz="half" idx="14"/>
          </p:nvPr>
        </p:nvSpPr>
        <p:spPr>
          <a:xfrm>
            <a:off x="4606925" y="3500438"/>
            <a:ext cx="4213225" cy="2376487"/>
          </a:xfrm>
        </p:spPr>
        <p:txBody>
          <a:bodyPr vert="horz" lIns="0" tIns="18000" rIns="0" bIns="18000" rtlCol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lang="de-DE" sz="1600" b="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lang="de-DE" sz="1600" b="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lang="de-DE" sz="1600" b="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buFontTx/>
              <a:buBlip>
                <a:blip r:embed="rId2"/>
              </a:buBlip>
              <a:defRPr lang="de-DE" sz="1600" b="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100000"/>
              <a:buFontTx/>
              <a:buNone/>
              <a:defRPr lang="de-DE" sz="1600" b="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Sub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23850" y="1052513"/>
            <a:ext cx="8496300" cy="424869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23850" y="5373215"/>
            <a:ext cx="8496300" cy="50371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2011-10-24</a:t>
            </a:r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A48181-2C78-49CB-8C52-912A07842C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Charles Hardinge &amp; Andreas Lindinger © Continental AG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2011-10-24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A48181-2C78-49CB-8C52-912A07842C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Charles Hardinge &amp; Andreas Lindinger © Continental AG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2011-10-24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A48181-2C78-49CB-8C52-912A07842C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Charles Hardinge &amp; Andreas Lindinger © Continental AG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gif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23851" y="116633"/>
            <a:ext cx="8496299" cy="648071"/>
          </a:xfrm>
          <a:prstGeom prst="rect">
            <a:avLst/>
          </a:prstGeom>
        </p:spPr>
        <p:txBody>
          <a:bodyPr vert="horz" lIns="0" tIns="0" rIns="91440" bIns="0" rtlCol="0" anchor="b" anchorCtr="0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23850" y="981075"/>
            <a:ext cx="8496300" cy="4895851"/>
          </a:xfrm>
          <a:prstGeom prst="rect">
            <a:avLst/>
          </a:prstGeom>
        </p:spPr>
        <p:txBody>
          <a:bodyPr vert="horz" lIns="0" tIns="18000" rIns="0" bIns="1800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24" name="Datumsplatzhalter 23"/>
          <p:cNvSpPr>
            <a:spLocks noGrp="1"/>
          </p:cNvSpPr>
          <p:nvPr>
            <p:ph type="dt" sz="half" idx="2"/>
          </p:nvPr>
        </p:nvSpPr>
        <p:spPr>
          <a:xfrm>
            <a:off x="611560" y="6597650"/>
            <a:ext cx="503049" cy="150440"/>
          </a:xfrm>
          <a:prstGeom prst="rect">
            <a:avLst/>
          </a:prstGeom>
        </p:spPr>
        <p:txBody>
          <a:bodyPr vert="horz" wrap="none" lIns="0" tIns="0" rIns="0" bIns="0" rtlCol="0" anchor="ctr" anchorCtr="0"/>
          <a:lstStyle>
            <a:lvl1pPr algn="ctr">
              <a:defRPr sz="70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2011-10-24</a:t>
            </a:r>
            <a:endParaRPr lang="de-DE" dirty="0"/>
          </a:p>
        </p:txBody>
      </p:sp>
      <p:sp>
        <p:nvSpPr>
          <p:cNvPr id="25" name="Fußzeilenplatzhalter 24"/>
          <p:cNvSpPr>
            <a:spLocks noGrp="1"/>
          </p:cNvSpPr>
          <p:nvPr>
            <p:ph type="ftr" sz="quarter" idx="3"/>
          </p:nvPr>
        </p:nvSpPr>
        <p:spPr>
          <a:xfrm>
            <a:off x="1259632" y="6590928"/>
            <a:ext cx="4176464" cy="150440"/>
          </a:xfrm>
          <a:prstGeom prst="rect">
            <a:avLst/>
          </a:prstGeom>
        </p:spPr>
        <p:txBody>
          <a:bodyPr vert="horz" wrap="none" lIns="0" tIns="0" rIns="0" bIns="0" rtlCol="0" anchor="ctr" anchorCtr="0"/>
          <a:lstStyle>
            <a:lvl1pPr algn="l">
              <a:defRPr sz="700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Charles </a:t>
            </a:r>
            <a:r>
              <a:rPr lang="de-DE" dirty="0" err="1" smtClean="0"/>
              <a:t>Hardinge</a:t>
            </a:r>
            <a:r>
              <a:rPr lang="de-DE" dirty="0" smtClean="0"/>
              <a:t> &amp; Andreas Lindinger © Continental AG</a:t>
            </a:r>
            <a:endParaRPr lang="de-DE" dirty="0"/>
          </a:p>
        </p:txBody>
      </p:sp>
      <p:sp>
        <p:nvSpPr>
          <p:cNvPr id="26" name="Foliennummernplatzhalter 25"/>
          <p:cNvSpPr>
            <a:spLocks noGrp="1"/>
          </p:cNvSpPr>
          <p:nvPr>
            <p:ph type="sldNum" sz="quarter" idx="4"/>
          </p:nvPr>
        </p:nvSpPr>
        <p:spPr>
          <a:xfrm>
            <a:off x="323528" y="6590928"/>
            <a:ext cx="216024" cy="150440"/>
          </a:xfrm>
          <a:prstGeom prst="rect">
            <a:avLst/>
          </a:prstGeom>
        </p:spPr>
        <p:txBody>
          <a:bodyPr vert="horz" wrap="none" lIns="0" tIns="0" rIns="0" bIns="0" rtlCol="0" anchor="ctr" anchorCtr="0"/>
          <a:lstStyle>
            <a:lvl1pPr algn="l">
              <a:defRPr sz="700">
                <a:solidFill>
                  <a:schemeClr val="tx1"/>
                </a:solidFill>
              </a:defRPr>
            </a:lvl1pPr>
          </a:lstStyle>
          <a:p>
            <a:fld id="{ADA48181-2C78-49CB-8C52-912A07842C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31" name="Rechteck 30"/>
          <p:cNvSpPr/>
          <p:nvPr/>
        </p:nvSpPr>
        <p:spPr>
          <a:xfrm>
            <a:off x="323850" y="5991119"/>
            <a:ext cx="8496000" cy="36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sz="1600" dirty="0" smtClean="0"/>
          </a:p>
        </p:txBody>
      </p:sp>
      <p:sp>
        <p:nvSpPr>
          <p:cNvPr id="32" name="Rechteck 31"/>
          <p:cNvSpPr/>
          <p:nvPr/>
        </p:nvSpPr>
        <p:spPr>
          <a:xfrm>
            <a:off x="323850" y="5949280"/>
            <a:ext cx="8496000" cy="4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sz="1600" dirty="0" smtClean="0"/>
          </a:p>
        </p:txBody>
      </p:sp>
      <p:sp>
        <p:nvSpPr>
          <p:cNvPr id="18" name="Rechteck 17"/>
          <p:cNvSpPr/>
          <p:nvPr/>
        </p:nvSpPr>
        <p:spPr>
          <a:xfrm>
            <a:off x="323850" y="836712"/>
            <a:ext cx="8496000" cy="4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sz="1600" dirty="0" smtClean="0"/>
          </a:p>
        </p:txBody>
      </p:sp>
      <p:pic>
        <p:nvPicPr>
          <p:cNvPr id="13" name="Picture 2" descr="I:\ContiTech\Bildarchiv\CT_Logos_Claims_Fonts\0_CT_logo_vorlagen\01_logos_continental\continental_ppt.pn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6631459" y="6202441"/>
            <a:ext cx="2196642" cy="37720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7" r:id="rId3"/>
    <p:sldLayoutId id="2147483733" r:id="rId4"/>
    <p:sldLayoutId id="2147483732" r:id="rId5"/>
    <p:sldLayoutId id="2147483736" r:id="rId6"/>
    <p:sldLayoutId id="2147483734" r:id="rId7"/>
    <p:sldLayoutId id="2147483735" r:id="rId8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21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177800" indent="-1778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accent1"/>
        </a:buClr>
        <a:buSzPct val="100000"/>
        <a:buFontTx/>
        <a:buBlip>
          <a:blip r:embed="rId11"/>
        </a:buBlip>
        <a:defRPr sz="1600" b="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41338" indent="-18415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bg2">
            <a:lumMod val="75000"/>
          </a:schemeClr>
        </a:buClr>
        <a:buSzPct val="100000"/>
        <a:buFontTx/>
        <a:buBlip>
          <a:blip r:embed="rId11"/>
        </a:buBlip>
        <a:defRPr sz="1600" b="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896938" indent="-1778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accent1"/>
        </a:buClr>
        <a:buSzPct val="100000"/>
        <a:buFontTx/>
        <a:buBlip>
          <a:blip r:embed="rId11"/>
        </a:buBlip>
        <a:defRPr sz="1600" b="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254125" indent="-179388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tx1">
            <a:lumMod val="95000"/>
            <a:lumOff val="5000"/>
          </a:schemeClr>
        </a:buClr>
        <a:buSzPct val="100000"/>
        <a:buFontTx/>
        <a:buBlip>
          <a:blip r:embed="rId11"/>
        </a:buBlip>
        <a:defRPr sz="1600" b="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616075" indent="-1778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accent1"/>
        </a:buClr>
        <a:buSzPct val="100000"/>
        <a:buFontTx/>
        <a:buBlip>
          <a:blip r:embed="rId11"/>
        </a:buBlip>
        <a:defRPr sz="1600" b="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el 27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Proposal for an achievable, cost effective Security Concept for EOBRs</a:t>
            </a:r>
            <a:endParaRPr lang="de-DE" dirty="0"/>
          </a:p>
        </p:txBody>
      </p:sp>
      <p:sp>
        <p:nvSpPr>
          <p:cNvPr id="29" name="Untertitel 28"/>
          <p:cNvSpPr>
            <a:spLocks noGrp="1"/>
          </p:cNvSpPr>
          <p:nvPr>
            <p:ph type="subTitle" idx="1"/>
          </p:nvPr>
        </p:nvSpPr>
        <p:spPr>
          <a:xfrm>
            <a:off x="684213" y="4869160"/>
            <a:ext cx="7775575" cy="769640"/>
          </a:xfrm>
        </p:spPr>
        <p:txBody>
          <a:bodyPr/>
          <a:lstStyle/>
          <a:p>
            <a:r>
              <a:rPr lang="de-DE" dirty="0" smtClean="0"/>
              <a:t>C. </a:t>
            </a:r>
            <a:r>
              <a:rPr lang="de-DE" dirty="0" err="1" smtClean="0"/>
              <a:t>Hardinge</a:t>
            </a:r>
            <a:r>
              <a:rPr lang="de-DE" dirty="0" smtClean="0"/>
              <a:t> / A. Lindinger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 least the following rules must be applied (non exhaustive list):</a:t>
            </a:r>
          </a:p>
          <a:p>
            <a:pPr lvl="1"/>
            <a:r>
              <a:rPr lang="en-US" dirty="0" smtClean="0"/>
              <a:t>whenever a new Session is started, a Session Begin is recorded</a:t>
            </a:r>
            <a:endParaRPr lang="de-DE" dirty="0" smtClean="0"/>
          </a:p>
          <a:p>
            <a:pPr lvl="1"/>
            <a:r>
              <a:rPr lang="en-US" dirty="0" smtClean="0"/>
              <a:t>whenever a Session is finished a Session End is recorded</a:t>
            </a:r>
            <a:endParaRPr lang="de-DE" dirty="0" smtClean="0"/>
          </a:p>
          <a:p>
            <a:pPr lvl="1"/>
            <a:r>
              <a:rPr lang="en-US" dirty="0" smtClean="0"/>
              <a:t>each Session must include an EOBR ID record</a:t>
            </a:r>
            <a:endParaRPr lang="de-DE" dirty="0" smtClean="0"/>
          </a:p>
          <a:p>
            <a:pPr lvl="1"/>
            <a:r>
              <a:rPr lang="en-US" dirty="0" smtClean="0"/>
              <a:t>the Digital Signature is calculated for all records between, and including, the Session begin and end records</a:t>
            </a:r>
            <a:endParaRPr lang="de-DE" dirty="0" smtClean="0"/>
          </a:p>
          <a:p>
            <a:pPr lvl="1"/>
            <a:r>
              <a:rPr lang="en-US" dirty="0" smtClean="0"/>
              <a:t>the Digital Signature is stored in the RODS file directly after the Session End</a:t>
            </a:r>
            <a:endParaRPr lang="de-DE" dirty="0" smtClean="0"/>
          </a:p>
          <a:p>
            <a:pPr lvl="1"/>
            <a:r>
              <a:rPr lang="en-US" dirty="0" smtClean="0"/>
              <a:t>the EOBR Certificate is stored in the RODS file directly after the Digital Signature</a:t>
            </a:r>
            <a:endParaRPr lang="de-DE" dirty="0" smtClean="0"/>
          </a:p>
          <a:p>
            <a:pPr lvl="1"/>
            <a:r>
              <a:rPr lang="en-US" dirty="0" smtClean="0"/>
              <a:t>the element Event Update Status Code must be excluded from the signature calculation (Sign = N)</a:t>
            </a:r>
            <a:endParaRPr lang="de-DE" dirty="0" smtClean="0"/>
          </a:p>
          <a:p>
            <a:pPr lvl="1"/>
            <a:r>
              <a:rPr lang="en-US" dirty="0" smtClean="0"/>
              <a:t>the EOBR must ensure that only, and all original records are signed, not annotations, regardless of the source of the annotation</a:t>
            </a:r>
            <a:endParaRPr lang="de-DE" dirty="0" smtClean="0"/>
          </a:p>
          <a:p>
            <a:pPr lvl="1"/>
            <a:r>
              <a:rPr lang="en-US" dirty="0" smtClean="0"/>
              <a:t>annotated records must not replace original records.</a:t>
            </a:r>
            <a:endParaRPr lang="de-D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Solution – Data Storage Rules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2011-10-24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A48181-2C78-49CB-8C52-912A07842C2E}" type="slidenum">
              <a:rPr lang="de-DE" smtClean="0"/>
              <a:pPr/>
              <a:t>10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Charles Hardinge &amp; Andreas Lindinger © Continental AG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Independent EOBR certification is needed to ensure that the critical security and functional elements of the system are </a:t>
            </a:r>
            <a:r>
              <a:rPr lang="en-US" smtClean="0"/>
              <a:t>handled correctly </a:t>
            </a:r>
            <a:r>
              <a:rPr lang="en-US" dirty="0" smtClean="0"/>
              <a:t>and consistently by all manufacturers:</a:t>
            </a:r>
            <a:endParaRPr lang="de-DE" dirty="0" smtClean="0"/>
          </a:p>
          <a:p>
            <a:pPr lvl="1"/>
            <a:r>
              <a:rPr lang="en-US" dirty="0" smtClean="0"/>
              <a:t>EOBR generation, storage and processing of HOS/RODS records</a:t>
            </a:r>
          </a:p>
          <a:p>
            <a:pPr lvl="1"/>
            <a:r>
              <a:rPr lang="en-US" dirty="0" smtClean="0"/>
              <a:t>key generation and installation</a:t>
            </a:r>
            <a:endParaRPr lang="de-DE" dirty="0" smtClean="0"/>
          </a:p>
          <a:p>
            <a:pPr lvl="1"/>
            <a:r>
              <a:rPr lang="en-US" dirty="0" smtClean="0"/>
              <a:t>key storage</a:t>
            </a:r>
          </a:p>
          <a:p>
            <a:pPr lvl="1"/>
            <a:r>
              <a:rPr lang="en-US" dirty="0" smtClean="0"/>
              <a:t>Interoperability of EOBRs and enforcement devices</a:t>
            </a:r>
            <a:endParaRPr lang="de-DE" dirty="0" smtClean="0"/>
          </a:p>
          <a:p>
            <a:r>
              <a:rPr lang="en-US" dirty="0" smtClean="0"/>
              <a:t>The detailed EOBR security requirements must be defined in order to be able to perform a certification</a:t>
            </a:r>
          </a:p>
          <a:p>
            <a:r>
              <a:rPr lang="en-US" dirty="0" smtClean="0"/>
              <a:t>Possible certification standard: Common Criteria</a:t>
            </a:r>
            <a:endParaRPr lang="de-DE" dirty="0" smtClean="0"/>
          </a:p>
          <a:p>
            <a:r>
              <a:rPr lang="en-US" dirty="0" smtClean="0"/>
              <a:t>An EOBR and its manufacturer must have achieved security certification before they are permitted to install any “hot” keys.</a:t>
            </a:r>
            <a:endParaRPr lang="de-DE" dirty="0" smtClean="0"/>
          </a:p>
          <a:p>
            <a:endParaRPr lang="de-D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Solution – </a:t>
            </a:r>
            <a:r>
              <a:rPr lang="de-DE" dirty="0" err="1" smtClean="0"/>
              <a:t>Certification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2011-10-24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A48181-2C78-49CB-8C52-912A07842C2E}" type="slidenum">
              <a:rPr lang="de-DE" smtClean="0"/>
              <a:pPr/>
              <a:t>11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Charles Hardinge &amp; Andreas Lindinger © Continental AG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Roadside enforcement is the central issue of the EOBR. Without efficient enforcement, the EOBR is superfluous.</a:t>
            </a:r>
          </a:p>
          <a:p>
            <a:endParaRPr lang="en-US" dirty="0" smtClean="0"/>
          </a:p>
          <a:p>
            <a:r>
              <a:rPr lang="en-US" sz="2000" dirty="0" smtClean="0"/>
              <a:t>With digitally signed data, roadside enforcement can rely on:</a:t>
            </a:r>
          </a:p>
          <a:p>
            <a:pPr lvl="1"/>
            <a:r>
              <a:rPr lang="en-US" sz="2000" dirty="0" smtClean="0"/>
              <a:t>the integrity of the data</a:t>
            </a:r>
          </a:p>
          <a:p>
            <a:pPr lvl="1"/>
            <a:r>
              <a:rPr lang="en-US" sz="2000" dirty="0" smtClean="0"/>
              <a:t>the authenticity of the data</a:t>
            </a:r>
          </a:p>
          <a:p>
            <a:pPr lvl="1"/>
            <a:r>
              <a:rPr lang="en-US" sz="2000" dirty="0" smtClean="0"/>
              <a:t>non-repudiation not being feasible</a:t>
            </a:r>
          </a:p>
          <a:p>
            <a:pPr lvl="1">
              <a:buNone/>
            </a:pPr>
            <a:endParaRPr lang="en-US" sz="2000" dirty="0" smtClean="0"/>
          </a:p>
          <a:p>
            <a:r>
              <a:rPr lang="en-US" sz="2000" dirty="0" smtClean="0"/>
              <a:t>An analysis of HOS using signed data and all data could be compared to determine the effect of the annotations</a:t>
            </a:r>
          </a:p>
          <a:p>
            <a:endParaRPr lang="en-US" dirty="0" smtClean="0"/>
          </a:p>
          <a:p>
            <a:endParaRPr lang="de-D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Solution – </a:t>
            </a:r>
            <a:r>
              <a:rPr lang="de-DE" dirty="0" err="1" smtClean="0"/>
              <a:t>Roadside</a:t>
            </a:r>
            <a:r>
              <a:rPr lang="de-DE" dirty="0" smtClean="0"/>
              <a:t> </a:t>
            </a:r>
            <a:r>
              <a:rPr lang="de-DE" dirty="0" err="1" smtClean="0"/>
              <a:t>Enforcement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2011-10-24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A48181-2C78-49CB-8C52-912A07842C2E}" type="slidenum">
              <a:rPr lang="de-DE" smtClean="0"/>
              <a:pPr/>
              <a:t>12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Charles Hardinge &amp; Andreas Lindinger © Continental AG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79712" y="1520788"/>
            <a:ext cx="2628292" cy="540060"/>
          </a:xfrm>
        </p:spPr>
        <p:txBody>
          <a:bodyPr>
            <a:noAutofit/>
          </a:bodyPr>
          <a:lstStyle/>
          <a:p>
            <a:r>
              <a:rPr lang="de-DE" sz="1800" dirty="0" err="1" smtClean="0"/>
              <a:t>Full</a:t>
            </a:r>
            <a:r>
              <a:rPr lang="de-DE" sz="1800" dirty="0" smtClean="0"/>
              <a:t> Telematic </a:t>
            </a:r>
            <a:r>
              <a:rPr lang="de-DE" sz="1800" dirty="0" err="1" smtClean="0"/>
              <a:t>solution</a:t>
            </a:r>
            <a:endParaRPr lang="de-DE" sz="1800" dirty="0" smtClean="0"/>
          </a:p>
          <a:p>
            <a:endParaRPr lang="de-DE" sz="1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Solution – </a:t>
            </a:r>
            <a:r>
              <a:rPr lang="de-DE" dirty="0" err="1" smtClean="0"/>
              <a:t>Roadside</a:t>
            </a:r>
            <a:r>
              <a:rPr lang="de-DE" dirty="0" smtClean="0"/>
              <a:t> </a:t>
            </a:r>
            <a:r>
              <a:rPr lang="de-DE" dirty="0" err="1" smtClean="0"/>
              <a:t>Enforcement</a:t>
            </a:r>
            <a:r>
              <a:rPr lang="de-DE" dirty="0" smtClean="0"/>
              <a:t> </a:t>
            </a:r>
            <a:r>
              <a:rPr lang="de-DE" dirty="0" err="1" smtClean="0"/>
              <a:t>scenarios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2011-10-24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A48181-2C78-49CB-8C52-912A07842C2E}" type="slidenum">
              <a:rPr lang="de-DE" smtClean="0"/>
              <a:pPr/>
              <a:t>13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Charles Hardinge &amp; Andreas Lindinger © Continental AG</a:t>
            </a:r>
            <a:endParaRPr lang="de-DE" dirty="0"/>
          </a:p>
        </p:txBody>
      </p:sp>
      <p:grpSp>
        <p:nvGrpSpPr>
          <p:cNvPr id="104450" name="Group 2"/>
          <p:cNvGrpSpPr>
            <a:grpSpLocks/>
          </p:cNvGrpSpPr>
          <p:nvPr/>
        </p:nvGrpSpPr>
        <p:grpSpPr bwMode="auto">
          <a:xfrm>
            <a:off x="4680012" y="1068921"/>
            <a:ext cx="4009379" cy="2036043"/>
            <a:chOff x="2020" y="4576"/>
            <a:chExt cx="7557" cy="3739"/>
          </a:xfrm>
        </p:grpSpPr>
        <p:sp>
          <p:nvSpPr>
            <p:cNvPr id="104451" name="Text Box 3"/>
            <p:cNvSpPr txBox="1">
              <a:spLocks noChangeArrowheads="1"/>
            </p:cNvSpPr>
            <p:nvPr/>
          </p:nvSpPr>
          <p:spPr bwMode="auto">
            <a:xfrm>
              <a:off x="3148" y="7434"/>
              <a:ext cx="1623" cy="88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de-DE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       EOBR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452" name="Text Box 4"/>
            <p:cNvSpPr txBox="1">
              <a:spLocks noChangeArrowheads="1"/>
            </p:cNvSpPr>
            <p:nvPr/>
          </p:nvSpPr>
          <p:spPr bwMode="auto">
            <a:xfrm>
              <a:off x="2927" y="5053"/>
              <a:ext cx="1844" cy="88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de-DE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Host System servers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453" name="Text Box 5"/>
            <p:cNvSpPr txBox="1">
              <a:spLocks noChangeArrowheads="1"/>
            </p:cNvSpPr>
            <p:nvPr/>
          </p:nvSpPr>
          <p:spPr bwMode="auto">
            <a:xfrm>
              <a:off x="6779" y="5053"/>
              <a:ext cx="1848" cy="88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de-DE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Enforcement servers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454" name="AutoShape 6"/>
            <p:cNvSpPr>
              <a:spLocks noChangeArrowheads="1"/>
            </p:cNvSpPr>
            <p:nvPr/>
          </p:nvSpPr>
          <p:spPr bwMode="auto">
            <a:xfrm>
              <a:off x="3820" y="6011"/>
              <a:ext cx="199" cy="1305"/>
            </a:xfrm>
            <a:prstGeom prst="upDownArrow">
              <a:avLst>
                <a:gd name="adj1" fmla="val 50000"/>
                <a:gd name="adj2" fmla="val 131156"/>
              </a:avLst>
            </a:prstGeom>
            <a:solidFill>
              <a:srgbClr val="00B050"/>
            </a:solidFill>
            <a:ln w="38100">
              <a:solidFill>
                <a:srgbClr val="00B050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4455" name="Text Box 7"/>
            <p:cNvSpPr txBox="1">
              <a:spLocks noChangeArrowheads="1"/>
            </p:cNvSpPr>
            <p:nvPr/>
          </p:nvSpPr>
          <p:spPr bwMode="auto">
            <a:xfrm>
              <a:off x="2020" y="6338"/>
              <a:ext cx="1708" cy="73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de-DE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Secure </a:t>
              </a:r>
              <a:r>
                <a:rPr kumimoji="0" lang="de-DE" sz="11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comms</a:t>
              </a:r>
              <a:endParaRPr kumimoji="0" 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456" name="AutoShape 8"/>
            <p:cNvSpPr>
              <a:spLocks noChangeArrowheads="1"/>
            </p:cNvSpPr>
            <p:nvPr/>
          </p:nvSpPr>
          <p:spPr bwMode="auto">
            <a:xfrm rot="5400000">
              <a:off x="5673" y="4599"/>
              <a:ext cx="195" cy="1785"/>
            </a:xfrm>
            <a:prstGeom prst="upDownArrow">
              <a:avLst>
                <a:gd name="adj1" fmla="val 50000"/>
                <a:gd name="adj2" fmla="val 183077"/>
              </a:avLst>
            </a:prstGeom>
            <a:solidFill>
              <a:srgbClr val="00B050"/>
            </a:solidFill>
            <a:ln w="38100">
              <a:solidFill>
                <a:srgbClr val="00B050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4457" name="Text Box 9"/>
            <p:cNvSpPr txBox="1">
              <a:spLocks noChangeArrowheads="1"/>
            </p:cNvSpPr>
            <p:nvPr/>
          </p:nvSpPr>
          <p:spPr bwMode="auto">
            <a:xfrm>
              <a:off x="4955" y="4576"/>
              <a:ext cx="1708" cy="73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de-DE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Secure </a:t>
              </a:r>
              <a:r>
                <a:rPr kumimoji="0" lang="de-DE" sz="11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comms</a:t>
              </a:r>
              <a:endParaRPr kumimoji="0" 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458" name="Text Box 10"/>
            <p:cNvSpPr txBox="1">
              <a:spLocks noChangeArrowheads="1"/>
            </p:cNvSpPr>
            <p:nvPr/>
          </p:nvSpPr>
          <p:spPr bwMode="auto">
            <a:xfrm>
              <a:off x="6775" y="7430"/>
              <a:ext cx="1920" cy="88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de-DE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Enforcement Device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459" name="AutoShape 11"/>
            <p:cNvSpPr>
              <a:spLocks noChangeArrowheads="1"/>
            </p:cNvSpPr>
            <p:nvPr/>
          </p:nvSpPr>
          <p:spPr bwMode="auto">
            <a:xfrm>
              <a:off x="7528" y="6009"/>
              <a:ext cx="199" cy="1305"/>
            </a:xfrm>
            <a:prstGeom prst="upDownArrow">
              <a:avLst>
                <a:gd name="adj1" fmla="val 50000"/>
                <a:gd name="adj2" fmla="val 131156"/>
              </a:avLst>
            </a:prstGeom>
            <a:solidFill>
              <a:srgbClr val="00B050"/>
            </a:solidFill>
            <a:ln w="38100">
              <a:solidFill>
                <a:srgbClr val="00B050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4460" name="Text Box 12"/>
            <p:cNvSpPr txBox="1">
              <a:spLocks noChangeArrowheads="1"/>
            </p:cNvSpPr>
            <p:nvPr/>
          </p:nvSpPr>
          <p:spPr bwMode="auto">
            <a:xfrm>
              <a:off x="7869" y="6258"/>
              <a:ext cx="1708" cy="73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de-DE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Secure </a:t>
              </a:r>
              <a:r>
                <a:rPr kumimoji="0" lang="de-DE" sz="11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comms</a:t>
              </a:r>
              <a:endParaRPr kumimoji="0" 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10446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pSp>
        <p:nvGrpSpPr>
          <p:cNvPr id="104461" name="Group 13"/>
          <p:cNvGrpSpPr>
            <a:grpSpLocks/>
          </p:cNvGrpSpPr>
          <p:nvPr/>
        </p:nvGrpSpPr>
        <p:grpSpPr bwMode="auto">
          <a:xfrm>
            <a:off x="791580" y="2672916"/>
            <a:ext cx="3096072" cy="1800200"/>
            <a:chOff x="2587" y="10981"/>
            <a:chExt cx="6094" cy="3262"/>
          </a:xfrm>
        </p:grpSpPr>
        <p:sp>
          <p:nvSpPr>
            <p:cNvPr id="104465" name="Text Box 17"/>
            <p:cNvSpPr txBox="1">
              <a:spLocks noChangeArrowheads="1"/>
            </p:cNvSpPr>
            <p:nvPr/>
          </p:nvSpPr>
          <p:spPr bwMode="auto">
            <a:xfrm>
              <a:off x="2587" y="12221"/>
              <a:ext cx="1708" cy="73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Secure </a:t>
              </a:r>
              <a:r>
                <a:rPr kumimoji="0" lang="en-US" sz="11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comms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468" name="Text Box 20"/>
            <p:cNvSpPr txBox="1">
              <a:spLocks noChangeArrowheads="1"/>
            </p:cNvSpPr>
            <p:nvPr/>
          </p:nvSpPr>
          <p:spPr bwMode="auto">
            <a:xfrm>
              <a:off x="3148" y="13362"/>
              <a:ext cx="1623" cy="88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      EOBR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467" name="Text Box 19"/>
            <p:cNvSpPr txBox="1">
              <a:spLocks noChangeArrowheads="1"/>
            </p:cNvSpPr>
            <p:nvPr/>
          </p:nvSpPr>
          <p:spPr bwMode="auto">
            <a:xfrm>
              <a:off x="3148" y="10981"/>
              <a:ext cx="1848" cy="88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Host System servers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466" name="AutoShape 18"/>
            <p:cNvSpPr>
              <a:spLocks noChangeArrowheads="1"/>
            </p:cNvSpPr>
            <p:nvPr/>
          </p:nvSpPr>
          <p:spPr bwMode="auto">
            <a:xfrm>
              <a:off x="3820" y="11939"/>
              <a:ext cx="199" cy="1305"/>
            </a:xfrm>
            <a:prstGeom prst="upDownArrow">
              <a:avLst>
                <a:gd name="adj1" fmla="val 50000"/>
                <a:gd name="adj2" fmla="val 131156"/>
              </a:avLst>
            </a:prstGeom>
            <a:solidFill>
              <a:srgbClr val="00B050"/>
            </a:solidFill>
            <a:ln w="38100">
              <a:solidFill>
                <a:srgbClr val="00B050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4464" name="Text Box 16"/>
            <p:cNvSpPr txBox="1">
              <a:spLocks noChangeArrowheads="1"/>
            </p:cNvSpPr>
            <p:nvPr/>
          </p:nvSpPr>
          <p:spPr bwMode="auto">
            <a:xfrm>
              <a:off x="6775" y="13359"/>
              <a:ext cx="1906" cy="88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Enforcement Device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463" name="AutoShape 15"/>
            <p:cNvSpPr>
              <a:spLocks noChangeArrowheads="1"/>
            </p:cNvSpPr>
            <p:nvPr/>
          </p:nvSpPr>
          <p:spPr bwMode="auto">
            <a:xfrm>
              <a:off x="4771" y="13645"/>
              <a:ext cx="2008" cy="300"/>
            </a:xfrm>
            <a:prstGeom prst="leftRightArrow">
              <a:avLst>
                <a:gd name="adj1" fmla="val 50000"/>
                <a:gd name="adj2" fmla="val 133867"/>
              </a:avLst>
            </a:prstGeom>
            <a:solidFill>
              <a:srgbClr val="00B0F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4462" name="Text Box 14"/>
            <p:cNvSpPr txBox="1">
              <a:spLocks noChangeArrowheads="1"/>
            </p:cNvSpPr>
            <p:nvPr/>
          </p:nvSpPr>
          <p:spPr bwMode="auto">
            <a:xfrm>
              <a:off x="4878" y="12812"/>
              <a:ext cx="1708" cy="73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Secure P2P  </a:t>
              </a:r>
              <a:r>
                <a:rPr kumimoji="0" lang="en-US" sz="11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comms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104480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pSp>
        <p:nvGrpSpPr>
          <p:cNvPr id="104475" name="Group 27"/>
          <p:cNvGrpSpPr>
            <a:grpSpLocks/>
          </p:cNvGrpSpPr>
          <p:nvPr/>
        </p:nvGrpSpPr>
        <p:grpSpPr bwMode="auto">
          <a:xfrm>
            <a:off x="5004048" y="4437112"/>
            <a:ext cx="3333750" cy="949325"/>
            <a:chOff x="3148" y="6443"/>
            <a:chExt cx="5250" cy="1495"/>
          </a:xfrm>
        </p:grpSpPr>
        <p:sp>
          <p:nvSpPr>
            <p:cNvPr id="104479" name="Text Box 31"/>
            <p:cNvSpPr txBox="1">
              <a:spLocks noChangeArrowheads="1"/>
            </p:cNvSpPr>
            <p:nvPr/>
          </p:nvSpPr>
          <p:spPr bwMode="auto">
            <a:xfrm>
              <a:off x="3148" y="7057"/>
              <a:ext cx="1623" cy="88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      EOBR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478" name="Text Box 30"/>
            <p:cNvSpPr txBox="1">
              <a:spLocks noChangeArrowheads="1"/>
            </p:cNvSpPr>
            <p:nvPr/>
          </p:nvSpPr>
          <p:spPr bwMode="auto">
            <a:xfrm>
              <a:off x="6775" y="7054"/>
              <a:ext cx="1623" cy="88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Enforcement Device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477" name="AutoShape 29"/>
            <p:cNvSpPr>
              <a:spLocks noChangeArrowheads="1"/>
            </p:cNvSpPr>
            <p:nvPr/>
          </p:nvSpPr>
          <p:spPr bwMode="auto">
            <a:xfrm>
              <a:off x="4771" y="7340"/>
              <a:ext cx="2008" cy="300"/>
            </a:xfrm>
            <a:prstGeom prst="leftRightArrow">
              <a:avLst>
                <a:gd name="adj1" fmla="val 50000"/>
                <a:gd name="adj2" fmla="val 133867"/>
              </a:avLst>
            </a:prstGeom>
            <a:solidFill>
              <a:srgbClr val="00B0F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4476" name="Text Box 28"/>
            <p:cNvSpPr txBox="1">
              <a:spLocks noChangeArrowheads="1"/>
            </p:cNvSpPr>
            <p:nvPr/>
          </p:nvSpPr>
          <p:spPr bwMode="auto">
            <a:xfrm>
              <a:off x="4878" y="6443"/>
              <a:ext cx="1708" cy="73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Secure P2P  communication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33" name="Rounded Rectangle 32"/>
          <p:cNvSpPr/>
          <p:nvPr/>
        </p:nvSpPr>
        <p:spPr>
          <a:xfrm>
            <a:off x="4644008" y="1052736"/>
            <a:ext cx="4068452" cy="2196244"/>
          </a:xfrm>
          <a:prstGeom prst="roundRect">
            <a:avLst/>
          </a:prstGeom>
          <a:noFill/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sz="1600" dirty="0" smtClean="0"/>
          </a:p>
        </p:txBody>
      </p:sp>
      <p:sp>
        <p:nvSpPr>
          <p:cNvPr id="34" name="Rounded Rectangle 33"/>
          <p:cNvSpPr/>
          <p:nvPr/>
        </p:nvSpPr>
        <p:spPr>
          <a:xfrm>
            <a:off x="575556" y="2528900"/>
            <a:ext cx="3564396" cy="2196244"/>
          </a:xfrm>
          <a:prstGeom prst="roundRect">
            <a:avLst/>
          </a:prstGeom>
          <a:noFill/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sz="1600" dirty="0" smtClean="0"/>
          </a:p>
        </p:txBody>
      </p:sp>
      <p:sp>
        <p:nvSpPr>
          <p:cNvPr id="35" name="Rounded Rectangle 34"/>
          <p:cNvSpPr/>
          <p:nvPr/>
        </p:nvSpPr>
        <p:spPr>
          <a:xfrm>
            <a:off x="4608004" y="4221088"/>
            <a:ext cx="4068452" cy="1548172"/>
          </a:xfrm>
          <a:prstGeom prst="roundRect">
            <a:avLst/>
          </a:prstGeom>
          <a:noFill/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sz="1600" dirty="0" smtClean="0"/>
          </a:p>
        </p:txBody>
      </p:sp>
      <p:sp>
        <p:nvSpPr>
          <p:cNvPr id="36" name="Content Placeholder 1"/>
          <p:cNvSpPr txBox="1">
            <a:spLocks/>
          </p:cNvSpPr>
          <p:nvPr/>
        </p:nvSpPr>
        <p:spPr>
          <a:xfrm>
            <a:off x="4211960" y="3537012"/>
            <a:ext cx="3384376" cy="540060"/>
          </a:xfrm>
          <a:prstGeom prst="rect">
            <a:avLst/>
          </a:prstGeom>
        </p:spPr>
        <p:txBody>
          <a:bodyPr vert="horz" lIns="0" tIns="18000" rIns="0" bIns="18000" rtlCol="0">
            <a:normAutofit/>
          </a:bodyPr>
          <a:lstStyle/>
          <a:p>
            <a:pPr marL="177800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100000"/>
              <a:buFontTx/>
              <a:buBlip>
                <a:blip r:embed="rId2"/>
              </a:buBlip>
              <a:tabLst/>
              <a:defRPr/>
            </a:pPr>
            <a:r>
              <a:rPr kumimoji="0" lang="de-DE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P2P / Telematic </a:t>
            </a:r>
            <a:r>
              <a:rPr kumimoji="0" lang="de-DE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mixed</a:t>
            </a:r>
            <a:r>
              <a:rPr kumimoji="0" lang="de-DE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de-DE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solution</a:t>
            </a:r>
            <a:endParaRPr kumimoji="0" lang="de-DE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77800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100000"/>
              <a:buFontTx/>
              <a:buBlip>
                <a:blip r:embed="rId2"/>
              </a:buBlip>
              <a:tabLst/>
              <a:defRPr/>
            </a:pPr>
            <a:endParaRPr kumimoji="0" lang="de-DE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7" name="Content Placeholder 1"/>
          <p:cNvSpPr txBox="1">
            <a:spLocks/>
          </p:cNvSpPr>
          <p:nvPr/>
        </p:nvSpPr>
        <p:spPr>
          <a:xfrm>
            <a:off x="1691680" y="5049180"/>
            <a:ext cx="2916002" cy="540060"/>
          </a:xfrm>
          <a:prstGeom prst="rect">
            <a:avLst/>
          </a:prstGeom>
        </p:spPr>
        <p:txBody>
          <a:bodyPr vert="horz" lIns="0" tIns="18000" rIns="0" bIns="18000" rtlCol="0">
            <a:normAutofit/>
          </a:bodyPr>
          <a:lstStyle/>
          <a:p>
            <a:pPr marL="177800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100000"/>
              <a:buFontTx/>
              <a:buBlip>
                <a:blip r:embed="rId2"/>
              </a:buBlip>
              <a:tabLst/>
              <a:defRPr/>
            </a:pPr>
            <a:r>
              <a:rPr kumimoji="0" lang="de-DE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Full</a:t>
            </a:r>
            <a:r>
              <a:rPr kumimoji="0" lang="de-DE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Peer </a:t>
            </a:r>
            <a:r>
              <a:rPr kumimoji="0" lang="de-DE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to</a:t>
            </a:r>
            <a:r>
              <a:rPr kumimoji="0" lang="de-DE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Peer </a:t>
            </a:r>
            <a:r>
              <a:rPr kumimoji="0" lang="de-DE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solution</a:t>
            </a:r>
            <a:endParaRPr kumimoji="0" lang="de-DE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177800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100000"/>
              <a:buFontTx/>
              <a:buBlip>
                <a:blip r:embed="rId2"/>
              </a:buBlip>
              <a:tabLst/>
              <a:defRPr/>
            </a:pPr>
            <a:endParaRPr kumimoji="0" lang="de-DE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3" grpId="0" animBg="1"/>
      <p:bldP spid="34" grpId="0" animBg="1"/>
      <p:bldP spid="35" grpId="0" animBg="1"/>
      <p:bldP spid="36" grpId="0"/>
      <p:bldP spid="3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It is recommended that the enforcement community be equipped with standard, dedicated mobile enforcement devices</a:t>
            </a:r>
          </a:p>
          <a:p>
            <a:r>
              <a:rPr lang="en-US" sz="2000" dirty="0" smtClean="0"/>
              <a:t>Such a device could support:</a:t>
            </a:r>
          </a:p>
          <a:p>
            <a:pPr lvl="1"/>
            <a:r>
              <a:rPr lang="en-US" sz="2000" dirty="0" smtClean="0"/>
              <a:t>USB interface</a:t>
            </a:r>
          </a:p>
          <a:p>
            <a:pPr lvl="1"/>
            <a:r>
              <a:rPr lang="en-US" sz="2000" dirty="0" smtClean="0"/>
              <a:t>Short range wireless interface</a:t>
            </a:r>
          </a:p>
          <a:p>
            <a:pPr lvl="1"/>
            <a:r>
              <a:rPr lang="en-US" sz="2000" dirty="0" smtClean="0"/>
              <a:t>Long-range wireless interface (if needed)</a:t>
            </a:r>
          </a:p>
          <a:p>
            <a:pPr lvl="1"/>
            <a:r>
              <a:rPr lang="en-US" sz="2000" dirty="0" smtClean="0"/>
              <a:t>Secure record storage until return to back-office</a:t>
            </a:r>
          </a:p>
          <a:p>
            <a:pPr lvl="1"/>
            <a:r>
              <a:rPr lang="en-US" sz="2000" dirty="0" smtClean="0"/>
              <a:t>Software upgrade in back-office</a:t>
            </a:r>
          </a:p>
          <a:p>
            <a:pPr lvl="1"/>
            <a:r>
              <a:rPr lang="en-US" sz="2000" dirty="0" smtClean="0"/>
              <a:t>Accepted interface to enforcement system</a:t>
            </a:r>
          </a:p>
          <a:p>
            <a:r>
              <a:rPr lang="en-US" sz="2000" dirty="0" smtClean="0"/>
              <a:t>This would be a robust, standardized and long term cost effective solution.</a:t>
            </a:r>
          </a:p>
          <a:p>
            <a:endParaRPr lang="de-DE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Solution – </a:t>
            </a:r>
            <a:r>
              <a:rPr lang="de-DE" dirty="0" err="1" smtClean="0"/>
              <a:t>Roadside</a:t>
            </a:r>
            <a:r>
              <a:rPr lang="de-DE" dirty="0" smtClean="0"/>
              <a:t> </a:t>
            </a:r>
            <a:r>
              <a:rPr lang="de-DE" dirty="0" err="1" smtClean="0"/>
              <a:t>Enforcement</a:t>
            </a:r>
            <a:r>
              <a:rPr lang="de-DE" dirty="0" smtClean="0"/>
              <a:t> Equipment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2011-10-24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A48181-2C78-49CB-8C52-912A07842C2E}" type="slidenum">
              <a:rPr lang="de-DE" smtClean="0"/>
              <a:pPr/>
              <a:t>14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Charles Hardinge &amp; Andreas Lindinger © Continental AG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000" dirty="0" err="1" smtClean="0"/>
              <a:t>Implementing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proposed</a:t>
            </a:r>
            <a:r>
              <a:rPr lang="de-DE" sz="2000" dirty="0" smtClean="0"/>
              <a:t> PKI </a:t>
            </a:r>
            <a:r>
              <a:rPr lang="de-DE" sz="2000" dirty="0" err="1" smtClean="0"/>
              <a:t>based</a:t>
            </a:r>
            <a:r>
              <a:rPr lang="de-DE" sz="2000" dirty="0" smtClean="0"/>
              <a:t> </a:t>
            </a:r>
            <a:r>
              <a:rPr lang="de-DE" sz="2000" dirty="0" err="1" smtClean="0"/>
              <a:t>security</a:t>
            </a:r>
            <a:r>
              <a:rPr lang="de-DE" sz="2000" dirty="0" smtClean="0"/>
              <a:t> </a:t>
            </a:r>
            <a:r>
              <a:rPr lang="de-DE" sz="2000" dirty="0" err="1" smtClean="0"/>
              <a:t>concept</a:t>
            </a:r>
            <a:r>
              <a:rPr lang="de-DE" sz="2000" dirty="0" smtClean="0"/>
              <a:t> </a:t>
            </a:r>
            <a:r>
              <a:rPr lang="de-DE" sz="2000" dirty="0" err="1" smtClean="0"/>
              <a:t>for</a:t>
            </a:r>
            <a:r>
              <a:rPr lang="de-DE" sz="2000" dirty="0" smtClean="0"/>
              <a:t> </a:t>
            </a:r>
            <a:r>
              <a:rPr lang="de-DE" sz="2000" dirty="0" err="1" smtClean="0"/>
              <a:t>data</a:t>
            </a:r>
            <a:r>
              <a:rPr lang="de-DE" sz="2000" dirty="0" smtClean="0"/>
              <a:t> </a:t>
            </a:r>
            <a:r>
              <a:rPr lang="de-DE" sz="2000" dirty="0" err="1" smtClean="0"/>
              <a:t>protection</a:t>
            </a:r>
            <a:r>
              <a:rPr lang="de-DE" sz="2000" dirty="0" smtClean="0"/>
              <a:t> </a:t>
            </a:r>
            <a:r>
              <a:rPr lang="de-DE" sz="2000" dirty="0" err="1" smtClean="0"/>
              <a:t>provides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following</a:t>
            </a:r>
            <a:r>
              <a:rPr lang="de-DE" sz="2000" dirty="0" smtClean="0"/>
              <a:t> </a:t>
            </a:r>
            <a:r>
              <a:rPr lang="de-DE" sz="2000" dirty="0" err="1" smtClean="0"/>
              <a:t>advantages</a:t>
            </a:r>
            <a:r>
              <a:rPr lang="de-DE" sz="2000" dirty="0" smtClean="0"/>
              <a:t>:</a:t>
            </a:r>
          </a:p>
          <a:p>
            <a:pPr lvl="1"/>
            <a:r>
              <a:rPr lang="de-DE" sz="2000" dirty="0" err="1" smtClean="0"/>
              <a:t>Deliberate</a:t>
            </a:r>
            <a:r>
              <a:rPr lang="de-DE" sz="2000" dirty="0" smtClean="0"/>
              <a:t> </a:t>
            </a:r>
            <a:r>
              <a:rPr lang="de-DE" sz="2000" dirty="0" err="1" smtClean="0"/>
              <a:t>or</a:t>
            </a:r>
            <a:r>
              <a:rPr lang="de-DE" sz="2000" dirty="0" smtClean="0"/>
              <a:t> </a:t>
            </a:r>
            <a:r>
              <a:rPr lang="de-DE" sz="2000" dirty="0" err="1" smtClean="0"/>
              <a:t>accidental</a:t>
            </a:r>
            <a:r>
              <a:rPr lang="de-DE" sz="2000" dirty="0" smtClean="0"/>
              <a:t> </a:t>
            </a:r>
            <a:r>
              <a:rPr lang="de-DE" sz="2000" dirty="0" err="1" smtClean="0"/>
              <a:t>modification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data</a:t>
            </a:r>
            <a:r>
              <a:rPr lang="de-DE" sz="2000" dirty="0" smtClean="0"/>
              <a:t> </a:t>
            </a:r>
            <a:r>
              <a:rPr lang="de-DE" sz="2000" dirty="0" err="1" smtClean="0"/>
              <a:t>is</a:t>
            </a:r>
            <a:r>
              <a:rPr lang="de-DE" sz="2000" dirty="0" smtClean="0"/>
              <a:t> </a:t>
            </a:r>
            <a:r>
              <a:rPr lang="de-DE" sz="2000" dirty="0" err="1" smtClean="0"/>
              <a:t>detectable</a:t>
            </a:r>
            <a:endParaRPr lang="de-DE" sz="2000" dirty="0" smtClean="0"/>
          </a:p>
          <a:p>
            <a:pPr lvl="1"/>
            <a:r>
              <a:rPr lang="de-DE" sz="2000" dirty="0" err="1" smtClean="0"/>
              <a:t>Trustable</a:t>
            </a:r>
            <a:r>
              <a:rPr lang="de-DE" sz="2000" dirty="0" smtClean="0"/>
              <a:t> </a:t>
            </a:r>
            <a:r>
              <a:rPr lang="de-DE" sz="2000" dirty="0" err="1" smtClean="0"/>
              <a:t>data</a:t>
            </a:r>
            <a:r>
              <a:rPr lang="de-DE" sz="2000" dirty="0" smtClean="0"/>
              <a:t> </a:t>
            </a:r>
            <a:r>
              <a:rPr lang="de-DE" sz="2000" dirty="0" err="1" smtClean="0"/>
              <a:t>for</a:t>
            </a:r>
            <a:r>
              <a:rPr lang="de-DE" sz="2000" dirty="0" smtClean="0"/>
              <a:t> </a:t>
            </a:r>
            <a:r>
              <a:rPr lang="de-DE" sz="2000" dirty="0" err="1" smtClean="0"/>
              <a:t>enforcement</a:t>
            </a:r>
            <a:r>
              <a:rPr lang="de-DE" sz="2000" dirty="0" smtClean="0"/>
              <a:t> – </a:t>
            </a:r>
            <a:r>
              <a:rPr lang="de-DE" sz="2000" dirty="0" err="1" smtClean="0"/>
              <a:t>no</a:t>
            </a:r>
            <a:r>
              <a:rPr lang="de-DE" sz="2000" dirty="0" smtClean="0"/>
              <a:t> </a:t>
            </a:r>
            <a:r>
              <a:rPr lang="de-DE" sz="2000" dirty="0" err="1" smtClean="0"/>
              <a:t>more</a:t>
            </a:r>
            <a:r>
              <a:rPr lang="de-DE" sz="2000" dirty="0" smtClean="0"/>
              <a:t> „</a:t>
            </a:r>
            <a:r>
              <a:rPr lang="de-DE" sz="2000" dirty="0" err="1" smtClean="0"/>
              <a:t>comic</a:t>
            </a:r>
            <a:r>
              <a:rPr lang="de-DE" sz="2000" dirty="0" smtClean="0"/>
              <a:t> </a:t>
            </a:r>
            <a:r>
              <a:rPr lang="de-DE" sz="2000" dirty="0" err="1" smtClean="0"/>
              <a:t>books</a:t>
            </a:r>
            <a:r>
              <a:rPr lang="de-DE" sz="2000" dirty="0" smtClean="0"/>
              <a:t>“</a:t>
            </a:r>
          </a:p>
          <a:p>
            <a:pPr lvl="1"/>
            <a:r>
              <a:rPr lang="de-DE" sz="2000" dirty="0" smtClean="0"/>
              <a:t>Simple, flexible, </a:t>
            </a:r>
            <a:r>
              <a:rPr lang="de-DE" sz="2000" dirty="0" err="1" smtClean="0"/>
              <a:t>cost</a:t>
            </a:r>
            <a:r>
              <a:rPr lang="de-DE" sz="2000" dirty="0" smtClean="0"/>
              <a:t> </a:t>
            </a:r>
            <a:r>
              <a:rPr lang="de-DE" sz="2000" dirty="0" err="1" smtClean="0"/>
              <a:t>effective</a:t>
            </a:r>
            <a:r>
              <a:rPr lang="de-DE" sz="2000" dirty="0" smtClean="0"/>
              <a:t> </a:t>
            </a:r>
            <a:r>
              <a:rPr lang="de-DE" sz="2000" dirty="0" err="1" smtClean="0"/>
              <a:t>solution</a:t>
            </a:r>
            <a:endParaRPr lang="de-DE" sz="2000" dirty="0" smtClean="0"/>
          </a:p>
          <a:p>
            <a:pPr lvl="1"/>
            <a:r>
              <a:rPr lang="de-DE" sz="2000" dirty="0" err="1" smtClean="0"/>
              <a:t>Reduced</a:t>
            </a:r>
            <a:r>
              <a:rPr lang="de-DE" sz="2000" dirty="0" smtClean="0"/>
              <a:t> </a:t>
            </a:r>
            <a:r>
              <a:rPr lang="de-DE" sz="2000" dirty="0" err="1" smtClean="0"/>
              <a:t>opportunities</a:t>
            </a:r>
            <a:r>
              <a:rPr lang="de-DE" sz="2000" dirty="0" smtClean="0"/>
              <a:t> </a:t>
            </a:r>
            <a:r>
              <a:rPr lang="de-DE" sz="2000" dirty="0" err="1" smtClean="0"/>
              <a:t>for</a:t>
            </a:r>
            <a:r>
              <a:rPr lang="de-DE" sz="2000" dirty="0" smtClean="0"/>
              <a:t> </a:t>
            </a:r>
            <a:r>
              <a:rPr lang="de-DE" sz="2000" dirty="0" err="1" smtClean="0"/>
              <a:t>driver</a:t>
            </a:r>
            <a:r>
              <a:rPr lang="de-DE" sz="2000" dirty="0" smtClean="0"/>
              <a:t> </a:t>
            </a:r>
            <a:r>
              <a:rPr lang="de-DE" sz="2000" dirty="0" err="1" smtClean="0"/>
              <a:t>harassment</a:t>
            </a:r>
            <a:endParaRPr lang="de-DE" sz="2000" dirty="0" smtClean="0"/>
          </a:p>
          <a:p>
            <a:pPr lvl="1"/>
            <a:r>
              <a:rPr lang="de-DE" sz="2000" dirty="0" smtClean="0"/>
              <a:t>Supports </a:t>
            </a:r>
            <a:r>
              <a:rPr lang="de-DE" sz="2000" dirty="0" err="1" smtClean="0"/>
              <a:t>following</a:t>
            </a:r>
            <a:r>
              <a:rPr lang="de-DE" sz="2000" dirty="0" smtClean="0"/>
              <a:t> FMCSA </a:t>
            </a:r>
            <a:r>
              <a:rPr lang="de-DE" sz="2000" dirty="0" err="1" smtClean="0"/>
              <a:t>requirements</a:t>
            </a:r>
            <a:r>
              <a:rPr lang="de-DE" sz="2000" dirty="0" smtClean="0"/>
              <a:t>:</a:t>
            </a:r>
          </a:p>
          <a:p>
            <a:pPr lvl="2"/>
            <a:r>
              <a:rPr lang="en-US" dirty="0" smtClean="0"/>
              <a:t>Data at rest must be protected</a:t>
            </a:r>
          </a:p>
          <a:p>
            <a:pPr lvl="2"/>
            <a:r>
              <a:rPr lang="en-US" dirty="0" smtClean="0"/>
              <a:t>Data in Transit must be protected</a:t>
            </a:r>
          </a:p>
          <a:p>
            <a:pPr lvl="2"/>
            <a:r>
              <a:rPr lang="en-US" dirty="0" smtClean="0"/>
              <a:t>The EOBR shall protect EOBR data collected, stored, disseminated, or transmitted from inadvertent alteration, spoofing, tampering, and other deliberate corruption</a:t>
            </a:r>
          </a:p>
          <a:p>
            <a:pPr lvl="2"/>
            <a:endParaRPr lang="de-DE" sz="2000" dirty="0" smtClean="0"/>
          </a:p>
          <a:p>
            <a:pPr lvl="1"/>
            <a:endParaRPr lang="de-DE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Summary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2011-10-24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A48181-2C78-49CB-8C52-912A07842C2E}" type="slidenum">
              <a:rPr lang="de-DE" smtClean="0"/>
              <a:pPr/>
              <a:t>15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Charles Hardinge &amp; Andreas Lindinger © Continental AG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de-DE" sz="2000" dirty="0" smtClean="0"/>
          </a:p>
          <a:p>
            <a:pPr lvl="1"/>
            <a:r>
              <a:rPr lang="de-DE" sz="3600" dirty="0" err="1" smtClean="0"/>
              <a:t>Any</a:t>
            </a:r>
            <a:r>
              <a:rPr lang="de-DE" sz="3600" dirty="0" smtClean="0"/>
              <a:t> </a:t>
            </a:r>
            <a:r>
              <a:rPr lang="de-DE" sz="3600" dirty="0" err="1" smtClean="0"/>
              <a:t>questions</a:t>
            </a:r>
            <a:r>
              <a:rPr lang="de-DE" sz="3600" dirty="0" smtClean="0"/>
              <a:t> ?</a:t>
            </a:r>
          </a:p>
          <a:p>
            <a:pPr lvl="1"/>
            <a:endParaRPr lang="de-DE" sz="2000" dirty="0" smtClean="0"/>
          </a:p>
          <a:p>
            <a:pPr lvl="1"/>
            <a:endParaRPr lang="de-DE" sz="2000" dirty="0" smtClean="0"/>
          </a:p>
          <a:p>
            <a:pPr lvl="1" indent="23813">
              <a:defRPr/>
            </a:pPr>
            <a:r>
              <a:rPr lang="en-US" b="1" dirty="0" smtClean="0"/>
              <a:t>Charles </a:t>
            </a:r>
            <a:r>
              <a:rPr lang="en-US" b="1" dirty="0" err="1" smtClean="0"/>
              <a:t>Hardinge</a:t>
            </a:r>
            <a:r>
              <a:rPr lang="en-US" b="1" dirty="0" smtClean="0"/>
              <a:t>   </a:t>
            </a:r>
          </a:p>
          <a:p>
            <a:pPr lvl="2" indent="23813">
              <a:defRPr/>
            </a:pPr>
            <a:r>
              <a:rPr lang="en-US" b="1" dirty="0" smtClean="0"/>
              <a:t>+49 7721 67-2365  </a:t>
            </a:r>
          </a:p>
          <a:p>
            <a:pPr lvl="2" indent="23813">
              <a:defRPr/>
            </a:pPr>
            <a:r>
              <a:rPr lang="en-US" b="1" dirty="0" smtClean="0">
                <a:latin typeface="Helv"/>
              </a:rPr>
              <a:t>Charles.Hardinge@continental-corporation.com</a:t>
            </a:r>
          </a:p>
          <a:p>
            <a:pPr lvl="1" indent="23813">
              <a:defRPr/>
            </a:pPr>
            <a:r>
              <a:rPr lang="en-US" b="1" dirty="0" smtClean="0"/>
              <a:t>Andreas </a:t>
            </a:r>
            <a:r>
              <a:rPr lang="en-US" b="1" dirty="0" err="1" smtClean="0"/>
              <a:t>Lindinger</a:t>
            </a:r>
            <a:endParaRPr lang="en-US" b="1" dirty="0" smtClean="0"/>
          </a:p>
          <a:p>
            <a:pPr lvl="2" indent="23813">
              <a:defRPr/>
            </a:pPr>
            <a:r>
              <a:rPr lang="en-US" b="1" dirty="0" smtClean="0"/>
              <a:t>+49 7721 67-2245</a:t>
            </a:r>
          </a:p>
          <a:p>
            <a:pPr lvl="2" indent="23813">
              <a:defRPr/>
            </a:pPr>
            <a:r>
              <a:rPr lang="en-US" b="1" dirty="0" smtClean="0">
                <a:latin typeface="Helv"/>
              </a:rPr>
              <a:t>Andreas.Lindinger@continental-corporation.com</a:t>
            </a:r>
          </a:p>
          <a:p>
            <a:pPr lvl="1"/>
            <a:endParaRPr lang="de-DE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Questions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2011-10-24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A48181-2C78-49CB-8C52-912A07842C2E}" type="slidenum">
              <a:rPr lang="de-DE" smtClean="0"/>
              <a:pPr/>
              <a:t>16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Charles Hardinge &amp; Andreas Lindinger © Continental AG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/>
              <a:t>Problem domain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Solution</a:t>
            </a:r>
          </a:p>
          <a:p>
            <a:pPr lvl="1">
              <a:spcAft>
                <a:spcPts val="600"/>
              </a:spcAft>
            </a:pPr>
            <a:r>
              <a:rPr lang="en-US" sz="2000" dirty="0" smtClean="0"/>
              <a:t>General</a:t>
            </a:r>
          </a:p>
          <a:p>
            <a:pPr lvl="1">
              <a:spcAft>
                <a:spcPts val="600"/>
              </a:spcAft>
            </a:pPr>
            <a:r>
              <a:rPr lang="en-US" sz="2000" dirty="0" smtClean="0"/>
              <a:t>PKI</a:t>
            </a:r>
          </a:p>
          <a:p>
            <a:pPr lvl="1">
              <a:spcAft>
                <a:spcPts val="600"/>
              </a:spcAft>
            </a:pPr>
            <a:r>
              <a:rPr lang="en-US" sz="2000" dirty="0" smtClean="0"/>
              <a:t>Digital Signature</a:t>
            </a:r>
          </a:p>
          <a:p>
            <a:pPr lvl="1">
              <a:spcAft>
                <a:spcPts val="600"/>
              </a:spcAft>
            </a:pPr>
            <a:r>
              <a:rPr lang="en-US" sz="2000" dirty="0" smtClean="0"/>
              <a:t>Data Storage</a:t>
            </a:r>
          </a:p>
          <a:p>
            <a:pPr lvl="1">
              <a:spcAft>
                <a:spcPts val="600"/>
              </a:spcAft>
            </a:pPr>
            <a:r>
              <a:rPr lang="en-US" sz="2000" dirty="0" smtClean="0"/>
              <a:t>Certification</a:t>
            </a:r>
          </a:p>
          <a:p>
            <a:pPr lvl="1">
              <a:spcAft>
                <a:spcPts val="600"/>
              </a:spcAft>
            </a:pPr>
            <a:r>
              <a:rPr lang="en-US" sz="2000" dirty="0" smtClean="0"/>
              <a:t>Roadside Enforcement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Summary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2011-10-24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A48181-2C78-49CB-8C52-912A07842C2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Charles Hardinge &amp; Andreas Lindinger © Continental AG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RODS Data is stored at different system nodes with no inherent protection</a:t>
            </a:r>
          </a:p>
          <a:p>
            <a:r>
              <a:rPr lang="en-US" sz="2000" dirty="0" smtClean="0"/>
              <a:t>Data can be modified without </a:t>
            </a:r>
            <a:br>
              <a:rPr lang="en-US" sz="2000" dirty="0" smtClean="0"/>
            </a:br>
            <a:r>
              <a:rPr lang="en-US" sz="2000" dirty="0" smtClean="0"/>
              <a:t>leaving any trace</a:t>
            </a:r>
          </a:p>
          <a:p>
            <a:r>
              <a:rPr lang="en-US" sz="2000" dirty="0" smtClean="0"/>
              <a:t>Enforcement cannot rely </a:t>
            </a:r>
            <a:br>
              <a:rPr lang="en-US" sz="2000" dirty="0" smtClean="0"/>
            </a:br>
            <a:r>
              <a:rPr lang="en-US" sz="2000" dirty="0" smtClean="0"/>
              <a:t>on the data</a:t>
            </a:r>
          </a:p>
          <a:p>
            <a:r>
              <a:rPr lang="en-US" sz="2000" dirty="0" smtClean="0"/>
              <a:t>Basic security goals not</a:t>
            </a:r>
            <a:br>
              <a:rPr lang="en-US" sz="2000" dirty="0" smtClean="0"/>
            </a:br>
            <a:r>
              <a:rPr lang="en-US" sz="2000" dirty="0" smtClean="0"/>
              <a:t>achieved:</a:t>
            </a:r>
          </a:p>
          <a:p>
            <a:pPr lvl="1"/>
            <a:r>
              <a:rPr lang="en-US" sz="2000" dirty="0" smtClean="0"/>
              <a:t>data integrity</a:t>
            </a:r>
          </a:p>
          <a:p>
            <a:pPr lvl="1"/>
            <a:r>
              <a:rPr lang="en-US" sz="2000" dirty="0" smtClean="0"/>
              <a:t>authenticity</a:t>
            </a:r>
          </a:p>
          <a:p>
            <a:pPr lvl="1"/>
            <a:r>
              <a:rPr lang="en-US" sz="2000" dirty="0" smtClean="0"/>
              <a:t>non-repudiation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Problem Domain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2011-10-24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A48181-2C78-49CB-8C52-912A07842C2E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Charles Hardinge &amp; Andreas Lindinger © Continental AG</a:t>
            </a:r>
            <a:endParaRPr lang="de-DE" dirty="0"/>
          </a:p>
        </p:txBody>
      </p:sp>
      <p:grpSp>
        <p:nvGrpSpPr>
          <p:cNvPr id="23" name="Group 22"/>
          <p:cNvGrpSpPr/>
          <p:nvPr/>
        </p:nvGrpSpPr>
        <p:grpSpPr>
          <a:xfrm>
            <a:off x="3383186" y="1556792"/>
            <a:ext cx="5581302" cy="3758145"/>
            <a:chOff x="3383186" y="1556792"/>
            <a:chExt cx="5581302" cy="3758145"/>
          </a:xfrm>
        </p:grpSpPr>
        <p:sp>
          <p:nvSpPr>
            <p:cNvPr id="71683" name="Text Box 3"/>
            <p:cNvSpPr txBox="1">
              <a:spLocks noChangeArrowheads="1"/>
            </p:cNvSpPr>
            <p:nvPr/>
          </p:nvSpPr>
          <p:spPr bwMode="auto">
            <a:xfrm>
              <a:off x="4234850" y="4591860"/>
              <a:ext cx="1225400" cy="72307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de-DE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       EOBR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684" name="Text Box 4"/>
            <p:cNvSpPr txBox="1">
              <a:spLocks noChangeArrowheads="1"/>
            </p:cNvSpPr>
            <p:nvPr/>
          </p:nvSpPr>
          <p:spPr bwMode="auto">
            <a:xfrm>
              <a:off x="4234850" y="2637664"/>
              <a:ext cx="1225400" cy="72307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de-DE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Host System servers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685" name="Text Box 5"/>
            <p:cNvSpPr txBox="1">
              <a:spLocks noChangeArrowheads="1"/>
            </p:cNvSpPr>
            <p:nvPr/>
          </p:nvSpPr>
          <p:spPr bwMode="auto">
            <a:xfrm>
              <a:off x="6976333" y="2637664"/>
              <a:ext cx="1225400" cy="72307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de-DE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Enforcement servers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686" name="AutoShape 6"/>
            <p:cNvSpPr>
              <a:spLocks noChangeArrowheads="1"/>
            </p:cNvSpPr>
            <p:nvPr/>
          </p:nvSpPr>
          <p:spPr bwMode="auto">
            <a:xfrm>
              <a:off x="4742225" y="3423939"/>
              <a:ext cx="150249" cy="1071073"/>
            </a:xfrm>
            <a:prstGeom prst="upDownArrow">
              <a:avLst>
                <a:gd name="adj1" fmla="val 50000"/>
                <a:gd name="adj2" fmla="val 131156"/>
              </a:avLst>
            </a:prstGeom>
            <a:solidFill>
              <a:srgbClr val="00B050"/>
            </a:solidFill>
            <a:ln w="38100">
              <a:solidFill>
                <a:srgbClr val="00B050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1687" name="Text Box 7"/>
            <p:cNvSpPr txBox="1">
              <a:spLocks noChangeArrowheads="1"/>
            </p:cNvSpPr>
            <p:nvPr/>
          </p:nvSpPr>
          <p:spPr bwMode="auto">
            <a:xfrm>
              <a:off x="3383186" y="3692323"/>
              <a:ext cx="1289577" cy="5999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de-DE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Secure communication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689" name="Text Box 9"/>
            <p:cNvSpPr txBox="1">
              <a:spLocks noChangeArrowheads="1"/>
            </p:cNvSpPr>
            <p:nvPr/>
          </p:nvSpPr>
          <p:spPr bwMode="auto">
            <a:xfrm>
              <a:off x="5599174" y="2396987"/>
              <a:ext cx="1289577" cy="5999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de-DE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Secure </a:t>
              </a:r>
              <a:r>
                <a:rPr kumimoji="0" lang="de-DE" sz="11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communication</a:t>
              </a:r>
              <a:endParaRPr kumimoji="0" 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688" name="AutoShape 8"/>
            <p:cNvSpPr>
              <a:spLocks noChangeArrowheads="1"/>
            </p:cNvSpPr>
            <p:nvPr/>
          </p:nvSpPr>
          <p:spPr bwMode="auto">
            <a:xfrm rot="5400000">
              <a:off x="6134871" y="2323705"/>
              <a:ext cx="160045" cy="1347713"/>
            </a:xfrm>
            <a:prstGeom prst="upDownArrow">
              <a:avLst>
                <a:gd name="adj1" fmla="val 50000"/>
                <a:gd name="adj2" fmla="val 183077"/>
              </a:avLst>
            </a:prstGeom>
            <a:solidFill>
              <a:srgbClr val="00B050"/>
            </a:solidFill>
            <a:ln w="38100">
              <a:solidFill>
                <a:srgbClr val="00B050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1691" name="AutoShape 11"/>
            <p:cNvSpPr>
              <a:spLocks noChangeArrowheads="1"/>
            </p:cNvSpPr>
            <p:nvPr/>
          </p:nvSpPr>
          <p:spPr bwMode="auto">
            <a:xfrm rot="629259">
              <a:off x="4600281" y="1917050"/>
              <a:ext cx="576081" cy="599965"/>
            </a:xfrm>
            <a:prstGeom prst="lightningBol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1692" name="AutoShape 12"/>
            <p:cNvSpPr>
              <a:spLocks noChangeArrowheads="1"/>
            </p:cNvSpPr>
            <p:nvPr/>
          </p:nvSpPr>
          <p:spPr bwMode="auto">
            <a:xfrm rot="4535304">
              <a:off x="5204140" y="3840277"/>
              <a:ext cx="626229" cy="551921"/>
            </a:xfrm>
            <a:prstGeom prst="lightningBol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1694" name="Text Box 14"/>
            <p:cNvSpPr txBox="1">
              <a:spLocks noChangeArrowheads="1"/>
            </p:cNvSpPr>
            <p:nvPr/>
          </p:nvSpPr>
          <p:spPr bwMode="auto">
            <a:xfrm>
              <a:off x="6660232" y="1556792"/>
              <a:ext cx="1470782" cy="73292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de-DE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Possible point of manipulation</a:t>
              </a:r>
              <a:endParaRPr kumimoji="0" lang="de-DE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690" name="AutoShape 10"/>
            <p:cNvSpPr>
              <a:spLocks noChangeArrowheads="1"/>
            </p:cNvSpPr>
            <p:nvPr/>
          </p:nvSpPr>
          <p:spPr bwMode="auto">
            <a:xfrm rot="4535304">
              <a:off x="7896546" y="1881978"/>
              <a:ext cx="626229" cy="551921"/>
            </a:xfrm>
            <a:prstGeom prst="lightningBol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1693" name="AutoShape 13"/>
            <p:cNvSpPr>
              <a:spLocks noChangeArrowheads="1"/>
            </p:cNvSpPr>
            <p:nvPr/>
          </p:nvSpPr>
          <p:spPr bwMode="auto">
            <a:xfrm rot="4535304">
              <a:off x="6332455" y="1628214"/>
              <a:ext cx="422684" cy="354860"/>
            </a:xfrm>
            <a:prstGeom prst="lightningBol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0" name="Text Box 5"/>
            <p:cNvSpPr txBox="1">
              <a:spLocks noChangeArrowheads="1"/>
            </p:cNvSpPr>
            <p:nvPr/>
          </p:nvSpPr>
          <p:spPr bwMode="auto">
            <a:xfrm>
              <a:off x="6983004" y="4578131"/>
              <a:ext cx="1225400" cy="72307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de-DE" sz="11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Enforcement</a:t>
              </a:r>
              <a:r>
                <a:rPr kumimoji="0" lang="de-DE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</a:t>
              </a:r>
              <a:r>
                <a:rPr kumimoji="0" lang="de-DE" sz="11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device</a:t>
              </a:r>
              <a:endParaRPr kumimoji="0" 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" name="Text Box 9"/>
            <p:cNvSpPr txBox="1">
              <a:spLocks noChangeArrowheads="1"/>
            </p:cNvSpPr>
            <p:nvPr/>
          </p:nvSpPr>
          <p:spPr bwMode="auto">
            <a:xfrm>
              <a:off x="7674911" y="3753036"/>
              <a:ext cx="1289577" cy="59996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de-DE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Secure </a:t>
              </a:r>
              <a:r>
                <a:rPr kumimoji="0" lang="de-DE" sz="11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communication</a:t>
              </a:r>
              <a:endParaRPr kumimoji="0" 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" name="AutoShape 6"/>
            <p:cNvSpPr>
              <a:spLocks noChangeArrowheads="1"/>
            </p:cNvSpPr>
            <p:nvPr/>
          </p:nvSpPr>
          <p:spPr bwMode="auto">
            <a:xfrm>
              <a:off x="7524328" y="3429000"/>
              <a:ext cx="150249" cy="1071073"/>
            </a:xfrm>
            <a:prstGeom prst="upDownArrow">
              <a:avLst>
                <a:gd name="adj1" fmla="val 50000"/>
                <a:gd name="adj2" fmla="val 131156"/>
              </a:avLst>
            </a:prstGeom>
            <a:solidFill>
              <a:srgbClr val="00B050"/>
            </a:solidFill>
            <a:ln w="38100">
              <a:solidFill>
                <a:srgbClr val="00B050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Focus on the protection of the data, not the communication path</a:t>
            </a:r>
          </a:p>
          <a:p>
            <a:pPr lvl="1"/>
            <a:r>
              <a:rPr lang="en-US" sz="2000" dirty="0" smtClean="0"/>
              <a:t>Protecting the complete communication path is costly and does not solve the problem of maintenance of data integrity</a:t>
            </a:r>
          </a:p>
          <a:p>
            <a:pPr lvl="1"/>
            <a:r>
              <a:rPr lang="en-US" sz="2000" dirty="0" smtClean="0"/>
              <a:t>Protecting the data allows cost effective transmission and storage of the data</a:t>
            </a:r>
          </a:p>
          <a:p>
            <a:pPr lvl="1"/>
            <a:r>
              <a:rPr lang="en-US" sz="2000" dirty="0" smtClean="0"/>
              <a:t>Any modification of the data, intentional or accidental can be easily detected</a:t>
            </a:r>
          </a:p>
          <a:p>
            <a:pPr lvl="1"/>
            <a:r>
              <a:rPr lang="en-US" sz="2000" dirty="0" smtClean="0"/>
              <a:t>Roadside enforcement can rely on the data authenticity, non-repudiation and integrity</a:t>
            </a:r>
          </a:p>
          <a:p>
            <a:pPr marL="177800" lvl="1" indent="-177800">
              <a:buClr>
                <a:schemeClr val="accent1"/>
              </a:buClr>
            </a:pPr>
            <a:r>
              <a:rPr lang="en-US" sz="2000" dirty="0" smtClean="0"/>
              <a:t>The data is protected using digital signatures provided by a Public Key Infrastructure (PKI) implementation</a:t>
            </a:r>
          </a:p>
          <a:p>
            <a:pPr marL="533400" lvl="2"/>
            <a:r>
              <a:rPr lang="en-US" sz="2000" dirty="0" smtClean="0"/>
              <a:t>State of the art. Encouraged by NIST for federal agencies (800-25)</a:t>
            </a:r>
          </a:p>
          <a:p>
            <a:endParaRPr lang="en-US" sz="2000" dirty="0" smtClean="0"/>
          </a:p>
          <a:p>
            <a:pPr lvl="2"/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Solution – General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2011-10-24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A48181-2C78-49CB-8C52-912A07842C2E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Charles Hardinge &amp; Andreas Lindinger © Continental AG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Solution – Public Key </a:t>
            </a:r>
            <a:r>
              <a:rPr lang="de-DE" dirty="0" err="1" smtClean="0"/>
              <a:t>infrastructure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2011-10-24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A48181-2C78-49CB-8C52-912A07842C2E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Charles Hardinge &amp; Andreas Lindinger © Continental AG</a:t>
            </a:r>
            <a:endParaRPr lang="de-DE" dirty="0"/>
          </a:p>
        </p:txBody>
      </p:sp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78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1079612" y="836712"/>
          <a:ext cx="6768752" cy="5130801"/>
        </p:xfrm>
        <a:graphic>
          <a:graphicData uri="http://schemas.openxmlformats.org/presentationml/2006/ole">
            <p:oleObj spid="_x0000_s77826" name="Visio" r:id="rId4" imgW="7828788" imgH="5929884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Solution – Public Key </a:t>
            </a:r>
            <a:r>
              <a:rPr lang="de-DE" dirty="0" err="1" smtClean="0"/>
              <a:t>infrastructure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2011-10-24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A48181-2C78-49CB-8C52-912A07842C2E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Charles Hardinge &amp; Andreas Lindinger © Continental AG</a:t>
            </a:r>
            <a:endParaRPr lang="de-DE" dirty="0"/>
          </a:p>
        </p:txBody>
      </p:sp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78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4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6450" y="5376192"/>
            <a:ext cx="464216" cy="457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" name="TextBox 44"/>
          <p:cNvSpPr txBox="1"/>
          <p:nvPr/>
        </p:nvSpPr>
        <p:spPr>
          <a:xfrm>
            <a:off x="2107792" y="5305825"/>
            <a:ext cx="1499773" cy="571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err="1" smtClean="0"/>
              <a:t>Bob‘s</a:t>
            </a:r>
            <a:r>
              <a:rPr lang="de-DE" sz="1600" dirty="0" smtClean="0"/>
              <a:t> Private </a:t>
            </a:r>
          </a:p>
          <a:p>
            <a:r>
              <a:rPr lang="de-DE" sz="1600" dirty="0" smtClean="0"/>
              <a:t>Key BOB_SK</a:t>
            </a:r>
            <a:endParaRPr lang="de-DE" sz="1600" dirty="0"/>
          </a:p>
        </p:txBody>
      </p:sp>
      <p:pic>
        <p:nvPicPr>
          <p:cNvPr id="4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250" y="4869159"/>
            <a:ext cx="652150" cy="842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36450" y="4730642"/>
            <a:ext cx="498198" cy="490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TextBox 47"/>
          <p:cNvSpPr txBox="1"/>
          <p:nvPr/>
        </p:nvSpPr>
        <p:spPr>
          <a:xfrm>
            <a:off x="2107792" y="4693757"/>
            <a:ext cx="1499773" cy="571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err="1" smtClean="0"/>
              <a:t>Bob‘s</a:t>
            </a:r>
            <a:r>
              <a:rPr lang="de-DE" sz="1600" dirty="0" smtClean="0"/>
              <a:t> Public </a:t>
            </a:r>
          </a:p>
          <a:p>
            <a:r>
              <a:rPr lang="de-DE" sz="1600" dirty="0" smtClean="0"/>
              <a:t>Key BOB_PK</a:t>
            </a:r>
            <a:endParaRPr lang="de-DE" sz="1600" dirty="0"/>
          </a:p>
        </p:txBody>
      </p:sp>
      <p:grpSp>
        <p:nvGrpSpPr>
          <p:cNvPr id="49" name="Group 48"/>
          <p:cNvGrpSpPr/>
          <p:nvPr/>
        </p:nvGrpSpPr>
        <p:grpSpPr>
          <a:xfrm>
            <a:off x="679436" y="2420786"/>
            <a:ext cx="1999699" cy="725507"/>
            <a:chOff x="683568" y="2348880"/>
            <a:chExt cx="2016225" cy="742428"/>
          </a:xfrm>
        </p:grpSpPr>
        <p:sp>
          <p:nvSpPr>
            <p:cNvPr id="50" name="Rectangle 49"/>
            <p:cNvSpPr/>
            <p:nvPr/>
          </p:nvSpPr>
          <p:spPr>
            <a:xfrm>
              <a:off x="1907705" y="2492895"/>
              <a:ext cx="792088" cy="598413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3200" b="1" cap="none" spc="0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RA</a:t>
              </a:r>
              <a:endParaRPr lang="en-US" sz="32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83568" y="2348880"/>
              <a:ext cx="151216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dirty="0" smtClean="0"/>
                <a:t>Registration</a:t>
              </a:r>
              <a:endParaRPr lang="de-DE" sz="1600" dirty="0"/>
            </a:p>
            <a:p>
              <a:r>
                <a:rPr lang="de-DE" sz="1600" dirty="0" smtClean="0"/>
                <a:t>Authority</a:t>
              </a:r>
              <a:endParaRPr lang="de-DE" sz="1600" dirty="0"/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2464881" y="2985422"/>
            <a:ext cx="2071115" cy="571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Is Bob </a:t>
            </a:r>
            <a:r>
              <a:rPr lang="de-DE" sz="1600" dirty="0" err="1" smtClean="0"/>
              <a:t>Bob</a:t>
            </a:r>
            <a:r>
              <a:rPr lang="de-DE" sz="1600" dirty="0" smtClean="0"/>
              <a:t> ?</a:t>
            </a:r>
          </a:p>
          <a:p>
            <a:r>
              <a:rPr lang="de-DE" sz="1600" dirty="0" smtClean="0"/>
              <a:t>Is Bob </a:t>
            </a:r>
            <a:r>
              <a:rPr lang="de-DE" sz="1600" dirty="0" err="1" smtClean="0"/>
              <a:t>trustworthy</a:t>
            </a:r>
            <a:r>
              <a:rPr lang="de-DE" sz="1600" dirty="0" smtClean="0"/>
              <a:t>?</a:t>
            </a:r>
            <a:endParaRPr lang="de-DE" sz="1600" dirty="0"/>
          </a:p>
        </p:txBody>
      </p:sp>
      <p:grpSp>
        <p:nvGrpSpPr>
          <p:cNvPr id="53" name="Group 52"/>
          <p:cNvGrpSpPr/>
          <p:nvPr/>
        </p:nvGrpSpPr>
        <p:grpSpPr>
          <a:xfrm>
            <a:off x="4178907" y="872716"/>
            <a:ext cx="4713573" cy="1196236"/>
            <a:chOff x="4211960" y="764704"/>
            <a:chExt cx="4752528" cy="1224136"/>
          </a:xfrm>
        </p:grpSpPr>
        <p:grpSp>
          <p:nvGrpSpPr>
            <p:cNvPr id="54" name="Group 44"/>
            <p:cNvGrpSpPr/>
            <p:nvPr/>
          </p:nvGrpSpPr>
          <p:grpSpPr>
            <a:xfrm>
              <a:off x="4211960" y="764704"/>
              <a:ext cx="1944216" cy="1224136"/>
              <a:chOff x="4211960" y="764704"/>
              <a:chExt cx="1944216" cy="1224136"/>
            </a:xfrm>
          </p:grpSpPr>
          <p:pic>
            <p:nvPicPr>
              <p:cNvPr id="57" name="Picture 7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5010543" y="1141686"/>
                <a:ext cx="1145633" cy="847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8" name="TextBox 57"/>
              <p:cNvSpPr txBox="1"/>
              <p:nvPr/>
            </p:nvSpPr>
            <p:spPr>
              <a:xfrm>
                <a:off x="4211960" y="764704"/>
                <a:ext cx="151216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600" dirty="0" err="1" smtClean="0"/>
                  <a:t>Certification</a:t>
                </a:r>
                <a:endParaRPr lang="de-DE" sz="1600" dirty="0"/>
              </a:p>
              <a:p>
                <a:r>
                  <a:rPr lang="de-DE" sz="1600" dirty="0" smtClean="0"/>
                  <a:t>Authority</a:t>
                </a:r>
                <a:endParaRPr lang="de-DE" sz="1600" dirty="0"/>
              </a:p>
            </p:txBody>
          </p:sp>
        </p:grpSp>
        <p:pic>
          <p:nvPicPr>
            <p:cNvPr id="55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300192" y="1124744"/>
              <a:ext cx="648072" cy="64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6" name="TextBox 55"/>
            <p:cNvSpPr txBox="1"/>
            <p:nvPr/>
          </p:nvSpPr>
          <p:spPr>
            <a:xfrm>
              <a:off x="6948264" y="980728"/>
              <a:ext cx="201622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dirty="0" err="1" smtClean="0"/>
                <a:t>CA‘s</a:t>
              </a:r>
              <a:r>
                <a:rPr lang="de-DE" sz="1600" dirty="0" smtClean="0"/>
                <a:t> Private </a:t>
              </a:r>
            </a:p>
            <a:p>
              <a:r>
                <a:rPr lang="de-DE" sz="1600" dirty="0" smtClean="0"/>
                <a:t>Key CA_SK</a:t>
              </a:r>
              <a:endParaRPr lang="de-DE" sz="1600" dirty="0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679436" y="3335554"/>
            <a:ext cx="1499773" cy="1209569"/>
            <a:chOff x="683568" y="3284985"/>
            <a:chExt cx="1512168" cy="1237781"/>
          </a:xfrm>
        </p:grpSpPr>
        <p:cxnSp>
          <p:nvCxnSpPr>
            <p:cNvPr id="60" name="Straight Arrow Connector 59"/>
            <p:cNvCxnSpPr/>
            <p:nvPr/>
          </p:nvCxnSpPr>
          <p:spPr>
            <a:xfrm flipV="1">
              <a:off x="1413765" y="3284985"/>
              <a:ext cx="781971" cy="1237781"/>
            </a:xfrm>
            <a:prstGeom prst="straightConnector1">
              <a:avLst/>
            </a:prstGeom>
            <a:ln w="635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683568" y="3501008"/>
              <a:ext cx="108012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dirty="0" err="1" smtClean="0"/>
                <a:t>Please</a:t>
              </a:r>
              <a:r>
                <a:rPr lang="de-DE" sz="1600" dirty="0" smtClean="0"/>
                <a:t> </a:t>
              </a:r>
            </a:p>
            <a:p>
              <a:r>
                <a:rPr lang="de-DE" sz="1600" dirty="0" err="1" smtClean="0"/>
                <a:t>trust</a:t>
              </a:r>
              <a:r>
                <a:rPr lang="de-DE" sz="1600" dirty="0" smtClean="0"/>
                <a:t> </a:t>
              </a:r>
              <a:r>
                <a:rPr lang="de-DE" sz="1600" dirty="0" err="1" smtClean="0"/>
                <a:t>me</a:t>
              </a:r>
              <a:endParaRPr lang="de-DE" sz="1600" dirty="0" smtClean="0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2607716" y="1646751"/>
            <a:ext cx="2356786" cy="1407336"/>
            <a:chOff x="2627784" y="1556792"/>
            <a:chExt cx="2376264" cy="1440160"/>
          </a:xfrm>
        </p:grpSpPr>
        <p:cxnSp>
          <p:nvCxnSpPr>
            <p:cNvPr id="63" name="Straight Arrow Connector 62"/>
            <p:cNvCxnSpPr/>
            <p:nvPr/>
          </p:nvCxnSpPr>
          <p:spPr>
            <a:xfrm flipV="1">
              <a:off x="2627784" y="1700808"/>
              <a:ext cx="2376264" cy="936104"/>
            </a:xfrm>
            <a:prstGeom prst="straightConnector1">
              <a:avLst/>
            </a:prstGeom>
            <a:ln w="635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4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851920" y="2348880"/>
              <a:ext cx="648072" cy="64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5" name="TextBox 64"/>
            <p:cNvSpPr txBox="1"/>
            <p:nvPr/>
          </p:nvSpPr>
          <p:spPr>
            <a:xfrm>
              <a:off x="2699792" y="1556792"/>
              <a:ext cx="14401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dirty="0" smtClean="0"/>
                <a:t>OK </a:t>
              </a:r>
              <a:r>
                <a:rPr lang="de-DE" sz="1600" dirty="0" err="1" smtClean="0"/>
                <a:t>to</a:t>
              </a:r>
              <a:r>
                <a:rPr lang="de-DE" sz="1600" dirty="0" smtClean="0"/>
                <a:t> </a:t>
              </a:r>
              <a:r>
                <a:rPr lang="de-DE" sz="1600" dirty="0" err="1" smtClean="0"/>
                <a:t>create</a:t>
              </a:r>
              <a:r>
                <a:rPr lang="de-DE" sz="1600" dirty="0" smtClean="0"/>
                <a:t> </a:t>
              </a:r>
              <a:r>
                <a:rPr lang="de-DE" sz="1600" dirty="0" err="1" smtClean="0"/>
                <a:t>certificate</a:t>
              </a:r>
              <a:endParaRPr lang="de-DE" sz="1600" dirty="0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5750098" y="2139319"/>
            <a:ext cx="3142382" cy="3237736"/>
            <a:chOff x="5796136" y="2060848"/>
            <a:chExt cx="3168352" cy="3313251"/>
          </a:xfrm>
        </p:grpSpPr>
        <p:grpSp>
          <p:nvGrpSpPr>
            <p:cNvPr id="67" name="Group 97"/>
            <p:cNvGrpSpPr/>
            <p:nvPr/>
          </p:nvGrpSpPr>
          <p:grpSpPr>
            <a:xfrm>
              <a:off x="6516216" y="4069203"/>
              <a:ext cx="1984268" cy="1304896"/>
              <a:chOff x="6516216" y="4069203"/>
              <a:chExt cx="1984268" cy="1304896"/>
            </a:xfrm>
          </p:grpSpPr>
          <p:grpSp>
            <p:nvGrpSpPr>
              <p:cNvPr id="71" name="Group 55"/>
              <p:cNvGrpSpPr/>
              <p:nvPr/>
            </p:nvGrpSpPr>
            <p:grpSpPr>
              <a:xfrm>
                <a:off x="6516216" y="4069203"/>
                <a:ext cx="1984268" cy="1304896"/>
                <a:chOff x="1331640" y="1634480"/>
                <a:chExt cx="1984268" cy="2067070"/>
              </a:xfrm>
            </p:grpSpPr>
            <p:sp>
              <p:nvSpPr>
                <p:cNvPr id="73" name="Rectangle 27"/>
                <p:cNvSpPr>
                  <a:spLocks noChangeArrowheads="1"/>
                </p:cNvSpPr>
                <p:nvPr/>
              </p:nvSpPr>
              <p:spPr bwMode="auto">
                <a:xfrm>
                  <a:off x="1331640" y="1634480"/>
                  <a:ext cx="1981200" cy="68580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 anchor="ctr">
                  <a:spAutoFit/>
                </a:bodyPr>
                <a:lstStyle/>
                <a:p>
                  <a:endParaRPr lang="de-DE" dirty="0"/>
                </a:p>
              </p:txBody>
            </p:sp>
            <p:sp>
              <p:nvSpPr>
                <p:cNvPr id="74" name="Rectangle 31"/>
                <p:cNvSpPr>
                  <a:spLocks noChangeArrowheads="1"/>
                </p:cNvSpPr>
                <p:nvPr/>
              </p:nvSpPr>
              <p:spPr bwMode="auto">
                <a:xfrm>
                  <a:off x="1440633" y="1786880"/>
                  <a:ext cx="1512168" cy="536299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>
                    <a:buFontTx/>
                    <a:buNone/>
                  </a:pPr>
                  <a:r>
                    <a:rPr lang="en-GB" sz="1600" dirty="0" smtClean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Bob’s Public Key</a:t>
                  </a:r>
                  <a:endParaRPr lang="en-US" sz="1600" dirty="0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75" name="Rectangle 27"/>
                <p:cNvSpPr>
                  <a:spLocks noChangeArrowheads="1"/>
                </p:cNvSpPr>
                <p:nvPr/>
              </p:nvSpPr>
              <p:spPr bwMode="auto">
                <a:xfrm>
                  <a:off x="1331640" y="3015749"/>
                  <a:ext cx="1981200" cy="685801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 anchor="ctr">
                  <a:spAutoFit/>
                </a:bodyPr>
                <a:lstStyle/>
                <a:p>
                  <a:endParaRPr lang="de-DE" dirty="0"/>
                </a:p>
              </p:txBody>
            </p:sp>
            <p:sp>
              <p:nvSpPr>
                <p:cNvPr id="76" name="Rectangle 27"/>
                <p:cNvSpPr>
                  <a:spLocks noChangeArrowheads="1"/>
                </p:cNvSpPr>
                <p:nvPr/>
              </p:nvSpPr>
              <p:spPr bwMode="auto">
                <a:xfrm>
                  <a:off x="1331640" y="2311152"/>
                  <a:ext cx="1981200" cy="685800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bg2"/>
                  </a:outerShdw>
                </a:effectLst>
              </p:spPr>
              <p:txBody>
                <a:bodyPr anchor="ctr">
                  <a:spAutoFit/>
                </a:bodyPr>
                <a:lstStyle/>
                <a:p>
                  <a:endParaRPr lang="de-DE" dirty="0"/>
                </a:p>
              </p:txBody>
            </p:sp>
            <p:sp>
              <p:nvSpPr>
                <p:cNvPr id="77" name="Rectangle 31"/>
                <p:cNvSpPr>
                  <a:spLocks noChangeArrowheads="1"/>
                </p:cNvSpPr>
                <p:nvPr/>
              </p:nvSpPr>
              <p:spPr bwMode="auto">
                <a:xfrm>
                  <a:off x="1475656" y="2478658"/>
                  <a:ext cx="1656184" cy="536299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>
                    <a:buFontTx/>
                    <a:buNone/>
                  </a:pPr>
                  <a:r>
                    <a:rPr lang="en-GB" sz="1600" dirty="0" smtClean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Certificate data</a:t>
                  </a:r>
                  <a:endParaRPr lang="en-US" sz="1600" dirty="0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  <p:sp>
              <p:nvSpPr>
                <p:cNvPr id="78" name="Rectangle 31"/>
                <p:cNvSpPr>
                  <a:spLocks noChangeArrowheads="1"/>
                </p:cNvSpPr>
                <p:nvPr/>
              </p:nvSpPr>
              <p:spPr bwMode="auto">
                <a:xfrm>
                  <a:off x="1403648" y="3129816"/>
                  <a:ext cx="1912260" cy="536299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>
                    <a:buFontTx/>
                    <a:buNone/>
                  </a:pPr>
                  <a:r>
                    <a:rPr lang="en-GB" sz="1600" dirty="0" smtClean="0">
                      <a:effectLst>
                        <a:outerShdw blurRad="38100" dist="38100" dir="2700000" algn="tl">
                          <a:srgbClr val="C0C0C0"/>
                        </a:outerShdw>
                      </a:effectLst>
                    </a:rPr>
                    <a:t>Signature CA_SK</a:t>
                  </a:r>
                  <a:endParaRPr lang="en-US" sz="1600" dirty="0"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</p:grpSp>
          <p:pic>
            <p:nvPicPr>
              <p:cNvPr id="72" name="Picture 4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8065369" y="4106187"/>
                <a:ext cx="323056" cy="3230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cxnSp>
          <p:nvCxnSpPr>
            <p:cNvPr id="68" name="Straight Arrow Connector 67"/>
            <p:cNvCxnSpPr/>
            <p:nvPr/>
          </p:nvCxnSpPr>
          <p:spPr>
            <a:xfrm>
              <a:off x="6084168" y="2060848"/>
              <a:ext cx="1224136" cy="1800200"/>
            </a:xfrm>
            <a:prstGeom prst="straightConnector1">
              <a:avLst/>
            </a:prstGeom>
            <a:ln w="635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Box 68"/>
            <p:cNvSpPr txBox="1"/>
            <p:nvPr/>
          </p:nvSpPr>
          <p:spPr>
            <a:xfrm>
              <a:off x="6804248" y="2494637"/>
              <a:ext cx="2160240" cy="5984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dirty="0" err="1" smtClean="0"/>
                <a:t>Generate</a:t>
              </a:r>
              <a:r>
                <a:rPr lang="de-DE" sz="1600" dirty="0" smtClean="0"/>
                <a:t> </a:t>
              </a:r>
              <a:r>
                <a:rPr lang="de-DE" sz="1600" dirty="0" err="1" smtClean="0"/>
                <a:t>certificate</a:t>
              </a:r>
              <a:r>
                <a:rPr lang="de-DE" sz="1600" dirty="0" smtClean="0"/>
                <a:t> </a:t>
              </a:r>
              <a:r>
                <a:rPr lang="de-DE" sz="1600" dirty="0" err="1" smtClean="0"/>
                <a:t>and</a:t>
              </a:r>
              <a:r>
                <a:rPr lang="de-DE" sz="1600" dirty="0" smtClean="0"/>
                <a:t> </a:t>
              </a:r>
              <a:r>
                <a:rPr lang="de-DE" sz="1600" dirty="0" err="1" smtClean="0"/>
                <a:t>sign</a:t>
              </a:r>
              <a:r>
                <a:rPr lang="de-DE" sz="1600" dirty="0" smtClean="0"/>
                <a:t> </a:t>
              </a:r>
              <a:r>
                <a:rPr lang="de-DE" sz="1600" dirty="0" err="1" smtClean="0"/>
                <a:t>with</a:t>
              </a:r>
              <a:r>
                <a:rPr lang="de-DE" sz="1600" dirty="0" smtClean="0"/>
                <a:t> CA_SK</a:t>
              </a:r>
              <a:endParaRPr lang="de-DE" sz="1600" dirty="0"/>
            </a:p>
          </p:txBody>
        </p:sp>
        <p:pic>
          <p:nvPicPr>
            <p:cNvPr id="70" name="Picture 2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796136" y="4509120"/>
              <a:ext cx="629650" cy="850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8" grpId="0"/>
      <p:bldP spid="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Solution – Digital </a:t>
            </a:r>
            <a:r>
              <a:rPr lang="de-DE" dirty="0" err="1" smtClean="0"/>
              <a:t>Signature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asymmetrical</a:t>
            </a:r>
            <a:r>
              <a:rPr lang="de-DE" dirty="0" smtClean="0"/>
              <a:t> </a:t>
            </a:r>
            <a:r>
              <a:rPr lang="de-DE" dirty="0" err="1" smtClean="0"/>
              <a:t>cryptography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2011-10-24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A48181-2C78-49CB-8C52-912A07842C2E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Charles Hardinge &amp; Andreas Lindinger © Continental AG</a:t>
            </a:r>
            <a:endParaRPr lang="de-DE" dirty="0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377444" y="1160748"/>
            <a:ext cx="0" cy="434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8" name="Rectangle 26"/>
          <p:cNvSpPr>
            <a:spLocks noChangeArrowheads="1"/>
          </p:cNvSpPr>
          <p:nvPr/>
        </p:nvSpPr>
        <p:spPr bwMode="auto">
          <a:xfrm>
            <a:off x="415044" y="1160748"/>
            <a:ext cx="3429000" cy="426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9" name="Rectangle 27"/>
          <p:cNvSpPr>
            <a:spLocks noChangeArrowheads="1"/>
          </p:cNvSpPr>
          <p:nvPr/>
        </p:nvSpPr>
        <p:spPr bwMode="auto">
          <a:xfrm>
            <a:off x="1405644" y="1389348"/>
            <a:ext cx="1981200" cy="685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0" name="Line 28"/>
          <p:cNvSpPr>
            <a:spLocks noChangeShapeType="1"/>
          </p:cNvSpPr>
          <p:nvPr/>
        </p:nvSpPr>
        <p:spPr bwMode="auto">
          <a:xfrm>
            <a:off x="2472444" y="2151348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1" name="Rectangle 29"/>
          <p:cNvSpPr>
            <a:spLocks noChangeArrowheads="1"/>
          </p:cNvSpPr>
          <p:nvPr/>
        </p:nvSpPr>
        <p:spPr bwMode="auto">
          <a:xfrm>
            <a:off x="1786644" y="2456148"/>
            <a:ext cx="1447800" cy="3810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2" name="Rectangle 30"/>
          <p:cNvSpPr>
            <a:spLocks noChangeArrowheads="1"/>
          </p:cNvSpPr>
          <p:nvPr/>
        </p:nvSpPr>
        <p:spPr bwMode="auto">
          <a:xfrm>
            <a:off x="1786644" y="2456148"/>
            <a:ext cx="152744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GB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Hash </a:t>
            </a:r>
            <a:r>
              <a:rPr lang="en-GB" sz="1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Function </a:t>
            </a:r>
            <a:endParaRPr lang="en-US" sz="1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" name="Rectangle 31"/>
          <p:cNvSpPr>
            <a:spLocks noChangeArrowheads="1"/>
          </p:cNvSpPr>
          <p:nvPr/>
        </p:nvSpPr>
        <p:spPr bwMode="auto">
          <a:xfrm>
            <a:off x="1939044" y="1541748"/>
            <a:ext cx="8969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GB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Message</a:t>
            </a:r>
            <a:endParaRPr lang="en-US" sz="1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" name="Rectangle 32"/>
          <p:cNvSpPr>
            <a:spLocks noChangeArrowheads="1"/>
          </p:cNvSpPr>
          <p:nvPr/>
        </p:nvSpPr>
        <p:spPr bwMode="auto">
          <a:xfrm>
            <a:off x="1939044" y="4509120"/>
            <a:ext cx="1066800" cy="533400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5" name="Line 33"/>
          <p:cNvSpPr>
            <a:spLocks noChangeShapeType="1"/>
          </p:cNvSpPr>
          <p:nvPr/>
        </p:nvSpPr>
        <p:spPr bwMode="auto">
          <a:xfrm>
            <a:off x="2472444" y="405192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16" name="Rectangle 34"/>
          <p:cNvSpPr>
            <a:spLocks noChangeArrowheads="1"/>
          </p:cNvSpPr>
          <p:nvPr/>
        </p:nvSpPr>
        <p:spPr bwMode="auto">
          <a:xfrm>
            <a:off x="2015244" y="4665948"/>
            <a:ext cx="9652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GB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Signature</a:t>
            </a:r>
            <a:endParaRPr lang="en-US" sz="16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" name="Rectangle 35"/>
          <p:cNvSpPr>
            <a:spLocks noChangeArrowheads="1"/>
          </p:cNvSpPr>
          <p:nvPr/>
        </p:nvSpPr>
        <p:spPr bwMode="auto">
          <a:xfrm>
            <a:off x="554092" y="3789040"/>
            <a:ext cx="1101584" cy="43704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GB" sz="14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EOBR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4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Private </a:t>
            </a:r>
            <a:r>
              <a:rPr lang="en-GB" sz="14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Key</a:t>
            </a:r>
            <a:endParaRPr lang="en-US" sz="1400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" name="Rectangle 36"/>
          <p:cNvSpPr>
            <a:spLocks noChangeArrowheads="1"/>
          </p:cNvSpPr>
          <p:nvPr/>
        </p:nvSpPr>
        <p:spPr bwMode="auto">
          <a:xfrm>
            <a:off x="1939044" y="3903948"/>
            <a:ext cx="1066800" cy="3810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19" name="Rectangle 37"/>
          <p:cNvSpPr>
            <a:spLocks noChangeArrowheads="1"/>
          </p:cNvSpPr>
          <p:nvPr/>
        </p:nvSpPr>
        <p:spPr bwMode="auto">
          <a:xfrm>
            <a:off x="1939044" y="3903948"/>
            <a:ext cx="108902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GB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Encryption</a:t>
            </a:r>
            <a:endParaRPr lang="en-US" sz="16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" name="Line 38"/>
          <p:cNvSpPr>
            <a:spLocks noChangeShapeType="1"/>
          </p:cNvSpPr>
          <p:nvPr/>
        </p:nvSpPr>
        <p:spPr bwMode="auto">
          <a:xfrm>
            <a:off x="1558044" y="4132548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1" name="Rectangle 39"/>
          <p:cNvSpPr>
            <a:spLocks noChangeArrowheads="1"/>
          </p:cNvSpPr>
          <p:nvPr/>
        </p:nvSpPr>
        <p:spPr bwMode="auto">
          <a:xfrm>
            <a:off x="1939044" y="3141948"/>
            <a:ext cx="1066800" cy="381000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22" name="Rectangle 40"/>
          <p:cNvSpPr>
            <a:spLocks noChangeArrowheads="1"/>
          </p:cNvSpPr>
          <p:nvPr/>
        </p:nvSpPr>
        <p:spPr bwMode="auto">
          <a:xfrm>
            <a:off x="2091444" y="3141948"/>
            <a:ext cx="7159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GB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Digest</a:t>
            </a:r>
            <a:endParaRPr lang="en-US" sz="16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" name="Line 41"/>
          <p:cNvSpPr>
            <a:spLocks noChangeShapeType="1"/>
          </p:cNvSpPr>
          <p:nvPr/>
        </p:nvSpPr>
        <p:spPr bwMode="auto">
          <a:xfrm>
            <a:off x="2472444" y="2837148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4" name="Line 42"/>
          <p:cNvSpPr>
            <a:spLocks noChangeShapeType="1"/>
          </p:cNvSpPr>
          <p:nvPr/>
        </p:nvSpPr>
        <p:spPr bwMode="auto">
          <a:xfrm>
            <a:off x="2472444" y="3599148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25" name="Rectangle 43"/>
          <p:cNvSpPr>
            <a:spLocks noChangeArrowheads="1"/>
          </p:cNvSpPr>
          <p:nvPr/>
        </p:nvSpPr>
        <p:spPr bwMode="auto">
          <a:xfrm>
            <a:off x="4910844" y="1236948"/>
            <a:ext cx="3657600" cy="4191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26" name="Rectangle 44"/>
          <p:cNvSpPr>
            <a:spLocks noChangeArrowheads="1"/>
          </p:cNvSpPr>
          <p:nvPr/>
        </p:nvSpPr>
        <p:spPr bwMode="auto">
          <a:xfrm>
            <a:off x="5520444" y="1389348"/>
            <a:ext cx="1981200" cy="685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27" name="Rectangle 45"/>
          <p:cNvSpPr>
            <a:spLocks noChangeArrowheads="1"/>
          </p:cNvSpPr>
          <p:nvPr/>
        </p:nvSpPr>
        <p:spPr bwMode="auto">
          <a:xfrm>
            <a:off x="5977644" y="1541748"/>
            <a:ext cx="8969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GB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Message</a:t>
            </a:r>
            <a:endParaRPr lang="en-US" sz="1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" name="Rectangle 46"/>
          <p:cNvSpPr>
            <a:spLocks noChangeArrowheads="1"/>
          </p:cNvSpPr>
          <p:nvPr/>
        </p:nvSpPr>
        <p:spPr bwMode="auto">
          <a:xfrm>
            <a:off x="5291844" y="3903948"/>
            <a:ext cx="1066800" cy="3810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29" name="Rectangle 47"/>
          <p:cNvSpPr>
            <a:spLocks noChangeArrowheads="1"/>
          </p:cNvSpPr>
          <p:nvPr/>
        </p:nvSpPr>
        <p:spPr bwMode="auto">
          <a:xfrm>
            <a:off x="5291844" y="3903948"/>
            <a:ext cx="11001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GB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Decryption</a:t>
            </a:r>
            <a:endParaRPr lang="en-US" sz="16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" name="Rectangle 50"/>
          <p:cNvSpPr>
            <a:spLocks noChangeArrowheads="1"/>
          </p:cNvSpPr>
          <p:nvPr/>
        </p:nvSpPr>
        <p:spPr bwMode="auto">
          <a:xfrm>
            <a:off x="5291844" y="4589748"/>
            <a:ext cx="1066800" cy="609600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33" name="Rectangle 51"/>
          <p:cNvSpPr>
            <a:spLocks noChangeArrowheads="1"/>
          </p:cNvSpPr>
          <p:nvPr/>
        </p:nvSpPr>
        <p:spPr bwMode="auto">
          <a:xfrm>
            <a:off x="5368044" y="4589748"/>
            <a:ext cx="1039067" cy="514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GB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Expected</a:t>
            </a:r>
          </a:p>
          <a:p>
            <a:pPr>
              <a:lnSpc>
                <a:spcPct val="30000"/>
              </a:lnSpc>
              <a:buFontTx/>
              <a:buNone/>
            </a:pPr>
            <a:endParaRPr lang="en-GB" sz="16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30000"/>
              </a:lnSpc>
              <a:buFontTx/>
              <a:buNone/>
            </a:pPr>
            <a:r>
              <a:rPr lang="en-GB" sz="1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Digest</a:t>
            </a:r>
            <a:endParaRPr lang="en-US" sz="1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" name="Rectangle 52"/>
          <p:cNvSpPr>
            <a:spLocks noChangeArrowheads="1"/>
          </p:cNvSpPr>
          <p:nvPr/>
        </p:nvSpPr>
        <p:spPr bwMode="auto">
          <a:xfrm>
            <a:off x="7273044" y="4589748"/>
            <a:ext cx="1066800" cy="609600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endParaRPr lang="de-DE"/>
          </a:p>
        </p:txBody>
      </p:sp>
      <p:sp>
        <p:nvSpPr>
          <p:cNvPr id="35" name="Rectangle 53"/>
          <p:cNvSpPr>
            <a:spLocks noChangeArrowheads="1"/>
          </p:cNvSpPr>
          <p:nvPr/>
        </p:nvSpPr>
        <p:spPr bwMode="auto">
          <a:xfrm>
            <a:off x="7349244" y="4589748"/>
            <a:ext cx="764953" cy="4862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GB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Actual</a:t>
            </a:r>
          </a:p>
          <a:p>
            <a:pPr>
              <a:lnSpc>
                <a:spcPct val="30000"/>
              </a:lnSpc>
              <a:buFontTx/>
              <a:buNone/>
            </a:pPr>
            <a:endParaRPr lang="en-GB" sz="16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30000"/>
              </a:lnSpc>
              <a:buFontTx/>
              <a:buNone/>
            </a:pPr>
            <a:r>
              <a:rPr lang="en-GB" sz="1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Digest</a:t>
            </a:r>
            <a:endParaRPr lang="en-US" sz="1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" name="Line 54"/>
          <p:cNvSpPr>
            <a:spLocks noChangeShapeType="1"/>
          </p:cNvSpPr>
          <p:nvPr/>
        </p:nvSpPr>
        <p:spPr bwMode="auto">
          <a:xfrm>
            <a:off x="5796136" y="4284948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37" name="Rectangle 55"/>
          <p:cNvSpPr>
            <a:spLocks noChangeArrowheads="1"/>
          </p:cNvSpPr>
          <p:nvPr/>
        </p:nvSpPr>
        <p:spPr bwMode="auto">
          <a:xfrm>
            <a:off x="6587244" y="2456148"/>
            <a:ext cx="1623392" cy="3810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anchor="ctr">
            <a:spAutoFit/>
          </a:bodyPr>
          <a:lstStyle/>
          <a:p>
            <a:endParaRPr lang="de-DE"/>
          </a:p>
        </p:txBody>
      </p:sp>
      <p:sp>
        <p:nvSpPr>
          <p:cNvPr id="38" name="Rectangle 56"/>
          <p:cNvSpPr>
            <a:spLocks noChangeArrowheads="1"/>
          </p:cNvSpPr>
          <p:nvPr/>
        </p:nvSpPr>
        <p:spPr bwMode="auto">
          <a:xfrm>
            <a:off x="6663444" y="2456148"/>
            <a:ext cx="1583196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GB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Hash </a:t>
            </a:r>
            <a:r>
              <a:rPr lang="en-GB" sz="1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Function </a:t>
            </a:r>
            <a:endParaRPr lang="en-US" sz="1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9" name="Line 57"/>
          <p:cNvSpPr>
            <a:spLocks noChangeShapeType="1"/>
          </p:cNvSpPr>
          <p:nvPr/>
        </p:nvSpPr>
        <p:spPr bwMode="auto">
          <a:xfrm>
            <a:off x="6739644" y="2075148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40" name="Line 58"/>
          <p:cNvSpPr>
            <a:spLocks noChangeShapeType="1"/>
          </p:cNvSpPr>
          <p:nvPr/>
        </p:nvSpPr>
        <p:spPr bwMode="auto">
          <a:xfrm>
            <a:off x="7936904" y="2858108"/>
            <a:ext cx="19472" cy="173164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de-DE"/>
          </a:p>
        </p:txBody>
      </p:sp>
      <p:sp>
        <p:nvSpPr>
          <p:cNvPr id="41" name="Line 59"/>
          <p:cNvSpPr>
            <a:spLocks noChangeShapeType="1"/>
          </p:cNvSpPr>
          <p:nvPr/>
        </p:nvSpPr>
        <p:spPr bwMode="auto">
          <a:xfrm>
            <a:off x="3463044" y="1694148"/>
            <a:ext cx="2057400" cy="0"/>
          </a:xfrm>
          <a:prstGeom prst="line">
            <a:avLst/>
          </a:prstGeom>
          <a:noFill/>
          <a:ln w="28575">
            <a:solidFill>
              <a:srgbClr val="FF3300"/>
            </a:solidFill>
            <a:prstDash val="dash"/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42" name="Freeform 61"/>
          <p:cNvSpPr>
            <a:spLocks/>
          </p:cNvSpPr>
          <p:nvPr/>
        </p:nvSpPr>
        <p:spPr bwMode="auto">
          <a:xfrm>
            <a:off x="3005844" y="4056348"/>
            <a:ext cx="2286000" cy="838200"/>
          </a:xfrm>
          <a:custGeom>
            <a:avLst/>
            <a:gdLst/>
            <a:ahLst/>
            <a:cxnLst>
              <a:cxn ang="0">
                <a:pos x="0" y="528"/>
              </a:cxn>
              <a:cxn ang="0">
                <a:pos x="1248" y="528"/>
              </a:cxn>
              <a:cxn ang="0">
                <a:pos x="1248" y="0"/>
              </a:cxn>
              <a:cxn ang="0">
                <a:pos x="1440" y="0"/>
              </a:cxn>
            </a:cxnLst>
            <a:rect l="0" t="0" r="r" b="b"/>
            <a:pathLst>
              <a:path w="1440" h="528">
                <a:moveTo>
                  <a:pt x="0" y="528"/>
                </a:moveTo>
                <a:lnTo>
                  <a:pt x="1248" y="528"/>
                </a:lnTo>
                <a:lnTo>
                  <a:pt x="1248" y="0"/>
                </a:lnTo>
                <a:lnTo>
                  <a:pt x="1440" y="0"/>
                </a:lnTo>
              </a:path>
            </a:pathLst>
          </a:custGeom>
          <a:noFill/>
          <a:ln w="28575" cap="flat" cmpd="sng">
            <a:solidFill>
              <a:srgbClr val="FF3300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43" name="Text Box 62"/>
          <p:cNvSpPr txBox="1">
            <a:spLocks noChangeArrowheads="1"/>
          </p:cNvSpPr>
          <p:nvPr/>
        </p:nvSpPr>
        <p:spPr bwMode="auto">
          <a:xfrm>
            <a:off x="1369876" y="5485098"/>
            <a:ext cx="159928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GB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Signer - EOBR</a:t>
            </a: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4" name="Text Box 63"/>
          <p:cNvSpPr txBox="1">
            <a:spLocks noChangeArrowheads="1"/>
          </p:cNvSpPr>
          <p:nvPr/>
        </p:nvSpPr>
        <p:spPr bwMode="auto">
          <a:xfrm>
            <a:off x="5743809" y="5485098"/>
            <a:ext cx="261084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GB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Receiver - Enforcement</a:t>
            </a: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5" name="Text Box 64"/>
          <p:cNvSpPr txBox="1">
            <a:spLocks noChangeArrowheads="1"/>
          </p:cNvSpPr>
          <p:nvPr/>
        </p:nvSpPr>
        <p:spPr bwMode="auto">
          <a:xfrm>
            <a:off x="3844044" y="5504148"/>
            <a:ext cx="11430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GB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Channel</a:t>
            </a:r>
            <a:endParaRPr lang="en-US" sz="20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6" name="Rectangle 65"/>
          <p:cNvSpPr>
            <a:spLocks noChangeArrowheads="1"/>
          </p:cNvSpPr>
          <p:nvPr/>
        </p:nvSpPr>
        <p:spPr bwMode="auto">
          <a:xfrm>
            <a:off x="567444" y="2379948"/>
            <a:ext cx="923925" cy="538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GB" sz="14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Digest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4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Algorithm</a:t>
            </a:r>
            <a:endParaRPr lang="en-US" sz="140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7" name="Line 66"/>
          <p:cNvSpPr>
            <a:spLocks noChangeShapeType="1"/>
          </p:cNvSpPr>
          <p:nvPr/>
        </p:nvSpPr>
        <p:spPr bwMode="auto">
          <a:xfrm>
            <a:off x="1405644" y="2684748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48" name="Rectangle 67"/>
          <p:cNvSpPr>
            <a:spLocks noChangeArrowheads="1"/>
          </p:cNvSpPr>
          <p:nvPr/>
        </p:nvSpPr>
        <p:spPr bwMode="auto">
          <a:xfrm>
            <a:off x="7596336" y="1558689"/>
            <a:ext cx="923925" cy="538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GB" sz="14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Digest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140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Algorithm</a:t>
            </a:r>
            <a:endParaRPr lang="en-US" sz="1400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9" name="Line 68"/>
          <p:cNvSpPr>
            <a:spLocks noChangeShapeType="1"/>
          </p:cNvSpPr>
          <p:nvPr/>
        </p:nvSpPr>
        <p:spPr bwMode="auto">
          <a:xfrm>
            <a:off x="7920372" y="1988840"/>
            <a:ext cx="0" cy="46805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de-DE"/>
          </a:p>
        </p:txBody>
      </p:sp>
      <p:pic>
        <p:nvPicPr>
          <p:cNvPr id="50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9572" y="3356992"/>
            <a:ext cx="43204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2220" y="3068960"/>
            <a:ext cx="64807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" name="Rectangle 46"/>
          <p:cNvSpPr>
            <a:spLocks noChangeArrowheads="1"/>
          </p:cNvSpPr>
          <p:nvPr/>
        </p:nvSpPr>
        <p:spPr bwMode="auto">
          <a:xfrm>
            <a:off x="5305400" y="2348880"/>
            <a:ext cx="1066800" cy="52322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r>
              <a:rPr lang="de-DE" sz="1400" dirty="0" smtClean="0"/>
              <a:t>EOBR </a:t>
            </a:r>
            <a:r>
              <a:rPr lang="de-DE" sz="1400" dirty="0" err="1" smtClean="0"/>
              <a:t>certificate</a:t>
            </a:r>
            <a:endParaRPr lang="de-DE" sz="1400" dirty="0"/>
          </a:p>
        </p:txBody>
      </p:sp>
      <p:sp>
        <p:nvSpPr>
          <p:cNvPr id="57" name="Line 49"/>
          <p:cNvSpPr>
            <a:spLocks noChangeShapeType="1"/>
          </p:cNvSpPr>
          <p:nvPr/>
        </p:nvSpPr>
        <p:spPr bwMode="auto">
          <a:xfrm flipH="1">
            <a:off x="5760132" y="2888940"/>
            <a:ext cx="0" cy="25202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de-DE"/>
          </a:p>
        </p:txBody>
      </p:sp>
      <p:sp>
        <p:nvSpPr>
          <p:cNvPr id="55" name="Rectangle 46"/>
          <p:cNvSpPr>
            <a:spLocks noChangeArrowheads="1"/>
          </p:cNvSpPr>
          <p:nvPr/>
        </p:nvSpPr>
        <p:spPr bwMode="auto">
          <a:xfrm>
            <a:off x="5004048" y="3155137"/>
            <a:ext cx="1476164" cy="437043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 anchor="ctr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GB" sz="14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Validated EOBR Public Key</a:t>
            </a:r>
            <a:endParaRPr lang="en-US" sz="1400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" name="Line 49"/>
          <p:cNvSpPr>
            <a:spLocks noChangeShapeType="1"/>
          </p:cNvSpPr>
          <p:nvPr/>
        </p:nvSpPr>
        <p:spPr bwMode="auto">
          <a:xfrm flipH="1">
            <a:off x="5760132" y="3609020"/>
            <a:ext cx="6896" cy="29492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de-DE"/>
          </a:p>
        </p:txBody>
      </p:sp>
      <p:sp>
        <p:nvSpPr>
          <p:cNvPr id="53" name="Rectangle 46"/>
          <p:cNvSpPr>
            <a:spLocks noChangeArrowheads="1"/>
          </p:cNvSpPr>
          <p:nvPr/>
        </p:nvSpPr>
        <p:spPr bwMode="auto">
          <a:xfrm>
            <a:off x="611560" y="4869160"/>
            <a:ext cx="1066800" cy="52322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r>
              <a:rPr lang="de-DE" sz="1400" dirty="0" smtClean="0"/>
              <a:t>EOBR </a:t>
            </a:r>
            <a:r>
              <a:rPr lang="de-DE" sz="1400" dirty="0" err="1" smtClean="0"/>
              <a:t>certificate</a:t>
            </a:r>
            <a:endParaRPr lang="de-DE" sz="1400" dirty="0"/>
          </a:p>
        </p:txBody>
      </p:sp>
      <p:cxnSp>
        <p:nvCxnSpPr>
          <p:cNvPr id="60" name="Elbow Connector 59"/>
          <p:cNvCxnSpPr>
            <a:stCxn id="53" idx="3"/>
            <a:endCxn id="56" idx="1"/>
          </p:cNvCxnSpPr>
          <p:nvPr/>
        </p:nvCxnSpPr>
        <p:spPr>
          <a:xfrm flipV="1">
            <a:off x="1678360" y="2610490"/>
            <a:ext cx="3627040" cy="2520280"/>
          </a:xfrm>
          <a:prstGeom prst="bentConnector3">
            <a:avLst>
              <a:gd name="adj1" fmla="val 66123"/>
            </a:avLst>
          </a:prstGeom>
          <a:noFill/>
          <a:ln w="28575">
            <a:solidFill>
              <a:srgbClr val="FF3300"/>
            </a:solidFill>
            <a:prstDash val="dash"/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 animBg="1"/>
      <p:bldP spid="15" grpId="0" animBg="1"/>
      <p:bldP spid="16" grpId="0"/>
      <p:bldP spid="17" grpId="0"/>
      <p:bldP spid="18" grpId="0" animBg="1"/>
      <p:bldP spid="19" grpId="0"/>
      <p:bldP spid="20" grpId="0" animBg="1"/>
      <p:bldP spid="21" grpId="0" animBg="1"/>
      <p:bldP spid="22" grpId="0"/>
      <p:bldP spid="23" grpId="0" animBg="1"/>
      <p:bldP spid="24" grpId="0" animBg="1"/>
      <p:bldP spid="25" grpId="0" animBg="1"/>
      <p:bldP spid="26" grpId="0" animBg="1"/>
      <p:bldP spid="27" grpId="0"/>
      <p:bldP spid="28" grpId="0" animBg="1"/>
      <p:bldP spid="29" grpId="0"/>
      <p:bldP spid="32" grpId="0" animBg="1"/>
      <p:bldP spid="33" grpId="0"/>
      <p:bldP spid="34" grpId="0" animBg="1"/>
      <p:bldP spid="35" grpId="0"/>
      <p:bldP spid="36" grpId="0" animBg="1"/>
      <p:bldP spid="37" grpId="0" animBg="1"/>
      <p:bldP spid="38" grpId="0"/>
      <p:bldP spid="39" grpId="0" animBg="1"/>
      <p:bldP spid="40" grpId="0" animBg="1"/>
      <p:bldP spid="41" grpId="0" animBg="1"/>
      <p:bldP spid="42" grpId="0" animBg="1"/>
      <p:bldP spid="43" grpId="0"/>
      <p:bldP spid="44" grpId="0"/>
      <p:bldP spid="45" grpId="0"/>
      <p:bldP spid="46" grpId="0"/>
      <p:bldP spid="47" grpId="0" animBg="1"/>
      <p:bldP spid="48" grpId="0"/>
      <p:bldP spid="49" grpId="0" animBg="1"/>
      <p:bldP spid="56" grpId="0" animBg="1"/>
      <p:bldP spid="57" grpId="0" animBg="1"/>
      <p:bldP spid="55" grpId="0" animBg="1"/>
      <p:bldP spid="31" grpId="0" animBg="1"/>
      <p:bldP spid="5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storage based on RODS flat file format. New elements needed.</a:t>
            </a:r>
          </a:p>
          <a:p>
            <a:pPr lvl="2"/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Solution – Data Storage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2011-10-24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A48181-2C78-49CB-8C52-912A07842C2E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Charles Hardinge &amp; Andreas Lindinger © Continental AG</a:t>
            </a:r>
            <a:endParaRPr lang="de-DE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03548" y="1556792"/>
          <a:ext cx="8172909" cy="4068451"/>
        </p:xfrm>
        <a:graphic>
          <a:graphicData uri="http://schemas.openxmlformats.org/drawingml/2006/table">
            <a:tbl>
              <a:tblPr/>
              <a:tblGrid>
                <a:gridCol w="1433844"/>
                <a:gridCol w="3769814"/>
                <a:gridCol w="987474"/>
                <a:gridCol w="1041244"/>
                <a:gridCol w="940533"/>
              </a:tblGrid>
              <a:tr h="3129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Data Element</a:t>
                      </a:r>
                      <a:endParaRPr lang="de-DE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Data Element Definition</a:t>
                      </a:r>
                      <a:endParaRPr lang="de-DE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Type</a:t>
                      </a:r>
                      <a:endParaRPr lang="de-DE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Length</a:t>
                      </a:r>
                      <a:endParaRPr lang="de-DE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Sign</a:t>
                      </a:r>
                      <a:endParaRPr lang="de-DE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9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EOBR ID</a:t>
                      </a:r>
                      <a:endParaRPr lang="de-DE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Unique ID of the EOBR – same ID as in the certificate.</a:t>
                      </a:r>
                      <a:endParaRPr lang="de-DE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de-DE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r>
                        <a:rPr lang="en-US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 - </a:t>
                      </a:r>
                      <a:r>
                        <a:rPr lang="en-US" sz="1400" dirty="0" smtClean="0">
                          <a:latin typeface="Calibri"/>
                          <a:ea typeface="Calibri"/>
                          <a:cs typeface="Times New Roman"/>
                        </a:rPr>
                        <a:t>TBD</a:t>
                      </a:r>
                      <a:endParaRPr lang="de-DE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Yes</a:t>
                      </a:r>
                      <a:endParaRPr lang="de-DE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9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Session Begin</a:t>
                      </a:r>
                      <a:endParaRPr lang="de-DE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Date and time of session begin</a:t>
                      </a:r>
                      <a:endParaRPr lang="de-DE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de-DE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de-DE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Yes</a:t>
                      </a:r>
                      <a:endParaRPr lang="de-DE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9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Session End</a:t>
                      </a:r>
                      <a:endParaRPr lang="de-DE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Date and time of session end</a:t>
                      </a:r>
                      <a:endParaRPr lang="de-DE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de-DE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de-DE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Yes</a:t>
                      </a:r>
                      <a:endParaRPr lang="de-DE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88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Digital Signature</a:t>
                      </a:r>
                      <a:endParaRPr lang="de-DE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ASCII representation of Digital Signature of all relevant data elements since the last Digital Signature was recorded</a:t>
                      </a:r>
                      <a:endParaRPr lang="de-DE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de-DE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Calibri"/>
                          <a:cs typeface="Times New Roman"/>
                        </a:rPr>
                        <a:t>40-500</a:t>
                      </a:r>
                      <a:endParaRPr lang="de-DE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No</a:t>
                      </a:r>
                      <a:endParaRPr lang="de-DE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9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Certificate</a:t>
                      </a:r>
                      <a:endParaRPr lang="de-DE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ASCII representation of an EOBR public key certificate</a:t>
                      </a:r>
                      <a:endParaRPr lang="de-DE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de-DE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Calibri"/>
                          <a:ea typeface="Calibri"/>
                          <a:cs typeface="Times New Roman"/>
                        </a:rPr>
                        <a:t>130-1050</a:t>
                      </a:r>
                      <a:endParaRPr lang="de-DE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No</a:t>
                      </a:r>
                      <a:endParaRPr lang="de-DE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88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Record Signed</a:t>
                      </a:r>
                      <a:endParaRPr lang="de-DE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Indicates whether the record has been signed or not (optional depending on data storage concept – see 4.1.3.3)</a:t>
                      </a:r>
                      <a:endParaRPr lang="de-DE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de-DE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de-DE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Digital </a:t>
            </a:r>
            <a:r>
              <a:rPr lang="de-DE" dirty="0" err="1" smtClean="0"/>
              <a:t>signatures</a:t>
            </a:r>
            <a:r>
              <a:rPr lang="de-DE" dirty="0" smtClean="0"/>
              <a:t> </a:t>
            </a:r>
            <a:r>
              <a:rPr lang="de-DE" dirty="0" err="1" smtClean="0"/>
              <a:t>calculated</a:t>
            </a:r>
            <a:r>
              <a:rPr lang="de-DE" dirty="0" smtClean="0"/>
              <a:t>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using</a:t>
            </a:r>
            <a:r>
              <a:rPr lang="de-DE" dirty="0" smtClean="0"/>
              <a:t> relevant original </a:t>
            </a:r>
            <a:r>
              <a:rPr lang="de-DE" dirty="0" err="1" smtClean="0"/>
              <a:t>data</a:t>
            </a:r>
            <a:endParaRPr lang="de-DE" dirty="0" smtClean="0"/>
          </a:p>
          <a:p>
            <a:r>
              <a:rPr lang="de-DE" dirty="0" smtClean="0"/>
              <a:t>Maximum </a:t>
            </a:r>
            <a:r>
              <a:rPr lang="de-DE" dirty="0" err="1" smtClean="0"/>
              <a:t>flexibility</a:t>
            </a:r>
            <a:r>
              <a:rPr lang="de-DE" dirty="0" smtClean="0"/>
              <a:t> </a:t>
            </a:r>
            <a:r>
              <a:rPr lang="de-DE" dirty="0" err="1" smtClean="0"/>
              <a:t>provided</a:t>
            </a:r>
            <a:r>
              <a:rPr lang="de-DE" dirty="0" smtClean="0"/>
              <a:t>,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maintain</a:t>
            </a:r>
            <a:r>
              <a:rPr lang="de-DE" dirty="0" smtClean="0"/>
              <a:t> </a:t>
            </a:r>
            <a:r>
              <a:rPr lang="de-DE" dirty="0" err="1" smtClean="0"/>
              <a:t>existing</a:t>
            </a:r>
            <a:r>
              <a:rPr lang="de-DE" dirty="0" smtClean="0"/>
              <a:t> </a:t>
            </a:r>
            <a:r>
              <a:rPr lang="de-DE" dirty="0" err="1" smtClean="0"/>
              <a:t>storage</a:t>
            </a:r>
            <a:r>
              <a:rPr lang="de-DE" dirty="0" smtClean="0"/>
              <a:t> </a:t>
            </a:r>
            <a:r>
              <a:rPr lang="de-DE" dirty="0" err="1" smtClean="0"/>
              <a:t>concepts</a:t>
            </a:r>
            <a:endParaRPr lang="de-DE" dirty="0" smtClean="0"/>
          </a:p>
          <a:p>
            <a:r>
              <a:rPr lang="de-DE" dirty="0" err="1" smtClean="0"/>
              <a:t>Example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 </a:t>
            </a:r>
            <a:r>
              <a:rPr lang="de-DE" dirty="0" err="1" smtClean="0"/>
              <a:t>simplified</a:t>
            </a:r>
            <a:r>
              <a:rPr lang="de-DE" dirty="0" smtClean="0"/>
              <a:t> RODS </a:t>
            </a:r>
            <a:r>
              <a:rPr lang="de-DE" dirty="0" err="1" smtClean="0"/>
              <a:t>file</a:t>
            </a:r>
            <a:r>
              <a:rPr lang="de-DE" dirty="0" smtClean="0"/>
              <a:t> </a:t>
            </a:r>
            <a:r>
              <a:rPr lang="de-DE" dirty="0" err="1" smtClean="0"/>
              <a:t>structure</a:t>
            </a:r>
            <a:r>
              <a:rPr lang="de-DE" dirty="0" smtClean="0"/>
              <a:t> </a:t>
            </a:r>
            <a:r>
              <a:rPr lang="de-DE" dirty="0" err="1" smtClean="0"/>
              <a:t>showing</a:t>
            </a:r>
            <a:r>
              <a:rPr lang="de-DE" dirty="0" smtClean="0"/>
              <a:t> a Session </a:t>
            </a:r>
            <a:r>
              <a:rPr lang="de-DE" dirty="0" err="1" smtClean="0"/>
              <a:t>with</a:t>
            </a:r>
            <a:r>
              <a:rPr lang="de-DE" dirty="0" smtClean="0"/>
              <a:t> digital </a:t>
            </a:r>
            <a:r>
              <a:rPr lang="de-DE" dirty="0" err="1" smtClean="0"/>
              <a:t>signature</a:t>
            </a:r>
            <a:r>
              <a:rPr lang="de-DE" dirty="0" smtClean="0"/>
              <a:t>: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r>
              <a:rPr lang="de-DE" dirty="0" err="1" smtClean="0"/>
              <a:t>Could</a:t>
            </a:r>
            <a:r>
              <a:rPr lang="de-DE" dirty="0" smtClean="0"/>
              <a:t> </a:t>
            </a:r>
            <a:r>
              <a:rPr lang="de-DE" dirty="0" err="1" smtClean="0"/>
              <a:t>interleave</a:t>
            </a:r>
            <a:r>
              <a:rPr lang="de-DE" dirty="0" smtClean="0"/>
              <a:t> </a:t>
            </a:r>
            <a:r>
              <a:rPr lang="de-DE" dirty="0" err="1" smtClean="0"/>
              <a:t>annotations</a:t>
            </a:r>
            <a:r>
              <a:rPr lang="de-DE" dirty="0" smtClean="0"/>
              <a:t> but </a:t>
            </a:r>
            <a:r>
              <a:rPr lang="de-DE" dirty="0" err="1" smtClean="0"/>
              <a:t>would</a:t>
            </a:r>
            <a:r>
              <a:rPr lang="de-DE" dirty="0" smtClean="0"/>
              <a:t> </a:t>
            </a:r>
            <a:r>
              <a:rPr lang="de-DE" dirty="0" err="1" smtClean="0"/>
              <a:t>need</a:t>
            </a:r>
            <a:r>
              <a:rPr lang="de-DE" dirty="0" smtClean="0"/>
              <a:t> a „</a:t>
            </a:r>
            <a:r>
              <a:rPr lang="de-DE" dirty="0" err="1" smtClean="0"/>
              <a:t>sign</a:t>
            </a:r>
            <a:r>
              <a:rPr lang="de-DE" dirty="0" smtClean="0"/>
              <a:t>“ </a:t>
            </a:r>
            <a:r>
              <a:rPr lang="de-DE" dirty="0" err="1" smtClean="0"/>
              <a:t>element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Solution – Data Storage</a:t>
            </a:r>
            <a:endParaRPr lang="de-D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2011-10-24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A48181-2C78-49CB-8C52-912A07842C2E}" type="slidenum">
              <a:rPr lang="de-DE" smtClean="0"/>
              <a:pPr/>
              <a:t>9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Charles Hardinge &amp; Andreas Lindinger © Continental AG</a:t>
            </a:r>
            <a:endParaRPr lang="de-DE" dirty="0"/>
          </a:p>
        </p:txBody>
      </p:sp>
      <p:graphicFrame>
        <p:nvGraphicFramePr>
          <p:cNvPr id="102402" name="Object 2"/>
          <p:cNvGraphicFramePr>
            <a:graphicFrameLocks noChangeAspect="1"/>
          </p:cNvGraphicFramePr>
          <p:nvPr/>
        </p:nvGraphicFramePr>
        <p:xfrm>
          <a:off x="611560" y="2168860"/>
          <a:ext cx="7393497" cy="3168352"/>
        </p:xfrm>
        <a:graphic>
          <a:graphicData uri="http://schemas.openxmlformats.org/presentationml/2006/ole">
            <p:oleObj spid="_x0000_s102402" name="Document" r:id="rId3" imgW="5786520" imgH="2479252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tinental_farbig_office2007_4_3_en">
  <a:themeElements>
    <a:clrScheme name="Continental AG - NEW">
      <a:dk1>
        <a:srgbClr val="000000"/>
      </a:dk1>
      <a:lt1>
        <a:srgbClr val="FFFFFF"/>
      </a:lt1>
      <a:dk2>
        <a:srgbClr val="FFFFFF"/>
      </a:dk2>
      <a:lt2>
        <a:srgbClr val="EBEBEB"/>
      </a:lt2>
      <a:accent1>
        <a:srgbClr val="FF9900"/>
      </a:accent1>
      <a:accent2>
        <a:srgbClr val="BF7300"/>
      </a:accent2>
      <a:accent3>
        <a:srgbClr val="E28700"/>
      </a:accent3>
      <a:accent4>
        <a:srgbClr val="FFC266"/>
      </a:accent4>
      <a:accent5>
        <a:srgbClr val="5F5F5F"/>
      </a:accent5>
      <a:accent6>
        <a:srgbClr val="262626"/>
      </a:accent6>
      <a:hlink>
        <a:srgbClr val="FF9900"/>
      </a:hlink>
      <a:folHlink>
        <a:srgbClr val="777777"/>
      </a:folHlink>
    </a:clrScheme>
    <a:fontScheme name="Continental A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smtClean="0"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ontinental Screen">
        <a:dk1>
          <a:srgbClr val="000000"/>
        </a:dk1>
        <a:lt1>
          <a:srgbClr val="FFFFFF"/>
        </a:lt1>
        <a:dk2>
          <a:srgbClr val="FFFFFF"/>
        </a:dk2>
        <a:lt2>
          <a:srgbClr val="EBEBEB"/>
        </a:lt2>
        <a:accent1>
          <a:srgbClr val="FF9900"/>
        </a:accent1>
        <a:accent2>
          <a:srgbClr val="BF7300"/>
        </a:accent2>
        <a:accent3>
          <a:srgbClr val="E28700"/>
        </a:accent3>
        <a:accent4>
          <a:srgbClr val="FFC266"/>
        </a:accent4>
        <a:accent5>
          <a:srgbClr val="5F5F5F"/>
        </a:accent5>
        <a:accent6>
          <a:srgbClr val="262626"/>
        </a:accent6>
        <a:hlink>
          <a:srgbClr val="FF9900"/>
        </a:hlink>
        <a:folHlink>
          <a:srgbClr val="777777"/>
        </a:folHlink>
      </a:clrScheme>
    </a:extraClrScheme>
    <a:extraClrScheme>
      <a:clrScheme name="Continental Print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9900"/>
        </a:accent1>
        <a:accent2>
          <a:srgbClr val="BF7300"/>
        </a:accent2>
        <a:accent3>
          <a:srgbClr val="E28700"/>
        </a:accent3>
        <a:accent4>
          <a:srgbClr val="FFC266"/>
        </a:accent4>
        <a:accent5>
          <a:srgbClr val="5F5F5F"/>
        </a:accent5>
        <a:accent6>
          <a:srgbClr val="262626"/>
        </a:accent6>
        <a:hlink>
          <a:srgbClr val="FF9900"/>
        </a:hlink>
        <a:folHlink>
          <a:srgbClr val="777777"/>
        </a:folHlink>
      </a:clrScheme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Continental AG - NEW">
      <a:dk1>
        <a:srgbClr val="000000"/>
      </a:dk1>
      <a:lt1>
        <a:srgbClr val="FFFFFF"/>
      </a:lt1>
      <a:dk2>
        <a:srgbClr val="FFFFFF"/>
      </a:dk2>
      <a:lt2>
        <a:srgbClr val="EBEBEB"/>
      </a:lt2>
      <a:accent1>
        <a:srgbClr val="FF9900"/>
      </a:accent1>
      <a:accent2>
        <a:srgbClr val="BF7300"/>
      </a:accent2>
      <a:accent3>
        <a:srgbClr val="E28700"/>
      </a:accent3>
      <a:accent4>
        <a:srgbClr val="FFC266"/>
      </a:accent4>
      <a:accent5>
        <a:srgbClr val="5F5F5F"/>
      </a:accent5>
      <a:accent6>
        <a:srgbClr val="262626"/>
      </a:accent6>
      <a:hlink>
        <a:srgbClr val="FF9900"/>
      </a:hlink>
      <a:folHlink>
        <a:srgbClr val="777777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continental_farbig_office2007_4_3_en</Template>
  <TotalTime>0</TotalTime>
  <Words>1178</Words>
  <Application>Microsoft Office PowerPoint</Application>
  <PresentationFormat>On-screen Show (4:3)</PresentationFormat>
  <Paragraphs>281</Paragraphs>
  <Slides>16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continental_farbig_office2007_4_3_en</vt:lpstr>
      <vt:lpstr>Visio</vt:lpstr>
      <vt:lpstr>Document</vt:lpstr>
      <vt:lpstr>Proposal for an achievable, cost effective Security Concept for EOBRs</vt:lpstr>
      <vt:lpstr>Content</vt:lpstr>
      <vt:lpstr>Problem Domain</vt:lpstr>
      <vt:lpstr>Solution – General</vt:lpstr>
      <vt:lpstr>Solution – Public Key infrastructure</vt:lpstr>
      <vt:lpstr>Solution – Public Key infrastructure</vt:lpstr>
      <vt:lpstr>Solution – Digital Signature with asymmetrical cryptography</vt:lpstr>
      <vt:lpstr>Solution – Data Storage</vt:lpstr>
      <vt:lpstr>Solution – Data Storage</vt:lpstr>
      <vt:lpstr>Solution – Data Storage Rules</vt:lpstr>
      <vt:lpstr>Solution – Certification</vt:lpstr>
      <vt:lpstr>Solution – Roadside Enforcement</vt:lpstr>
      <vt:lpstr>Solution – Roadside Enforcement scenarios</vt:lpstr>
      <vt:lpstr>Solution – Roadside Enforcement Equipment</vt:lpstr>
      <vt:lpstr>Summary</vt:lpstr>
      <vt:lpstr>Questions</vt:lpstr>
    </vt:vector>
  </TitlesOfParts>
  <Company>Continental AG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Worldwide distributed Agile Software Development in a highly regulated Embedded System Development environment</dc:title>
  <dc:creator>Schmitz-EXT, Uwe</dc:creator>
  <cp:keywords>SoftwareConference</cp:keywords>
  <cp:lastModifiedBy>User</cp:lastModifiedBy>
  <cp:revision>227</cp:revision>
  <dcterms:created xsi:type="dcterms:W3CDTF">2011-09-10T06:38:28Z</dcterms:created>
  <dcterms:modified xsi:type="dcterms:W3CDTF">2011-10-24T13:53:48Z</dcterms:modified>
</cp:coreProperties>
</file>

<file path=userCustomization/customUI.xml><?xml version="1.0" encoding="utf-8"?>
<mso:customUI xmlns:doc="http://schemas.microsoft.com/office/2006/01/customui/currentDocument" xmlns:mso="http://schemas.microsoft.com/office/2006/01/customui">
  <mso:ribbon>
    <mso:qat>
      <mso:documentControls>
        <mso:control idQ="mso:ObjectsGroup" visible="true"/>
        <mso:control idQ="mso:ObjectsUngroup" visible="true"/>
        <mso:control idQ="mso:ObjectBringToFront" visible="true"/>
        <mso:control idQ="mso:ObjectSendToBack" visible="true"/>
        <mso:control idQ="mso:ObjectBringForward" visible="true"/>
        <mso:control idQ="mso:ObjectSendBackward" visible="true"/>
        <mso:separator idQ="doc:sep1" visible="true"/>
        <mso:control idQ="mso:ObjectsAlignLeftSmart" visible="true"/>
        <mso:control idQ="mso:ObjectsAlignRightSmart" visible="true"/>
        <mso:control idQ="mso:ObjectsAlignTopSmart" visible="true"/>
        <mso:control idQ="mso:ObjectsAlignBottomSmart" visible="true"/>
        <mso:control idQ="mso:ObjectsAlignCenterHorizontalSmart" visible="true"/>
        <mso:control idQ="mso:ObjectsAlignMiddleVerticalSmart" visible="true"/>
        <mso:control idQ="mso:AlignDistributeHorizontally" visible="true"/>
        <mso:control idQ="mso:AlignDistributeVertically" visible="true"/>
        <mso:separator idQ="doc:sep2" visible="true"/>
        <mso:control idQ="mso:ObjectRotateRight90" visible="true"/>
        <mso:control idQ="mso:SnapToGrid" visible="true"/>
      </mso:documentControls>
    </mso:qat>
  </mso:ribbon>
</mso:customUI>
</file>