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vtt" ContentType="text/vtt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30"/>
  </p:notesMasterIdLst>
  <p:handoutMasterIdLst>
    <p:handoutMasterId r:id="rId31"/>
  </p:handoutMasterIdLst>
  <p:sldIdLst>
    <p:sldId id="276" r:id="rId4"/>
    <p:sldId id="354" r:id="rId5"/>
    <p:sldId id="404" r:id="rId6"/>
    <p:sldId id="355" r:id="rId7"/>
    <p:sldId id="382" r:id="rId8"/>
    <p:sldId id="376" r:id="rId9"/>
    <p:sldId id="405" r:id="rId10"/>
    <p:sldId id="389" r:id="rId11"/>
    <p:sldId id="383" r:id="rId12"/>
    <p:sldId id="377" r:id="rId13"/>
    <p:sldId id="406" r:id="rId14"/>
    <p:sldId id="391" r:id="rId15"/>
    <p:sldId id="384" r:id="rId16"/>
    <p:sldId id="378" r:id="rId17"/>
    <p:sldId id="407" r:id="rId18"/>
    <p:sldId id="393" r:id="rId19"/>
    <p:sldId id="385" r:id="rId20"/>
    <p:sldId id="397" r:id="rId21"/>
    <p:sldId id="408" r:id="rId22"/>
    <p:sldId id="386" r:id="rId23"/>
    <p:sldId id="379" r:id="rId24"/>
    <p:sldId id="398" r:id="rId25"/>
    <p:sldId id="380" r:id="rId26"/>
    <p:sldId id="387" r:id="rId27"/>
    <p:sldId id="400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D77E32-27E3-F872-9FD2-D914EDC7FACE}" name="Jennifer Huck" initials="JH" userId="S::jhuck@yesandagency.com::5f11324f-ac85-4626-906f-b7e602ef5d94" providerId="AD"/>
  <p188:author id="{A3D74D62-1073-0449-4D82-8E89A5F25C06}" name="Jamie Spencer" initials="JS" userId="S::jspencer@yesandagency.com::b3e16437-985b-41d8-95c4-49d95e3b284c" providerId="AD"/>
  <p188:author id="{4CDE7181-1AA8-F34D-076E-39415F93F26B}" name="Mason Pocklington" initials="MP" userId="WdqYbg0RO9oq8hL2k7ZAbpO/CczxAo2BmB+JHIfA9TE=" providerId="None"/>
  <p188:author id="{4FB49D81-100E-76D5-4620-7CC167B2174D}" name="Anna-Marie Montague" initials="AMM" userId="279469021_tp_box_2" providerId="Windows Live"/>
  <p188:author id="{45540182-5B07-D969-F667-6830FEB9DCD5}" name="Anna-Marie Montague" initials="AM" userId="Mob0zm91fKiR2YwwjR5a6Jq0hSFcNnqzB2iZz+Cm2qE=" providerId="None"/>
  <p188:author id="{D382F4E0-AEA4-89DC-0D12-E3BDFF028C94}" name="Jennifer Huck" initials="JH" userId="kjuQuIqGb+kUuSWhvjpwmIxQXHKNcHAr+nUE5bpadE8=" providerId="None"/>
  <p188:author id="{E9AE85EF-3CDD-881C-372B-C7341FFA86B1}" name="Jamie Spencer" initials="JS" userId="O+4w4c+c8HXUsTTrYfSkNwg2tBpSst/sGNXOuE9wsHU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9ACAE"/>
    <a:srgbClr val="CCC2BD"/>
    <a:srgbClr val="414244"/>
    <a:srgbClr val="B0ADAE"/>
    <a:srgbClr val="EEB111"/>
    <a:srgbClr val="001647"/>
    <a:srgbClr val="0070BD"/>
    <a:srgbClr val="0071BC"/>
    <a:srgbClr val="EE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D4A6B7-0812-7D05-7CF1-926EA1BB06E3}" v="46" dt="2024-10-23T10:43:43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4"/>
    <p:restoredTop sz="94807"/>
  </p:normalViewPr>
  <p:slideViewPr>
    <p:cSldViewPr snapToGrid="0">
      <p:cViewPr varScale="1">
        <p:scale>
          <a:sx n="81" d="100"/>
          <a:sy n="81" d="100"/>
        </p:scale>
        <p:origin x="184" y="1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1303C0-2504-5A48-9703-2162AA052A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73087-9CBE-C24C-901D-36586F8182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9BED8-86EC-3C4D-B8E4-7F50E5F44F9D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9616E-D9C7-5F4E-A394-72B4524D00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F57F0-6EC4-6F49-AE46-06284558DA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5A4B-207B-F34E-91F2-6377A0B2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39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600C0-C7AF-9145-9EB7-6A71D282FB00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A19A1-701E-9447-83D6-E655EF807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4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6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88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0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3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0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70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09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4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e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DFFFD4-2A59-D077-B4AA-A7C1C0AE6D2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C0FAF-0872-66A6-91C4-1CBB8CDDF3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8011" y="5903843"/>
            <a:ext cx="2466688" cy="681275"/>
          </a:xfrm>
          <a:prstGeom prst="rect">
            <a:avLst/>
          </a:prstGeom>
        </p:spPr>
      </p:pic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D1C24D31-B1E6-58C1-AE9F-987CA8211B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26113"/>
          </a:xfrm>
          <a:solidFill>
            <a:srgbClr val="EEEBE9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38438-2038-FF43-8270-6F0682C6A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06" y="4678891"/>
            <a:ext cx="7951306" cy="967124"/>
          </a:xfr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D65790-36E0-F96B-C3B3-7C65A13C2E35}"/>
              </a:ext>
            </a:extLst>
          </p:cNvPr>
          <p:cNvCxnSpPr/>
          <p:nvPr userDrawn="1"/>
        </p:nvCxnSpPr>
        <p:spPr>
          <a:xfrm>
            <a:off x="0" y="4434029"/>
            <a:ext cx="12192000" cy="0"/>
          </a:xfrm>
          <a:prstGeom prst="line">
            <a:avLst/>
          </a:prstGeom>
          <a:ln w="25400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27D69F5F-89B4-ED0F-8DB4-CE4F8DED61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918973"/>
            <a:ext cx="7951074" cy="639079"/>
          </a:xfrm>
        </p:spPr>
        <p:txBody>
          <a:bodyPr lIns="0"/>
          <a:lstStyle>
            <a:lvl1pPr marL="0" indent="0">
              <a:buNone/>
              <a:defRPr>
                <a:solidFill>
                  <a:srgbClr val="A9ACAE"/>
                </a:solidFill>
              </a:defRPr>
            </a:lvl1pPr>
          </a:lstStyle>
          <a:p>
            <a:pPr lvl="0"/>
            <a:r>
              <a:rPr lang="en-US" dirty="0"/>
              <a:t>Click to edit the date</a:t>
            </a:r>
          </a:p>
        </p:txBody>
      </p:sp>
    </p:spTree>
    <p:extLst>
      <p:ext uri="{BB962C8B-B14F-4D97-AF65-F5344CB8AC3E}">
        <p14:creationId xmlns:p14="http://schemas.microsoft.com/office/powerpoint/2010/main" val="3115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B2FE139-1C95-6D4E-8696-4D8DE804C3F2}"/>
              </a:ext>
            </a:extLst>
          </p:cNvPr>
          <p:cNvSpPr/>
          <p:nvPr userDrawn="1"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1583C-FC04-CB40-913A-23D0EA118801}"/>
              </a:ext>
            </a:extLst>
          </p:cNvPr>
          <p:cNvSpPr/>
          <p:nvPr userDrawn="1"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EEFDCE-03DF-9D47-91A2-96A3C7D88B1D}"/>
              </a:ext>
            </a:extLst>
          </p:cNvPr>
          <p:cNvSpPr/>
          <p:nvPr userDrawn="1"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A14A91-FDF6-2943-B386-776E1C90F29F}"/>
              </a:ext>
            </a:extLst>
          </p:cNvPr>
          <p:cNvSpPr/>
          <p:nvPr userDrawn="1"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A04CE1-43CF-204D-9093-587FFF6E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863" y="2355927"/>
            <a:ext cx="9388274" cy="2055399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US DOT FMCSA logo">
            <a:extLst>
              <a:ext uri="{FF2B5EF4-FFF2-40B4-BE49-F238E27FC236}">
                <a16:creationId xmlns:a16="http://schemas.microsoft.com/office/drawing/2014/main" id="{9EFCFD75-5EAF-901C-96CE-27875BD3F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30180"/>
            <a:ext cx="1992085" cy="5549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F972B1-D5A5-BB4E-9C03-9DB0EF174C35}"/>
              </a:ext>
            </a:extLst>
          </p:cNvPr>
          <p:cNvSpPr txBox="1"/>
          <p:nvPr userDrawn="1"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rgbClr val="EEB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rgbClr val="A9AC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No gr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A04CE1-43CF-204D-9093-587FFF6E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863" y="2355927"/>
            <a:ext cx="9388274" cy="2055399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US DOT FMCSA logo">
            <a:extLst>
              <a:ext uri="{FF2B5EF4-FFF2-40B4-BE49-F238E27FC236}">
                <a16:creationId xmlns:a16="http://schemas.microsoft.com/office/drawing/2014/main" id="{9EFCFD75-5EAF-901C-96CE-27875BD3F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30180"/>
            <a:ext cx="1992085" cy="5549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F972B1-D5A5-BB4E-9C03-9DB0EF174C35}"/>
              </a:ext>
            </a:extLst>
          </p:cNvPr>
          <p:cNvSpPr txBox="1"/>
          <p:nvPr userDrawn="1"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rgbClr val="EEB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rgbClr val="A9AC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&amp;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A04CE1-43CF-204D-9093-587FFF6E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85" y="2671666"/>
            <a:ext cx="9707738" cy="1538417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US DOT FMCSA logo">
            <a:extLst>
              <a:ext uri="{FF2B5EF4-FFF2-40B4-BE49-F238E27FC236}">
                <a16:creationId xmlns:a16="http://schemas.microsoft.com/office/drawing/2014/main" id="{0403087F-8F65-38D2-0517-9A1B5C578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30180"/>
            <a:ext cx="1992085" cy="554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7C29D5-FAF2-8993-3137-DA49E823715B}"/>
              </a:ext>
            </a:extLst>
          </p:cNvPr>
          <p:cNvSpPr txBox="1"/>
          <p:nvPr userDrawn="1"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rgbClr val="EEB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rgbClr val="A9AC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E3D3-71A2-5A4F-8165-057F8919C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5361"/>
            <a:ext cx="11277600" cy="658248"/>
          </a:xfrm>
        </p:spPr>
        <p:txBody>
          <a:bodyPr lIns="0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894F-9A26-4745-9C9F-A876D4CA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11277600" cy="4257255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1pPr>
            <a:lvl2pPr marL="6858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2pPr>
            <a:lvl3pPr marL="11430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3pPr>
            <a:lvl4pPr marL="16002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4pPr>
            <a:lvl5pPr marL="20574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C18E0-29FE-4B11-BCA6-E0FDBC900D80}"/>
              </a:ext>
            </a:extLst>
          </p:cNvPr>
          <p:cNvSpPr/>
          <p:nvPr userDrawn="1"/>
        </p:nvSpPr>
        <p:spPr>
          <a:xfrm>
            <a:off x="0" y="0"/>
            <a:ext cx="12192000" cy="2728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5818C1-794E-93DE-F536-E9856D85F97A}"/>
              </a:ext>
            </a:extLst>
          </p:cNvPr>
          <p:cNvCxnSpPr/>
          <p:nvPr userDrawn="1"/>
        </p:nvCxnSpPr>
        <p:spPr>
          <a:xfrm>
            <a:off x="0" y="272882"/>
            <a:ext cx="12192000" cy="0"/>
          </a:xfrm>
          <a:prstGeom prst="line">
            <a:avLst/>
          </a:prstGeom>
          <a:ln w="25400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A99A5E-6E25-792A-ECDF-C5E6D74AC935}"/>
              </a:ext>
            </a:extLst>
          </p:cNvPr>
          <p:cNvCxnSpPr/>
          <p:nvPr userDrawn="1"/>
        </p:nvCxnSpPr>
        <p:spPr>
          <a:xfrm>
            <a:off x="457200" y="1056309"/>
            <a:ext cx="11277600" cy="0"/>
          </a:xfrm>
          <a:prstGeom prst="line">
            <a:avLst/>
          </a:prstGeom>
          <a:ln w="12700">
            <a:solidFill>
              <a:srgbClr val="A9A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S DOT FMCSA logo">
            <a:extLst>
              <a:ext uri="{FF2B5EF4-FFF2-40B4-BE49-F238E27FC236}">
                <a16:creationId xmlns:a16="http://schemas.microsoft.com/office/drawing/2014/main" id="{90A5E0B4-F5D9-CE22-BCE5-D8319AC12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30180"/>
            <a:ext cx="1992085" cy="554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CCAB4-78F6-2060-45C4-5FA7AF139446}"/>
              </a:ext>
            </a:extLst>
          </p:cNvPr>
          <p:cNvSpPr txBox="1"/>
          <p:nvPr userDrawn="1"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rgbClr val="EEB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rgbClr val="A9A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rgbClr val="A9AC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E3D3-71A2-5A4F-8165-057F8919C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5361"/>
            <a:ext cx="11277600" cy="658248"/>
          </a:xfrm>
        </p:spPr>
        <p:txBody>
          <a:bodyPr lIns="0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894F-9A26-4745-9C9F-A876D4CA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11277600" cy="4257255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1pPr>
            <a:lvl2pPr marL="6858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2pPr>
            <a:lvl3pPr marL="11430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3pPr>
            <a:lvl4pPr marL="16002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4pPr>
            <a:lvl5pPr marL="2057400" indent="-228600">
              <a:lnSpc>
                <a:spcPct val="100000"/>
              </a:lnSpc>
              <a:buClr>
                <a:srgbClr val="001647"/>
              </a:buClr>
              <a:buFont typeface="Wingdings" pitchFamily="2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US DOT FMCSA logo">
            <a:extLst>
              <a:ext uri="{FF2B5EF4-FFF2-40B4-BE49-F238E27FC236}">
                <a16:creationId xmlns:a16="http://schemas.microsoft.com/office/drawing/2014/main" id="{90A5E0B4-F5D9-CE22-BCE5-D8319AC12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30180"/>
            <a:ext cx="1992085" cy="55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3467E3-CFC5-0E43-9BB1-2425FADC65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2D8F3-983B-D65D-98B6-156BA8C2EF4B}"/>
              </a:ext>
            </a:extLst>
          </p:cNvPr>
          <p:cNvSpPr/>
          <p:nvPr userDrawn="1"/>
        </p:nvSpPr>
        <p:spPr>
          <a:xfrm>
            <a:off x="0" y="0"/>
            <a:ext cx="12192000" cy="2728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D0C05F-04FB-7E7E-9C86-50D069B6CBE0}"/>
              </a:ext>
            </a:extLst>
          </p:cNvPr>
          <p:cNvCxnSpPr/>
          <p:nvPr userDrawn="1"/>
        </p:nvCxnSpPr>
        <p:spPr>
          <a:xfrm>
            <a:off x="0" y="272882"/>
            <a:ext cx="12192000" cy="0"/>
          </a:xfrm>
          <a:prstGeom prst="line">
            <a:avLst/>
          </a:prstGeom>
          <a:ln w="25400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0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1E4F5D-0006-2334-CF6A-5C5D8B61ED1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B789BF-A8F7-AABE-B562-DD025D40D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297" t="3374" r="91380" b="57147"/>
          <a:stretch/>
        </p:blipFill>
        <p:spPr>
          <a:xfrm>
            <a:off x="6583680" y="-1"/>
            <a:ext cx="5608320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C16876-8DA9-824B-B3DF-2138381721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906" y="5903843"/>
            <a:ext cx="2466688" cy="681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38438-2038-FF43-8270-6F0682C6A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06" y="406401"/>
            <a:ext cx="7951306" cy="3177088"/>
          </a:xfrm>
        </p:spPr>
        <p:txBody>
          <a:bodyPr anchor="b" anchorCtr="0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E2D626B0-21BF-5B4A-A48A-8EF1E46A61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854597"/>
            <a:ext cx="7951074" cy="1026162"/>
          </a:xfrm>
        </p:spPr>
        <p:txBody>
          <a:bodyPr lIns="0"/>
          <a:lstStyle>
            <a:lvl1pPr marL="0" indent="0">
              <a:buNone/>
              <a:defRPr>
                <a:solidFill>
                  <a:srgbClr val="A9ACAE"/>
                </a:solidFill>
              </a:defRPr>
            </a:lvl1pPr>
          </a:lstStyle>
          <a:p>
            <a:pPr lvl="0"/>
            <a:r>
              <a:rPr lang="en-US"/>
              <a:t>Click to edit the date</a:t>
            </a:r>
          </a:p>
        </p:txBody>
      </p:sp>
    </p:spTree>
    <p:extLst>
      <p:ext uri="{BB962C8B-B14F-4D97-AF65-F5344CB8AC3E}">
        <p14:creationId xmlns:p14="http://schemas.microsoft.com/office/powerpoint/2010/main" val="22805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A50C1-1106-9441-8A8F-B8F35F17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85361"/>
            <a:ext cx="11277601" cy="65824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93E2E-96D7-A64C-8153-9475D6B3A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3441"/>
            <a:ext cx="11277600" cy="4873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247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0" r:id="rId2"/>
    <p:sldLayoutId id="2147483692" r:id="rId3"/>
    <p:sldLayoutId id="2147483690" r:id="rId4"/>
    <p:sldLayoutId id="2147483650" r:id="rId5"/>
    <p:sldLayoutId id="2147483691" r:id="rId6"/>
    <p:sldLayoutId id="2147483655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001647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1647"/>
        </a:buClr>
        <a:buFont typeface="Arial" panose="020B0604020202020204" pitchFamily="34" charset="0"/>
        <a:buChar char="•"/>
        <a:defRPr sz="2000" b="0" i="0" kern="1200">
          <a:solidFill>
            <a:srgbClr val="414244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14244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14244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14244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14244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4/relationships/track" Target="../media/track2.vtt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7/04/relationships/track" Target="../media/track3.vtt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7/04/relationships/track" Target="../media/track1.vtt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50C192-274D-1A4A-3588-B3369920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06" y="4843991"/>
            <a:ext cx="8348018" cy="1840588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sz="3800" dirty="0"/>
              <a:t>Safe Driving Around Large</a:t>
            </a:r>
            <a:br>
              <a:rPr lang="en-US" sz="3800" dirty="0"/>
            </a:br>
            <a:r>
              <a:rPr lang="en-US" sz="3800" dirty="0"/>
              <a:t>Trucks &amp; Buses for Teen Drivers</a:t>
            </a:r>
            <a:endParaRPr lang="en-US" sz="3800" b="0" dirty="0">
              <a:solidFill>
                <a:schemeClr val="accent3"/>
              </a:solidFill>
            </a:endParaRPr>
          </a:p>
        </p:txBody>
      </p:sp>
      <p:pic>
        <p:nvPicPr>
          <p:cNvPr id="4" name="Picture 3" descr="Happy teenage girl driving a car">
            <a:extLst>
              <a:ext uri="{FF2B5EF4-FFF2-40B4-BE49-F238E27FC236}">
                <a16:creationId xmlns:a16="http://schemas.microsoft.com/office/drawing/2014/main" id="{A2AED9E3-DB84-56E4-05D3-87C894FE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" b="35472"/>
          <a:stretch/>
        </p:blipFill>
        <p:spPr>
          <a:xfrm>
            <a:off x="0" y="0"/>
            <a:ext cx="12192000" cy="44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CD0A95-12E0-C438-03AF-5CEE2B4CF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63833"/>
            <a:ext cx="1888177" cy="1534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52BB-0AE6-E051-10AB-EAD3028D1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7558" y="2659791"/>
            <a:ext cx="10054442" cy="1538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4A865-F283-4A57-FE96-4A3E4555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85" y="2671666"/>
            <a:ext cx="9358748" cy="15384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/>
              <a:t>Long Stopping Distance</a:t>
            </a:r>
            <a:br>
              <a:rPr lang="en-US" dirty="0"/>
            </a:br>
            <a:r>
              <a:rPr lang="en-US" dirty="0"/>
              <a:t>Thought Starters</a:t>
            </a:r>
            <a:endParaRPr lang="en-US" sz="2500" b="0" dirty="0"/>
          </a:p>
        </p:txBody>
      </p:sp>
      <p:pic>
        <p:nvPicPr>
          <p:cNvPr id="4" name="Picture 3" descr="Road sign icon with an illustration of a bus’s long stopping distance">
            <a:extLst>
              <a:ext uri="{FF2B5EF4-FFF2-40B4-BE49-F238E27FC236}">
                <a16:creationId xmlns:a16="http://schemas.microsoft.com/office/drawing/2014/main" id="{AA5B5317-069C-59D5-1771-1A5FD3586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967" y="1756558"/>
            <a:ext cx="3344883" cy="3344883"/>
          </a:xfrm>
          <a:prstGeom prst="rect">
            <a:avLst/>
          </a:prstGeom>
          <a:effectLst>
            <a:outerShdw blurRad="50800" dist="63500" algn="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003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emi-truck driving down a highway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45" t="18031" b="18031"/>
          <a:stretch/>
        </p:blipFill>
        <p:spPr>
          <a:xfrm>
            <a:off x="6653463" y="-1"/>
            <a:ext cx="5538536" cy="6958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0C6D97-4CCD-9917-C9E4-371F97CC0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463" y="5766"/>
            <a:ext cx="5538535" cy="69580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5FBEA6-9B16-433E-7EE9-2B4936EC5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8" y="136441"/>
            <a:ext cx="5638801" cy="6958007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3F879-0B33-FA13-F33C-2212F41EC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00000" flipV="1">
            <a:off x="3074393" y="1208931"/>
            <a:ext cx="8046720" cy="452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Long Stopping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4686300" cy="4257255"/>
          </a:xfrm>
        </p:spPr>
        <p:txBody>
          <a:bodyPr/>
          <a:lstStyle/>
          <a:p>
            <a:r>
              <a:rPr lang="en-US" dirty="0"/>
              <a:t>The heavier the vehicle,</a:t>
            </a:r>
            <a:br>
              <a:rPr lang="en-US" dirty="0"/>
            </a:br>
            <a:r>
              <a:rPr lang="en-US" dirty="0"/>
              <a:t>the longer it takes to stop</a:t>
            </a:r>
          </a:p>
          <a:p>
            <a:r>
              <a:rPr lang="en-US" dirty="0"/>
              <a:t>They often slow down uphill, </a:t>
            </a:r>
            <a:br>
              <a:rPr lang="en-US" dirty="0"/>
            </a:br>
            <a:r>
              <a:rPr lang="en-US" dirty="0"/>
              <a:t>but speed up downhill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7658100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7DB229-7286-D130-FE7B-CBB25CCD4AAA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OT-OROS_15-STOP-4x3-trimmed.mov" descr="Animation showing how CMVs have long stopping distance">
            <a:hlinkClick r:id="" action="ppaction://media"/>
            <a:extLst>
              <a:ext uri="{FF2B5EF4-FFF2-40B4-BE49-F238E27FC236}">
                <a16:creationId xmlns:a16="http://schemas.microsoft.com/office/drawing/2014/main" id="{1A2C4B5C-085D-80C0-F01E-59D8F56D6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7CCFF82E-374B-D54F-A0A5-40B43DD8602B}" label="stopping" lang="" r:embed="rId8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0105" y="1355018"/>
            <a:ext cx="6454696" cy="4841022"/>
          </a:xfrm>
          <a:custGeom>
            <a:avLst/>
            <a:gdLst>
              <a:gd name="connsiteX0" fmla="*/ 0 w 6454696"/>
              <a:gd name="connsiteY0" fmla="*/ 0 h 4841022"/>
              <a:gd name="connsiteX1" fmla="*/ 6454696 w 6454696"/>
              <a:gd name="connsiteY1" fmla="*/ 0 h 4841022"/>
              <a:gd name="connsiteX2" fmla="*/ 6454696 w 6454696"/>
              <a:gd name="connsiteY2" fmla="*/ 4841022 h 4841022"/>
              <a:gd name="connsiteX3" fmla="*/ 0 w 6454696"/>
              <a:gd name="connsiteY3" fmla="*/ 4841022 h 4841022"/>
              <a:gd name="connsiteX4" fmla="*/ 0 w 6454696"/>
              <a:gd name="connsiteY4" fmla="*/ 0 h 484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696" h="4841022" fill="none" extrusionOk="0">
                <a:moveTo>
                  <a:pt x="0" y="0"/>
                </a:moveTo>
                <a:cubicBezTo>
                  <a:pt x="1854198" y="-49533"/>
                  <a:pt x="4098045" y="-14809"/>
                  <a:pt x="6454696" y="0"/>
                </a:cubicBezTo>
                <a:cubicBezTo>
                  <a:pt x="6542335" y="1789083"/>
                  <a:pt x="6382017" y="2987721"/>
                  <a:pt x="6454696" y="4841022"/>
                </a:cubicBezTo>
                <a:cubicBezTo>
                  <a:pt x="3755359" y="4792791"/>
                  <a:pt x="1310698" y="4925477"/>
                  <a:pt x="0" y="4841022"/>
                </a:cubicBezTo>
                <a:cubicBezTo>
                  <a:pt x="-38581" y="4012872"/>
                  <a:pt x="63341" y="1466492"/>
                  <a:pt x="0" y="0"/>
                </a:cubicBezTo>
                <a:close/>
              </a:path>
              <a:path w="6454696" h="4841022" stroke="0" extrusionOk="0">
                <a:moveTo>
                  <a:pt x="0" y="0"/>
                </a:moveTo>
                <a:cubicBezTo>
                  <a:pt x="1260889" y="118645"/>
                  <a:pt x="5261518" y="116012"/>
                  <a:pt x="6454696" y="0"/>
                </a:cubicBezTo>
                <a:cubicBezTo>
                  <a:pt x="6321814" y="921315"/>
                  <a:pt x="6539647" y="4335064"/>
                  <a:pt x="6454696" y="4841022"/>
                </a:cubicBezTo>
                <a:cubicBezTo>
                  <a:pt x="3735706" y="4975622"/>
                  <a:pt x="856459" y="4683826"/>
                  <a:pt x="0" y="4841022"/>
                </a:cubicBezTo>
                <a:cubicBezTo>
                  <a:pt x="-20187" y="3553581"/>
                  <a:pt x="-152480" y="1013753"/>
                  <a:pt x="0" y="0"/>
                </a:cubicBezTo>
                <a:close/>
              </a:path>
            </a:pathLst>
          </a:cu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1044927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2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emi-truck on a highway of busy traffic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591" y="-1"/>
            <a:ext cx="6760410" cy="6958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90CBDF-0162-3903-E1DE-7D1D81C60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34300" y="6096000"/>
            <a:ext cx="4457700" cy="97448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2000">
                <a:schemeClr val="tx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931E6-662A-F0AE-B24A-2C96AF151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00000" flipV="1">
            <a:off x="972286" y="1878354"/>
            <a:ext cx="8549640" cy="3930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Drive Safely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4"/>
            <a:ext cx="5537200" cy="2038412"/>
          </a:xfrm>
        </p:spPr>
        <p:txBody>
          <a:bodyPr/>
          <a:lstStyle/>
          <a:p>
            <a:r>
              <a:rPr lang="en-US" dirty="0"/>
              <a:t>Don’t merge close in front</a:t>
            </a:r>
          </a:p>
          <a:p>
            <a:r>
              <a:rPr lang="en-US" dirty="0"/>
              <a:t>Avoid passing when going downhill</a:t>
            </a:r>
          </a:p>
          <a:p>
            <a:r>
              <a:rPr lang="en-US" dirty="0"/>
              <a:t>Avoid sudden stops when a large vehicle is behind you</a:t>
            </a:r>
          </a:p>
        </p:txBody>
      </p:sp>
      <p:pic>
        <p:nvPicPr>
          <p:cNvPr id="15" name="Picture 14" descr="Close-up of a passenger vehicle navigating traffic with CMVs">
            <a:extLst>
              <a:ext uri="{FF2B5EF4-FFF2-40B4-BE49-F238E27FC236}">
                <a16:creationId xmlns:a16="http://schemas.microsoft.com/office/drawing/2014/main" id="{A1A1AB74-24F6-9B7C-1EAC-1AA4A86E14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3163">
            <a:off x="2232224" y="3534931"/>
            <a:ext cx="3102640" cy="1897572"/>
          </a:xfrm>
          <a:custGeom>
            <a:avLst/>
            <a:gdLst>
              <a:gd name="connsiteX0" fmla="*/ 0 w 3102640"/>
              <a:gd name="connsiteY0" fmla="*/ 0 h 1897572"/>
              <a:gd name="connsiteX1" fmla="*/ 3102640 w 3102640"/>
              <a:gd name="connsiteY1" fmla="*/ 0 h 1897572"/>
              <a:gd name="connsiteX2" fmla="*/ 3102640 w 3102640"/>
              <a:gd name="connsiteY2" fmla="*/ 1897572 h 1897572"/>
              <a:gd name="connsiteX3" fmla="*/ 0 w 3102640"/>
              <a:gd name="connsiteY3" fmla="*/ 1897572 h 1897572"/>
              <a:gd name="connsiteX4" fmla="*/ 0 w 3102640"/>
              <a:gd name="connsiteY4" fmla="*/ 0 h 18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2640" h="1897572" fill="none" extrusionOk="0">
                <a:moveTo>
                  <a:pt x="0" y="0"/>
                </a:moveTo>
                <a:cubicBezTo>
                  <a:pt x="870562" y="-49533"/>
                  <a:pt x="2492389" y="-14809"/>
                  <a:pt x="3102640" y="0"/>
                </a:cubicBezTo>
                <a:cubicBezTo>
                  <a:pt x="3190279" y="742634"/>
                  <a:pt x="3029961" y="1071916"/>
                  <a:pt x="3102640" y="1897572"/>
                </a:cubicBezTo>
                <a:cubicBezTo>
                  <a:pt x="1749938" y="1849341"/>
                  <a:pt x="340223" y="1982027"/>
                  <a:pt x="0" y="1897572"/>
                </a:cubicBezTo>
                <a:cubicBezTo>
                  <a:pt x="-38581" y="1177905"/>
                  <a:pt x="63341" y="596886"/>
                  <a:pt x="0" y="0"/>
                </a:cubicBezTo>
                <a:close/>
              </a:path>
              <a:path w="3102640" h="1897572" stroke="0" extrusionOk="0">
                <a:moveTo>
                  <a:pt x="0" y="0"/>
                </a:moveTo>
                <a:cubicBezTo>
                  <a:pt x="866193" y="118645"/>
                  <a:pt x="2321620" y="116012"/>
                  <a:pt x="3102640" y="0"/>
                </a:cubicBezTo>
                <a:cubicBezTo>
                  <a:pt x="2969758" y="591577"/>
                  <a:pt x="3187591" y="983662"/>
                  <a:pt x="3102640" y="1897572"/>
                </a:cubicBezTo>
                <a:cubicBezTo>
                  <a:pt x="2161812" y="2032172"/>
                  <a:pt x="881794" y="1740376"/>
                  <a:pt x="0" y="1897572"/>
                </a:cubicBezTo>
                <a:cubicBezTo>
                  <a:pt x="-20187" y="1350166"/>
                  <a:pt x="-152480" y="476250"/>
                  <a:pt x="0" y="0"/>
                </a:cubicBezTo>
                <a:close/>
              </a:path>
            </a:pathLst>
          </a:cu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6" name="Picture 5" descr="Smiling young woman driving a car">
            <a:extLst>
              <a:ext uri="{FF2B5EF4-FFF2-40B4-BE49-F238E27FC236}">
                <a16:creationId xmlns:a16="http://schemas.microsoft.com/office/drawing/2014/main" id="{9495340B-F98D-B701-184B-78A8B11698DC}"/>
              </a:ext>
            </a:extLst>
          </p:cNvPr>
          <p:cNvPicPr>
            <a:picLocks/>
          </p:cNvPicPr>
          <p:nvPr/>
        </p:nvPicPr>
        <p:blipFill>
          <a:blip r:embed="rId6"/>
          <a:srcRect l="185" r="185"/>
          <a:stretch/>
        </p:blipFill>
        <p:spPr>
          <a:xfrm rot="353474">
            <a:off x="4960853" y="4160211"/>
            <a:ext cx="2888164" cy="1932607"/>
          </a:xfrm>
          <a:custGeom>
            <a:avLst/>
            <a:gdLst>
              <a:gd name="connsiteX0" fmla="*/ 0 w 2888164"/>
              <a:gd name="connsiteY0" fmla="*/ 0 h 1932607"/>
              <a:gd name="connsiteX1" fmla="*/ 2888164 w 2888164"/>
              <a:gd name="connsiteY1" fmla="*/ 0 h 1932607"/>
              <a:gd name="connsiteX2" fmla="*/ 2888164 w 2888164"/>
              <a:gd name="connsiteY2" fmla="*/ 1932607 h 1932607"/>
              <a:gd name="connsiteX3" fmla="*/ 0 w 2888164"/>
              <a:gd name="connsiteY3" fmla="*/ 1932607 h 1932607"/>
              <a:gd name="connsiteX4" fmla="*/ 0 w 2888164"/>
              <a:gd name="connsiteY4" fmla="*/ 0 h 19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164" h="1932607" fill="none" extrusionOk="0">
                <a:moveTo>
                  <a:pt x="0" y="0"/>
                </a:moveTo>
                <a:cubicBezTo>
                  <a:pt x="324229" y="-49533"/>
                  <a:pt x="2445361" y="-14809"/>
                  <a:pt x="2888164" y="0"/>
                </a:cubicBezTo>
                <a:cubicBezTo>
                  <a:pt x="2975803" y="789015"/>
                  <a:pt x="2815485" y="1547766"/>
                  <a:pt x="2888164" y="1932607"/>
                </a:cubicBezTo>
                <a:cubicBezTo>
                  <a:pt x="2092748" y="1884376"/>
                  <a:pt x="870862" y="2017062"/>
                  <a:pt x="0" y="1932607"/>
                </a:cubicBezTo>
                <a:cubicBezTo>
                  <a:pt x="-38581" y="1712780"/>
                  <a:pt x="63341" y="506003"/>
                  <a:pt x="0" y="0"/>
                </a:cubicBezTo>
                <a:close/>
              </a:path>
              <a:path w="2888164" h="1932607" stroke="0" extrusionOk="0">
                <a:moveTo>
                  <a:pt x="0" y="0"/>
                </a:moveTo>
                <a:cubicBezTo>
                  <a:pt x="542899" y="118645"/>
                  <a:pt x="1572021" y="116012"/>
                  <a:pt x="2888164" y="0"/>
                </a:cubicBezTo>
                <a:cubicBezTo>
                  <a:pt x="2755282" y="838701"/>
                  <a:pt x="2973115" y="1428514"/>
                  <a:pt x="2888164" y="1932607"/>
                </a:cubicBezTo>
                <a:cubicBezTo>
                  <a:pt x="2415010" y="2067207"/>
                  <a:pt x="656932" y="1775411"/>
                  <a:pt x="0" y="1932607"/>
                </a:cubicBezTo>
                <a:cubicBezTo>
                  <a:pt x="-20187" y="1598682"/>
                  <a:pt x="-152480" y="828525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5272088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297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523A5-73A1-8010-E058-E38827C9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C381-3228-BB8D-4E17-08D5694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C3AC-BCCF-F1B6-E289-D9081B11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26BF5-6C4B-A832-A63B-7F688AD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EBF4F-C247-694E-B07B-A38D9224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>
                <a:latin typeface="Arial"/>
                <a:cs typeface="Arial"/>
              </a:rPr>
              <a:t>Section 4:</a:t>
            </a:r>
            <a:br>
              <a:rPr lang="en-US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Big Blind Spots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7399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CD0A95-12E0-C438-03AF-5CEE2B4CF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63833"/>
            <a:ext cx="1888177" cy="1534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52BB-0AE6-E051-10AB-EAD3028D1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7558" y="2659791"/>
            <a:ext cx="10054442" cy="1538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4A865-F283-4A57-FE96-4A3E4555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85" y="2671666"/>
            <a:ext cx="9358748" cy="15384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/>
              <a:t>Big Blind Spots</a:t>
            </a:r>
            <a:br>
              <a:rPr lang="en-US" dirty="0"/>
            </a:br>
            <a:r>
              <a:rPr lang="en-US" dirty="0"/>
              <a:t>Thought Starters</a:t>
            </a:r>
            <a:endParaRPr lang="en-US" sz="2500" b="0" dirty="0"/>
          </a:p>
        </p:txBody>
      </p:sp>
      <p:pic>
        <p:nvPicPr>
          <p:cNvPr id="4" name="Picture 3" descr="Road sign icon with an illustration of a truck’s big blind spots">
            <a:extLst>
              <a:ext uri="{FF2B5EF4-FFF2-40B4-BE49-F238E27FC236}">
                <a16:creationId xmlns:a16="http://schemas.microsoft.com/office/drawing/2014/main" id="{AA5B5317-069C-59D5-1771-1A5FD3586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967" y="1756558"/>
            <a:ext cx="3344883" cy="3344883"/>
          </a:xfrm>
          <a:prstGeom prst="rect">
            <a:avLst/>
          </a:prstGeom>
          <a:effectLst>
            <a:outerShdw blurRad="50800" dist="635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243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emi-truck driving on the highway alongside passenger vehicles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100" y="-1"/>
            <a:ext cx="6819899" cy="6958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4CA28-DA52-6134-9F3B-A3C250AE0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533" y="0"/>
            <a:ext cx="6819899" cy="69580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002D71-B482-D15D-11F1-EC7C448E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4823" y="136441"/>
            <a:ext cx="6607629" cy="6958007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0AB29-42A6-30C6-0933-7D58B92D1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00000">
            <a:off x="1123950" y="911248"/>
            <a:ext cx="77724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Big Blind Spots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4686300" cy="4257255"/>
          </a:xfrm>
        </p:spPr>
        <p:txBody>
          <a:bodyPr/>
          <a:lstStyle/>
          <a:p>
            <a:r>
              <a:rPr lang="en-US" dirty="0"/>
              <a:t>Blind spots for large vehicles </a:t>
            </a:r>
            <a:br>
              <a:rPr lang="en-US" dirty="0"/>
            </a:br>
            <a:r>
              <a:rPr lang="en-US" dirty="0"/>
              <a:t>vs. cars</a:t>
            </a:r>
          </a:p>
          <a:p>
            <a:r>
              <a:rPr lang="en-US" dirty="0"/>
              <a:t>Where they are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6574971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7DB229-7286-D130-FE7B-CBB25CCD4AAA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DOT-OROS_15-BLIND-4x3-trimmed.mov" descr="Animation showing how CMVs have big blind spots">
            <a:hlinkClick r:id="" action="ppaction://media"/>
            <a:extLst>
              <a:ext uri="{FF2B5EF4-FFF2-40B4-BE49-F238E27FC236}">
                <a16:creationId xmlns:a16="http://schemas.microsoft.com/office/drawing/2014/main" id="{1A8EF1B4-F1B4-8735-396A-0E6663F25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9A915CAE-859D-F144-A50D-A4E157BE2726}" label="blindspots" lang="" r:embed="rId8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54346" y="1343443"/>
            <a:ext cx="6364126" cy="4773094"/>
          </a:xfrm>
          <a:custGeom>
            <a:avLst/>
            <a:gdLst>
              <a:gd name="connsiteX0" fmla="*/ 0 w 6364126"/>
              <a:gd name="connsiteY0" fmla="*/ 0 h 4773094"/>
              <a:gd name="connsiteX1" fmla="*/ 6364126 w 6364126"/>
              <a:gd name="connsiteY1" fmla="*/ 0 h 4773094"/>
              <a:gd name="connsiteX2" fmla="*/ 6364126 w 6364126"/>
              <a:gd name="connsiteY2" fmla="*/ 4773094 h 4773094"/>
              <a:gd name="connsiteX3" fmla="*/ 0 w 6364126"/>
              <a:gd name="connsiteY3" fmla="*/ 4773094 h 4773094"/>
              <a:gd name="connsiteX4" fmla="*/ 0 w 6364126"/>
              <a:gd name="connsiteY4" fmla="*/ 0 h 477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4126" h="4773094" fill="none" extrusionOk="0">
                <a:moveTo>
                  <a:pt x="0" y="0"/>
                </a:moveTo>
                <a:cubicBezTo>
                  <a:pt x="830298" y="-49533"/>
                  <a:pt x="4675331" y="-14809"/>
                  <a:pt x="6364126" y="0"/>
                </a:cubicBezTo>
                <a:cubicBezTo>
                  <a:pt x="6451765" y="1888994"/>
                  <a:pt x="6291447" y="2453726"/>
                  <a:pt x="6364126" y="4773094"/>
                </a:cubicBezTo>
                <a:cubicBezTo>
                  <a:pt x="4662153" y="4724863"/>
                  <a:pt x="2374174" y="4857549"/>
                  <a:pt x="0" y="4773094"/>
                </a:cubicBezTo>
                <a:cubicBezTo>
                  <a:pt x="-38581" y="3859408"/>
                  <a:pt x="63341" y="639290"/>
                  <a:pt x="0" y="0"/>
                </a:cubicBezTo>
                <a:close/>
              </a:path>
              <a:path w="6364126" h="4773094" stroke="0" extrusionOk="0">
                <a:moveTo>
                  <a:pt x="0" y="0"/>
                </a:moveTo>
                <a:cubicBezTo>
                  <a:pt x="2898937" y="118645"/>
                  <a:pt x="5573438" y="116012"/>
                  <a:pt x="6364126" y="0"/>
                </a:cubicBezTo>
                <a:cubicBezTo>
                  <a:pt x="6231244" y="2053731"/>
                  <a:pt x="6449077" y="3366196"/>
                  <a:pt x="6364126" y="4773094"/>
                </a:cubicBezTo>
                <a:cubicBezTo>
                  <a:pt x="4531278" y="4907694"/>
                  <a:pt x="1574958" y="4615898"/>
                  <a:pt x="0" y="4773094"/>
                </a:cubicBezTo>
                <a:cubicBezTo>
                  <a:pt x="-20187" y="2450972"/>
                  <a:pt x="-152480" y="1910999"/>
                  <a:pt x="0" y="0"/>
                </a:cubicBezTo>
                <a:close/>
              </a:path>
            </a:pathLst>
          </a:cu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647858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emi-truck hauling construction materials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36662" y="136441"/>
            <a:ext cx="7795776" cy="6838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931E6-662A-F0AE-B24A-2C96AF151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 flipV="1">
            <a:off x="1733066" y="1442653"/>
            <a:ext cx="7772400" cy="3573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Drive Safely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where the blind spots are</a:t>
            </a:r>
          </a:p>
          <a:p>
            <a:r>
              <a:rPr lang="en-US" dirty="0"/>
              <a:t>Avoid lingering in blind spots</a:t>
            </a:r>
          </a:p>
          <a:p>
            <a:r>
              <a:rPr lang="en-US" dirty="0"/>
              <a:t>Never pass from the right lane; only the left lane</a:t>
            </a:r>
          </a:p>
        </p:txBody>
      </p:sp>
      <p:pic>
        <p:nvPicPr>
          <p:cNvPr id="15" name="Picture 14" descr="Highway traffic including CMVs and passenger vehicles">
            <a:extLst>
              <a:ext uri="{FF2B5EF4-FFF2-40B4-BE49-F238E27FC236}">
                <a16:creationId xmlns:a16="http://schemas.microsoft.com/office/drawing/2014/main" id="{A1A1AB74-24F6-9B7C-1EAC-1AA4A86E1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5087">
            <a:off x="1788439" y="3831324"/>
            <a:ext cx="3102640" cy="1897572"/>
          </a:xfrm>
          <a:custGeom>
            <a:avLst/>
            <a:gdLst>
              <a:gd name="connsiteX0" fmla="*/ 0 w 3102640"/>
              <a:gd name="connsiteY0" fmla="*/ 0 h 1897572"/>
              <a:gd name="connsiteX1" fmla="*/ 3102640 w 3102640"/>
              <a:gd name="connsiteY1" fmla="*/ 0 h 1897572"/>
              <a:gd name="connsiteX2" fmla="*/ 3102640 w 3102640"/>
              <a:gd name="connsiteY2" fmla="*/ 1897572 h 1897572"/>
              <a:gd name="connsiteX3" fmla="*/ 0 w 3102640"/>
              <a:gd name="connsiteY3" fmla="*/ 1897572 h 1897572"/>
              <a:gd name="connsiteX4" fmla="*/ 0 w 3102640"/>
              <a:gd name="connsiteY4" fmla="*/ 0 h 18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2640" h="1897572" fill="none" extrusionOk="0">
                <a:moveTo>
                  <a:pt x="0" y="0"/>
                </a:moveTo>
                <a:cubicBezTo>
                  <a:pt x="870562" y="-49533"/>
                  <a:pt x="2492389" y="-14809"/>
                  <a:pt x="3102640" y="0"/>
                </a:cubicBezTo>
                <a:cubicBezTo>
                  <a:pt x="3190279" y="742634"/>
                  <a:pt x="3029961" y="1071916"/>
                  <a:pt x="3102640" y="1897572"/>
                </a:cubicBezTo>
                <a:cubicBezTo>
                  <a:pt x="1749938" y="1849341"/>
                  <a:pt x="340223" y="1982027"/>
                  <a:pt x="0" y="1897572"/>
                </a:cubicBezTo>
                <a:cubicBezTo>
                  <a:pt x="-38581" y="1177905"/>
                  <a:pt x="63341" y="596886"/>
                  <a:pt x="0" y="0"/>
                </a:cubicBezTo>
                <a:close/>
              </a:path>
              <a:path w="3102640" h="1897572" stroke="0" extrusionOk="0">
                <a:moveTo>
                  <a:pt x="0" y="0"/>
                </a:moveTo>
                <a:cubicBezTo>
                  <a:pt x="866193" y="118645"/>
                  <a:pt x="2321620" y="116012"/>
                  <a:pt x="3102640" y="0"/>
                </a:cubicBezTo>
                <a:cubicBezTo>
                  <a:pt x="2969758" y="591577"/>
                  <a:pt x="3187591" y="983662"/>
                  <a:pt x="3102640" y="1897572"/>
                </a:cubicBezTo>
                <a:cubicBezTo>
                  <a:pt x="2161812" y="2032172"/>
                  <a:pt x="881794" y="1740376"/>
                  <a:pt x="0" y="1897572"/>
                </a:cubicBezTo>
                <a:cubicBezTo>
                  <a:pt x="-20187" y="1350166"/>
                  <a:pt x="-152480" y="476250"/>
                  <a:pt x="0" y="0"/>
                </a:cubicBezTo>
                <a:close/>
              </a:path>
            </a:pathLst>
          </a:cu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4" name="Picture 13" descr="Teenager at the steering wheel of his car">
            <a:extLst>
              <a:ext uri="{FF2B5EF4-FFF2-40B4-BE49-F238E27FC236}">
                <a16:creationId xmlns:a16="http://schemas.microsoft.com/office/drawing/2014/main" id="{0F2CD421-88F3-6196-AE2A-AD9516523277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6232">
            <a:off x="4651917" y="3527577"/>
            <a:ext cx="2888164" cy="1932607"/>
          </a:xfrm>
          <a:custGeom>
            <a:avLst/>
            <a:gdLst>
              <a:gd name="connsiteX0" fmla="*/ 0 w 2888164"/>
              <a:gd name="connsiteY0" fmla="*/ 0 h 1932607"/>
              <a:gd name="connsiteX1" fmla="*/ 2888164 w 2888164"/>
              <a:gd name="connsiteY1" fmla="*/ 0 h 1932607"/>
              <a:gd name="connsiteX2" fmla="*/ 2888164 w 2888164"/>
              <a:gd name="connsiteY2" fmla="*/ 1932607 h 1932607"/>
              <a:gd name="connsiteX3" fmla="*/ 0 w 2888164"/>
              <a:gd name="connsiteY3" fmla="*/ 1932607 h 1932607"/>
              <a:gd name="connsiteX4" fmla="*/ 0 w 2888164"/>
              <a:gd name="connsiteY4" fmla="*/ 0 h 193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164" h="1932607" fill="none" extrusionOk="0">
                <a:moveTo>
                  <a:pt x="0" y="0"/>
                </a:moveTo>
                <a:cubicBezTo>
                  <a:pt x="324229" y="-49533"/>
                  <a:pt x="2445361" y="-14809"/>
                  <a:pt x="2888164" y="0"/>
                </a:cubicBezTo>
                <a:cubicBezTo>
                  <a:pt x="2975803" y="789015"/>
                  <a:pt x="2815485" y="1547766"/>
                  <a:pt x="2888164" y="1932607"/>
                </a:cubicBezTo>
                <a:cubicBezTo>
                  <a:pt x="2092748" y="1884376"/>
                  <a:pt x="870862" y="2017062"/>
                  <a:pt x="0" y="1932607"/>
                </a:cubicBezTo>
                <a:cubicBezTo>
                  <a:pt x="-38581" y="1712780"/>
                  <a:pt x="63341" y="506003"/>
                  <a:pt x="0" y="0"/>
                </a:cubicBezTo>
                <a:close/>
              </a:path>
              <a:path w="2888164" h="1932607" stroke="0" extrusionOk="0">
                <a:moveTo>
                  <a:pt x="0" y="0"/>
                </a:moveTo>
                <a:cubicBezTo>
                  <a:pt x="542899" y="118645"/>
                  <a:pt x="1572021" y="116012"/>
                  <a:pt x="2888164" y="0"/>
                </a:cubicBezTo>
                <a:cubicBezTo>
                  <a:pt x="2755282" y="838701"/>
                  <a:pt x="2973115" y="1428514"/>
                  <a:pt x="2888164" y="1932607"/>
                </a:cubicBezTo>
                <a:cubicBezTo>
                  <a:pt x="2415010" y="2067207"/>
                  <a:pt x="656932" y="1775411"/>
                  <a:pt x="0" y="1932607"/>
                </a:cubicBezTo>
                <a:cubicBezTo>
                  <a:pt x="-20187" y="1598682"/>
                  <a:pt x="-152480" y="828525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7117492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16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700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523A5-73A1-8010-E058-E38827C9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C381-3228-BB8D-4E17-08D5694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C3AC-BCCF-F1B6-E289-D9081B11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26BF5-6C4B-A832-A63B-7F688AD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EBF4F-C247-694E-B07B-A38D9224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>
                <a:latin typeface="Arial"/>
                <a:cs typeface="Arial"/>
              </a:rPr>
              <a:t>Section 5:</a:t>
            </a:r>
            <a:br>
              <a:rPr lang="en-US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More Road Safety Tips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5894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hands on a steering wheel">
            <a:extLst>
              <a:ext uri="{FF2B5EF4-FFF2-40B4-BE49-F238E27FC236}">
                <a16:creationId xmlns:a16="http://schemas.microsoft.com/office/drawing/2014/main" id="{99940EA8-8822-6D4B-EB83-4B318998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57" r="40630"/>
          <a:stretch/>
        </p:blipFill>
        <p:spPr>
          <a:xfrm>
            <a:off x="5043489" y="127000"/>
            <a:ext cx="7370762" cy="6848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43AADD-7048-E907-5D0F-741ACC1F9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300000" flipV="1">
            <a:off x="1596469" y="1478019"/>
            <a:ext cx="8046720" cy="452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Road Safety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4905632" cy="42572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Buckle up, every time</a:t>
            </a:r>
          </a:p>
          <a:p>
            <a:r>
              <a:rPr lang="en-US" dirty="0">
                <a:latin typeface="Arial"/>
                <a:cs typeface="Arial"/>
              </a:rPr>
              <a:t>Be patient</a:t>
            </a:r>
          </a:p>
          <a:p>
            <a:r>
              <a:rPr lang="en-US" dirty="0"/>
              <a:t>Take breaks if needed</a:t>
            </a:r>
          </a:p>
        </p:txBody>
      </p:sp>
      <p:pic>
        <p:nvPicPr>
          <p:cNvPr id="14" name="Picture 13" descr="Smiling teenager buckling her seatbelt">
            <a:extLst>
              <a:ext uri="{FF2B5EF4-FFF2-40B4-BE49-F238E27FC236}">
                <a16:creationId xmlns:a16="http://schemas.microsoft.com/office/drawing/2014/main" id="{10C900F2-BDCB-171F-6D2C-115E84598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1393">
            <a:off x="1279769" y="3238819"/>
            <a:ext cx="3108960" cy="2072640"/>
          </a:xfrm>
          <a:custGeom>
            <a:avLst/>
            <a:gdLst>
              <a:gd name="connsiteX0" fmla="*/ 0 w 3108960"/>
              <a:gd name="connsiteY0" fmla="*/ 0 h 2072640"/>
              <a:gd name="connsiteX1" fmla="*/ 3108960 w 3108960"/>
              <a:gd name="connsiteY1" fmla="*/ 0 h 2072640"/>
              <a:gd name="connsiteX2" fmla="*/ 3108960 w 3108960"/>
              <a:gd name="connsiteY2" fmla="*/ 2072640 h 2072640"/>
              <a:gd name="connsiteX3" fmla="*/ 0 w 3108960"/>
              <a:gd name="connsiteY3" fmla="*/ 2072640 h 2072640"/>
              <a:gd name="connsiteX4" fmla="*/ 0 w 3108960"/>
              <a:gd name="connsiteY4" fmla="*/ 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2072640" fill="none" extrusionOk="0">
                <a:moveTo>
                  <a:pt x="0" y="0"/>
                </a:moveTo>
                <a:cubicBezTo>
                  <a:pt x="448254" y="-49533"/>
                  <a:pt x="1971298" y="-14809"/>
                  <a:pt x="3108960" y="0"/>
                </a:cubicBezTo>
                <a:cubicBezTo>
                  <a:pt x="3196599" y="245614"/>
                  <a:pt x="3036281" y="1691409"/>
                  <a:pt x="3108960" y="2072640"/>
                </a:cubicBezTo>
                <a:cubicBezTo>
                  <a:pt x="2552710" y="2024409"/>
                  <a:pt x="1157590" y="2157095"/>
                  <a:pt x="0" y="2072640"/>
                </a:cubicBezTo>
                <a:cubicBezTo>
                  <a:pt x="-38581" y="1800764"/>
                  <a:pt x="63341" y="607331"/>
                  <a:pt x="0" y="0"/>
                </a:cubicBezTo>
                <a:close/>
              </a:path>
              <a:path w="3108960" h="2072640" stroke="0" extrusionOk="0">
                <a:moveTo>
                  <a:pt x="0" y="0"/>
                </a:moveTo>
                <a:cubicBezTo>
                  <a:pt x="1132074" y="118645"/>
                  <a:pt x="1801102" y="116012"/>
                  <a:pt x="3108960" y="0"/>
                </a:cubicBezTo>
                <a:cubicBezTo>
                  <a:pt x="2976078" y="833459"/>
                  <a:pt x="3193911" y="1739843"/>
                  <a:pt x="3108960" y="2072640"/>
                </a:cubicBezTo>
                <a:cubicBezTo>
                  <a:pt x="2746985" y="2207240"/>
                  <a:pt x="337524" y="1915444"/>
                  <a:pt x="0" y="2072640"/>
                </a:cubicBezTo>
                <a:cubicBezTo>
                  <a:pt x="-20187" y="1280042"/>
                  <a:pt x="-152480" y="551059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6" name="Picture 15" descr="Smiling teenager driving his car">
            <a:extLst>
              <a:ext uri="{FF2B5EF4-FFF2-40B4-BE49-F238E27FC236}">
                <a16:creationId xmlns:a16="http://schemas.microsoft.com/office/drawing/2014/main" id="{CFDBB60C-D9C4-0F6F-260D-9E956DB96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0884">
            <a:off x="4179720" y="4070992"/>
            <a:ext cx="2915031" cy="2184273"/>
          </a:xfrm>
          <a:custGeom>
            <a:avLst/>
            <a:gdLst>
              <a:gd name="connsiteX0" fmla="*/ 0 w 2915031"/>
              <a:gd name="connsiteY0" fmla="*/ 0 h 2184273"/>
              <a:gd name="connsiteX1" fmla="*/ 2915031 w 2915031"/>
              <a:gd name="connsiteY1" fmla="*/ 0 h 2184273"/>
              <a:gd name="connsiteX2" fmla="*/ 2915031 w 2915031"/>
              <a:gd name="connsiteY2" fmla="*/ 2184273 h 2184273"/>
              <a:gd name="connsiteX3" fmla="*/ 0 w 2915031"/>
              <a:gd name="connsiteY3" fmla="*/ 2184273 h 2184273"/>
              <a:gd name="connsiteX4" fmla="*/ 0 w 2915031"/>
              <a:gd name="connsiteY4" fmla="*/ 0 h 218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5031" h="2184273" fill="none" extrusionOk="0">
                <a:moveTo>
                  <a:pt x="0" y="0"/>
                </a:moveTo>
                <a:cubicBezTo>
                  <a:pt x="1326051" y="-49533"/>
                  <a:pt x="1985561" y="-14809"/>
                  <a:pt x="2915031" y="0"/>
                </a:cubicBezTo>
                <a:cubicBezTo>
                  <a:pt x="3002670" y="330547"/>
                  <a:pt x="2842352" y="1495381"/>
                  <a:pt x="2915031" y="2184273"/>
                </a:cubicBezTo>
                <a:cubicBezTo>
                  <a:pt x="1660521" y="2136042"/>
                  <a:pt x="959638" y="2268728"/>
                  <a:pt x="0" y="2184273"/>
                </a:cubicBezTo>
                <a:cubicBezTo>
                  <a:pt x="-38581" y="1682641"/>
                  <a:pt x="63341" y="224690"/>
                  <a:pt x="0" y="0"/>
                </a:cubicBezTo>
                <a:close/>
              </a:path>
              <a:path w="2915031" h="2184273" stroke="0" extrusionOk="0">
                <a:moveTo>
                  <a:pt x="0" y="0"/>
                </a:moveTo>
                <a:cubicBezTo>
                  <a:pt x="738970" y="118645"/>
                  <a:pt x="1821711" y="116012"/>
                  <a:pt x="2915031" y="0"/>
                </a:cubicBezTo>
                <a:cubicBezTo>
                  <a:pt x="2782149" y="528404"/>
                  <a:pt x="2999982" y="1555217"/>
                  <a:pt x="2915031" y="2184273"/>
                </a:cubicBezTo>
                <a:cubicBezTo>
                  <a:pt x="2305100" y="2318873"/>
                  <a:pt x="762102" y="2027077"/>
                  <a:pt x="0" y="2184273"/>
                </a:cubicBezTo>
                <a:cubicBezTo>
                  <a:pt x="-20187" y="1788703"/>
                  <a:pt x="-152480" y="756250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4714875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18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39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ssenger vehicle waiting for pedestrians to cross the street">
            <a:extLst>
              <a:ext uri="{FF2B5EF4-FFF2-40B4-BE49-F238E27FC236}">
                <a16:creationId xmlns:a16="http://schemas.microsoft.com/office/drawing/2014/main" id="{D642BA51-62E7-D92E-3F5F-4E218951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78" r="17661"/>
          <a:stretch/>
        </p:blipFill>
        <p:spPr>
          <a:xfrm>
            <a:off x="5054601" y="236380"/>
            <a:ext cx="7137399" cy="6621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43AADD-7048-E907-5D0F-741ACC1F9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300000" flipV="1">
            <a:off x="1596469" y="1478019"/>
            <a:ext cx="8046720" cy="452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Focused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4905632" cy="42572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Put your phone away before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you begin driving </a:t>
            </a:r>
          </a:p>
          <a:p>
            <a:r>
              <a:rPr lang="en-US" dirty="0">
                <a:latin typeface="Arial"/>
                <a:cs typeface="Arial"/>
              </a:rPr>
              <a:t>Pull over if you need to send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text or make a call</a:t>
            </a:r>
          </a:p>
          <a:p>
            <a:r>
              <a:rPr lang="en-US" dirty="0">
                <a:latin typeface="Arial"/>
                <a:cs typeface="Arial"/>
              </a:rPr>
              <a:t>Avoid eating or drinking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while behind the wheel</a:t>
            </a:r>
          </a:p>
          <a:p>
            <a:r>
              <a:rPr lang="en-US" dirty="0"/>
              <a:t>Set your GPS before you</a:t>
            </a:r>
            <a:br>
              <a:rPr lang="en-US" dirty="0"/>
            </a:br>
            <a:r>
              <a:rPr lang="en-US" dirty="0"/>
              <a:t>start driving</a:t>
            </a:r>
          </a:p>
        </p:txBody>
      </p:sp>
      <p:pic>
        <p:nvPicPr>
          <p:cNvPr id="5" name="Picture 4" descr="Young woman using GPS in her car">
            <a:extLst>
              <a:ext uri="{FF2B5EF4-FFF2-40B4-BE49-F238E27FC236}">
                <a16:creationId xmlns:a16="http://schemas.microsoft.com/office/drawing/2014/main" id="{046E9B62-6FC2-6EDE-32B4-89BA7F9439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320877">
            <a:off x="3833374" y="4214277"/>
            <a:ext cx="3058914" cy="2041988"/>
          </a:xfrm>
          <a:custGeom>
            <a:avLst/>
            <a:gdLst>
              <a:gd name="connsiteX0" fmla="*/ 0 w 3058914"/>
              <a:gd name="connsiteY0" fmla="*/ 0 h 2041988"/>
              <a:gd name="connsiteX1" fmla="*/ 3058914 w 3058914"/>
              <a:gd name="connsiteY1" fmla="*/ 0 h 2041988"/>
              <a:gd name="connsiteX2" fmla="*/ 3058914 w 3058914"/>
              <a:gd name="connsiteY2" fmla="*/ 2041988 h 2041988"/>
              <a:gd name="connsiteX3" fmla="*/ 0 w 3058914"/>
              <a:gd name="connsiteY3" fmla="*/ 2041988 h 2041988"/>
              <a:gd name="connsiteX4" fmla="*/ 0 w 3058914"/>
              <a:gd name="connsiteY4" fmla="*/ 0 h 204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8914" h="2041988" fill="none" extrusionOk="0">
                <a:moveTo>
                  <a:pt x="0" y="0"/>
                </a:moveTo>
                <a:cubicBezTo>
                  <a:pt x="1501195" y="-49533"/>
                  <a:pt x="2621892" y="-14809"/>
                  <a:pt x="3058914" y="0"/>
                </a:cubicBezTo>
                <a:cubicBezTo>
                  <a:pt x="3146553" y="217171"/>
                  <a:pt x="2986235" y="1288554"/>
                  <a:pt x="3058914" y="2041988"/>
                </a:cubicBezTo>
                <a:cubicBezTo>
                  <a:pt x="2157699" y="1993757"/>
                  <a:pt x="763974" y="2126443"/>
                  <a:pt x="0" y="2041988"/>
                </a:cubicBezTo>
                <a:cubicBezTo>
                  <a:pt x="-38581" y="1033350"/>
                  <a:pt x="63341" y="283436"/>
                  <a:pt x="0" y="0"/>
                </a:cubicBezTo>
                <a:close/>
              </a:path>
              <a:path w="3058914" h="2041988" stroke="0" extrusionOk="0">
                <a:moveTo>
                  <a:pt x="0" y="0"/>
                </a:moveTo>
                <a:cubicBezTo>
                  <a:pt x="1512772" y="118645"/>
                  <a:pt x="2330191" y="116012"/>
                  <a:pt x="3058914" y="0"/>
                </a:cubicBezTo>
                <a:cubicBezTo>
                  <a:pt x="2926032" y="238113"/>
                  <a:pt x="3143865" y="1677025"/>
                  <a:pt x="3058914" y="2041988"/>
                </a:cubicBezTo>
                <a:cubicBezTo>
                  <a:pt x="1666925" y="2176588"/>
                  <a:pt x="742784" y="1884792"/>
                  <a:pt x="0" y="2041988"/>
                </a:cubicBezTo>
                <a:cubicBezTo>
                  <a:pt x="-20187" y="1265712"/>
                  <a:pt x="-152480" y="345731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4714875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19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393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523A5-73A1-8010-E058-E38827C9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C381-3228-BB8D-4E17-08D5694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C3AC-BCCF-F1B6-E289-D9081B11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26BF5-6C4B-A832-A63B-7F688AD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EBF4F-C247-694E-B07B-A38D9224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>
                <a:latin typeface="Arial"/>
                <a:cs typeface="Arial"/>
              </a:rPr>
              <a:t>Section 1:</a:t>
            </a:r>
            <a:br>
              <a:rPr lang="en-US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Introduction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0078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523A5-73A1-8010-E058-E38827C9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C381-3228-BB8D-4E17-08D5694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C3AC-BCCF-F1B6-E289-D9081B11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26BF5-6C4B-A832-A63B-7F688AD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EBF4F-C247-694E-B07B-A38D9224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>
                <a:latin typeface="Arial"/>
                <a:cs typeface="Arial"/>
              </a:rPr>
              <a:t>Section 6:</a:t>
            </a:r>
            <a:br>
              <a:rPr lang="en-US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Recap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581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CD0A95-12E0-C438-03AF-5CEE2B4CF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63833"/>
            <a:ext cx="1888177" cy="1534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52BB-0AE6-E051-10AB-EAD3028D1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7558" y="2659791"/>
            <a:ext cx="10054442" cy="1538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4A865-F283-4A57-FE96-4A3E4555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85" y="2671666"/>
            <a:ext cx="9358748" cy="15384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/>
              <a:t>Recap</a:t>
            </a:r>
            <a:br>
              <a:rPr lang="en-US" dirty="0"/>
            </a:br>
            <a:r>
              <a:rPr lang="en-US" dirty="0"/>
              <a:t>Thought Starters</a:t>
            </a:r>
            <a:endParaRPr lang="en-US" sz="2500" b="0" dirty="0"/>
          </a:p>
        </p:txBody>
      </p:sp>
      <p:pic>
        <p:nvPicPr>
          <p:cNvPr id="4" name="Picture 3" descr="Road sign icon with an illustration of a highway">
            <a:extLst>
              <a:ext uri="{FF2B5EF4-FFF2-40B4-BE49-F238E27FC236}">
                <a16:creationId xmlns:a16="http://schemas.microsoft.com/office/drawing/2014/main" id="{AA5B5317-069C-59D5-1771-1A5FD3586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967" y="1756558"/>
            <a:ext cx="3344883" cy="3344883"/>
          </a:xfrm>
          <a:prstGeom prst="rect">
            <a:avLst/>
          </a:prstGeom>
          <a:effectLst>
            <a:outerShdw blurRad="50800" dist="635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916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 descr="Collage of the three previous animations">
            <a:extLst>
              <a:ext uri="{FF2B5EF4-FFF2-40B4-BE49-F238E27FC236}">
                <a16:creationId xmlns:a16="http://schemas.microsoft.com/office/drawing/2014/main" id="{91E67758-0C7F-BB0D-E792-934C073F4F9D}"/>
              </a:ext>
            </a:extLst>
          </p:cNvPr>
          <p:cNvGrpSpPr/>
          <p:nvPr/>
        </p:nvGrpSpPr>
        <p:grpSpPr>
          <a:xfrm>
            <a:off x="6286500" y="101429"/>
            <a:ext cx="5905500" cy="6963727"/>
            <a:chOff x="6286500" y="101429"/>
            <a:chExt cx="5905500" cy="6963727"/>
          </a:xfrm>
        </p:grpSpPr>
        <p:pic>
          <p:nvPicPr>
            <p:cNvPr id="19" name="Picture 18" descr="Animation showing how CMVs make wide turns">
              <a:extLst>
                <a:ext uri="{FF2B5EF4-FFF2-40B4-BE49-F238E27FC236}">
                  <a16:creationId xmlns:a16="http://schemas.microsoft.com/office/drawing/2014/main" id="{EB6ABBA0-5D83-09AE-C7DC-29B894CC0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5779" y="101429"/>
              <a:ext cx="4816221" cy="2331720"/>
            </a:xfrm>
            <a:prstGeom prst="rect">
              <a:avLst/>
            </a:prstGeom>
          </p:spPr>
        </p:pic>
        <p:pic>
          <p:nvPicPr>
            <p:cNvPr id="24" name="Picture 23" descr="Animation showing how CMVs have long stopping distance">
              <a:extLst>
                <a:ext uri="{FF2B5EF4-FFF2-40B4-BE49-F238E27FC236}">
                  <a16:creationId xmlns:a16="http://schemas.microsoft.com/office/drawing/2014/main" id="{6E9141E3-4649-69EE-2947-75CE06FC0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6635" y="2433149"/>
              <a:ext cx="5265365" cy="2331720"/>
            </a:xfrm>
            <a:prstGeom prst="rect">
              <a:avLst/>
            </a:prstGeom>
            <a:effectLst>
              <a:outerShdw blurRad="254000" dist="127000" dir="16200000" rotWithShape="0">
                <a:prstClr val="black">
                  <a:alpha val="70000"/>
                </a:prstClr>
              </a:outerShdw>
            </a:effectLst>
          </p:spPr>
        </p:pic>
        <p:pic>
          <p:nvPicPr>
            <p:cNvPr id="25" name="Picture 24" descr="Animation showing how CMVs have big blind spots">
              <a:extLst>
                <a:ext uri="{FF2B5EF4-FFF2-40B4-BE49-F238E27FC236}">
                  <a16:creationId xmlns:a16="http://schemas.microsoft.com/office/drawing/2014/main" id="{06372F7B-A4F5-888C-D174-B858725E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31"/>
            <a:stretch/>
          </p:blipFill>
          <p:spPr>
            <a:xfrm>
              <a:off x="6286500" y="4733436"/>
              <a:ext cx="5905500" cy="2331720"/>
            </a:xfrm>
            <a:prstGeom prst="rect">
              <a:avLst/>
            </a:prstGeom>
            <a:effectLst>
              <a:outerShdw blurRad="254000" dist="127000" dir="16200000" rotWithShape="0">
                <a:prstClr val="black">
                  <a:alpha val="7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2EBAA9-C689-A627-4652-276AE3C6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00000" flipV="1">
            <a:off x="2723761" y="1208930"/>
            <a:ext cx="8046720" cy="452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4905632" cy="4257255"/>
          </a:xfrm>
        </p:spPr>
        <p:txBody>
          <a:bodyPr/>
          <a:lstStyle/>
          <a:p>
            <a:r>
              <a:rPr lang="en-US" dirty="0"/>
              <a:t>Wide turns</a:t>
            </a:r>
          </a:p>
          <a:p>
            <a:r>
              <a:rPr lang="en-US" dirty="0"/>
              <a:t>Long stopping distance</a:t>
            </a:r>
          </a:p>
          <a:p>
            <a:r>
              <a:rPr lang="en-US" dirty="0"/>
              <a:t>Big blind spots</a:t>
            </a:r>
          </a:p>
        </p:txBody>
      </p:sp>
      <p:pic>
        <p:nvPicPr>
          <p:cNvPr id="13" name="Picture 12" descr="Road sign icon with an illustration of a truck making a wide turn">
            <a:extLst>
              <a:ext uri="{FF2B5EF4-FFF2-40B4-BE49-F238E27FC236}">
                <a16:creationId xmlns:a16="http://schemas.microsoft.com/office/drawing/2014/main" id="{96189F7E-6DF3-EBE7-13A5-4CBB30C9A0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892" y="2078585"/>
            <a:ext cx="2017094" cy="2017094"/>
          </a:xfrm>
          <a:prstGeom prst="rect">
            <a:avLst/>
          </a:prstGeom>
          <a:effectLst>
            <a:outerShdw blurRad="50800" dist="381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 descr="Road sign icon with an illustration of a bus’s long stopping distance">
            <a:extLst>
              <a:ext uri="{FF2B5EF4-FFF2-40B4-BE49-F238E27FC236}">
                <a16:creationId xmlns:a16="http://schemas.microsoft.com/office/drawing/2014/main" id="{B3A83CD6-751F-65B2-F61B-65898BE659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731" y="3211481"/>
            <a:ext cx="2017094" cy="2017094"/>
          </a:xfrm>
          <a:prstGeom prst="rect">
            <a:avLst/>
          </a:prstGeom>
          <a:effectLst>
            <a:outerShdw blurRad="50800" dist="63500" algn="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 descr="Road sign icon with an illustration of a truck’s big blind spots">
            <a:extLst>
              <a:ext uri="{FF2B5EF4-FFF2-40B4-BE49-F238E27FC236}">
                <a16:creationId xmlns:a16="http://schemas.microsoft.com/office/drawing/2014/main" id="{717EC2D4-2C13-8DED-B411-6B1B7B760A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892" y="4330025"/>
            <a:ext cx="2017094" cy="2017094"/>
          </a:xfrm>
          <a:prstGeom prst="rect">
            <a:avLst/>
          </a:prstGeom>
          <a:effectLst>
            <a:outerShdw blurRad="50800" dist="38100" algn="ctr" rotWithShape="0">
              <a:prstClr val="black">
                <a:alpha val="15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7072313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22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186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Young woman looking at us while seated in the driver’s seat of her car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616" y="-1"/>
            <a:ext cx="7581899" cy="6958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3BCBF-61DA-1E25-AB87-4CDA3717A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00000" flipV="1">
            <a:off x="1117045" y="1478019"/>
            <a:ext cx="8046720" cy="452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Ways to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FMCSA Lesson Handout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(with QR code to download 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Drive Safe Social Graphic)</a:t>
            </a:r>
            <a:br>
              <a:rPr lang="en-US" dirty="0">
                <a:latin typeface="Arial"/>
                <a:cs typeface="Arial"/>
              </a:rPr>
            </a:br>
            <a:endParaRPr lang="en-US" dirty="0"/>
          </a:p>
          <a:p>
            <a:r>
              <a:rPr lang="en-US" b="1" dirty="0"/>
              <a:t>FMCSA Teen Zone Page</a:t>
            </a:r>
            <a:br>
              <a:rPr lang="en-US" dirty="0"/>
            </a:br>
            <a:r>
              <a:rPr lang="en-US" dirty="0"/>
              <a:t>(www.fmcsa.dot.gov/TeenZone)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8AED72-3993-E476-99BB-97813EA4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4050" y="4485235"/>
            <a:ext cx="3486150" cy="635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>
            <a:glow rad="228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en Zone logo">
            <a:extLst>
              <a:ext uri="{FF2B5EF4-FFF2-40B4-BE49-F238E27FC236}">
                <a16:creationId xmlns:a16="http://schemas.microsoft.com/office/drawing/2014/main" id="{E99456EF-FD47-8B54-0FB9-DDD488E978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273" y="4038256"/>
            <a:ext cx="5443807" cy="1582501"/>
          </a:xfrm>
          <a:prstGeom prst="rect">
            <a:avLst/>
          </a:prstGeom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5829300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6E7048-783D-0F7B-611B-1F641FB1826C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23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86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523A5-73A1-8010-E058-E38827C9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C381-3228-BB8D-4E17-08D5694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C3AC-BCCF-F1B6-E289-D9081B11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26BF5-6C4B-A832-A63B-7F688AD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EBF4F-C247-694E-B07B-A38D9224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"/>
                <a:cs typeface="Arial"/>
              </a:rPr>
              <a:t>Questions &amp;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9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Young man raising his hand to ask a question in a classroom setting">
            <a:extLst>
              <a:ext uri="{FF2B5EF4-FFF2-40B4-BE49-F238E27FC236}">
                <a16:creationId xmlns:a16="http://schemas.microsoft.com/office/drawing/2014/main" id="{D642BA51-62E7-D92E-3F5F-4E218951A3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17"/>
          <a:stretch/>
        </p:blipFill>
        <p:spPr>
          <a:xfrm>
            <a:off x="4806778" y="-1"/>
            <a:ext cx="7385222" cy="6958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FC631-7D3E-4AC5-B328-16842C644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00000">
            <a:off x="54246" y="1939948"/>
            <a:ext cx="77724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4905632" cy="4257255"/>
          </a:xfrm>
        </p:spPr>
        <p:txBody>
          <a:bodyPr/>
          <a:lstStyle/>
          <a:p>
            <a:r>
              <a:rPr lang="en-US" dirty="0"/>
              <a:t>Anything need additional explanation?</a:t>
            </a:r>
          </a:p>
          <a:p>
            <a:r>
              <a:rPr lang="en-US" dirty="0"/>
              <a:t>Your questions</a:t>
            </a:r>
          </a:p>
          <a:p>
            <a:r>
              <a:rPr lang="en-US" dirty="0"/>
              <a:t>Share this information</a:t>
            </a:r>
          </a:p>
        </p:txBody>
      </p:sp>
      <p:pic>
        <p:nvPicPr>
          <p:cNvPr id="6" name="Picture 5" descr="Group of four happy friends sharing information">
            <a:extLst>
              <a:ext uri="{FF2B5EF4-FFF2-40B4-BE49-F238E27FC236}">
                <a16:creationId xmlns:a16="http://schemas.microsoft.com/office/drawing/2014/main" id="{310D4EFA-042A-AA62-FE8B-15ECABFE29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4186">
            <a:off x="2439801" y="3559730"/>
            <a:ext cx="3476709" cy="2315870"/>
          </a:xfrm>
          <a:custGeom>
            <a:avLst/>
            <a:gdLst>
              <a:gd name="connsiteX0" fmla="*/ 0 w 3476709"/>
              <a:gd name="connsiteY0" fmla="*/ 0 h 2315870"/>
              <a:gd name="connsiteX1" fmla="*/ 3476709 w 3476709"/>
              <a:gd name="connsiteY1" fmla="*/ 0 h 2315870"/>
              <a:gd name="connsiteX2" fmla="*/ 3476709 w 3476709"/>
              <a:gd name="connsiteY2" fmla="*/ 2315870 h 2315870"/>
              <a:gd name="connsiteX3" fmla="*/ 0 w 3476709"/>
              <a:gd name="connsiteY3" fmla="*/ 2315870 h 2315870"/>
              <a:gd name="connsiteX4" fmla="*/ 0 w 3476709"/>
              <a:gd name="connsiteY4" fmla="*/ 0 h 231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709" h="2315870" fill="none" extrusionOk="0">
                <a:moveTo>
                  <a:pt x="0" y="0"/>
                </a:moveTo>
                <a:cubicBezTo>
                  <a:pt x="1256246" y="-33775"/>
                  <a:pt x="2748303" y="138873"/>
                  <a:pt x="3476709" y="0"/>
                </a:cubicBezTo>
                <a:cubicBezTo>
                  <a:pt x="3402938" y="763442"/>
                  <a:pt x="3320826" y="1642591"/>
                  <a:pt x="3476709" y="2315870"/>
                </a:cubicBezTo>
                <a:cubicBezTo>
                  <a:pt x="2261639" y="2178540"/>
                  <a:pt x="1433389" y="2178014"/>
                  <a:pt x="0" y="2315870"/>
                </a:cubicBezTo>
                <a:cubicBezTo>
                  <a:pt x="152408" y="1914427"/>
                  <a:pt x="73868" y="744520"/>
                  <a:pt x="0" y="0"/>
                </a:cubicBezTo>
                <a:close/>
              </a:path>
              <a:path w="3476709" h="2315870" stroke="0" extrusionOk="0">
                <a:moveTo>
                  <a:pt x="0" y="0"/>
                </a:moveTo>
                <a:cubicBezTo>
                  <a:pt x="1605920" y="-101487"/>
                  <a:pt x="1893153" y="-162162"/>
                  <a:pt x="3476709" y="0"/>
                </a:cubicBezTo>
                <a:cubicBezTo>
                  <a:pt x="3537422" y="1071068"/>
                  <a:pt x="3415637" y="1427943"/>
                  <a:pt x="3476709" y="2315870"/>
                </a:cubicBezTo>
                <a:cubicBezTo>
                  <a:pt x="1739905" y="2365935"/>
                  <a:pt x="880856" y="2157421"/>
                  <a:pt x="0" y="2315870"/>
                </a:cubicBezTo>
                <a:cubicBezTo>
                  <a:pt x="-24452" y="1836346"/>
                  <a:pt x="-67663" y="294680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4243388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25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6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6529BB-7BBE-63C0-241D-170275D5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06" y="2620494"/>
            <a:ext cx="7951306" cy="1589589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dirty="0"/>
              <a:t>Drive Safely!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8EABDEA-8D1E-2417-C9B0-1D05446400D4}"/>
              </a:ext>
            </a:extLst>
          </p:cNvPr>
          <p:cNvSpPr txBox="1">
            <a:spLocks/>
          </p:cNvSpPr>
          <p:nvPr/>
        </p:nvSpPr>
        <p:spPr>
          <a:xfrm>
            <a:off x="9644062" y="6138135"/>
            <a:ext cx="2188450" cy="583817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25000"/>
              </a:lnSpc>
            </a:pPr>
            <a:r>
              <a:rPr lang="en-US" sz="1500" b="0" dirty="0" err="1"/>
              <a:t>www.fmcsa.dot.gov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2518841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CD0A95-12E0-C438-03AF-5CEE2B4CF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63833"/>
            <a:ext cx="1888177" cy="1534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52BB-0AE6-E051-10AB-EAD3028D1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7558" y="2659791"/>
            <a:ext cx="10054442" cy="1538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4A865-F283-4A57-FE96-4A3E4555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297" y="2671666"/>
            <a:ext cx="8819736" cy="15384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/>
              <a:t>Introduction</a:t>
            </a:r>
            <a:br>
              <a:rPr lang="en-US" dirty="0"/>
            </a:br>
            <a:r>
              <a:rPr lang="en-US" dirty="0"/>
              <a:t>Thought Starters</a:t>
            </a:r>
            <a:endParaRPr lang="en-US" sz="2500" b="0" dirty="0"/>
          </a:p>
        </p:txBody>
      </p:sp>
      <p:pic>
        <p:nvPicPr>
          <p:cNvPr id="4" name="Picture 3" descr="Road sign icon with an illustration of a highway">
            <a:extLst>
              <a:ext uri="{FF2B5EF4-FFF2-40B4-BE49-F238E27FC236}">
                <a16:creationId xmlns:a16="http://schemas.microsoft.com/office/drawing/2014/main" id="{AA5B5317-069C-59D5-1771-1A5FD3586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967" y="1756558"/>
            <a:ext cx="3344883" cy="3344883"/>
          </a:xfrm>
          <a:prstGeom prst="rect">
            <a:avLst/>
          </a:prstGeom>
          <a:effectLst>
            <a:outerShdw blurRad="50800" dist="635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66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otorcoach bus driving along a highway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262" y="286"/>
            <a:ext cx="6349999" cy="6958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3BCBF-61DA-1E25-AB87-4CDA3717A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 flipV="1">
            <a:off x="1733066" y="1442653"/>
            <a:ext cx="7772400" cy="3573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the Road with Large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Wide turns, long stopping distance, big blind spots</a:t>
            </a:r>
            <a:endParaRPr lang="en-US" dirty="0"/>
          </a:p>
          <a:p>
            <a:r>
              <a:rPr lang="en-US" dirty="0"/>
              <a:t>Greater impact on small vehicles in a crash</a:t>
            </a:r>
          </a:p>
          <a:p>
            <a:r>
              <a:rPr lang="en-US" dirty="0"/>
              <a:t>Understand how they operate to avoid </a:t>
            </a:r>
            <a:br>
              <a:rPr lang="en-US" dirty="0"/>
            </a:br>
            <a:r>
              <a:rPr lang="en-US" dirty="0"/>
              <a:t>risky mistakes and drive safely around them</a:t>
            </a:r>
          </a:p>
        </p:txBody>
      </p:sp>
      <p:pic>
        <p:nvPicPr>
          <p:cNvPr id="14" name="Picture 13" descr="Two happy teenagers smiling in a car">
            <a:extLst>
              <a:ext uri="{FF2B5EF4-FFF2-40B4-BE49-F238E27FC236}">
                <a16:creationId xmlns:a16="http://schemas.microsoft.com/office/drawing/2014/main" id="{0F2CD421-88F3-6196-AE2A-AD95165232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89123">
            <a:off x="1356213" y="3621542"/>
            <a:ext cx="3062983" cy="2041989"/>
          </a:xfrm>
          <a:custGeom>
            <a:avLst/>
            <a:gdLst>
              <a:gd name="connsiteX0" fmla="*/ 0 w 3062983"/>
              <a:gd name="connsiteY0" fmla="*/ 0 h 2041989"/>
              <a:gd name="connsiteX1" fmla="*/ 3062983 w 3062983"/>
              <a:gd name="connsiteY1" fmla="*/ 0 h 2041989"/>
              <a:gd name="connsiteX2" fmla="*/ 3062983 w 3062983"/>
              <a:gd name="connsiteY2" fmla="*/ 2041989 h 2041989"/>
              <a:gd name="connsiteX3" fmla="*/ 0 w 3062983"/>
              <a:gd name="connsiteY3" fmla="*/ 2041989 h 2041989"/>
              <a:gd name="connsiteX4" fmla="*/ 0 w 3062983"/>
              <a:gd name="connsiteY4" fmla="*/ 0 h 204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983" h="2041989" fill="none" extrusionOk="0">
                <a:moveTo>
                  <a:pt x="0" y="0"/>
                </a:moveTo>
                <a:cubicBezTo>
                  <a:pt x="428237" y="-49533"/>
                  <a:pt x="1896851" y="-14809"/>
                  <a:pt x="3062983" y="0"/>
                </a:cubicBezTo>
                <a:cubicBezTo>
                  <a:pt x="3150622" y="215900"/>
                  <a:pt x="2990304" y="1287972"/>
                  <a:pt x="3062983" y="2041989"/>
                </a:cubicBezTo>
                <a:cubicBezTo>
                  <a:pt x="2255300" y="1993758"/>
                  <a:pt x="885211" y="2126444"/>
                  <a:pt x="0" y="2041989"/>
                </a:cubicBezTo>
                <a:cubicBezTo>
                  <a:pt x="-38581" y="1033753"/>
                  <a:pt x="63341" y="284663"/>
                  <a:pt x="0" y="0"/>
                </a:cubicBezTo>
                <a:close/>
              </a:path>
              <a:path w="3062983" h="2041989" stroke="0" extrusionOk="0">
                <a:moveTo>
                  <a:pt x="0" y="0"/>
                </a:moveTo>
                <a:cubicBezTo>
                  <a:pt x="875160" y="118645"/>
                  <a:pt x="1591279" y="116012"/>
                  <a:pt x="3062983" y="0"/>
                </a:cubicBezTo>
                <a:cubicBezTo>
                  <a:pt x="2930101" y="236807"/>
                  <a:pt x="3147934" y="1675459"/>
                  <a:pt x="3062983" y="2041989"/>
                </a:cubicBezTo>
                <a:cubicBezTo>
                  <a:pt x="2034319" y="2176589"/>
                  <a:pt x="359004" y="1884793"/>
                  <a:pt x="0" y="2041989"/>
                </a:cubicBezTo>
                <a:cubicBezTo>
                  <a:pt x="-20187" y="1266415"/>
                  <a:pt x="-152480" y="346765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Comparative sizes of a semi truck, motorcoach bus, passenger vehicle, motorcycle, bicycle, and pedestrian">
            <a:extLst>
              <a:ext uri="{FF2B5EF4-FFF2-40B4-BE49-F238E27FC236}">
                <a16:creationId xmlns:a16="http://schemas.microsoft.com/office/drawing/2014/main" id="{6D2858BC-ABCB-38D8-7DB8-8A79D3505C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1024">
            <a:off x="4095153" y="4232869"/>
            <a:ext cx="3851089" cy="1938130"/>
          </a:xfrm>
          <a:custGeom>
            <a:avLst/>
            <a:gdLst>
              <a:gd name="connsiteX0" fmla="*/ 0 w 3851089"/>
              <a:gd name="connsiteY0" fmla="*/ 0 h 1938130"/>
              <a:gd name="connsiteX1" fmla="*/ 3851089 w 3851089"/>
              <a:gd name="connsiteY1" fmla="*/ 0 h 1938130"/>
              <a:gd name="connsiteX2" fmla="*/ 3851089 w 3851089"/>
              <a:gd name="connsiteY2" fmla="*/ 1938130 h 1938130"/>
              <a:gd name="connsiteX3" fmla="*/ 0 w 3851089"/>
              <a:gd name="connsiteY3" fmla="*/ 1938130 h 1938130"/>
              <a:gd name="connsiteX4" fmla="*/ 0 w 3851089"/>
              <a:gd name="connsiteY4" fmla="*/ 0 h 193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1089" h="1938130" fill="none" extrusionOk="0">
                <a:moveTo>
                  <a:pt x="0" y="0"/>
                </a:moveTo>
                <a:cubicBezTo>
                  <a:pt x="1051150" y="-49533"/>
                  <a:pt x="2367379" y="-14809"/>
                  <a:pt x="3851089" y="0"/>
                </a:cubicBezTo>
                <a:cubicBezTo>
                  <a:pt x="3938728" y="354978"/>
                  <a:pt x="3778410" y="1253790"/>
                  <a:pt x="3851089" y="1938130"/>
                </a:cubicBezTo>
                <a:cubicBezTo>
                  <a:pt x="1953319" y="1889899"/>
                  <a:pt x="1020459" y="2022585"/>
                  <a:pt x="0" y="1938130"/>
                </a:cubicBezTo>
                <a:cubicBezTo>
                  <a:pt x="-38581" y="969537"/>
                  <a:pt x="63341" y="693714"/>
                  <a:pt x="0" y="0"/>
                </a:cubicBezTo>
                <a:close/>
              </a:path>
              <a:path w="3851089" h="1938130" stroke="0" extrusionOk="0">
                <a:moveTo>
                  <a:pt x="0" y="0"/>
                </a:moveTo>
                <a:cubicBezTo>
                  <a:pt x="613878" y="118645"/>
                  <a:pt x="1975595" y="116012"/>
                  <a:pt x="3851089" y="0"/>
                </a:cubicBezTo>
                <a:cubicBezTo>
                  <a:pt x="3718207" y="197000"/>
                  <a:pt x="3936040" y="1588224"/>
                  <a:pt x="3851089" y="1938130"/>
                </a:cubicBezTo>
                <a:cubicBezTo>
                  <a:pt x="3393120" y="2072730"/>
                  <a:pt x="546953" y="1780934"/>
                  <a:pt x="0" y="1938130"/>
                </a:cubicBezTo>
                <a:cubicBezTo>
                  <a:pt x="-20187" y="1054619"/>
                  <a:pt x="-152480" y="664797"/>
                  <a:pt x="0" y="0"/>
                </a:cubicBezTo>
                <a:close/>
              </a:path>
            </a:pathLst>
          </a:cu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7117492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9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523A5-73A1-8010-E058-E38827C9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C381-3228-BB8D-4E17-08D5694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C3AC-BCCF-F1B6-E289-D9081B11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26BF5-6C4B-A832-A63B-7F688AD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EBF4F-C247-694E-B07B-A38D9224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>
                <a:latin typeface="Arial"/>
                <a:cs typeface="Arial"/>
              </a:rPr>
              <a:t>Section 2:</a:t>
            </a:r>
            <a:br>
              <a:rPr lang="en-US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Wide Turns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21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CD0A95-12E0-C438-03AF-5CEE2B4CF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63833"/>
            <a:ext cx="1888177" cy="1534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52BB-0AE6-E051-10AB-EAD3028D1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7558" y="2659791"/>
            <a:ext cx="10054442" cy="1538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4A865-F283-4A57-FE96-4A3E4555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85" y="2671666"/>
            <a:ext cx="9358748" cy="15384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/>
              <a:t>Wide Turns</a:t>
            </a:r>
            <a:br>
              <a:rPr lang="en-US" dirty="0"/>
            </a:br>
            <a:r>
              <a:rPr lang="en-US" dirty="0"/>
              <a:t>Thought Starters</a:t>
            </a:r>
            <a:endParaRPr lang="en-US" sz="2500" dirty="0"/>
          </a:p>
        </p:txBody>
      </p:sp>
      <p:pic>
        <p:nvPicPr>
          <p:cNvPr id="4" name="Picture 3" descr="Road sign icon with an illustration of a truck making a wide turn">
            <a:extLst>
              <a:ext uri="{FF2B5EF4-FFF2-40B4-BE49-F238E27FC236}">
                <a16:creationId xmlns:a16="http://schemas.microsoft.com/office/drawing/2014/main" id="{AA5B5317-069C-59D5-1771-1A5FD3586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967" y="1756558"/>
            <a:ext cx="3344883" cy="3344883"/>
          </a:xfrm>
          <a:prstGeom prst="rect">
            <a:avLst/>
          </a:prstGeom>
          <a:effectLst>
            <a:outerShdw blurRad="50800" dist="63500" algn="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05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emi-truck making a wide turn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5999" cy="6958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3D90A-85AB-5C50-3619-3C5CD3683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5999" cy="69580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B661A-84ED-6346-0F1C-AF818CAF2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36441"/>
            <a:ext cx="6096000" cy="6958007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D76D1-C67D-6D95-C4F7-B2AE27FD7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00000" flipV="1">
            <a:off x="1617332" y="1973159"/>
            <a:ext cx="7772400" cy="3573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Wide Turns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4254500" cy="4257255"/>
          </a:xfrm>
        </p:spPr>
        <p:txBody>
          <a:bodyPr/>
          <a:lstStyle/>
          <a:p>
            <a:r>
              <a:rPr lang="en-US" dirty="0"/>
              <a:t>They swing wide to turn</a:t>
            </a:r>
          </a:p>
          <a:p>
            <a:r>
              <a:rPr lang="en-US" dirty="0"/>
              <a:t>Avoid passing while they’re turning and getting “squeezed”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5638800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7DB229-7286-D130-FE7B-CBB25CCD4AAA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OT-OROS_15-WIDE-TURN-4x3-trimmed.mov" descr="Animation showing how CMVs make wide turns">
            <a:hlinkClick r:id="" action="ppaction://media"/>
            <a:extLst>
              <a:ext uri="{FF2B5EF4-FFF2-40B4-BE49-F238E27FC236}">
                <a16:creationId xmlns:a16="http://schemas.microsoft.com/office/drawing/2014/main" id="{79F7BCFE-6E83-0ABC-F84B-8410310A2E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1E18ABE-23BD-9148-ACAD-529980716BEA}" label="wideturns" lang="" r:embed="rId8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0031" y="1301735"/>
            <a:ext cx="6554769" cy="4916077"/>
          </a:xfrm>
          <a:custGeom>
            <a:avLst/>
            <a:gdLst>
              <a:gd name="connsiteX0" fmla="*/ 0 w 6554769"/>
              <a:gd name="connsiteY0" fmla="*/ 0 h 4916077"/>
              <a:gd name="connsiteX1" fmla="*/ 6554769 w 6554769"/>
              <a:gd name="connsiteY1" fmla="*/ 0 h 4916077"/>
              <a:gd name="connsiteX2" fmla="*/ 6554769 w 6554769"/>
              <a:gd name="connsiteY2" fmla="*/ 4916077 h 4916077"/>
              <a:gd name="connsiteX3" fmla="*/ 0 w 6554769"/>
              <a:gd name="connsiteY3" fmla="*/ 4916077 h 4916077"/>
              <a:gd name="connsiteX4" fmla="*/ 0 w 6554769"/>
              <a:gd name="connsiteY4" fmla="*/ 0 h 49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4769" h="4916077" fill="none" extrusionOk="0">
                <a:moveTo>
                  <a:pt x="0" y="0"/>
                </a:moveTo>
                <a:cubicBezTo>
                  <a:pt x="2744784" y="-49533"/>
                  <a:pt x="5268819" y="-14809"/>
                  <a:pt x="6554769" y="0"/>
                </a:cubicBezTo>
                <a:cubicBezTo>
                  <a:pt x="6642408" y="925766"/>
                  <a:pt x="6482090" y="4256058"/>
                  <a:pt x="6554769" y="4916077"/>
                </a:cubicBezTo>
                <a:cubicBezTo>
                  <a:pt x="5806920" y="4867846"/>
                  <a:pt x="1280701" y="5000532"/>
                  <a:pt x="0" y="4916077"/>
                </a:cubicBezTo>
                <a:cubicBezTo>
                  <a:pt x="-38581" y="3074749"/>
                  <a:pt x="63341" y="1023852"/>
                  <a:pt x="0" y="0"/>
                </a:cubicBezTo>
                <a:close/>
              </a:path>
              <a:path w="6554769" h="4916077" stroke="0" extrusionOk="0">
                <a:moveTo>
                  <a:pt x="0" y="0"/>
                </a:moveTo>
                <a:cubicBezTo>
                  <a:pt x="1691191" y="118645"/>
                  <a:pt x="3390121" y="116012"/>
                  <a:pt x="6554769" y="0"/>
                </a:cubicBezTo>
                <a:cubicBezTo>
                  <a:pt x="6421887" y="883594"/>
                  <a:pt x="6639720" y="3937043"/>
                  <a:pt x="6554769" y="4916077"/>
                </a:cubicBezTo>
                <a:cubicBezTo>
                  <a:pt x="5146783" y="5050677"/>
                  <a:pt x="1066692" y="4758881"/>
                  <a:pt x="0" y="4916077"/>
                </a:cubicBezTo>
                <a:cubicBezTo>
                  <a:pt x="-20187" y="4236682"/>
                  <a:pt x="-152480" y="2312352"/>
                  <a:pt x="0" y="0"/>
                </a:cubicBezTo>
                <a:close/>
              </a:path>
            </a:pathLst>
          </a:cu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59297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emi-truck making a wide turn">
            <a:extLst>
              <a:ext uri="{FF2B5EF4-FFF2-40B4-BE49-F238E27FC236}">
                <a16:creationId xmlns:a16="http://schemas.microsoft.com/office/drawing/2014/main" id="{FB81721C-8D79-84D8-DCCF-624C3B753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0"/>
          <a:stretch/>
        </p:blipFill>
        <p:spPr>
          <a:xfrm>
            <a:off x="6064251" y="-1"/>
            <a:ext cx="6127750" cy="6958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DA729-2894-D11B-48B8-F1466E6A8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00000" flipV="1">
            <a:off x="2632805" y="1478019"/>
            <a:ext cx="8046720" cy="452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1EA87-09E5-1CB4-C86E-CB79C084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Drive Safely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710E-13D9-E3E7-D22E-AB899E854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pass when they’re turning</a:t>
            </a:r>
          </a:p>
          <a:p>
            <a:r>
              <a:rPr lang="en-US" dirty="0"/>
              <a:t>Slow down for them on exit ramps</a:t>
            </a:r>
          </a:p>
          <a:p>
            <a:r>
              <a:rPr lang="en-US" dirty="0"/>
              <a:t>Give them extra room to move or back up</a:t>
            </a:r>
          </a:p>
        </p:txBody>
      </p:sp>
      <p:pic>
        <p:nvPicPr>
          <p:cNvPr id="14" name="Picture 13" descr="Motorcoach bus making a wide turn on a city street">
            <a:extLst>
              <a:ext uri="{FF2B5EF4-FFF2-40B4-BE49-F238E27FC236}">
                <a16:creationId xmlns:a16="http://schemas.microsoft.com/office/drawing/2014/main" id="{0F2CD421-88F3-6196-AE2A-AD9516523277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98"/>
          <a:stretch/>
        </p:blipFill>
        <p:spPr>
          <a:xfrm rot="21414266">
            <a:off x="1821941" y="3801841"/>
            <a:ext cx="2874751" cy="1923632"/>
          </a:xfrm>
          <a:custGeom>
            <a:avLst/>
            <a:gdLst>
              <a:gd name="connsiteX0" fmla="*/ 0 w 2874751"/>
              <a:gd name="connsiteY0" fmla="*/ 0 h 1923632"/>
              <a:gd name="connsiteX1" fmla="*/ 2874751 w 2874751"/>
              <a:gd name="connsiteY1" fmla="*/ 0 h 1923632"/>
              <a:gd name="connsiteX2" fmla="*/ 2874751 w 2874751"/>
              <a:gd name="connsiteY2" fmla="*/ 1923632 h 1923632"/>
              <a:gd name="connsiteX3" fmla="*/ 0 w 2874751"/>
              <a:gd name="connsiteY3" fmla="*/ 1923632 h 1923632"/>
              <a:gd name="connsiteX4" fmla="*/ 0 w 2874751"/>
              <a:gd name="connsiteY4" fmla="*/ 0 h 192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751" h="1923632" fill="none" extrusionOk="0">
                <a:moveTo>
                  <a:pt x="0" y="0"/>
                </a:moveTo>
                <a:cubicBezTo>
                  <a:pt x="1131643" y="-49533"/>
                  <a:pt x="1711333" y="-14809"/>
                  <a:pt x="2874751" y="0"/>
                </a:cubicBezTo>
                <a:cubicBezTo>
                  <a:pt x="2962390" y="521306"/>
                  <a:pt x="2802072" y="1678522"/>
                  <a:pt x="2874751" y="1923632"/>
                </a:cubicBezTo>
                <a:cubicBezTo>
                  <a:pt x="1568756" y="1875401"/>
                  <a:pt x="769211" y="2008087"/>
                  <a:pt x="0" y="1923632"/>
                </a:cubicBezTo>
                <a:cubicBezTo>
                  <a:pt x="-38581" y="1728622"/>
                  <a:pt x="63341" y="404543"/>
                  <a:pt x="0" y="0"/>
                </a:cubicBezTo>
                <a:close/>
              </a:path>
              <a:path w="2874751" h="1923632" stroke="0" extrusionOk="0">
                <a:moveTo>
                  <a:pt x="0" y="0"/>
                </a:moveTo>
                <a:cubicBezTo>
                  <a:pt x="473678" y="118645"/>
                  <a:pt x="1533362" y="116012"/>
                  <a:pt x="2874751" y="0"/>
                </a:cubicBezTo>
                <a:cubicBezTo>
                  <a:pt x="2741869" y="908453"/>
                  <a:pt x="2959702" y="1667005"/>
                  <a:pt x="2874751" y="1923632"/>
                </a:cubicBezTo>
                <a:cubicBezTo>
                  <a:pt x="1773103" y="2058232"/>
                  <a:pt x="985887" y="1766436"/>
                  <a:pt x="0" y="1923632"/>
                </a:cubicBezTo>
                <a:cubicBezTo>
                  <a:pt x="-20187" y="1079605"/>
                  <a:pt x="-152480" y="249603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 descr="Smiling woman seated in her car">
            <a:extLst>
              <a:ext uri="{FF2B5EF4-FFF2-40B4-BE49-F238E27FC236}">
                <a16:creationId xmlns:a16="http://schemas.microsoft.com/office/drawing/2014/main" id="{BC7EDFC8-2C1E-CCD5-7C3E-2DA3E54A83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48162">
            <a:off x="4610595" y="4329576"/>
            <a:ext cx="3053362" cy="2034051"/>
          </a:xfrm>
          <a:custGeom>
            <a:avLst/>
            <a:gdLst>
              <a:gd name="connsiteX0" fmla="*/ 0 w 3053362"/>
              <a:gd name="connsiteY0" fmla="*/ 0 h 2034051"/>
              <a:gd name="connsiteX1" fmla="*/ 3053362 w 3053362"/>
              <a:gd name="connsiteY1" fmla="*/ 0 h 2034051"/>
              <a:gd name="connsiteX2" fmla="*/ 3053362 w 3053362"/>
              <a:gd name="connsiteY2" fmla="*/ 2034051 h 2034051"/>
              <a:gd name="connsiteX3" fmla="*/ 0 w 3053362"/>
              <a:gd name="connsiteY3" fmla="*/ 2034051 h 2034051"/>
              <a:gd name="connsiteX4" fmla="*/ 0 w 3053362"/>
              <a:gd name="connsiteY4" fmla="*/ 0 h 203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3362" h="2034051" fill="none" extrusionOk="0">
                <a:moveTo>
                  <a:pt x="0" y="0"/>
                </a:moveTo>
                <a:cubicBezTo>
                  <a:pt x="435611" y="-33775"/>
                  <a:pt x="2455666" y="138873"/>
                  <a:pt x="3053362" y="0"/>
                </a:cubicBezTo>
                <a:cubicBezTo>
                  <a:pt x="2979591" y="415883"/>
                  <a:pt x="2897479" y="1093700"/>
                  <a:pt x="3053362" y="2034051"/>
                </a:cubicBezTo>
                <a:cubicBezTo>
                  <a:pt x="2709940" y="1896721"/>
                  <a:pt x="1022816" y="1896195"/>
                  <a:pt x="0" y="2034051"/>
                </a:cubicBezTo>
                <a:cubicBezTo>
                  <a:pt x="152408" y="1207115"/>
                  <a:pt x="73868" y="726762"/>
                  <a:pt x="0" y="0"/>
                </a:cubicBezTo>
                <a:close/>
              </a:path>
              <a:path w="3053362" h="2034051" stroke="0" extrusionOk="0">
                <a:moveTo>
                  <a:pt x="0" y="0"/>
                </a:moveTo>
                <a:cubicBezTo>
                  <a:pt x="865859" y="-101487"/>
                  <a:pt x="2328885" y="-162162"/>
                  <a:pt x="3053362" y="0"/>
                </a:cubicBezTo>
                <a:cubicBezTo>
                  <a:pt x="3114075" y="761226"/>
                  <a:pt x="2992290" y="1656700"/>
                  <a:pt x="3053362" y="2034051"/>
                </a:cubicBezTo>
                <a:cubicBezTo>
                  <a:pt x="2453982" y="2084116"/>
                  <a:pt x="1485363" y="1875602"/>
                  <a:pt x="0" y="2034051"/>
                </a:cubicBezTo>
                <a:cubicBezTo>
                  <a:pt x="-24452" y="1119631"/>
                  <a:pt x="-67663" y="499208"/>
                  <a:pt x="0" y="0"/>
                </a:cubicBezTo>
                <a:close/>
              </a:path>
            </a:pathLst>
          </a:custGeom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758F5-6269-FA5F-E5EE-165F3F56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72882"/>
            <a:chOff x="0" y="0"/>
            <a:chExt cx="12192000" cy="272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6BF0C7-0E11-48EC-9743-399AE11BE66C}"/>
                </a:ext>
              </a:extLst>
            </p:cNvPr>
            <p:cNvSpPr/>
            <p:nvPr/>
          </p:nvSpPr>
          <p:spPr>
            <a:xfrm>
              <a:off x="0" y="0"/>
              <a:ext cx="12192000" cy="272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28E11-3A50-BB4C-999D-5F0DF397833A}"/>
                </a:ext>
              </a:extLst>
            </p:cNvPr>
            <p:cNvCxnSpPr/>
            <p:nvPr/>
          </p:nvCxnSpPr>
          <p:spPr>
            <a:xfrm>
              <a:off x="0" y="272882"/>
              <a:ext cx="12192000" cy="0"/>
            </a:xfrm>
            <a:prstGeom prst="line">
              <a:avLst/>
            </a:prstGeom>
            <a:ln w="2540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9B8625-BACE-E5B6-AA0D-BB4F3DA8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" y="1056309"/>
            <a:ext cx="7117492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8000">
                  <a:srgbClr val="A9ACAE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5EB7FF-383F-F889-3850-C1E01A5DD28E}"/>
              </a:ext>
            </a:extLst>
          </p:cNvPr>
          <p:cNvSpPr txBox="1"/>
          <p:nvPr/>
        </p:nvSpPr>
        <p:spPr>
          <a:xfrm>
            <a:off x="7734300" y="6375400"/>
            <a:ext cx="4000500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Driving Around Large Trucks &amp; Buses for Teen Drivers  </a:t>
            </a:r>
            <a:r>
              <a:rPr lang="en-US" sz="1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218157B4-77D0-304D-B15F-25660E56EBCF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91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523A5-73A1-8010-E058-E38827C99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94625"/>
            <a:ext cx="959465" cy="2025238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BC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C381-3228-BB8D-4E17-08D5694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48450"/>
            <a:ext cx="959465" cy="828221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C3AC-BCCF-F1B6-E289-D9081B11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16142" y="1890583"/>
            <a:ext cx="975857" cy="2986088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B11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26BF5-6C4B-A832-A63B-7F688AD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398" y="1890583"/>
            <a:ext cx="10005157" cy="2986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E7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EBF4F-C247-694E-B07B-A38D9224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500" b="0" dirty="0">
                <a:latin typeface="Arial"/>
                <a:cs typeface="Arial"/>
              </a:rPr>
              <a:t>Section 3:</a:t>
            </a:r>
            <a:br>
              <a:rPr lang="en-US" dirty="0">
                <a:latin typeface="Arial"/>
                <a:cs typeface="Arial"/>
              </a:rPr>
            </a:br>
            <a:r>
              <a:rPr lang="en-US" sz="4000" dirty="0">
                <a:latin typeface="Arial"/>
                <a:cs typeface="Arial"/>
              </a:rPr>
              <a:t>Long Stopping Distance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4048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1647"/>
      </a:accent1>
      <a:accent2>
        <a:srgbClr val="EEB111"/>
      </a:accent2>
      <a:accent3>
        <a:srgbClr val="D7D2CB"/>
      </a:accent3>
      <a:accent4>
        <a:srgbClr val="7F7F7F"/>
      </a:accent4>
      <a:accent5>
        <a:srgbClr val="0070BD"/>
      </a:accent5>
      <a:accent6>
        <a:srgbClr val="FFFFFF"/>
      </a:accent6>
      <a:hlink>
        <a:srgbClr val="205E9E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DE4FB32ED02419D634EBDE17CFCC3" ma:contentTypeVersion="21" ma:contentTypeDescription="Create a new document." ma:contentTypeScope="" ma:versionID="5d6fe38b5a4da31cfbea121421985206">
  <xsd:schema xmlns:xsd="http://www.w3.org/2001/XMLSchema" xmlns:xs="http://www.w3.org/2001/XMLSchema" xmlns:p="http://schemas.microsoft.com/office/2006/metadata/properties" xmlns:ns2="71cc35ed-a911-4deb-87d3-9938238a41c4" xmlns:ns3="d2f41dcb-da99-429b-9357-9599ac573d82" targetNamespace="http://schemas.microsoft.com/office/2006/metadata/properties" ma:root="true" ma:fieldsID="914f3caf4baa4e22cadc47340b0925a2" ns2:_="" ns3:_="">
    <xsd:import namespace="71cc35ed-a911-4deb-87d3-9938238a41c4"/>
    <xsd:import namespace="d2f41dcb-da99-429b-9357-9599ac573d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c35ed-a911-4deb-87d3-9938238a41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aa446fb-c4e7-47d1-9e02-aae3431be3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f41dcb-da99-429b-9357-9599ac573d8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9090cc6-21ad-46f5-8078-c6b2664b2422}" ma:internalName="TaxCatchAll" ma:showField="CatchAllData" ma:web="d2f41dcb-da99-429b-9357-9599ac573d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BC542826-1FAC-48FF-A83B-3D937A2DC8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cc35ed-a911-4deb-87d3-9938238a41c4"/>
    <ds:schemaRef ds:uri="d2f41dcb-da99-429b-9357-9599ac573d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74ED74-9152-40F1-A189-D2FB6D34E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5183</TotalTime>
  <Words>531</Words>
  <Application>Microsoft Macintosh PowerPoint</Application>
  <PresentationFormat>Widescreen</PresentationFormat>
  <Paragraphs>80</Paragraphs>
  <Slides>26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Safe Driving Around Large Trucks &amp; Buses for Teen Drivers</vt:lpstr>
      <vt:lpstr>Section 1: Introduction</vt:lpstr>
      <vt:lpstr>Introduction Thought Starters</vt:lpstr>
      <vt:lpstr>Sharing the Road with Large Vehicles</vt:lpstr>
      <vt:lpstr>Section 2: Wide Turns</vt:lpstr>
      <vt:lpstr>Wide Turns Thought Starters</vt:lpstr>
      <vt:lpstr>Understanding Wide Turns</vt:lpstr>
      <vt:lpstr>How to Drive Safely</vt:lpstr>
      <vt:lpstr>Section 3: Long Stopping Distance</vt:lpstr>
      <vt:lpstr>Long Stopping Distance Thought Starters</vt:lpstr>
      <vt:lpstr>Understanding Long Stopping Distance</vt:lpstr>
      <vt:lpstr>How to Drive Safely  </vt:lpstr>
      <vt:lpstr>Section 4: Big Blind Spots</vt:lpstr>
      <vt:lpstr>Big Blind Spots Thought Starters</vt:lpstr>
      <vt:lpstr>Understanding Big Blind Spots</vt:lpstr>
      <vt:lpstr>How to Drive Safely </vt:lpstr>
      <vt:lpstr>Section 5: More Road Safety Tips</vt:lpstr>
      <vt:lpstr>More Road Safety Tips</vt:lpstr>
      <vt:lpstr>Stay Focused</vt:lpstr>
      <vt:lpstr>Section 6: Recap</vt:lpstr>
      <vt:lpstr>Recap Thought Starters</vt:lpstr>
      <vt:lpstr>Operating Challenges</vt:lpstr>
      <vt:lpstr>More Ways to Learn</vt:lpstr>
      <vt:lpstr>Questions &amp; Answers</vt:lpstr>
      <vt:lpstr>Questions &amp; Answers </vt:lpstr>
      <vt:lpstr>Drive Safely!</vt:lpstr>
    </vt:vector>
  </TitlesOfParts>
  <Manager/>
  <Company>US DOT FMCSA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Driving Around Large Trucks &amp; Buses for Teen Drivers</dc:title>
  <dc:subject>Safe Driving Around Large Trucks &amp; Buses for Teen Drivers</dc:subject>
  <dc:creator>US DOT FMCSA</dc:creator>
  <cp:keywords>us, dot, fmcsa, safe, driving, large, trucks, buses, teen, drivers, presentation</cp:keywords>
  <dc:description/>
  <cp:lastModifiedBy>Jamie Spencer</cp:lastModifiedBy>
  <cp:revision>415</cp:revision>
  <dcterms:created xsi:type="dcterms:W3CDTF">2020-06-19T12:52:16Z</dcterms:created>
  <dcterms:modified xsi:type="dcterms:W3CDTF">2024-10-24T17:44:39Z</dcterms:modified>
  <cp:category/>
</cp:coreProperties>
</file>