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9"/>
  </p:notesMasterIdLst>
  <p:handoutMasterIdLst>
    <p:handoutMasterId r:id="rId70"/>
  </p:handoutMasterIdLst>
  <p:sldIdLst>
    <p:sldId id="258" r:id="rId5"/>
    <p:sldId id="295" r:id="rId6"/>
    <p:sldId id="297" r:id="rId7"/>
    <p:sldId id="298" r:id="rId8"/>
    <p:sldId id="299" r:id="rId9"/>
    <p:sldId id="329" r:id="rId10"/>
    <p:sldId id="300" r:id="rId11"/>
    <p:sldId id="301" r:id="rId12"/>
    <p:sldId id="373" r:id="rId13"/>
    <p:sldId id="379" r:id="rId14"/>
    <p:sldId id="374" r:id="rId15"/>
    <p:sldId id="382" r:id="rId16"/>
    <p:sldId id="354" r:id="rId17"/>
    <p:sldId id="355" r:id="rId18"/>
    <p:sldId id="414" r:id="rId19"/>
    <p:sldId id="376" r:id="rId20"/>
    <p:sldId id="378" r:id="rId21"/>
    <p:sldId id="353" r:id="rId22"/>
    <p:sldId id="349" r:id="rId23"/>
    <p:sldId id="350" r:id="rId24"/>
    <p:sldId id="352" r:id="rId25"/>
    <p:sldId id="351" r:id="rId26"/>
    <p:sldId id="357" r:id="rId27"/>
    <p:sldId id="383" r:id="rId28"/>
    <p:sldId id="412" r:id="rId29"/>
    <p:sldId id="411" r:id="rId30"/>
    <p:sldId id="405" r:id="rId31"/>
    <p:sldId id="404" r:id="rId32"/>
    <p:sldId id="402" r:id="rId33"/>
    <p:sldId id="403" r:id="rId34"/>
    <p:sldId id="408" r:id="rId35"/>
    <p:sldId id="365" r:id="rId36"/>
    <p:sldId id="380" r:id="rId37"/>
    <p:sldId id="360" r:id="rId38"/>
    <p:sldId id="415" r:id="rId39"/>
    <p:sldId id="371" r:id="rId40"/>
    <p:sldId id="372" r:id="rId41"/>
    <p:sldId id="407" r:id="rId42"/>
    <p:sldId id="366" r:id="rId43"/>
    <p:sldId id="367" r:id="rId44"/>
    <p:sldId id="306" r:id="rId45"/>
    <p:sldId id="416" r:id="rId46"/>
    <p:sldId id="368" r:id="rId47"/>
    <p:sldId id="369" r:id="rId48"/>
    <p:sldId id="370" r:id="rId49"/>
    <p:sldId id="393" r:id="rId50"/>
    <p:sldId id="394" r:id="rId51"/>
    <p:sldId id="410" r:id="rId52"/>
    <p:sldId id="406" r:id="rId53"/>
    <p:sldId id="313" r:id="rId54"/>
    <p:sldId id="314" r:id="rId55"/>
    <p:sldId id="419" r:id="rId56"/>
    <p:sldId id="312" r:id="rId57"/>
    <p:sldId id="413" r:id="rId58"/>
    <p:sldId id="387" r:id="rId59"/>
    <p:sldId id="390" r:id="rId60"/>
    <p:sldId id="400" r:id="rId61"/>
    <p:sldId id="315" r:id="rId62"/>
    <p:sldId id="418" r:id="rId63"/>
    <p:sldId id="322" r:id="rId64"/>
    <p:sldId id="395" r:id="rId65"/>
    <p:sldId id="409" r:id="rId66"/>
    <p:sldId id="326" r:id="rId67"/>
    <p:sldId id="417" r:id="rId68"/>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9" userDrawn="1">
          <p15:clr>
            <a:srgbClr val="A4A3A4"/>
          </p15:clr>
        </p15:guide>
        <p15:guide id="2" orient="horz" pos="880" userDrawn="1">
          <p15:clr>
            <a:srgbClr val="A4A3A4"/>
          </p15:clr>
        </p15:guide>
        <p15:guide id="3" pos="345" userDrawn="1">
          <p15:clr>
            <a:srgbClr val="A4A3A4"/>
          </p15:clr>
        </p15:guide>
        <p15:guide id="4" pos="33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neishia White" initials="KW" lastIdx="19" clrIdx="0"/>
  <p:cmAuthor id="1" name="Amy Hemenway" initials="AH" lastIdx="1" clrIdx="1"/>
  <p:cmAuthor id="2" name="USDOT" initials="U" lastIdx="23" clrIdx="2"/>
  <p:cmAuthor id="3" name="Denise Amato" initials="DA" lastIdx="16" clrIdx="3">
    <p:extLst>
      <p:ext uri="{19B8F6BF-5375-455C-9EA6-DF929625EA0E}">
        <p15:presenceInfo xmlns:p15="http://schemas.microsoft.com/office/powerpoint/2012/main" userId="Denise Amato" providerId="None"/>
      </p:ext>
    </p:extLst>
  </p:cmAuthor>
  <p:cmAuthor id="4" name="Shaw, Kristen CTR (OST)" initials="SKC(" lastIdx="7" clrIdx="4">
    <p:extLst>
      <p:ext uri="{19B8F6BF-5375-455C-9EA6-DF929625EA0E}">
        <p15:presenceInfo xmlns:p15="http://schemas.microsoft.com/office/powerpoint/2012/main" userId="S-1-5-21-982035342-1880134254-310265210-673406" providerId="AD"/>
      </p:ext>
    </p:extLst>
  </p:cmAuthor>
  <p:cmAuthor id="5" name="Solomon, Todd (OST)" initials="S(" lastIdx="9" clrIdx="5">
    <p:extLst>
      <p:ext uri="{19B8F6BF-5375-455C-9EA6-DF929625EA0E}">
        <p15:presenceInfo xmlns:p15="http://schemas.microsoft.com/office/powerpoint/2012/main" userId="S::todd.solomon@ad.dot.gov::77c46c7e-1bee-49cc-8f22-93d204f0d6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5894"/>
    <a:srgbClr val="C6C29B"/>
    <a:srgbClr val="FFFFFF"/>
    <a:srgbClr val="FAFB83"/>
    <a:srgbClr val="9ACA40"/>
    <a:srgbClr val="0404C4"/>
    <a:srgbClr val="0D70BB"/>
    <a:srgbClr val="0E7FD4"/>
    <a:srgbClr val="98C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90570" autoAdjust="0"/>
  </p:normalViewPr>
  <p:slideViewPr>
    <p:cSldViewPr snapToGrid="0" snapToObjects="1">
      <p:cViewPr varScale="1">
        <p:scale>
          <a:sx n="103" d="100"/>
          <a:sy n="103" d="100"/>
        </p:scale>
        <p:origin x="1776" y="102"/>
      </p:cViewPr>
      <p:guideLst>
        <p:guide orient="horz" pos="589"/>
        <p:guide orient="horz" pos="880"/>
        <p:guide pos="345"/>
        <p:guide pos="330"/>
      </p:guideLst>
    </p:cSldViewPr>
  </p:slideViewPr>
  <p:outlineViewPr>
    <p:cViewPr>
      <p:scale>
        <a:sx n="33" d="100"/>
        <a:sy n="33" d="100"/>
      </p:scale>
      <p:origin x="0" y="7284"/>
    </p:cViewPr>
  </p:outlineViewPr>
  <p:notesTextViewPr>
    <p:cViewPr>
      <p:scale>
        <a:sx n="100" d="100"/>
        <a:sy n="100" d="100"/>
      </p:scale>
      <p:origin x="0" y="0"/>
    </p:cViewPr>
  </p:notesTextViewPr>
  <p:sorterViewPr>
    <p:cViewPr>
      <p:scale>
        <a:sx n="200" d="100"/>
        <a:sy n="200" d="100"/>
      </p:scale>
      <p:origin x="0" y="-1680"/>
    </p:cViewPr>
  </p:sorterViewPr>
  <p:notesViewPr>
    <p:cSldViewPr snapToGrid="0" snapToObjects="1">
      <p:cViewPr varScale="1">
        <p:scale>
          <a:sx n="61" d="100"/>
          <a:sy n="61" d="100"/>
        </p:scale>
        <p:origin x="19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BD7FFF31-1746-49E5-B155-E436AF12E173}" type="datetimeFigureOut">
              <a:rPr lang="en-US" smtClean="0"/>
              <a:t>4/27/2022</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D307C81E-2BE0-4CD9-9D16-4FC048B49802}" type="slidenum">
              <a:rPr lang="en-US" smtClean="0"/>
              <a:t>‹#›</a:t>
            </a:fld>
            <a:endParaRPr lang="en-US"/>
          </a:p>
        </p:txBody>
      </p:sp>
    </p:spTree>
    <p:extLst>
      <p:ext uri="{BB962C8B-B14F-4D97-AF65-F5344CB8AC3E}">
        <p14:creationId xmlns:p14="http://schemas.microsoft.com/office/powerpoint/2010/main" val="60645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2FDD34F2-B452-4B49-85FC-2BD5851AAA54}" type="datetimeFigureOut">
              <a:rPr lang="en-US" smtClean="0"/>
              <a:t>4/27/2022</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3C79160D-5E91-4D92-A358-8E97D76A1BAE}" type="slidenum">
              <a:rPr lang="en-US" smtClean="0"/>
              <a:t>‹#›</a:t>
            </a:fld>
            <a:endParaRPr lang="en-US"/>
          </a:p>
        </p:txBody>
      </p:sp>
    </p:spTree>
    <p:extLst>
      <p:ext uri="{BB962C8B-B14F-4D97-AF65-F5344CB8AC3E}">
        <p14:creationId xmlns:p14="http://schemas.microsoft.com/office/powerpoint/2010/main" val="13909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a:t>
            </a:fld>
            <a:endParaRPr lang="en-US"/>
          </a:p>
        </p:txBody>
      </p:sp>
    </p:spTree>
    <p:extLst>
      <p:ext uri="{BB962C8B-B14F-4D97-AF65-F5344CB8AC3E}">
        <p14:creationId xmlns:p14="http://schemas.microsoft.com/office/powerpoint/2010/main" val="2376064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First bullet was added.</a:t>
            </a:r>
          </a:p>
        </p:txBody>
      </p:sp>
      <p:sp>
        <p:nvSpPr>
          <p:cNvPr id="4" name="Slide Number Placeholder 3"/>
          <p:cNvSpPr>
            <a:spLocks noGrp="1"/>
          </p:cNvSpPr>
          <p:nvPr>
            <p:ph type="sldNum" sz="quarter" idx="10"/>
          </p:nvPr>
        </p:nvSpPr>
        <p:spPr/>
        <p:txBody>
          <a:bodyPr/>
          <a:lstStyle/>
          <a:p>
            <a:fld id="{3C79160D-5E91-4D92-A358-8E97D76A1BAE}" type="slidenum">
              <a:rPr lang="en-US" smtClean="0"/>
              <a:t>18</a:t>
            </a:fld>
            <a:endParaRPr lang="en-US"/>
          </a:p>
        </p:txBody>
      </p:sp>
    </p:spTree>
    <p:extLst>
      <p:ext uri="{BB962C8B-B14F-4D97-AF65-F5344CB8AC3E}">
        <p14:creationId xmlns:p14="http://schemas.microsoft.com/office/powerpoint/2010/main" val="407677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22</a:t>
            </a:fld>
            <a:endParaRPr lang="en-US"/>
          </a:p>
        </p:txBody>
      </p:sp>
    </p:spTree>
    <p:extLst>
      <p:ext uri="{BB962C8B-B14F-4D97-AF65-F5344CB8AC3E}">
        <p14:creationId xmlns:p14="http://schemas.microsoft.com/office/powerpoint/2010/main" val="2796470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36</a:t>
            </a:fld>
            <a:endParaRPr lang="en-US"/>
          </a:p>
        </p:txBody>
      </p:sp>
    </p:spTree>
    <p:extLst>
      <p:ext uri="{BB962C8B-B14F-4D97-AF65-F5344CB8AC3E}">
        <p14:creationId xmlns:p14="http://schemas.microsoft.com/office/powerpoint/2010/main" val="3549710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39</a:t>
            </a:fld>
            <a:endParaRPr lang="en-US"/>
          </a:p>
        </p:txBody>
      </p:sp>
    </p:spTree>
    <p:extLst>
      <p:ext uri="{BB962C8B-B14F-4D97-AF65-F5344CB8AC3E}">
        <p14:creationId xmlns:p14="http://schemas.microsoft.com/office/powerpoint/2010/main" val="2826461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Need link to DOT Telework</a:t>
            </a:r>
            <a:r>
              <a:rPr lang="en-US" baseline="0" dirty="0"/>
              <a:t> Policy</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40</a:t>
            </a:fld>
            <a:endParaRPr lang="en-US"/>
          </a:p>
        </p:txBody>
      </p:sp>
    </p:spTree>
    <p:extLst>
      <p:ext uri="{BB962C8B-B14F-4D97-AF65-F5344CB8AC3E}">
        <p14:creationId xmlns:p14="http://schemas.microsoft.com/office/powerpoint/2010/main" val="28379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60</a:t>
            </a:fld>
            <a:endParaRPr lang="en-US"/>
          </a:p>
        </p:txBody>
      </p:sp>
    </p:spTree>
    <p:extLst>
      <p:ext uri="{BB962C8B-B14F-4D97-AF65-F5344CB8AC3E}">
        <p14:creationId xmlns:p14="http://schemas.microsoft.com/office/powerpoint/2010/main" val="1333068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a:t>Shawn Bolling </a:t>
            </a:r>
          </a:p>
        </p:txBody>
      </p:sp>
      <p:sp>
        <p:nvSpPr>
          <p:cNvPr id="4" name="Slide Number Placeholder 3"/>
          <p:cNvSpPr>
            <a:spLocks noGrp="1"/>
          </p:cNvSpPr>
          <p:nvPr>
            <p:ph type="sldNum" sz="quarter" idx="10"/>
          </p:nvPr>
        </p:nvSpPr>
        <p:spPr/>
        <p:txBody>
          <a:bodyPr/>
          <a:lstStyle/>
          <a:p>
            <a:fld id="{3C79160D-5E91-4D92-A358-8E97D76A1BAE}" type="slidenum">
              <a:rPr lang="en-US" smtClean="0"/>
              <a:t>63</a:t>
            </a:fld>
            <a:endParaRPr lang="en-US"/>
          </a:p>
        </p:txBody>
      </p:sp>
    </p:spTree>
    <p:extLst>
      <p:ext uri="{BB962C8B-B14F-4D97-AF65-F5344CB8AC3E}">
        <p14:creationId xmlns:p14="http://schemas.microsoft.com/office/powerpoint/2010/main" val="1188000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2</a:t>
            </a:fld>
            <a:endParaRPr lang="en-US"/>
          </a:p>
        </p:txBody>
      </p:sp>
    </p:spTree>
    <p:extLst>
      <p:ext uri="{BB962C8B-B14F-4D97-AF65-F5344CB8AC3E}">
        <p14:creationId xmlns:p14="http://schemas.microsoft.com/office/powerpoint/2010/main" val="3013155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5</a:t>
            </a:fld>
            <a:endParaRPr lang="en-US"/>
          </a:p>
        </p:txBody>
      </p:sp>
    </p:spTree>
    <p:extLst>
      <p:ext uri="{BB962C8B-B14F-4D97-AF65-F5344CB8AC3E}">
        <p14:creationId xmlns:p14="http://schemas.microsoft.com/office/powerpoint/2010/main" val="394008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6</a:t>
            </a:fld>
            <a:endParaRPr lang="en-US"/>
          </a:p>
        </p:txBody>
      </p:sp>
    </p:spTree>
    <p:extLst>
      <p:ext uri="{BB962C8B-B14F-4D97-AF65-F5344CB8AC3E}">
        <p14:creationId xmlns:p14="http://schemas.microsoft.com/office/powerpoint/2010/main" val="3954842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7</a:t>
            </a:fld>
            <a:endParaRPr lang="en-US"/>
          </a:p>
        </p:txBody>
      </p:sp>
    </p:spTree>
    <p:extLst>
      <p:ext uri="{BB962C8B-B14F-4D97-AF65-F5344CB8AC3E}">
        <p14:creationId xmlns:p14="http://schemas.microsoft.com/office/powerpoint/2010/main" val="350414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14</a:t>
            </a:fld>
            <a:endParaRPr lang="en-US"/>
          </a:p>
        </p:txBody>
      </p:sp>
    </p:spTree>
    <p:extLst>
      <p:ext uri="{BB962C8B-B14F-4D97-AF65-F5344CB8AC3E}">
        <p14:creationId xmlns:p14="http://schemas.microsoft.com/office/powerpoint/2010/main" val="1795819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r>
              <a:rPr lang="en-US" dirty="0"/>
              <a:t>Do we have a  DOT Internet</a:t>
            </a:r>
            <a:r>
              <a:rPr lang="en-US" baseline="0" dirty="0"/>
              <a:t> Use Policy or only the ROB?</a:t>
            </a:r>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15</a:t>
            </a:fld>
            <a:endParaRPr lang="en-US"/>
          </a:p>
        </p:txBody>
      </p:sp>
    </p:spTree>
    <p:extLst>
      <p:ext uri="{BB962C8B-B14F-4D97-AF65-F5344CB8AC3E}">
        <p14:creationId xmlns:p14="http://schemas.microsoft.com/office/powerpoint/2010/main" val="71056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16</a:t>
            </a:fld>
            <a:endParaRPr lang="en-US"/>
          </a:p>
        </p:txBody>
      </p:sp>
    </p:spTree>
    <p:extLst>
      <p:ext uri="{BB962C8B-B14F-4D97-AF65-F5344CB8AC3E}">
        <p14:creationId xmlns:p14="http://schemas.microsoft.com/office/powerpoint/2010/main" val="2815997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5600" y="525463"/>
            <a:ext cx="3505200" cy="2628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79160D-5E91-4D92-A358-8E97D76A1BAE}" type="slidenum">
              <a:rPr lang="en-US" smtClean="0"/>
              <a:t>17</a:t>
            </a:fld>
            <a:endParaRPr lang="en-US"/>
          </a:p>
        </p:txBody>
      </p:sp>
    </p:spTree>
    <p:extLst>
      <p:ext uri="{BB962C8B-B14F-4D97-AF65-F5344CB8AC3E}">
        <p14:creationId xmlns:p14="http://schemas.microsoft.com/office/powerpoint/2010/main" val="1282735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7" y="539"/>
            <a:ext cx="9134475" cy="6856929"/>
          </a:xfrm>
          <a:prstGeom prst="rect">
            <a:avLst/>
          </a:prstGeom>
        </p:spPr>
      </p:pic>
      <p:sp>
        <p:nvSpPr>
          <p:cNvPr id="2" name="Title 1"/>
          <p:cNvSpPr>
            <a:spLocks noGrp="1"/>
          </p:cNvSpPr>
          <p:nvPr>
            <p:ph type="ctrTitle"/>
          </p:nvPr>
        </p:nvSpPr>
        <p:spPr>
          <a:xfrm>
            <a:off x="611095" y="1592550"/>
            <a:ext cx="7772400" cy="1141684"/>
          </a:xfrm>
          <a:effectLst/>
        </p:spPr>
        <p:txBody>
          <a:bodyPr>
            <a:normAutofit/>
          </a:bodyPr>
          <a:lstStyle>
            <a:lvl1pPr algn="l">
              <a:defRPr sz="4500" b="1">
                <a:solidFill>
                  <a:srgbClr val="0A5894"/>
                </a:solidFill>
                <a:effectLst/>
              </a:defRPr>
            </a:lvl1pPr>
          </a:lstStyle>
          <a:p>
            <a:r>
              <a:rPr lang="en-US" dirty="0"/>
              <a:t>Click to edit Master title style</a:t>
            </a:r>
          </a:p>
        </p:txBody>
      </p:sp>
      <p:sp>
        <p:nvSpPr>
          <p:cNvPr id="3" name="Subtitle 2"/>
          <p:cNvSpPr>
            <a:spLocks noGrp="1"/>
          </p:cNvSpPr>
          <p:nvPr>
            <p:ph type="subTitle" idx="1"/>
          </p:nvPr>
        </p:nvSpPr>
        <p:spPr>
          <a:xfrm>
            <a:off x="611095" y="2621438"/>
            <a:ext cx="6400800" cy="471393"/>
          </a:xfrm>
        </p:spPr>
        <p:txBody>
          <a:bodyPr/>
          <a:lstStyle>
            <a:lvl1pPr marL="0" indent="0" algn="l">
              <a:buNone/>
              <a:defRPr>
                <a:solidFill>
                  <a:srgbClr val="98C83E"/>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16" name="Text Placeholder 15"/>
          <p:cNvSpPr>
            <a:spLocks noGrp="1"/>
          </p:cNvSpPr>
          <p:nvPr>
            <p:ph type="body" sz="quarter" idx="10" hasCustomPrompt="1"/>
          </p:nvPr>
        </p:nvSpPr>
        <p:spPr>
          <a:xfrm>
            <a:off x="3901146" y="3974353"/>
            <a:ext cx="4332941" cy="449262"/>
          </a:xfrm>
        </p:spPr>
        <p:txBody>
          <a:bodyPr>
            <a:noAutofit/>
          </a:bodyPr>
          <a:lstStyle>
            <a:lvl1pPr algn="r">
              <a:buNone/>
              <a:defRPr sz="2500" baseline="0">
                <a:solidFill>
                  <a:srgbClr val="98C83E"/>
                </a:solidFill>
              </a:defRPr>
            </a:lvl1pPr>
          </a:lstStyle>
          <a:p>
            <a:pPr lvl="0"/>
            <a:r>
              <a:rPr lang="en-US" dirty="0"/>
              <a:t>Click to edit Presenter Name</a:t>
            </a:r>
          </a:p>
        </p:txBody>
      </p:sp>
      <p:sp>
        <p:nvSpPr>
          <p:cNvPr id="17" name="Text Placeholder 15"/>
          <p:cNvSpPr>
            <a:spLocks noGrp="1"/>
          </p:cNvSpPr>
          <p:nvPr>
            <p:ph type="body" sz="quarter" idx="11" hasCustomPrompt="1"/>
          </p:nvPr>
        </p:nvSpPr>
        <p:spPr>
          <a:xfrm>
            <a:off x="3901146" y="4378792"/>
            <a:ext cx="4332941" cy="449262"/>
          </a:xfrm>
        </p:spPr>
        <p:txBody>
          <a:bodyPr>
            <a:noAutofit/>
          </a:bodyPr>
          <a:lstStyle>
            <a:lvl1pPr algn="r">
              <a:buNone/>
              <a:defRPr sz="1800" baseline="0">
                <a:solidFill>
                  <a:schemeClr val="tx1">
                    <a:lumMod val="50000"/>
                    <a:lumOff val="50000"/>
                  </a:schemeClr>
                </a:solidFill>
              </a:defRPr>
            </a:lvl1pPr>
          </a:lstStyle>
          <a:p>
            <a:pPr lvl="0"/>
            <a:r>
              <a:rPr lang="en-US" dirty="0"/>
              <a:t>Click to edit 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9BC1DD-36D2-D343-96AE-3F38E52392E9}" type="datetimeFigureOut">
              <a:rPr lang="en-US" smtClean="0"/>
              <a:pPr/>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971548" y="6446000"/>
            <a:ext cx="2133600" cy="365125"/>
          </a:xfrm>
        </p:spPr>
        <p:txBody>
          <a:bodyPr/>
          <a:lstStyle>
            <a:lvl1pPr>
              <a:defRPr>
                <a:solidFill>
                  <a:srgbClr val="000000"/>
                </a:solidFill>
              </a:defRPr>
            </a:lvl1pPr>
          </a:lstStyle>
          <a:p>
            <a:fld id="{36EAB187-7E39-1E4B-8767-A47ADC6C83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solidFill>
                  <a:srgbClr val="0A5894"/>
                </a:solidFill>
                <a:effectLst/>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3000">
                <a:solidFill>
                  <a:srgbClr val="98C83E"/>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a:xfrm>
            <a:off x="6971548" y="6446000"/>
            <a:ext cx="2133600" cy="365125"/>
          </a:xfrm>
        </p:spPr>
        <p:txBody>
          <a:bodyPr/>
          <a:lstStyle>
            <a:lvl1pPr>
              <a:defRPr>
                <a:solidFill>
                  <a:schemeClr val="tx1"/>
                </a:solidFill>
              </a:defRPr>
            </a:lvl1pPr>
          </a:lstStyle>
          <a:p>
            <a:fld id="{36EAB187-7E39-1E4B-8767-A47ADC6C83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9BC1DD-36D2-D343-96AE-3F38E52392E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9BC1DD-36D2-D343-96AE-3F38E52392E9}" type="datetimeFigureOut">
              <a:rPr lang="en-US" smtClean="0"/>
              <a:pPr/>
              <a:t>4/27/2022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9BC1DD-36D2-D343-96AE-3F38E52392E9}" type="datetimeFigureOut">
              <a:rPr lang="en-US" smtClean="0"/>
              <a:pPr/>
              <a:t>4/27/2022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9BC1DD-36D2-D343-96AE-3F38E52392E9}" type="datetimeFigureOut">
              <a:rPr lang="en-US" smtClean="0"/>
              <a:pPr/>
              <a:t>4/27/2022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9BC1DD-36D2-D343-96AE-3F38E52392E9}" type="datetimeFigureOut">
              <a:rPr lang="en-US" smtClean="0"/>
              <a:pPr/>
              <a:t>4/27/2022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EAB187-7E39-1E4B-8767-A47ADC6C83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7" y="539"/>
            <a:ext cx="9134475" cy="6856929"/>
          </a:xfrm>
          <a:prstGeom prst="rect">
            <a:avLst/>
          </a:prstGeom>
        </p:spPr>
      </p:pic>
      <p:sp>
        <p:nvSpPr>
          <p:cNvPr id="2" name="Title Placeholder 1"/>
          <p:cNvSpPr>
            <a:spLocks noGrp="1"/>
          </p:cNvSpPr>
          <p:nvPr>
            <p:ph type="title"/>
          </p:nvPr>
        </p:nvSpPr>
        <p:spPr>
          <a:xfrm>
            <a:off x="113557" y="65465"/>
            <a:ext cx="8229600" cy="86088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C1DD-36D2-D343-96AE-3F38E52392E9}" type="datetimeFigureOut">
              <a:rPr lang="en-US" smtClean="0"/>
              <a:pPr/>
              <a:t>4/27/2022</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AB187-7E39-1E4B-8767-A47ADC6C83D2}" type="slidenum">
              <a:rPr lang="en-US" smtClean="0"/>
              <a:pPr/>
              <a:t>‹#›</a:t>
            </a:fld>
            <a:endParaRPr lang="en-US"/>
          </a:p>
        </p:txBody>
      </p:sp>
      <p:sp>
        <p:nvSpPr>
          <p:cNvPr id="9" name="Rectangle: Rounded Corners 8">
            <a:extLst>
              <a:ext uri="{FF2B5EF4-FFF2-40B4-BE49-F238E27FC236}">
                <a16:creationId xmlns:a16="http://schemas.microsoft.com/office/drawing/2014/main" id="{B792D7FC-1A26-4242-89C3-B480645C370B}"/>
              </a:ext>
            </a:extLst>
          </p:cNvPr>
          <p:cNvSpPr/>
          <p:nvPr userDrawn="1"/>
        </p:nvSpPr>
        <p:spPr>
          <a:xfrm>
            <a:off x="6509906" y="6287369"/>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800" b="1" dirty="0">
                <a:ln w="11430"/>
                <a:solidFill>
                  <a:schemeClr val="bg1"/>
                </a:solidFill>
                <a:latin typeface="+mj-lt"/>
                <a:ea typeface="+mj-ea"/>
                <a:cs typeface="+mj-cs"/>
              </a:rPr>
              <a:t>NEXT </a:t>
            </a:r>
            <a:r>
              <a:rPr lang="en-US" sz="2400" spc="-300" dirty="0">
                <a:ln w="11430"/>
                <a:solidFill>
                  <a:schemeClr val="bg1"/>
                </a:solidFill>
                <a:latin typeface="Calibri" panose="020F0502020204030204" pitchFamily="34" charset="0"/>
                <a:ea typeface="+mj-ea"/>
                <a:cs typeface="Calibri" panose="020F0502020204030204" pitchFamily="34" charset="0"/>
              </a:rPr>
              <a:t>››</a:t>
            </a:r>
          </a:p>
        </p:txBody>
      </p:sp>
      <p:sp>
        <p:nvSpPr>
          <p:cNvPr id="10" name="Rectangle: Rounded Corners 9">
            <a:extLst>
              <a:ext uri="{FF2B5EF4-FFF2-40B4-BE49-F238E27FC236}">
                <a16:creationId xmlns:a16="http://schemas.microsoft.com/office/drawing/2014/main" id="{EB2CD4C3-C29F-4754-B8DD-F83ADBB5223C}"/>
              </a:ext>
            </a:extLst>
          </p:cNvPr>
          <p:cNvSpPr/>
          <p:nvPr userDrawn="1"/>
        </p:nvSpPr>
        <p:spPr>
          <a:xfrm>
            <a:off x="4893254" y="6287369"/>
            <a:ext cx="1444337" cy="394855"/>
          </a:xfrm>
          <a:prstGeom prst="roundRect">
            <a:avLst/>
          </a:prstGeom>
          <a:gradFill>
            <a:gsLst>
              <a:gs pos="47000">
                <a:srgbClr val="CBE362"/>
              </a:gs>
              <a:gs pos="0">
                <a:srgbClr val="FAFB83"/>
              </a:gs>
              <a:gs pos="100000">
                <a:srgbClr val="9ACA40"/>
              </a:gs>
            </a:gsLst>
            <a:lin ang="5400000" scaled="1"/>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spc="-300" dirty="0">
                <a:ln w="11430"/>
                <a:solidFill>
                  <a:schemeClr val="bg1"/>
                </a:solidFill>
                <a:latin typeface="Calibri" panose="020F0502020204030204" pitchFamily="34" charset="0"/>
                <a:ea typeface="+mj-ea"/>
                <a:cs typeface="Calibri" panose="020F0502020204030204" pitchFamily="34" charset="0"/>
              </a:rPr>
              <a:t>‹‹  </a:t>
            </a:r>
            <a:r>
              <a:rPr lang="en-US" sz="1800" b="1" dirty="0">
                <a:ln w="11430"/>
                <a:solidFill>
                  <a:schemeClr val="bg1"/>
                </a:solidFill>
                <a:latin typeface="+mj-lt"/>
                <a:ea typeface="+mj-ea"/>
                <a:cs typeface="+mj-cs"/>
              </a:rPr>
              <a:t>BACK</a:t>
            </a:r>
            <a:endParaRPr lang="en-US" sz="2400" spc="-300" dirty="0">
              <a:ln w="11430"/>
              <a:solidFill>
                <a:schemeClr val="bg1"/>
              </a:solidFill>
              <a:latin typeface="+mj-lt"/>
              <a:ea typeface="+mj-ea"/>
              <a:cs typeface="+mj-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189" rtl="0" eaLnBrk="1" latinLnBrk="0" hangingPunct="1">
        <a:spcBef>
          <a:spcPct val="0"/>
        </a:spcBef>
        <a:buNone/>
        <a:defRPr sz="4500" b="1" kern="1200">
          <a:solidFill>
            <a:schemeClr val="bg1"/>
          </a:solidFill>
          <a:effectLst>
            <a:outerShdw blurRad="50800" dist="38100" dir="2700000">
              <a:srgbClr val="000000">
                <a:alpha val="43000"/>
              </a:srgbClr>
            </a:outerShdw>
          </a:effectLst>
          <a:latin typeface="+mj-lt"/>
          <a:ea typeface="+mj-ea"/>
          <a:cs typeface="+mj-cs"/>
        </a:defRPr>
      </a:lvl1pPr>
    </p:titleStyle>
    <p:bodyStyle>
      <a:lvl1pPr marL="342891" indent="-342891" algn="l" defTabSz="457189" rtl="0" eaLnBrk="1" latinLnBrk="0" hangingPunct="1">
        <a:spcBef>
          <a:spcPct val="20000"/>
        </a:spcBef>
        <a:buFont typeface="Arial"/>
        <a:buChar char="•"/>
        <a:defRPr sz="3000" kern="1200">
          <a:solidFill>
            <a:srgbClr val="0A5894"/>
          </a:solidFill>
          <a:latin typeface="+mn-lt"/>
          <a:ea typeface="+mn-ea"/>
          <a:cs typeface="+mn-cs"/>
        </a:defRPr>
      </a:lvl1pPr>
      <a:lvl2pPr marL="742932" indent="-285744" algn="l" defTabSz="457189"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rgbClr val="7F7F7F"/>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dotnet.dot.gov/technology/docs/DOT_Cybersecurity_Compendium_v4.1-revised_201705-signed.pdf" TargetMode="Externa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my.faa.gov/content/dam/myfaa/tools_resources/social_media/DOT_Social_Media_Policy1.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2.oge.gov/Web/oge.nsf/Resources/5+C.F.R.+Part+2635:++Standards+of+ethical+conduct+for+employees+of+the+executive+branch"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otnet.dot.gov/technology/docs/DOT%20Telework%20Order%201501%201A.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dotnet.dot.gov/technology/telewor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safekids.org/"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ongress.gov/113/plaws/publ283/PLAW-113publ283.pdf" TargetMode="External"/><Relationship Id="rId7" Type="http://schemas.openxmlformats.org/officeDocument/2006/relationships/hyperlink" Target="http://dotnet.dot.gov/technology/docs/DOT_Cybersecurity_Compendium_v4.1-revised_201705-signed.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our.dot.gov/team/dot.it/CIOP/DOT%20Order%201351.37,%20Departmental%20Cybersecurity%20Policy.pdf" TargetMode="External"/><Relationship Id="rId5" Type="http://schemas.openxmlformats.org/officeDocument/2006/relationships/hyperlink" Target="http://www.whitehouse.gov/sites/default/files/omb/memoranda/fy2007/m07-16.pdf" TargetMode="External"/><Relationship Id="rId4" Type="http://schemas.openxmlformats.org/officeDocument/2006/relationships/hyperlink" Target="http://www.whitehouse.gov/omb/circulars_a130_a130appendix_iii/"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mailto:9-AWA-SOC@faa.gov"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mailto:9-AWA-SOC@faa.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mailto:Milton.Poole@dot.gov" TargetMode="External"/><Relationship Id="rId2" Type="http://schemas.openxmlformats.org/officeDocument/2006/relationships/hyperlink" Target="mailto:pam.gosier.cox@dot.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4990" y="1398677"/>
            <a:ext cx="8008937" cy="1219200"/>
          </a:xfrm>
        </p:spPr>
        <p:txBody>
          <a:bodyPr>
            <a:noAutofit/>
          </a:bodyPr>
          <a:lstStyle/>
          <a:p>
            <a:pPr eaLnBrk="0" hangingPunct="0">
              <a:spcBef>
                <a:spcPct val="20000"/>
              </a:spcBef>
            </a:pPr>
            <a:r>
              <a:rPr lang="en-US" sz="3600" dirty="0">
                <a:ln w="11430"/>
                <a:latin typeface="Times New Roman" panose="02020603050405020304" pitchFamily="18" charset="0"/>
                <a:cs typeface="Times New Roman" panose="02020603050405020304" pitchFamily="18" charset="0"/>
              </a:rPr>
              <a:t>FY 2022 Department of Transportation Security Awareness Training</a:t>
            </a: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598489" y="2617877"/>
            <a:ext cx="7288212" cy="685800"/>
          </a:xfrm>
        </p:spPr>
        <p:txBody>
          <a:bodyPr>
            <a:noAutofit/>
          </a:bodyPr>
          <a:lstStyle/>
          <a:p>
            <a:r>
              <a:rPr lang="en-US" sz="2400" dirty="0">
                <a:ln w="11430"/>
                <a:latin typeface="Times New Roman" panose="02020603050405020304" pitchFamily="18" charset="0"/>
                <a:cs typeface="Times New Roman" panose="02020603050405020304" pitchFamily="18" charset="0"/>
              </a:rPr>
              <a:t>for Federal Employees and Contractors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581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88" y="67329"/>
            <a:ext cx="8229600" cy="860889"/>
          </a:xfrm>
        </p:spPr>
        <p:txBody>
          <a:bodyPr>
            <a:normAutofit fontScale="90000"/>
          </a:bodyPr>
          <a:lstStyle/>
          <a:p>
            <a:r>
              <a:rPr lang="en-US" sz="4000" dirty="0"/>
              <a:t>Accessing DOT Systems and Resources </a:t>
            </a:r>
          </a:p>
        </p:txBody>
      </p:sp>
      <p:sp>
        <p:nvSpPr>
          <p:cNvPr id="5" name="Content Placeholder 4"/>
          <p:cNvSpPr>
            <a:spLocks noGrp="1"/>
          </p:cNvSpPr>
          <p:nvPr>
            <p:ph idx="1"/>
          </p:nvPr>
        </p:nvSpPr>
        <p:spPr>
          <a:xfrm>
            <a:off x="534988" y="1050977"/>
            <a:ext cx="7803469" cy="4525963"/>
          </a:xfrm>
        </p:spPr>
        <p:txBody>
          <a:bodyPr vert="horz" lIns="91440" tIns="45720" rIns="91440" bIns="45720" rtlCol="0" anchor="t">
            <a:noAutofit/>
          </a:bodyPr>
          <a:lstStyle/>
          <a:p>
            <a:pPr marL="0" indent="0">
              <a:spcBef>
                <a:spcPts val="400"/>
              </a:spcBef>
              <a:spcAft>
                <a:spcPts val="400"/>
              </a:spcAft>
              <a:buNone/>
              <a:defRPr/>
            </a:pPr>
            <a:r>
              <a:rPr lang="en-US" sz="2800" b="1" dirty="0"/>
              <a:t>Accessing DOT Systems</a:t>
            </a:r>
          </a:p>
          <a:p>
            <a:pPr>
              <a:spcBef>
                <a:spcPts val="400"/>
              </a:spcBef>
              <a:spcAft>
                <a:spcPts val="400"/>
              </a:spcAft>
              <a:defRPr/>
            </a:pPr>
            <a:r>
              <a:rPr lang="en-US" sz="2400" dirty="0"/>
              <a:t>The DOT provides you access to its network and systems to conduct official business on behalf of the DOT.</a:t>
            </a:r>
          </a:p>
          <a:p>
            <a:pPr lvl="1">
              <a:spcBef>
                <a:spcPts val="400"/>
              </a:spcBef>
              <a:spcAft>
                <a:spcPts val="400"/>
              </a:spcAft>
              <a:defRPr/>
            </a:pPr>
            <a:r>
              <a:rPr lang="en-US" sz="2000" dirty="0">
                <a:solidFill>
                  <a:schemeClr val="accent1">
                    <a:lumMod val="75000"/>
                  </a:schemeClr>
                </a:solidFill>
              </a:rPr>
              <a:t>You are responsible for the security of your account name, password, and the information and data you access with your account.</a:t>
            </a:r>
            <a:endParaRPr lang="en-US" sz="2000" dirty="0">
              <a:solidFill>
                <a:schemeClr val="accent1">
                  <a:lumMod val="75000"/>
                </a:schemeClr>
              </a:solidFill>
              <a:cs typeface="Calibri"/>
            </a:endParaRPr>
          </a:p>
          <a:p>
            <a:pPr lvl="1">
              <a:spcBef>
                <a:spcPts val="400"/>
              </a:spcBef>
              <a:spcAft>
                <a:spcPts val="400"/>
              </a:spcAft>
              <a:defRPr/>
            </a:pPr>
            <a:r>
              <a:rPr lang="en-US" sz="2000" dirty="0">
                <a:solidFill>
                  <a:schemeClr val="accent1">
                    <a:lumMod val="75000"/>
                  </a:schemeClr>
                </a:solidFill>
              </a:rPr>
              <a:t>You have </a:t>
            </a:r>
            <a:r>
              <a:rPr lang="en-US" sz="2000" b="1" dirty="0">
                <a:solidFill>
                  <a:schemeClr val="accent1">
                    <a:lumMod val="75000"/>
                  </a:schemeClr>
                </a:solidFill>
              </a:rPr>
              <a:t>no reasonable expectation of privacy when using a DOT information system</a:t>
            </a:r>
            <a:r>
              <a:rPr lang="en-US" sz="2000" dirty="0">
                <a:solidFill>
                  <a:srgbClr val="FF0000"/>
                </a:solidFill>
              </a:rPr>
              <a:t>.</a:t>
            </a:r>
          </a:p>
          <a:p>
            <a:pPr lvl="1">
              <a:spcBef>
                <a:spcPts val="400"/>
              </a:spcBef>
              <a:spcAft>
                <a:spcPts val="400"/>
              </a:spcAft>
              <a:defRPr/>
            </a:pPr>
            <a:r>
              <a:rPr lang="en-US" sz="2000" dirty="0">
                <a:solidFill>
                  <a:schemeClr val="accent1">
                    <a:lumMod val="75000"/>
                  </a:schemeClr>
                </a:solidFill>
              </a:rPr>
              <a:t>To protect the DOT network and systems from misuse or unauthorized access, the DOT </a:t>
            </a:r>
            <a:r>
              <a:rPr lang="en-US" sz="2000" b="1" dirty="0">
                <a:solidFill>
                  <a:schemeClr val="accent1">
                    <a:lumMod val="75000"/>
                  </a:schemeClr>
                </a:solidFill>
              </a:rPr>
              <a:t>reserves the right to monitor </a:t>
            </a:r>
            <a:r>
              <a:rPr lang="en-US" sz="2000" dirty="0">
                <a:solidFill>
                  <a:schemeClr val="accent1">
                    <a:lumMod val="75000"/>
                  </a:schemeClr>
                </a:solidFill>
              </a:rPr>
              <a:t>the DOT network and all attached systems, including </a:t>
            </a:r>
            <a:r>
              <a:rPr lang="en-US" sz="2000" b="1" dirty="0">
                <a:solidFill>
                  <a:schemeClr val="accent1">
                    <a:lumMod val="75000"/>
                  </a:schemeClr>
                </a:solidFill>
              </a:rPr>
              <a:t>all activity </a:t>
            </a:r>
            <a:r>
              <a:rPr lang="en-US" sz="2000" dirty="0">
                <a:solidFill>
                  <a:schemeClr val="accent1">
                    <a:lumMod val="75000"/>
                  </a:schemeClr>
                </a:solidFill>
              </a:rPr>
              <a:t>on your system.</a:t>
            </a:r>
          </a:p>
          <a:p>
            <a:pPr>
              <a:spcBef>
                <a:spcPts val="400"/>
              </a:spcBef>
              <a:spcAft>
                <a:spcPts val="400"/>
              </a:spcAft>
              <a:defRPr/>
            </a:pPr>
            <a:r>
              <a:rPr lang="en-US" sz="2400" dirty="0"/>
              <a:t>You must agree to abide by the DOT Rules of Behavior.  </a:t>
            </a:r>
          </a:p>
          <a:p>
            <a:pPr marL="0" indent="0">
              <a:buNone/>
            </a:pPr>
            <a:endParaRPr lang="en-US" sz="3600" dirty="0"/>
          </a:p>
        </p:txBody>
      </p:sp>
      <p:sp>
        <p:nvSpPr>
          <p:cNvPr id="10" name="Slide Number Placeholder 1"/>
          <p:cNvSpPr txBox="1">
            <a:spLocks/>
          </p:cNvSpPr>
          <p:nvPr/>
        </p:nvSpPr>
        <p:spPr>
          <a:xfrm>
            <a:off x="8429314" y="6467000"/>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10</a:t>
            </a:fld>
            <a:endParaRPr lang="en-US" dirty="0"/>
          </a:p>
        </p:txBody>
      </p:sp>
    </p:spTree>
    <p:extLst>
      <p:ext uri="{BB962C8B-B14F-4D97-AF65-F5344CB8AC3E}">
        <p14:creationId xmlns:p14="http://schemas.microsoft.com/office/powerpoint/2010/main" val="22046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 y="65467"/>
            <a:ext cx="8858249" cy="860889"/>
          </a:xfrm>
        </p:spPr>
        <p:txBody>
          <a:bodyPr>
            <a:normAutofit fontScale="90000"/>
          </a:bodyPr>
          <a:lstStyle/>
          <a:p>
            <a:r>
              <a:rPr lang="en-US" sz="4000" dirty="0"/>
              <a:t>Accessing DOT Systems and Resources </a:t>
            </a:r>
            <a:r>
              <a:rPr lang="en-US" sz="2700" dirty="0"/>
              <a:t>(</a:t>
            </a:r>
            <a:r>
              <a:rPr lang="en-US" sz="2700" dirty="0" err="1"/>
              <a:t>cont</a:t>
            </a:r>
            <a:r>
              <a:rPr lang="en-US" sz="2700" dirty="0"/>
              <a:t>)</a:t>
            </a:r>
            <a:endParaRPr lang="en-US" sz="4000" dirty="0"/>
          </a:p>
        </p:txBody>
      </p:sp>
      <p:sp>
        <p:nvSpPr>
          <p:cNvPr id="3" name="Content Placeholder 2"/>
          <p:cNvSpPr>
            <a:spLocks noGrp="1"/>
          </p:cNvSpPr>
          <p:nvPr>
            <p:ph idx="1"/>
          </p:nvPr>
        </p:nvSpPr>
        <p:spPr>
          <a:xfrm>
            <a:off x="294061" y="1058091"/>
            <a:ext cx="5377273" cy="4525963"/>
          </a:xfrm>
        </p:spPr>
        <p:txBody>
          <a:bodyPr vert="horz" lIns="91440" tIns="45720" rIns="91440" bIns="45720" rtlCol="0" anchor="t">
            <a:normAutofit/>
          </a:bodyPr>
          <a:lstStyle/>
          <a:p>
            <a:pPr marL="0" indent="0">
              <a:spcBef>
                <a:spcPts val="600"/>
              </a:spcBef>
              <a:spcAft>
                <a:spcPts val="600"/>
              </a:spcAft>
              <a:buNone/>
            </a:pPr>
            <a:r>
              <a:rPr lang="en-US" sz="2400" b="1" dirty="0"/>
              <a:t>Access to DOT Systems</a:t>
            </a:r>
          </a:p>
          <a:p>
            <a:pPr>
              <a:spcBef>
                <a:spcPts val="600"/>
              </a:spcBef>
              <a:spcAft>
                <a:spcPts val="600"/>
              </a:spcAft>
            </a:pPr>
            <a:r>
              <a:rPr lang="en-US" sz="2000" dirty="0">
                <a:solidFill>
                  <a:srgbClr val="1F497D"/>
                </a:solidFill>
              </a:rPr>
              <a:t>You must complete annual training:</a:t>
            </a:r>
          </a:p>
          <a:p>
            <a:pPr lvl="1">
              <a:spcBef>
                <a:spcPts val="600"/>
              </a:spcBef>
              <a:spcAft>
                <a:spcPts val="600"/>
              </a:spcAft>
            </a:pPr>
            <a:r>
              <a:rPr lang="en-US" sz="1800" b="1" dirty="0">
                <a:solidFill>
                  <a:schemeClr val="accent1">
                    <a:lumMod val="75000"/>
                  </a:schemeClr>
                </a:solidFill>
              </a:rPr>
              <a:t>Mandatory</a:t>
            </a:r>
            <a:r>
              <a:rPr lang="en-US" sz="1800" dirty="0">
                <a:solidFill>
                  <a:schemeClr val="accent1">
                    <a:lumMod val="75000"/>
                  </a:schemeClr>
                </a:solidFill>
              </a:rPr>
              <a:t> completion of SAT</a:t>
            </a:r>
          </a:p>
          <a:p>
            <a:pPr lvl="1">
              <a:spcBef>
                <a:spcPts val="600"/>
              </a:spcBef>
              <a:spcAft>
                <a:spcPts val="600"/>
              </a:spcAft>
            </a:pPr>
            <a:r>
              <a:rPr lang="en-US" sz="1800" dirty="0">
                <a:solidFill>
                  <a:schemeClr val="accent1">
                    <a:lumMod val="75000"/>
                  </a:schemeClr>
                </a:solidFill>
              </a:rPr>
              <a:t>System-specific training (as required).</a:t>
            </a:r>
          </a:p>
          <a:p>
            <a:pPr lvl="1">
              <a:spcBef>
                <a:spcPts val="600"/>
              </a:spcBef>
              <a:spcAft>
                <a:spcPts val="600"/>
              </a:spcAft>
            </a:pPr>
            <a:r>
              <a:rPr lang="en-US" sz="1800" dirty="0">
                <a:solidFill>
                  <a:schemeClr val="accent1">
                    <a:lumMod val="75000"/>
                  </a:schemeClr>
                </a:solidFill>
              </a:rPr>
              <a:t>Specialized information security role-based training (if applicable to your job duties). </a:t>
            </a:r>
            <a:endParaRPr lang="en-US" sz="1800" dirty="0">
              <a:solidFill>
                <a:schemeClr val="accent1">
                  <a:lumMod val="75000"/>
                </a:schemeClr>
              </a:solidFill>
              <a:cs typeface="Calibri"/>
            </a:endParaRPr>
          </a:p>
          <a:p>
            <a:pPr lvl="2">
              <a:spcBef>
                <a:spcPts val="600"/>
              </a:spcBef>
              <a:spcAft>
                <a:spcPts val="600"/>
              </a:spcAft>
            </a:pPr>
            <a:r>
              <a:rPr lang="en-US" sz="1600" dirty="0">
                <a:solidFill>
                  <a:schemeClr val="accent1">
                    <a:lumMod val="75000"/>
                  </a:schemeClr>
                </a:solidFill>
              </a:rPr>
              <a:t>Refer to </a:t>
            </a:r>
            <a:r>
              <a:rPr lang="en-US" sz="1600" dirty="0">
                <a:solidFill>
                  <a:schemeClr val="accent1">
                    <a:lumMod val="75000"/>
                  </a:schemeClr>
                </a:solidFill>
                <a:hlinkClick r:id="rId2"/>
              </a:rPr>
              <a:t>Appendix D</a:t>
            </a:r>
            <a:r>
              <a:rPr lang="en-US" sz="1600" dirty="0">
                <a:solidFill>
                  <a:schemeClr val="accent1">
                    <a:lumMod val="75000"/>
                  </a:schemeClr>
                </a:solidFill>
              </a:rPr>
              <a:t> of the DOT cybersecurity Compendium for more information on which roles require specialized training. </a:t>
            </a:r>
          </a:p>
          <a:p>
            <a:pPr marL="0" indent="0">
              <a:buNone/>
            </a:pPr>
            <a:endParaRPr lang="en-US" dirty="0"/>
          </a:p>
        </p:txBody>
      </p:sp>
      <p:grpSp>
        <p:nvGrpSpPr>
          <p:cNvPr id="6" name="Group 5" descr="Picture of Lapton" title="picture of laptop">
            <a:extLst>
              <a:ext uri="{FF2B5EF4-FFF2-40B4-BE49-F238E27FC236}">
                <a16:creationId xmlns:a16="http://schemas.microsoft.com/office/drawing/2014/main" id="{2E089545-205C-45A0-B458-0188193B9355}"/>
              </a:ext>
            </a:extLst>
          </p:cNvPr>
          <p:cNvGrpSpPr/>
          <p:nvPr/>
        </p:nvGrpSpPr>
        <p:grpSpPr>
          <a:xfrm>
            <a:off x="5860473" y="1345258"/>
            <a:ext cx="2850078" cy="2788872"/>
            <a:chOff x="5085461" y="1282255"/>
            <a:chExt cx="3764478" cy="3913908"/>
          </a:xfrm>
        </p:grpSpPr>
        <p:pic>
          <p:nvPicPr>
            <p:cNvPr id="4" name="Picture 2" descr="Picture depicts a laptop with an &quot;authorized users only&quot; screen display."/>
            <p:cNvPicPr>
              <a:picLocks noChangeAspect="1" noChangeArrowheads="1"/>
            </p:cNvPicPr>
            <p:nvPr/>
          </p:nvPicPr>
          <p:blipFill>
            <a:blip r:embed="rId3"/>
            <a:srcRect l="14365" t="9756" r="11797" b="13704"/>
            <a:stretch>
              <a:fillRect/>
            </a:stretch>
          </p:blipFill>
          <p:spPr bwMode="auto">
            <a:xfrm>
              <a:off x="5085461" y="1282255"/>
              <a:ext cx="3764478" cy="3913908"/>
            </a:xfrm>
            <a:prstGeom prst="rect">
              <a:avLst/>
            </a:prstGeom>
            <a:noFill/>
            <a:ln w="9525">
              <a:noFill/>
              <a:miter lim="800000"/>
              <a:headEnd/>
              <a:tailEnd/>
            </a:ln>
            <a:effectLst/>
          </p:spPr>
        </p:pic>
        <p:pic>
          <p:nvPicPr>
            <p:cNvPr id="5" name="Picture 1" descr="Picture depicts a laptop with an &quot;authorized users only&quot; screen display."/>
            <p:cNvPicPr>
              <a:picLocks noChangeAspect="1" noChangeArrowheads="1"/>
            </p:cNvPicPr>
            <p:nvPr/>
          </p:nvPicPr>
          <p:blipFill>
            <a:blip r:embed="rId4"/>
            <a:srcRect/>
            <a:stretch>
              <a:fillRect/>
            </a:stretch>
          </p:blipFill>
          <p:spPr bwMode="auto">
            <a:xfrm>
              <a:off x="5542661" y="1472695"/>
              <a:ext cx="2850078" cy="1848378"/>
            </a:xfrm>
            <a:prstGeom prst="rect">
              <a:avLst/>
            </a:prstGeom>
            <a:noFill/>
            <a:ln w="9525">
              <a:noFill/>
              <a:miter lim="800000"/>
              <a:headEnd/>
              <a:tailEnd/>
            </a:ln>
          </p:spPr>
        </p:pic>
      </p:grpSp>
      <p:sp>
        <p:nvSpPr>
          <p:cNvPr id="8" name="Slide Number Placeholder 1"/>
          <p:cNvSpPr>
            <a:spLocks noGrp="1"/>
          </p:cNvSpPr>
          <p:nvPr>
            <p:ph type="sldNum" sz="quarter" idx="12"/>
          </p:nvPr>
        </p:nvSpPr>
        <p:spPr>
          <a:xfrm>
            <a:off x="8329551" y="6492877"/>
            <a:ext cx="762000" cy="365125"/>
          </a:xfrm>
          <a:prstGeom prst="rect">
            <a:avLst/>
          </a:prstGeom>
        </p:spPr>
        <p:txBody>
          <a:bodyPr/>
          <a:lstStyle/>
          <a:p>
            <a:fld id="{36EAB187-7E39-1E4B-8767-A47ADC6C83D2}" type="slidenum">
              <a:rPr lang="en-US" smtClean="0">
                <a:solidFill>
                  <a:prstClr val="black">
                    <a:tint val="75000"/>
                  </a:prstClr>
                </a:solidFill>
              </a:rPr>
              <a:pPr/>
              <a:t>11</a:t>
            </a:fld>
            <a:endParaRPr lang="en-US" dirty="0">
              <a:solidFill>
                <a:prstClr val="black">
                  <a:tint val="75000"/>
                </a:prstClr>
              </a:solidFill>
            </a:endParaRPr>
          </a:p>
        </p:txBody>
      </p:sp>
      <p:sp>
        <p:nvSpPr>
          <p:cNvPr id="9" name="TextBox 8"/>
          <p:cNvSpPr txBox="1"/>
          <p:nvPr/>
        </p:nvSpPr>
        <p:spPr>
          <a:xfrm>
            <a:off x="231975" y="5522954"/>
            <a:ext cx="8368679"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600" dirty="0"/>
              <a:t>NOTE: </a:t>
            </a:r>
            <a:r>
              <a:rPr lang="en-US" sz="1600" b="0" dirty="0"/>
              <a:t>If you do not agree with the DOT Rules of Behavior or the Monitoring of your activities, you must not use the DOT network or any DOT system.</a:t>
            </a:r>
          </a:p>
        </p:txBody>
      </p:sp>
    </p:spTree>
    <p:extLst>
      <p:ext uri="{BB962C8B-B14F-4D97-AF65-F5344CB8AC3E}">
        <p14:creationId xmlns:p14="http://schemas.microsoft.com/office/powerpoint/2010/main" val="302441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a:xfrm>
            <a:off x="457200" y="1086496"/>
            <a:ext cx="8229600" cy="4525963"/>
          </a:xfrm>
        </p:spPr>
        <p:txBody>
          <a:bodyPr>
            <a:normAutofit/>
          </a:bodyPr>
          <a:lstStyle/>
          <a:p>
            <a:pPr marL="0" indent="0">
              <a:buNone/>
            </a:pPr>
            <a:r>
              <a:rPr lang="en-US" sz="2800" dirty="0"/>
              <a:t>1.  What are DOT IT resources? </a:t>
            </a:r>
            <a:r>
              <a:rPr lang="en-US" sz="2800" i="1" dirty="0"/>
              <a:t>(Check all that apply)</a:t>
            </a:r>
            <a:br>
              <a:rPr lang="en-US" sz="2800" i="1" dirty="0"/>
            </a:br>
            <a:endParaRPr lang="en-US" sz="2800" dirty="0"/>
          </a:p>
          <a:p>
            <a:pPr lvl="1">
              <a:spcBef>
                <a:spcPts val="600"/>
              </a:spcBef>
              <a:buFont typeface="Wingdings" panose="05000000000000000000" pitchFamily="2" charset="2"/>
              <a:buChar char="q"/>
            </a:pPr>
            <a:r>
              <a:rPr lang="en-US" sz="2000" dirty="0">
                <a:solidFill>
                  <a:schemeClr val="tx1"/>
                </a:solidFill>
              </a:rPr>
              <a:t>Workstations, laptop computers, servers</a:t>
            </a:r>
          </a:p>
          <a:p>
            <a:pPr lvl="1">
              <a:spcBef>
                <a:spcPts val="600"/>
              </a:spcBef>
              <a:buFont typeface="Wingdings" panose="05000000000000000000" pitchFamily="2" charset="2"/>
              <a:buChar char="q"/>
            </a:pPr>
            <a:r>
              <a:rPr lang="en-US" sz="2000" dirty="0">
                <a:solidFill>
                  <a:schemeClr val="tx1"/>
                </a:solidFill>
              </a:rPr>
              <a:t>The network infrastructure (e.g., wiring and cable, printers, etc.)</a:t>
            </a:r>
          </a:p>
          <a:p>
            <a:pPr lvl="1">
              <a:spcBef>
                <a:spcPts val="600"/>
              </a:spcBef>
              <a:buFont typeface="Wingdings" panose="05000000000000000000" pitchFamily="2" charset="2"/>
              <a:buChar char="q"/>
            </a:pPr>
            <a:r>
              <a:rPr lang="en-US" sz="2000" dirty="0">
                <a:solidFill>
                  <a:schemeClr val="tx1"/>
                </a:solidFill>
              </a:rPr>
              <a:t>Tablet computers (e.g., Android Tablet, Pilot, iPad, etc.)</a:t>
            </a:r>
          </a:p>
          <a:p>
            <a:pPr lvl="1">
              <a:spcBef>
                <a:spcPts val="600"/>
              </a:spcBef>
              <a:buFont typeface="Wingdings" panose="05000000000000000000" pitchFamily="2" charset="2"/>
              <a:buChar char="q"/>
            </a:pPr>
            <a:r>
              <a:rPr lang="en-US" sz="2000" dirty="0">
                <a:solidFill>
                  <a:schemeClr val="tx1"/>
                </a:solidFill>
              </a:rPr>
              <a:t>Smart phones, text messaging systems (e.g., Android and iPhone)</a:t>
            </a:r>
          </a:p>
          <a:p>
            <a:pPr lvl="1">
              <a:spcBef>
                <a:spcPts val="600"/>
              </a:spcBef>
              <a:buFont typeface="Wingdings" panose="05000000000000000000" pitchFamily="2" charset="2"/>
              <a:buChar char="q"/>
            </a:pPr>
            <a:r>
              <a:rPr lang="en-US" sz="2000" dirty="0">
                <a:solidFill>
                  <a:schemeClr val="tx1"/>
                </a:solidFill>
              </a:rPr>
              <a:t>Plug-in and wireless add-ons that employ removable media (e.g., USB flash memory aka thumb drives, external drives, diskettes, CDs, DVDs, etc.)</a:t>
            </a:r>
          </a:p>
          <a:p>
            <a:pPr lvl="1">
              <a:spcBef>
                <a:spcPts val="600"/>
              </a:spcBef>
              <a:buFont typeface="Wingdings" panose="05000000000000000000" pitchFamily="2" charset="2"/>
              <a:buChar char="q"/>
            </a:pPr>
            <a:r>
              <a:rPr lang="en-US" sz="2000" dirty="0">
                <a:solidFill>
                  <a:schemeClr val="tx1"/>
                </a:solidFill>
              </a:rPr>
              <a:t>DOT information, data, reports, websites, etc.</a:t>
            </a:r>
          </a:p>
          <a:p>
            <a:pPr marL="0" indent="0">
              <a:buNone/>
            </a:pPr>
            <a:endParaRPr lang="en-US" sz="2800" dirty="0"/>
          </a:p>
        </p:txBody>
      </p:sp>
    </p:spTree>
    <p:extLst>
      <p:ext uri="{BB962C8B-B14F-4D97-AF65-F5344CB8AC3E}">
        <p14:creationId xmlns:p14="http://schemas.microsoft.com/office/powerpoint/2010/main" val="1604404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22"/>
            <a:ext cx="8229600" cy="860889"/>
          </a:xfrm>
        </p:spPr>
        <p:txBody>
          <a:bodyPr>
            <a:normAutofit/>
          </a:bodyPr>
          <a:lstStyle/>
          <a:p>
            <a:r>
              <a:rPr lang="en-US" sz="4000" dirty="0"/>
              <a:t>DOT Internet and Email (1 of 3)</a:t>
            </a:r>
          </a:p>
        </p:txBody>
      </p:sp>
      <p:sp>
        <p:nvSpPr>
          <p:cNvPr id="3" name="Content Placeholder 2"/>
          <p:cNvSpPr>
            <a:spLocks noGrp="1"/>
          </p:cNvSpPr>
          <p:nvPr>
            <p:ph idx="1"/>
          </p:nvPr>
        </p:nvSpPr>
        <p:spPr>
          <a:xfrm>
            <a:off x="462337" y="921911"/>
            <a:ext cx="8325302" cy="4593919"/>
          </a:xfrm>
        </p:spPr>
        <p:txBody>
          <a:bodyPr vert="horz" lIns="91440" tIns="45720" rIns="91440" bIns="45720" rtlCol="0" anchor="t">
            <a:normAutofit/>
          </a:bodyPr>
          <a:lstStyle/>
          <a:p>
            <a:pPr marL="0" indent="0">
              <a:spcBef>
                <a:spcPts val="600"/>
              </a:spcBef>
              <a:spcAft>
                <a:spcPts val="600"/>
              </a:spcAft>
              <a:buNone/>
            </a:pPr>
            <a:r>
              <a:rPr lang="en-US" sz="2400" b="1" dirty="0"/>
              <a:t>Limited Personal Use</a:t>
            </a:r>
            <a:endParaRPr lang="en-US" sz="1800" dirty="0"/>
          </a:p>
          <a:p>
            <a:pPr marL="0" indent="0">
              <a:spcBef>
                <a:spcPts val="600"/>
              </a:spcBef>
              <a:spcAft>
                <a:spcPts val="600"/>
              </a:spcAft>
              <a:buNone/>
              <a:defRPr/>
            </a:pPr>
            <a:r>
              <a:rPr lang="en-US" sz="1800" dirty="0"/>
              <a:t>The primary function of the DOT Internet and email systems is for business use only. Your limited personal use of the Internet and email system must not:</a:t>
            </a:r>
          </a:p>
          <a:p>
            <a:pPr>
              <a:spcBef>
                <a:spcPts val="600"/>
              </a:spcBef>
              <a:spcAft>
                <a:spcPts val="600"/>
              </a:spcAft>
              <a:defRPr/>
            </a:pPr>
            <a:r>
              <a:rPr lang="en-US" sz="1600" dirty="0">
                <a:solidFill>
                  <a:schemeClr val="accent1">
                    <a:lumMod val="75000"/>
                  </a:schemeClr>
                </a:solidFill>
              </a:rPr>
              <a:t>Compromise the security of DOT information and information systems,</a:t>
            </a:r>
          </a:p>
          <a:p>
            <a:pPr>
              <a:spcBef>
                <a:spcPts val="600"/>
              </a:spcBef>
              <a:spcAft>
                <a:spcPts val="600"/>
              </a:spcAft>
              <a:defRPr/>
            </a:pPr>
            <a:r>
              <a:rPr lang="en-US" sz="1600" dirty="0">
                <a:solidFill>
                  <a:schemeClr val="accent1">
                    <a:lumMod val="75000"/>
                  </a:schemeClr>
                </a:solidFill>
              </a:rPr>
              <a:t>Interfere with DOT’s normal business operations, or</a:t>
            </a:r>
            <a:endParaRPr lang="en-US" sz="1600" dirty="0">
              <a:solidFill>
                <a:schemeClr val="accent1">
                  <a:lumMod val="75000"/>
                </a:schemeClr>
              </a:solidFill>
              <a:cs typeface="Calibri"/>
            </a:endParaRPr>
          </a:p>
          <a:p>
            <a:pPr>
              <a:spcBef>
                <a:spcPts val="600"/>
              </a:spcBef>
              <a:spcAft>
                <a:spcPts val="600"/>
              </a:spcAft>
              <a:defRPr/>
            </a:pPr>
            <a:r>
              <a:rPr lang="en-US" sz="1600" dirty="0">
                <a:solidFill>
                  <a:schemeClr val="accent1">
                    <a:lumMod val="75000"/>
                  </a:schemeClr>
                </a:solidFill>
              </a:rPr>
              <a:t>Keep any DOT employee or contractor from performing their assigned DOT duties.</a:t>
            </a:r>
          </a:p>
          <a:p>
            <a:pPr marL="0" indent="0">
              <a:spcBef>
                <a:spcPts val="600"/>
              </a:spcBef>
              <a:spcAft>
                <a:spcPts val="600"/>
              </a:spcAft>
              <a:buNone/>
              <a:defRPr/>
            </a:pPr>
            <a:r>
              <a:rPr lang="en-US" sz="1800" dirty="0">
                <a:solidFill>
                  <a:schemeClr val="accent1">
                    <a:lumMod val="75000"/>
                  </a:schemeClr>
                </a:solidFill>
              </a:rPr>
              <a:t>Access to or use of certain activities are strictly prohibited on DOT systems and may result in termination from the DOT, and/or other disciplinary actions. Examples include, but are not limited to:</a:t>
            </a:r>
            <a:endParaRPr lang="en-US" sz="1800" dirty="0">
              <a:solidFill>
                <a:schemeClr val="accent1">
                  <a:lumMod val="75000"/>
                </a:schemeClr>
              </a:solidFill>
              <a:cs typeface="Calibri"/>
            </a:endParaRPr>
          </a:p>
          <a:p>
            <a:pPr>
              <a:spcBef>
                <a:spcPts val="600"/>
              </a:spcBef>
              <a:spcAft>
                <a:spcPts val="600"/>
              </a:spcAft>
              <a:defRPr/>
            </a:pPr>
            <a:r>
              <a:rPr lang="en-US" sz="1600" dirty="0">
                <a:solidFill>
                  <a:schemeClr val="accent1">
                    <a:lumMod val="75000"/>
                  </a:schemeClr>
                </a:solidFill>
              </a:rPr>
              <a:t>Accessing pornographic material</a:t>
            </a:r>
            <a:r>
              <a:rPr lang="en-US" sz="1600" dirty="0">
                <a:solidFill>
                  <a:srgbClr val="FF0000"/>
                </a:solidFill>
              </a:rPr>
              <a:t>,</a:t>
            </a:r>
          </a:p>
          <a:p>
            <a:pPr>
              <a:spcBef>
                <a:spcPts val="600"/>
              </a:spcBef>
              <a:spcAft>
                <a:spcPts val="600"/>
              </a:spcAft>
              <a:defRPr/>
            </a:pPr>
            <a:r>
              <a:rPr lang="en-US" sz="1600" dirty="0">
                <a:solidFill>
                  <a:schemeClr val="accent1">
                    <a:lumMod val="75000"/>
                  </a:schemeClr>
                </a:solidFill>
              </a:rPr>
              <a:t>Gambling, and</a:t>
            </a:r>
          </a:p>
          <a:p>
            <a:pPr>
              <a:spcBef>
                <a:spcPts val="600"/>
              </a:spcBef>
              <a:spcAft>
                <a:spcPts val="600"/>
              </a:spcAft>
              <a:defRPr/>
            </a:pPr>
            <a:r>
              <a:rPr lang="en-US" sz="1600" dirty="0">
                <a:solidFill>
                  <a:schemeClr val="accent1">
                    <a:lumMod val="75000"/>
                  </a:schemeClr>
                </a:solidFill>
              </a:rPr>
              <a:t>Operating a private business</a:t>
            </a:r>
            <a:r>
              <a:rPr lang="en-US" sz="1600" dirty="0">
                <a:solidFill>
                  <a:srgbClr val="FF0000"/>
                </a:solidFill>
              </a:rPr>
              <a:t>.</a:t>
            </a:r>
            <a:endParaRPr lang="en-US" sz="2400" b="1" dirty="0"/>
          </a:p>
        </p:txBody>
      </p:sp>
      <p:sp>
        <p:nvSpPr>
          <p:cNvPr id="8"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13</a:t>
            </a:fld>
            <a:endParaRPr lang="en-US" dirty="0">
              <a:solidFill>
                <a:prstClr val="black">
                  <a:tint val="75000"/>
                </a:prstClr>
              </a:solidFill>
            </a:endParaRPr>
          </a:p>
        </p:txBody>
      </p:sp>
      <p:sp>
        <p:nvSpPr>
          <p:cNvPr id="6" name="TextBox 5"/>
          <p:cNvSpPr txBox="1"/>
          <p:nvPr/>
        </p:nvSpPr>
        <p:spPr>
          <a:xfrm>
            <a:off x="219203" y="5515830"/>
            <a:ext cx="8823960" cy="738664"/>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200" b="1">
                <a:latin typeface="+mn-lt"/>
              </a:defRPr>
            </a:lvl1pPr>
          </a:lstStyle>
          <a:p>
            <a:r>
              <a:rPr lang="en-US" sz="1400" dirty="0"/>
              <a:t>Warning: </a:t>
            </a:r>
            <a:r>
              <a:rPr lang="en-US" sz="1400" b="0" dirty="0"/>
              <a:t>Your use of the DOT Internet and all e-mail received, stored, or transmitted</a:t>
            </a:r>
            <a:r>
              <a:rPr lang="en-US" sz="1400" b="0" u="sng" dirty="0"/>
              <a:t> is monitored and may be intercepted</a:t>
            </a:r>
            <a:r>
              <a:rPr lang="en-US" sz="1400" b="0" dirty="0"/>
              <a:t> by DOT for any lawful purpose, including ensuring compliance and detection of cyber threats, including your username(s), account logon ID, password(s), credit card number(s), and other, potentially personal, information.</a:t>
            </a:r>
          </a:p>
        </p:txBody>
      </p:sp>
    </p:spTree>
    <p:extLst>
      <p:ext uri="{BB962C8B-B14F-4D97-AF65-F5344CB8AC3E}">
        <p14:creationId xmlns:p14="http://schemas.microsoft.com/office/powerpoint/2010/main" val="2819245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DOT Internet and Email (2 of 3)</a:t>
            </a:r>
          </a:p>
        </p:txBody>
      </p:sp>
      <p:sp>
        <p:nvSpPr>
          <p:cNvPr id="3" name="Content Placeholder 2"/>
          <p:cNvSpPr>
            <a:spLocks noGrp="1"/>
          </p:cNvSpPr>
          <p:nvPr>
            <p:ph idx="1"/>
          </p:nvPr>
        </p:nvSpPr>
        <p:spPr>
          <a:xfrm>
            <a:off x="534989" y="926354"/>
            <a:ext cx="8568436" cy="5566523"/>
          </a:xfrm>
        </p:spPr>
        <p:txBody>
          <a:bodyPr>
            <a:normAutofit/>
          </a:bodyPr>
          <a:lstStyle/>
          <a:p>
            <a:pPr marL="0" indent="0">
              <a:lnSpc>
                <a:spcPct val="120000"/>
              </a:lnSpc>
              <a:spcBef>
                <a:spcPts val="400"/>
              </a:spcBef>
              <a:spcAft>
                <a:spcPts val="400"/>
              </a:spcAft>
              <a:buNone/>
            </a:pPr>
            <a:r>
              <a:rPr lang="en-US" sz="2800" b="1" dirty="0"/>
              <a:t>Appropriate Use of DOT Internet or Email</a:t>
            </a:r>
          </a:p>
          <a:p>
            <a:pPr>
              <a:lnSpc>
                <a:spcPct val="120000"/>
              </a:lnSpc>
              <a:spcBef>
                <a:spcPts val="400"/>
              </a:spcBef>
              <a:spcAft>
                <a:spcPts val="400"/>
              </a:spcAft>
            </a:pPr>
            <a:r>
              <a:rPr lang="en-US" sz="2400" dirty="0"/>
              <a:t>You may use the DOT Internet or Email for valid work requirements, including but not limited to:</a:t>
            </a:r>
          </a:p>
          <a:p>
            <a:pPr lvl="1">
              <a:lnSpc>
                <a:spcPct val="120000"/>
              </a:lnSpc>
              <a:spcBef>
                <a:spcPts val="400"/>
              </a:spcBef>
              <a:spcAft>
                <a:spcPts val="400"/>
              </a:spcAft>
            </a:pPr>
            <a:r>
              <a:rPr lang="en-US" sz="1800" dirty="0">
                <a:solidFill>
                  <a:schemeClr val="accent1">
                    <a:lumMod val="75000"/>
                  </a:schemeClr>
                </a:solidFill>
              </a:rPr>
              <a:t>Exchange of information that supports the DOT mission, goals, and objectives.</a:t>
            </a:r>
          </a:p>
          <a:p>
            <a:pPr lvl="1">
              <a:lnSpc>
                <a:spcPct val="120000"/>
              </a:lnSpc>
              <a:spcBef>
                <a:spcPts val="400"/>
              </a:spcBef>
              <a:spcAft>
                <a:spcPts val="400"/>
              </a:spcAft>
            </a:pPr>
            <a:r>
              <a:rPr lang="en-US" sz="1800" dirty="0">
                <a:solidFill>
                  <a:schemeClr val="accent1">
                    <a:lumMod val="75000"/>
                  </a:schemeClr>
                </a:solidFill>
              </a:rPr>
              <a:t>Job related professional development for DOT workforce personnel.</a:t>
            </a:r>
          </a:p>
          <a:p>
            <a:pPr lvl="1">
              <a:lnSpc>
                <a:spcPct val="120000"/>
              </a:lnSpc>
              <a:spcBef>
                <a:spcPts val="400"/>
              </a:spcBef>
              <a:spcAft>
                <a:spcPts val="400"/>
              </a:spcAft>
            </a:pPr>
            <a:r>
              <a:rPr lang="en-US" sz="1800" dirty="0">
                <a:solidFill>
                  <a:schemeClr val="accent1">
                    <a:lumMod val="75000"/>
                  </a:schemeClr>
                </a:solidFill>
              </a:rPr>
              <a:t>Access to scientific, technical, and other information that has relevance to the DOT.</a:t>
            </a:r>
          </a:p>
          <a:p>
            <a:pPr lvl="1">
              <a:lnSpc>
                <a:spcPct val="120000"/>
              </a:lnSpc>
              <a:spcBef>
                <a:spcPts val="400"/>
              </a:spcBef>
              <a:spcAft>
                <a:spcPts val="400"/>
              </a:spcAft>
            </a:pPr>
            <a:r>
              <a:rPr lang="en-US" sz="1800" dirty="0">
                <a:solidFill>
                  <a:schemeClr val="accent1">
                    <a:lumMod val="75000"/>
                  </a:schemeClr>
                </a:solidFill>
              </a:rPr>
              <a:t>Business-related communications with colleagues in Government agencies, academia, and industry.</a:t>
            </a:r>
          </a:p>
          <a:p>
            <a:pPr lvl="1">
              <a:lnSpc>
                <a:spcPct val="120000"/>
              </a:lnSpc>
              <a:spcBef>
                <a:spcPts val="400"/>
              </a:spcBef>
              <a:spcAft>
                <a:spcPts val="400"/>
              </a:spcAft>
            </a:pPr>
            <a:endParaRPr lang="en-US" sz="1400" dirty="0">
              <a:solidFill>
                <a:schemeClr val="tx1"/>
              </a:solidFill>
            </a:endParaRPr>
          </a:p>
          <a:p>
            <a:pPr marL="0" indent="0">
              <a:lnSpc>
                <a:spcPct val="120000"/>
              </a:lnSpc>
              <a:spcAft>
                <a:spcPts val="400"/>
              </a:spcAft>
              <a:buNone/>
            </a:pPr>
            <a:endParaRPr lang="en-US" sz="1800" b="1" dirty="0"/>
          </a:p>
        </p:txBody>
      </p:sp>
      <p:sp>
        <p:nvSpPr>
          <p:cNvPr id="7" name="Slide Number Placeholder 1"/>
          <p:cNvSpPr>
            <a:spLocks noGrp="1"/>
          </p:cNvSpPr>
          <p:nvPr>
            <p:ph type="sldNum" sz="quarter" idx="12"/>
          </p:nvPr>
        </p:nvSpPr>
        <p:spPr>
          <a:xfrm>
            <a:off x="8153402" y="6492877"/>
            <a:ext cx="950025" cy="365125"/>
          </a:xfrm>
          <a:prstGeom prst="rect">
            <a:avLst/>
          </a:prstGeom>
        </p:spPr>
        <p:txBody>
          <a:bodyPr/>
          <a:lstStyle/>
          <a:p>
            <a:fld id="{36EAB187-7E39-1E4B-8767-A47ADC6C83D2}"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706768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DOT Internet and Email (3 of 3) </a:t>
            </a:r>
          </a:p>
        </p:txBody>
      </p:sp>
      <p:sp>
        <p:nvSpPr>
          <p:cNvPr id="3" name="Content Placeholder 2"/>
          <p:cNvSpPr>
            <a:spLocks noGrp="1"/>
          </p:cNvSpPr>
          <p:nvPr>
            <p:ph idx="1"/>
          </p:nvPr>
        </p:nvSpPr>
        <p:spPr>
          <a:xfrm>
            <a:off x="534989" y="926354"/>
            <a:ext cx="8568436" cy="5566523"/>
          </a:xfrm>
        </p:spPr>
        <p:txBody>
          <a:bodyPr>
            <a:normAutofit/>
          </a:bodyPr>
          <a:lstStyle/>
          <a:p>
            <a:pPr marL="57149" indent="0">
              <a:lnSpc>
                <a:spcPct val="120000"/>
              </a:lnSpc>
              <a:spcBef>
                <a:spcPts val="400"/>
              </a:spcBef>
              <a:spcAft>
                <a:spcPts val="400"/>
              </a:spcAft>
              <a:buNone/>
            </a:pPr>
            <a:r>
              <a:rPr lang="en-US" sz="2800" b="1" dirty="0">
                <a:solidFill>
                  <a:schemeClr val="accent1">
                    <a:lumMod val="75000"/>
                  </a:schemeClr>
                </a:solidFill>
              </a:rPr>
              <a:t>In</a:t>
            </a:r>
            <a:r>
              <a:rPr lang="en-US" sz="2800" b="1" dirty="0"/>
              <a:t>appropriate Use of DOT Internet or Email</a:t>
            </a:r>
            <a:endParaRPr lang="en-US" sz="2800" dirty="0">
              <a:solidFill>
                <a:schemeClr val="accent1">
                  <a:lumMod val="75000"/>
                </a:schemeClr>
              </a:solidFill>
            </a:endParaRPr>
          </a:p>
          <a:p>
            <a:pPr>
              <a:lnSpc>
                <a:spcPct val="120000"/>
              </a:lnSpc>
              <a:spcBef>
                <a:spcPts val="400"/>
              </a:spcBef>
              <a:spcAft>
                <a:spcPts val="400"/>
              </a:spcAft>
            </a:pPr>
            <a:r>
              <a:rPr lang="en-US" sz="2400" dirty="0">
                <a:solidFill>
                  <a:schemeClr val="accent1">
                    <a:lumMod val="75000"/>
                  </a:schemeClr>
                </a:solidFill>
              </a:rPr>
              <a:t>You may </a:t>
            </a:r>
            <a:r>
              <a:rPr lang="en-US" sz="2400" b="1" dirty="0">
                <a:solidFill>
                  <a:schemeClr val="accent1">
                    <a:lumMod val="75000"/>
                  </a:schemeClr>
                </a:solidFill>
              </a:rPr>
              <a:t>not</a:t>
            </a:r>
            <a:r>
              <a:rPr lang="en-US" sz="2400" dirty="0">
                <a:solidFill>
                  <a:schemeClr val="accent1">
                    <a:lumMod val="75000"/>
                  </a:schemeClr>
                </a:solidFill>
              </a:rPr>
              <a:t> use the DOT Internet or Email to:</a:t>
            </a:r>
          </a:p>
          <a:p>
            <a:pPr lvl="1">
              <a:lnSpc>
                <a:spcPct val="120000"/>
              </a:lnSpc>
              <a:spcBef>
                <a:spcPts val="400"/>
              </a:spcBef>
              <a:spcAft>
                <a:spcPts val="400"/>
              </a:spcAft>
            </a:pPr>
            <a:r>
              <a:rPr lang="en-US" sz="1800" dirty="0">
                <a:solidFill>
                  <a:schemeClr val="accent1">
                    <a:lumMod val="75000"/>
                  </a:schemeClr>
                </a:solidFill>
              </a:rPr>
              <a:t>Stream audio or video </a:t>
            </a:r>
            <a:r>
              <a:rPr lang="en-US" sz="1800" i="1" dirty="0">
                <a:solidFill>
                  <a:schemeClr val="accent1">
                    <a:lumMod val="75000"/>
                  </a:schemeClr>
                </a:solidFill>
              </a:rPr>
              <a:t>(unless work related).</a:t>
            </a:r>
          </a:p>
          <a:p>
            <a:pPr lvl="1">
              <a:lnSpc>
                <a:spcPct val="120000"/>
              </a:lnSpc>
              <a:spcBef>
                <a:spcPts val="400"/>
              </a:spcBef>
              <a:spcAft>
                <a:spcPts val="400"/>
              </a:spcAft>
            </a:pPr>
            <a:r>
              <a:rPr lang="en-US" sz="1800" dirty="0">
                <a:solidFill>
                  <a:schemeClr val="accent1">
                    <a:lumMod val="75000"/>
                  </a:schemeClr>
                </a:solidFill>
              </a:rPr>
              <a:t>Download or share files from peer-to-peer networks.</a:t>
            </a:r>
          </a:p>
          <a:p>
            <a:pPr lvl="1">
              <a:lnSpc>
                <a:spcPct val="120000"/>
              </a:lnSpc>
              <a:spcBef>
                <a:spcPts val="400"/>
              </a:spcBef>
              <a:spcAft>
                <a:spcPts val="400"/>
              </a:spcAft>
            </a:pPr>
            <a:r>
              <a:rPr lang="en-US" sz="1800" dirty="0">
                <a:solidFill>
                  <a:schemeClr val="accent1">
                    <a:lumMod val="75000"/>
                  </a:schemeClr>
                </a:solidFill>
              </a:rPr>
              <a:t>Attempt unauthorized access to information systems.</a:t>
            </a:r>
          </a:p>
          <a:p>
            <a:pPr lvl="1">
              <a:lnSpc>
                <a:spcPct val="120000"/>
              </a:lnSpc>
              <a:spcBef>
                <a:spcPts val="400"/>
              </a:spcBef>
              <a:spcAft>
                <a:spcPts val="400"/>
              </a:spcAft>
            </a:pPr>
            <a:r>
              <a:rPr lang="en-US" sz="1800" dirty="0">
                <a:solidFill>
                  <a:schemeClr val="accent1">
                    <a:lumMod val="75000"/>
                  </a:schemeClr>
                </a:solidFill>
              </a:rPr>
              <a:t>Host any type of internet server or connect to personal devices</a:t>
            </a:r>
          </a:p>
          <a:p>
            <a:pPr lvl="1">
              <a:lnSpc>
                <a:spcPct val="120000"/>
              </a:lnSpc>
              <a:spcBef>
                <a:spcPts val="400"/>
              </a:spcBef>
              <a:spcAft>
                <a:spcPts val="400"/>
              </a:spcAft>
              <a:defRPr/>
            </a:pPr>
            <a:r>
              <a:rPr lang="en-US" sz="1800" dirty="0">
                <a:solidFill>
                  <a:schemeClr val="accent1">
                    <a:lumMod val="75000"/>
                  </a:schemeClr>
                </a:solidFill>
              </a:rPr>
              <a:t>Auto-forward DOT e-mail to a personal account.</a:t>
            </a:r>
          </a:p>
          <a:p>
            <a:pPr lvl="1">
              <a:lnSpc>
                <a:spcPct val="120000"/>
              </a:lnSpc>
              <a:spcBef>
                <a:spcPts val="400"/>
              </a:spcBef>
              <a:spcAft>
                <a:spcPts val="400"/>
              </a:spcAft>
              <a:defRPr/>
            </a:pPr>
            <a:r>
              <a:rPr lang="en-US" sz="1800" dirty="0">
                <a:solidFill>
                  <a:schemeClr val="accent1">
                    <a:lumMod val="75000"/>
                  </a:schemeClr>
                </a:solidFill>
              </a:rPr>
              <a:t>Respond to, send, CC, or forward jokes, chain emails, or offensive content.</a:t>
            </a:r>
          </a:p>
          <a:p>
            <a:pPr lvl="1">
              <a:lnSpc>
                <a:spcPct val="120000"/>
              </a:lnSpc>
              <a:spcBef>
                <a:spcPts val="400"/>
              </a:spcBef>
              <a:spcAft>
                <a:spcPts val="400"/>
              </a:spcAft>
              <a:defRPr/>
            </a:pPr>
            <a:r>
              <a:rPr lang="en-US" sz="1800" dirty="0">
                <a:solidFill>
                  <a:schemeClr val="accent1">
                    <a:lumMod val="75000"/>
                  </a:schemeClr>
                </a:solidFill>
              </a:rPr>
              <a:t>Send DOT information to your personal accounts</a:t>
            </a:r>
            <a:r>
              <a:rPr lang="en-US" sz="1800" dirty="0">
                <a:solidFill>
                  <a:srgbClr val="FF0000"/>
                </a:solidFill>
              </a:rPr>
              <a:t>.</a:t>
            </a:r>
          </a:p>
          <a:p>
            <a:pPr lvl="1">
              <a:lnSpc>
                <a:spcPct val="120000"/>
              </a:lnSpc>
              <a:spcBef>
                <a:spcPts val="400"/>
              </a:spcBef>
              <a:spcAft>
                <a:spcPts val="400"/>
              </a:spcAft>
            </a:pPr>
            <a:endParaRPr lang="en-US" sz="1400" dirty="0">
              <a:solidFill>
                <a:schemeClr val="tx1"/>
              </a:solidFill>
            </a:endParaRPr>
          </a:p>
          <a:p>
            <a:pPr marL="0" indent="0">
              <a:lnSpc>
                <a:spcPct val="120000"/>
              </a:lnSpc>
              <a:spcAft>
                <a:spcPts val="400"/>
              </a:spcAft>
              <a:buNone/>
            </a:pPr>
            <a:endParaRPr lang="en-US" sz="1800" b="1" dirty="0"/>
          </a:p>
        </p:txBody>
      </p:sp>
      <p:sp>
        <p:nvSpPr>
          <p:cNvPr id="7" name="Slide Number Placeholder 1"/>
          <p:cNvSpPr>
            <a:spLocks noGrp="1"/>
          </p:cNvSpPr>
          <p:nvPr>
            <p:ph type="sldNum" sz="quarter" idx="12"/>
          </p:nvPr>
        </p:nvSpPr>
        <p:spPr>
          <a:xfrm>
            <a:off x="8153402" y="6492877"/>
            <a:ext cx="950025" cy="365125"/>
          </a:xfrm>
          <a:prstGeom prst="rect">
            <a:avLst/>
          </a:prstGeom>
        </p:spPr>
        <p:txBody>
          <a:bodyPr/>
          <a:lstStyle/>
          <a:p>
            <a:fld id="{36EAB187-7E39-1E4B-8767-A47ADC6C83D2}"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2859765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Social Media</a:t>
            </a:r>
          </a:p>
        </p:txBody>
      </p:sp>
      <p:sp>
        <p:nvSpPr>
          <p:cNvPr id="3" name="Content Placeholder 2"/>
          <p:cNvSpPr>
            <a:spLocks noGrp="1"/>
          </p:cNvSpPr>
          <p:nvPr>
            <p:ph idx="1"/>
          </p:nvPr>
        </p:nvSpPr>
        <p:spPr>
          <a:xfrm>
            <a:off x="534988" y="1042991"/>
            <a:ext cx="8229600" cy="4731085"/>
          </a:xfrm>
        </p:spPr>
        <p:txBody>
          <a:bodyPr>
            <a:normAutofit lnSpcReduction="10000"/>
          </a:bodyPr>
          <a:lstStyle/>
          <a:p>
            <a:pPr marL="0" indent="0">
              <a:lnSpc>
                <a:spcPct val="120000"/>
              </a:lnSpc>
              <a:spcBef>
                <a:spcPts val="400"/>
              </a:spcBef>
              <a:spcAft>
                <a:spcPts val="400"/>
              </a:spcAft>
              <a:buNone/>
            </a:pPr>
            <a:r>
              <a:rPr lang="en-US" sz="2400" b="1" dirty="0"/>
              <a:t>Social Media</a:t>
            </a:r>
          </a:p>
          <a:p>
            <a:pPr marL="0" indent="0">
              <a:lnSpc>
                <a:spcPct val="120000"/>
              </a:lnSpc>
              <a:spcBef>
                <a:spcPts val="400"/>
              </a:spcBef>
              <a:spcAft>
                <a:spcPts val="400"/>
              </a:spcAft>
              <a:buNone/>
            </a:pPr>
            <a:r>
              <a:rPr lang="en-US" sz="2000" dirty="0"/>
              <a:t>There are very limited times you may use social media for personal reasons at work.  </a:t>
            </a:r>
            <a:endParaRPr lang="en-US" sz="2000" b="1" dirty="0">
              <a:solidFill>
                <a:schemeClr val="accent1">
                  <a:lumMod val="75000"/>
                </a:schemeClr>
              </a:solidFill>
            </a:endParaRPr>
          </a:p>
          <a:p>
            <a:pPr>
              <a:lnSpc>
                <a:spcPct val="120000"/>
              </a:lnSpc>
              <a:spcBef>
                <a:spcPts val="400"/>
              </a:spcBef>
              <a:spcAft>
                <a:spcPts val="400"/>
              </a:spcAft>
            </a:pPr>
            <a:r>
              <a:rPr lang="en-US" sz="1600" dirty="0"/>
              <a:t>The DOT has established a </a:t>
            </a:r>
            <a:r>
              <a:rPr lang="en-US" sz="1600" dirty="0">
                <a:hlinkClick r:id="rId3"/>
              </a:rPr>
              <a:t>Social Media Policy</a:t>
            </a:r>
            <a:r>
              <a:rPr lang="en-US" sz="1600" dirty="0"/>
              <a:t> (“Web-based interactive Technologies Policy”) for employees to follow when using social media platforms (Facebook, Twitter, Myspace, YouTube, etc.)</a:t>
            </a:r>
          </a:p>
          <a:p>
            <a:pPr marL="342891" lvl="1" indent="-342891">
              <a:lnSpc>
                <a:spcPct val="120000"/>
              </a:lnSpc>
              <a:spcBef>
                <a:spcPts val="400"/>
              </a:spcBef>
              <a:spcAft>
                <a:spcPts val="400"/>
              </a:spcAft>
              <a:buFont typeface="Arial"/>
              <a:buChar char="•"/>
              <a:defRPr/>
            </a:pPr>
            <a:r>
              <a:rPr lang="en-US" sz="1600" dirty="0">
                <a:solidFill>
                  <a:srgbClr val="0A5894"/>
                </a:solidFill>
              </a:rPr>
              <a:t>All DOT workforce personnel must follow the </a:t>
            </a:r>
            <a:r>
              <a:rPr lang="en-US" sz="1600" dirty="0">
                <a:solidFill>
                  <a:srgbClr val="0A5894"/>
                </a:solidFill>
                <a:hlinkClick r:id="rId3"/>
              </a:rPr>
              <a:t>DOT Social Media Policy</a:t>
            </a:r>
            <a:r>
              <a:rPr lang="en-US" sz="1600" dirty="0">
                <a:solidFill>
                  <a:srgbClr val="0A5894"/>
                </a:solidFill>
              </a:rPr>
              <a:t> and adhere to the </a:t>
            </a:r>
            <a:r>
              <a:rPr lang="en-US" sz="1600" dirty="0">
                <a:solidFill>
                  <a:srgbClr val="0A5894"/>
                </a:solidFill>
                <a:hlinkClick r:id="rId4"/>
              </a:rPr>
              <a:t>Standards of Ethical Conduct for Employees of the Executive Branch, 5 CFR, Part 2635</a:t>
            </a:r>
            <a:r>
              <a:rPr lang="en-US" sz="1600" dirty="0">
                <a:solidFill>
                  <a:srgbClr val="0A5894"/>
                </a:solidFill>
              </a:rPr>
              <a:t>, whether their social media activities are work related for official business or personal in nature. </a:t>
            </a:r>
          </a:p>
          <a:p>
            <a:pPr marL="342891" lvl="1" indent="-342891">
              <a:lnSpc>
                <a:spcPct val="120000"/>
              </a:lnSpc>
              <a:spcBef>
                <a:spcPts val="400"/>
              </a:spcBef>
              <a:spcAft>
                <a:spcPts val="400"/>
              </a:spcAft>
              <a:buFont typeface="Arial"/>
              <a:buChar char="•"/>
              <a:defRPr/>
            </a:pPr>
            <a:r>
              <a:rPr lang="en-US" sz="1600" dirty="0">
                <a:solidFill>
                  <a:srgbClr val="0A5894"/>
                </a:solidFill>
              </a:rPr>
              <a:t>Use of social media/networking sites, blogs, and instant messaging is outlined in DOT Order 1351.33, Appendix A Employee Conduct Policy.</a:t>
            </a:r>
          </a:p>
          <a:p>
            <a:pPr marL="742932" lvl="2" indent="-342891">
              <a:lnSpc>
                <a:spcPct val="120000"/>
              </a:lnSpc>
              <a:spcBef>
                <a:spcPts val="400"/>
              </a:spcBef>
              <a:spcAft>
                <a:spcPts val="400"/>
              </a:spcAft>
              <a:defRPr/>
            </a:pPr>
            <a:r>
              <a:rPr lang="en-US" sz="1600" dirty="0">
                <a:solidFill>
                  <a:srgbClr val="0A5894"/>
                </a:solidFill>
              </a:rPr>
              <a:t>Using social media at work must be part of your job function or for professional development purposes</a:t>
            </a:r>
          </a:p>
        </p:txBody>
      </p:sp>
      <p:sp>
        <p:nvSpPr>
          <p:cNvPr id="6" name="Slide Number Placeholder 1"/>
          <p:cNvSpPr>
            <a:spLocks noGrp="1"/>
          </p:cNvSpPr>
          <p:nvPr>
            <p:ph type="sldNum" sz="quarter" idx="12"/>
          </p:nvPr>
        </p:nvSpPr>
        <p:spPr>
          <a:xfrm>
            <a:off x="8212350" y="6467000"/>
            <a:ext cx="873825" cy="365125"/>
          </a:xfrm>
          <a:prstGeom prst="rect">
            <a:avLst/>
          </a:prstGeom>
        </p:spPr>
        <p:txBody>
          <a:bodyPr/>
          <a:lstStyle/>
          <a:p>
            <a:fld id="{36EAB187-7E39-1E4B-8767-A47ADC6C83D2}"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40429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Social Media continued</a:t>
            </a:r>
          </a:p>
        </p:txBody>
      </p:sp>
      <p:sp>
        <p:nvSpPr>
          <p:cNvPr id="3" name="Content Placeholder 2"/>
          <p:cNvSpPr>
            <a:spLocks noGrp="1"/>
          </p:cNvSpPr>
          <p:nvPr>
            <p:ph idx="1"/>
          </p:nvPr>
        </p:nvSpPr>
        <p:spPr>
          <a:xfrm>
            <a:off x="278134" y="1101017"/>
            <a:ext cx="8711754" cy="4436754"/>
          </a:xfrm>
        </p:spPr>
        <p:txBody>
          <a:bodyPr>
            <a:normAutofit/>
          </a:bodyPr>
          <a:lstStyle/>
          <a:p>
            <a:pPr>
              <a:spcBef>
                <a:spcPts val="600"/>
              </a:spcBef>
              <a:spcAft>
                <a:spcPts val="600"/>
              </a:spcAft>
            </a:pPr>
            <a:r>
              <a:rPr lang="en-US" sz="2000" dirty="0">
                <a:solidFill>
                  <a:schemeClr val="accent1">
                    <a:lumMod val="75000"/>
                  </a:schemeClr>
                </a:solidFill>
              </a:rPr>
              <a:t>Mentioning DOT in an Official Capacity</a:t>
            </a:r>
          </a:p>
          <a:p>
            <a:pPr lvl="1">
              <a:spcBef>
                <a:spcPts val="600"/>
              </a:spcBef>
              <a:spcAft>
                <a:spcPts val="600"/>
              </a:spcAft>
            </a:pPr>
            <a:r>
              <a:rPr lang="en-US" sz="1800" dirty="0">
                <a:solidFill>
                  <a:schemeClr val="accent1">
                    <a:lumMod val="75000"/>
                  </a:schemeClr>
                </a:solidFill>
              </a:rPr>
              <a:t>Employees are not authorized to act as official Government representatives without permission from the Office of Public Affairs.</a:t>
            </a:r>
          </a:p>
          <a:p>
            <a:pPr>
              <a:spcBef>
                <a:spcPts val="600"/>
              </a:spcBef>
              <a:spcAft>
                <a:spcPts val="600"/>
              </a:spcAft>
            </a:pPr>
            <a:r>
              <a:rPr lang="en-US" sz="2000" dirty="0">
                <a:solidFill>
                  <a:schemeClr val="accent1">
                    <a:lumMod val="75000"/>
                  </a:schemeClr>
                </a:solidFill>
              </a:rPr>
              <a:t>Mentioning DOT in Personal Remarks</a:t>
            </a:r>
          </a:p>
          <a:p>
            <a:pPr marL="571486" lvl="1" indent="-171446">
              <a:spcBef>
                <a:spcPts val="600"/>
              </a:spcBef>
              <a:spcAft>
                <a:spcPts val="600"/>
              </a:spcAft>
            </a:pPr>
            <a:r>
              <a:rPr lang="en-US" sz="1800" dirty="0">
                <a:solidFill>
                  <a:schemeClr val="accent1">
                    <a:lumMod val="75000"/>
                  </a:schemeClr>
                </a:solidFill>
              </a:rPr>
              <a:t>Your use of social media is subject to First Amendment protections. However, if your personal views on a subject may be attributed to DOT’s official position, include a disclaimer that says: “The views expressed here are my own and not necessarily those of DOT.” </a:t>
            </a:r>
          </a:p>
          <a:p>
            <a:pPr marL="571486" lvl="1" indent="-171446">
              <a:spcBef>
                <a:spcPts val="600"/>
              </a:spcBef>
              <a:spcAft>
                <a:spcPts val="600"/>
              </a:spcAft>
            </a:pPr>
            <a:r>
              <a:rPr lang="en-US" sz="1800" dirty="0">
                <a:solidFill>
                  <a:schemeClr val="accent1">
                    <a:lumMod val="75000"/>
                  </a:schemeClr>
                </a:solidFill>
              </a:rPr>
              <a:t>Employees with public-facing roles and responsibilities must consider whether personal thoughts published online, even in personal venues, may be misconstrued as expressing DOT policy.</a:t>
            </a:r>
          </a:p>
          <a:p>
            <a:pPr marL="342891" lvl="1" indent="-342891">
              <a:spcBef>
                <a:spcPts val="600"/>
              </a:spcBef>
              <a:buFont typeface="Arial"/>
              <a:buChar char="•"/>
              <a:defRPr/>
            </a:pPr>
            <a:endParaRPr lang="en-US" sz="1600" dirty="0">
              <a:solidFill>
                <a:srgbClr val="0A5894"/>
              </a:solidFill>
            </a:endParaRPr>
          </a:p>
          <a:p>
            <a:pPr marL="342891" lvl="1" indent="-342891">
              <a:spcBef>
                <a:spcPts val="600"/>
              </a:spcBef>
              <a:buFont typeface="Arial"/>
              <a:buChar char="•"/>
              <a:defRPr/>
            </a:pPr>
            <a:endParaRPr lang="en-US" sz="1600" dirty="0">
              <a:solidFill>
                <a:srgbClr val="0A5894"/>
              </a:solidFill>
            </a:endParaRPr>
          </a:p>
          <a:p>
            <a:pPr marL="0" indent="0">
              <a:spcBef>
                <a:spcPts val="600"/>
              </a:spcBef>
              <a:buNone/>
              <a:defRPr/>
            </a:pPr>
            <a:endParaRPr lang="en-US" sz="1600" dirty="0"/>
          </a:p>
          <a:p>
            <a:pPr marL="0" indent="0">
              <a:buNone/>
            </a:pPr>
            <a:endParaRPr lang="en-US" sz="2000" b="1" dirty="0"/>
          </a:p>
          <a:p>
            <a:pPr marL="0" indent="0">
              <a:buNone/>
            </a:pPr>
            <a:endParaRPr lang="en-US" sz="2000" b="1" dirty="0"/>
          </a:p>
        </p:txBody>
      </p:sp>
      <p:sp>
        <p:nvSpPr>
          <p:cNvPr id="6" name="Slide Number Placeholder 1"/>
          <p:cNvSpPr>
            <a:spLocks noGrp="1"/>
          </p:cNvSpPr>
          <p:nvPr>
            <p:ph type="sldNum" sz="quarter" idx="12"/>
          </p:nvPr>
        </p:nvSpPr>
        <p:spPr>
          <a:xfrm>
            <a:off x="8212350" y="6467000"/>
            <a:ext cx="873825" cy="365125"/>
          </a:xfrm>
          <a:prstGeom prst="rect">
            <a:avLst/>
          </a:prstGeom>
        </p:spPr>
        <p:txBody>
          <a:bodyPr/>
          <a:lstStyle/>
          <a:p>
            <a:fld id="{36EAB187-7E39-1E4B-8767-A47ADC6C83D2}"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3127561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Care and Use of GFE</a:t>
            </a:r>
          </a:p>
        </p:txBody>
      </p:sp>
      <p:sp>
        <p:nvSpPr>
          <p:cNvPr id="3" name="Content Placeholder 2"/>
          <p:cNvSpPr>
            <a:spLocks noGrp="1"/>
          </p:cNvSpPr>
          <p:nvPr>
            <p:ph idx="1"/>
          </p:nvPr>
        </p:nvSpPr>
        <p:spPr>
          <a:xfrm>
            <a:off x="519051" y="1077486"/>
            <a:ext cx="8229600" cy="4525963"/>
          </a:xfrm>
        </p:spPr>
        <p:txBody>
          <a:bodyPr/>
          <a:lstStyle/>
          <a:p>
            <a:pPr marL="0" indent="0">
              <a:spcBef>
                <a:spcPts val="600"/>
              </a:spcBef>
              <a:spcAft>
                <a:spcPts val="600"/>
              </a:spcAft>
              <a:buNone/>
            </a:pPr>
            <a:r>
              <a:rPr lang="en-US" sz="2400" b="1" dirty="0"/>
              <a:t>Use of Government Furnished Equipment (GFE)</a:t>
            </a:r>
          </a:p>
          <a:p>
            <a:pPr marL="0" indent="0">
              <a:spcBef>
                <a:spcPts val="600"/>
              </a:spcBef>
              <a:spcAft>
                <a:spcPts val="600"/>
              </a:spcAft>
              <a:buNone/>
            </a:pPr>
            <a:r>
              <a:rPr lang="en-US" sz="2000" dirty="0"/>
              <a:t>By using your DOT furnished equipment, you must: </a:t>
            </a:r>
          </a:p>
          <a:p>
            <a:pPr>
              <a:spcBef>
                <a:spcPts val="600"/>
              </a:spcBef>
              <a:spcAft>
                <a:spcPts val="600"/>
              </a:spcAft>
            </a:pPr>
            <a:r>
              <a:rPr lang="en-US" sz="1800" b="1" dirty="0"/>
              <a:t>Never</a:t>
            </a:r>
            <a:r>
              <a:rPr lang="en-US" sz="1800" dirty="0"/>
              <a:t> make unauthorized changes to your GFE or attempt to circumvent the implemented security measures</a:t>
            </a:r>
            <a:r>
              <a:rPr lang="en-US" sz="1800" dirty="0">
                <a:solidFill>
                  <a:srgbClr val="FF0000"/>
                </a:solidFill>
              </a:rPr>
              <a:t>.</a:t>
            </a:r>
            <a:endParaRPr lang="en-US" sz="1800" dirty="0"/>
          </a:p>
          <a:p>
            <a:pPr>
              <a:spcBef>
                <a:spcPts val="600"/>
              </a:spcBef>
              <a:spcAft>
                <a:spcPts val="600"/>
              </a:spcAft>
            </a:pPr>
            <a:r>
              <a:rPr lang="en-US" sz="1800" dirty="0"/>
              <a:t>Agree to the monitoring of your activities</a:t>
            </a:r>
            <a:r>
              <a:rPr lang="en-US" sz="1800" dirty="0">
                <a:solidFill>
                  <a:srgbClr val="FF0000"/>
                </a:solidFill>
              </a:rPr>
              <a:t>.</a:t>
            </a:r>
            <a:endParaRPr lang="en-US" sz="1800" dirty="0"/>
          </a:p>
          <a:p>
            <a:pPr>
              <a:spcBef>
                <a:spcPts val="600"/>
              </a:spcBef>
              <a:spcAft>
                <a:spcPts val="600"/>
              </a:spcAft>
            </a:pPr>
            <a:r>
              <a:rPr lang="en-US" sz="1800" dirty="0"/>
              <a:t>Not install unauthorized software</a:t>
            </a:r>
            <a:r>
              <a:rPr lang="en-US" sz="1800" dirty="0">
                <a:solidFill>
                  <a:srgbClr val="FF0000"/>
                </a:solidFill>
              </a:rPr>
              <a:t>.</a:t>
            </a:r>
          </a:p>
          <a:p>
            <a:pPr>
              <a:spcBef>
                <a:spcPts val="600"/>
              </a:spcBef>
              <a:spcAft>
                <a:spcPts val="600"/>
              </a:spcAft>
            </a:pPr>
            <a:r>
              <a:rPr lang="en-US" sz="1800" dirty="0"/>
              <a:t>Not allow other users to use your logon ID and password to access DOT systems</a:t>
            </a:r>
            <a:r>
              <a:rPr lang="en-US" sz="1800" dirty="0">
                <a:solidFill>
                  <a:srgbClr val="FF0000"/>
                </a:solidFill>
              </a:rPr>
              <a:t>.</a:t>
            </a:r>
            <a:endParaRPr lang="en-US" sz="1800" dirty="0"/>
          </a:p>
          <a:p>
            <a:pPr>
              <a:spcBef>
                <a:spcPts val="600"/>
              </a:spcBef>
              <a:spcAft>
                <a:spcPts val="600"/>
              </a:spcAft>
            </a:pPr>
            <a:r>
              <a:rPr lang="en-US" sz="1800" dirty="0"/>
              <a:t>Comply with all software copyrights and license agreements</a:t>
            </a:r>
            <a:r>
              <a:rPr lang="en-US" sz="1800" dirty="0">
                <a:solidFill>
                  <a:srgbClr val="FF0000"/>
                </a:solidFill>
              </a:rPr>
              <a:t>.</a:t>
            </a:r>
            <a:endParaRPr lang="en-US" sz="1800" dirty="0"/>
          </a:p>
          <a:p>
            <a:pPr>
              <a:spcBef>
                <a:spcPts val="600"/>
              </a:spcBef>
              <a:spcAft>
                <a:spcPts val="600"/>
              </a:spcAft>
              <a:defRPr/>
            </a:pPr>
            <a:r>
              <a:rPr lang="en-US" sz="1800" dirty="0"/>
              <a:t>Never view or download pornographic or offensive content</a:t>
            </a:r>
            <a:r>
              <a:rPr lang="en-US" sz="1800" dirty="0">
                <a:solidFill>
                  <a:srgbClr val="FF0000"/>
                </a:solidFill>
              </a:rPr>
              <a:t>.</a:t>
            </a:r>
            <a:endParaRPr lang="en-US" sz="1800" dirty="0"/>
          </a:p>
          <a:p>
            <a:pPr marL="0" indent="0">
              <a:buNone/>
            </a:pPr>
            <a:endParaRPr lang="en-US" dirty="0"/>
          </a:p>
        </p:txBody>
      </p:sp>
      <p:sp>
        <p:nvSpPr>
          <p:cNvPr id="4" name="TextBox 3"/>
          <p:cNvSpPr txBox="1"/>
          <p:nvPr/>
        </p:nvSpPr>
        <p:spPr>
          <a:xfrm>
            <a:off x="534989" y="5400678"/>
            <a:ext cx="7696203"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p>
            <a:r>
              <a:rPr lang="en-US" sz="1600" b="1" dirty="0"/>
              <a:t>NOTE: Do not </a:t>
            </a:r>
            <a:r>
              <a:rPr lang="en-US" sz="1600" dirty="0"/>
              <a:t>make unauthorized changes to your government furnished equipment or attempt to circumvent the implemented security measures.</a:t>
            </a:r>
          </a:p>
        </p:txBody>
      </p:sp>
      <p:sp>
        <p:nvSpPr>
          <p:cNvPr id="7" name="Slide Number Placeholder 1"/>
          <p:cNvSpPr>
            <a:spLocks noGrp="1"/>
          </p:cNvSpPr>
          <p:nvPr>
            <p:ph type="sldNum" sz="quarter" idx="12"/>
          </p:nvPr>
        </p:nvSpPr>
        <p:spPr>
          <a:xfrm>
            <a:off x="8405751" y="6492877"/>
            <a:ext cx="685800" cy="365125"/>
          </a:xfrm>
          <a:prstGeom prst="rect">
            <a:avLst/>
          </a:prstGeom>
        </p:spPr>
        <p:txBody>
          <a:bodyPr/>
          <a:lstStyle/>
          <a:p>
            <a:fld id="{36EAB187-7E39-1E4B-8767-A47ADC6C83D2}"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532182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65467"/>
            <a:ext cx="8764588" cy="860889"/>
          </a:xfrm>
        </p:spPr>
        <p:txBody>
          <a:bodyPr>
            <a:normAutofit/>
          </a:bodyPr>
          <a:lstStyle/>
          <a:p>
            <a:r>
              <a:rPr lang="en-US" sz="4000" dirty="0"/>
              <a:t>	Care and Use of PED</a:t>
            </a:r>
          </a:p>
        </p:txBody>
      </p:sp>
      <p:sp>
        <p:nvSpPr>
          <p:cNvPr id="3" name="Content Placeholder 2"/>
          <p:cNvSpPr>
            <a:spLocks noGrp="1"/>
          </p:cNvSpPr>
          <p:nvPr>
            <p:ph idx="1"/>
          </p:nvPr>
        </p:nvSpPr>
        <p:spPr>
          <a:xfrm>
            <a:off x="446757" y="1126961"/>
            <a:ext cx="8644796" cy="4800599"/>
          </a:xfrm>
        </p:spPr>
        <p:txBody>
          <a:bodyPr>
            <a:noAutofit/>
          </a:bodyPr>
          <a:lstStyle/>
          <a:p>
            <a:pPr marL="0" indent="0">
              <a:lnSpc>
                <a:spcPct val="120000"/>
              </a:lnSpc>
              <a:spcBef>
                <a:spcPts val="600"/>
              </a:spcBef>
              <a:spcAft>
                <a:spcPts val="600"/>
              </a:spcAft>
              <a:buNone/>
            </a:pPr>
            <a:r>
              <a:rPr lang="en-US" sz="2400" b="1" dirty="0"/>
              <a:t>Portable Electronic Devices (PED) Use Requirements</a:t>
            </a:r>
          </a:p>
          <a:p>
            <a:pPr>
              <a:spcBef>
                <a:spcPts val="600"/>
              </a:spcBef>
            </a:pPr>
            <a:r>
              <a:rPr lang="en-US" sz="1600" dirty="0">
                <a:solidFill>
                  <a:schemeClr val="accent1">
                    <a:lumMod val="75000"/>
                  </a:schemeClr>
                </a:solidFill>
              </a:rPr>
              <a:t>You must only use GFEs and PEDs to access DOT systems. </a:t>
            </a:r>
          </a:p>
          <a:p>
            <a:pPr lvl="1">
              <a:spcBef>
                <a:spcPts val="600"/>
              </a:spcBef>
            </a:pPr>
            <a:r>
              <a:rPr lang="en-US" sz="1400" dirty="0">
                <a:solidFill>
                  <a:schemeClr val="accent1">
                    <a:lumMod val="75000"/>
                  </a:schemeClr>
                </a:solidFill>
              </a:rPr>
              <a:t>All industry and/or personal devices must be explicitly approved and authorized before use to access DOT system.</a:t>
            </a:r>
            <a:r>
              <a:rPr lang="en-US" sz="1400" i="1" dirty="0">
                <a:solidFill>
                  <a:schemeClr val="accent1">
                    <a:lumMod val="75000"/>
                  </a:schemeClr>
                </a:solidFill>
              </a:rPr>
              <a:t>	</a:t>
            </a:r>
          </a:p>
          <a:p>
            <a:pPr>
              <a:spcBef>
                <a:spcPts val="600"/>
              </a:spcBef>
            </a:pPr>
            <a:r>
              <a:rPr lang="en-US" sz="1600" dirty="0">
                <a:solidFill>
                  <a:schemeClr val="accent1">
                    <a:lumMod val="75000"/>
                  </a:schemeClr>
                </a:solidFill>
              </a:rPr>
              <a:t>Ensure anti-virus and firewall software is installed and up-to-date.</a:t>
            </a:r>
          </a:p>
          <a:p>
            <a:pPr>
              <a:spcBef>
                <a:spcPts val="600"/>
              </a:spcBef>
            </a:pPr>
            <a:r>
              <a:rPr lang="en-US" sz="1600" b="1" i="1" dirty="0">
                <a:solidFill>
                  <a:schemeClr val="accent1">
                    <a:lumMod val="75000"/>
                  </a:schemeClr>
                </a:solidFill>
              </a:rPr>
              <a:t>Never</a:t>
            </a:r>
            <a:r>
              <a:rPr lang="en-US" sz="1600" dirty="0">
                <a:solidFill>
                  <a:schemeClr val="accent1">
                    <a:lumMod val="75000"/>
                  </a:schemeClr>
                </a:solidFill>
              </a:rPr>
              <a:t> connect your laptop to a DOT network and a non-DOT network at the same time.</a:t>
            </a:r>
          </a:p>
          <a:p>
            <a:pPr>
              <a:spcBef>
                <a:spcPts val="600"/>
              </a:spcBef>
            </a:pPr>
            <a:r>
              <a:rPr lang="en-US" sz="1600" dirty="0">
                <a:solidFill>
                  <a:schemeClr val="accent1">
                    <a:lumMod val="75000"/>
                  </a:schemeClr>
                </a:solidFill>
              </a:rPr>
              <a:t>Use DOT-approved encryption software for storing and transmitting all PII and DOT-sensitive information.</a:t>
            </a:r>
          </a:p>
          <a:p>
            <a:pPr>
              <a:spcBef>
                <a:spcPts val="600"/>
              </a:spcBef>
            </a:pPr>
            <a:r>
              <a:rPr lang="en-US" sz="1600" dirty="0">
                <a:solidFill>
                  <a:schemeClr val="accent1">
                    <a:lumMod val="75000"/>
                  </a:schemeClr>
                </a:solidFill>
              </a:rPr>
              <a:t>Only use DOT approved Bluetooth and wireless communication devices with your DOT equipment.</a:t>
            </a:r>
          </a:p>
          <a:p>
            <a:pPr>
              <a:spcBef>
                <a:spcPts val="600"/>
              </a:spcBef>
            </a:pPr>
            <a:r>
              <a:rPr lang="en-US" sz="1600" dirty="0">
                <a:solidFill>
                  <a:schemeClr val="accent1">
                    <a:lumMod val="75000"/>
                  </a:schemeClr>
                </a:solidFill>
              </a:rPr>
              <a:t>Be aware of the </a:t>
            </a:r>
            <a:r>
              <a:rPr lang="en-US" sz="1600" b="1" i="1" dirty="0">
                <a:solidFill>
                  <a:schemeClr val="accent1">
                    <a:lumMod val="75000"/>
                  </a:schemeClr>
                </a:solidFill>
              </a:rPr>
              <a:t>dangers associated with mobile “hot spots” </a:t>
            </a:r>
            <a:r>
              <a:rPr lang="en-US" sz="1600" dirty="0">
                <a:solidFill>
                  <a:schemeClr val="accent1">
                    <a:lumMod val="75000"/>
                  </a:schemeClr>
                </a:solidFill>
              </a:rPr>
              <a:t>and use secure connections when possible.</a:t>
            </a:r>
          </a:p>
          <a:p>
            <a:pPr>
              <a:spcBef>
                <a:spcPts val="600"/>
              </a:spcBef>
            </a:pPr>
            <a:r>
              <a:rPr lang="en-US" sz="1600" dirty="0">
                <a:solidFill>
                  <a:schemeClr val="accent1">
                    <a:lumMod val="75000"/>
                  </a:schemeClr>
                </a:solidFill>
              </a:rPr>
              <a:t>Install DOT-approved  full hard disk encryption.</a:t>
            </a:r>
            <a:endParaRPr lang="en-US" sz="1400" dirty="0"/>
          </a:p>
        </p:txBody>
      </p:sp>
      <p:sp>
        <p:nvSpPr>
          <p:cNvPr id="7" name="Slide Number Placeholder 1"/>
          <p:cNvSpPr>
            <a:spLocks noGrp="1"/>
          </p:cNvSpPr>
          <p:nvPr>
            <p:ph type="sldNum" sz="quarter" idx="12"/>
          </p:nvPr>
        </p:nvSpPr>
        <p:spPr>
          <a:xfrm>
            <a:off x="8382002" y="6492877"/>
            <a:ext cx="709551" cy="365125"/>
          </a:xfrm>
          <a:prstGeom prst="rect">
            <a:avLst/>
          </a:prstGeom>
        </p:spPr>
        <p:txBody>
          <a:bodyPr/>
          <a:lstStyle/>
          <a:p>
            <a:fld id="{36EAB187-7E39-1E4B-8767-A47ADC6C83D2}"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83157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921"/>
            <a:ext cx="8229600" cy="860889"/>
          </a:xfrm>
        </p:spPr>
        <p:txBody>
          <a:bodyPr>
            <a:normAutofit/>
          </a:bodyPr>
          <a:lstStyle/>
          <a:p>
            <a:r>
              <a:rPr lang="en-US" sz="4000" dirty="0"/>
              <a:t>Overview</a:t>
            </a:r>
          </a:p>
        </p:txBody>
      </p:sp>
      <p:sp>
        <p:nvSpPr>
          <p:cNvPr id="3" name="Content Placeholder 2"/>
          <p:cNvSpPr>
            <a:spLocks noGrp="1"/>
          </p:cNvSpPr>
          <p:nvPr>
            <p:ph idx="1"/>
          </p:nvPr>
        </p:nvSpPr>
        <p:spPr>
          <a:xfrm>
            <a:off x="379564" y="1119607"/>
            <a:ext cx="8229600" cy="4525963"/>
          </a:xfrm>
        </p:spPr>
        <p:txBody>
          <a:bodyPr vert="horz" lIns="91440" tIns="45720" rIns="91440" bIns="45720" rtlCol="0" anchor="t">
            <a:normAutofit lnSpcReduction="10000"/>
          </a:bodyPr>
          <a:lstStyle/>
          <a:p>
            <a:pPr marL="0" indent="0">
              <a:spcBef>
                <a:spcPts val="600"/>
              </a:spcBef>
              <a:spcAft>
                <a:spcPts val="600"/>
              </a:spcAft>
              <a:buNone/>
            </a:pPr>
            <a:r>
              <a:rPr lang="en-US" sz="2400" u="sng" dirty="0"/>
              <a:t>You</a:t>
            </a:r>
            <a:r>
              <a:rPr lang="en-US" sz="2400" dirty="0"/>
              <a:t> are the Department of Transportation’s (DOT’s) best defense against those who seek to disrupt the Agency’s transportation systems and business processes and want to negatively affect the security posture of the United States. As a DOT federal employee or contractor, you must:</a:t>
            </a:r>
            <a:endParaRPr lang="en-US" sz="3200" dirty="0"/>
          </a:p>
          <a:p>
            <a:pPr>
              <a:spcBef>
                <a:spcPts val="600"/>
              </a:spcBef>
              <a:spcAft>
                <a:spcPts val="600"/>
              </a:spcAft>
              <a:buFont typeface="Arial" pitchFamily="34" charset="0"/>
              <a:buChar char="•"/>
            </a:pPr>
            <a:endParaRPr lang="en-US" sz="1800" dirty="0"/>
          </a:p>
          <a:p>
            <a:pPr>
              <a:spcBef>
                <a:spcPts val="600"/>
              </a:spcBef>
              <a:spcAft>
                <a:spcPts val="600"/>
              </a:spcAft>
              <a:buFont typeface="Arial" pitchFamily="34" charset="0"/>
              <a:buChar char="•"/>
            </a:pPr>
            <a:r>
              <a:rPr lang="en-US" sz="2000" dirty="0"/>
              <a:t>Be familiar with DOT Information Systems Security (ISS) policies, procedures, and best practices; </a:t>
            </a:r>
            <a:endParaRPr lang="en-US" sz="2000" dirty="0">
              <a:cs typeface="Calibri"/>
            </a:endParaRPr>
          </a:p>
          <a:p>
            <a:pPr>
              <a:spcBef>
                <a:spcPts val="600"/>
              </a:spcBef>
              <a:spcAft>
                <a:spcPts val="600"/>
              </a:spcAft>
              <a:buFont typeface="Arial" pitchFamily="34" charset="0"/>
              <a:buChar char="•"/>
            </a:pPr>
            <a:r>
              <a:rPr lang="en-US" sz="2000" dirty="0"/>
              <a:t>Understand the risks associated with your activities while accessing DOT systems and information;</a:t>
            </a:r>
            <a:r>
              <a:rPr lang="en-US" sz="2000" dirty="0">
                <a:cs typeface="Calibri"/>
              </a:rPr>
              <a:t> and</a:t>
            </a:r>
            <a:endParaRPr lang="en-US" sz="2000" strike="sngStrike" dirty="0">
              <a:cs typeface="Calibri"/>
            </a:endParaRPr>
          </a:p>
          <a:p>
            <a:pPr>
              <a:spcBef>
                <a:spcPts val="600"/>
              </a:spcBef>
              <a:spcAft>
                <a:spcPts val="600"/>
              </a:spcAft>
              <a:buFont typeface="Arial" pitchFamily="34" charset="0"/>
              <a:buChar char="•"/>
            </a:pPr>
            <a:r>
              <a:rPr lang="en-US" sz="2000" dirty="0"/>
              <a:t>Understand your responsibilities and obligations for protecting DOT data, information, and information system assets.</a:t>
            </a:r>
          </a:p>
          <a:p>
            <a:pPr marL="0" indent="0">
              <a:buNone/>
            </a:pPr>
            <a:endParaRPr lang="en-US" sz="2800" b="1" i="1" u="sng" dirty="0"/>
          </a:p>
          <a:p>
            <a:pPr marL="0" indent="0" algn="ctr">
              <a:buNone/>
            </a:pPr>
            <a:endParaRPr lang="en-US" sz="2800" b="1" i="1" u="sng" dirty="0"/>
          </a:p>
        </p:txBody>
      </p:sp>
      <p:sp>
        <p:nvSpPr>
          <p:cNvPr id="6"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213615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Travel with GFEs and PEDs</a:t>
            </a:r>
          </a:p>
        </p:txBody>
      </p:sp>
      <p:sp>
        <p:nvSpPr>
          <p:cNvPr id="3" name="Content Placeholder 2"/>
          <p:cNvSpPr>
            <a:spLocks noGrp="1"/>
          </p:cNvSpPr>
          <p:nvPr>
            <p:ph idx="1"/>
          </p:nvPr>
        </p:nvSpPr>
        <p:spPr>
          <a:xfrm>
            <a:off x="534990" y="1063736"/>
            <a:ext cx="7694612" cy="5265883"/>
          </a:xfrm>
        </p:spPr>
        <p:txBody>
          <a:bodyPr>
            <a:normAutofit/>
          </a:bodyPr>
          <a:lstStyle/>
          <a:p>
            <a:pPr marL="0" indent="0">
              <a:spcBef>
                <a:spcPts val="600"/>
              </a:spcBef>
              <a:spcAft>
                <a:spcPts val="600"/>
              </a:spcAft>
              <a:buNone/>
            </a:pPr>
            <a:r>
              <a:rPr lang="en-US" sz="2400" b="1" dirty="0"/>
              <a:t>Travel with GFEs and PEDs</a:t>
            </a:r>
          </a:p>
          <a:p>
            <a:pPr>
              <a:spcBef>
                <a:spcPts val="600"/>
              </a:spcBef>
              <a:spcAft>
                <a:spcPts val="600"/>
              </a:spcAft>
            </a:pPr>
            <a:r>
              <a:rPr lang="en-US" sz="1800" dirty="0"/>
              <a:t>When traveling with DOT provided laptops and mobile devices, you </a:t>
            </a:r>
            <a:r>
              <a:rPr lang="en-US" sz="1800" dirty="0">
                <a:solidFill>
                  <a:schemeClr val="accent1">
                    <a:lumMod val="75000"/>
                  </a:schemeClr>
                </a:solidFill>
              </a:rPr>
              <a:t>must: </a:t>
            </a:r>
          </a:p>
          <a:p>
            <a:pPr lvl="1">
              <a:spcBef>
                <a:spcPts val="600"/>
              </a:spcBef>
              <a:spcAft>
                <a:spcPts val="600"/>
              </a:spcAft>
            </a:pPr>
            <a:r>
              <a:rPr lang="en-US" sz="1600" dirty="0">
                <a:solidFill>
                  <a:schemeClr val="accent1">
                    <a:lumMod val="75000"/>
                  </a:schemeClr>
                </a:solidFill>
              </a:rPr>
              <a:t>Take precautions to prevent theft, damage, abuse, or unauthorized use.</a:t>
            </a:r>
          </a:p>
          <a:p>
            <a:pPr lvl="1">
              <a:spcBef>
                <a:spcPts val="600"/>
              </a:spcBef>
              <a:spcAft>
                <a:spcPts val="600"/>
              </a:spcAft>
            </a:pPr>
            <a:r>
              <a:rPr lang="en-US" sz="1600" dirty="0">
                <a:solidFill>
                  <a:schemeClr val="accent1">
                    <a:lumMod val="75000"/>
                  </a:schemeClr>
                </a:solidFill>
              </a:rPr>
              <a:t>Keep equipment under physical control at all times .</a:t>
            </a:r>
            <a:endParaRPr lang="en-US" sz="1051" dirty="0">
              <a:solidFill>
                <a:schemeClr val="accent1">
                  <a:lumMod val="75000"/>
                </a:schemeClr>
              </a:solidFill>
            </a:endParaRPr>
          </a:p>
          <a:p>
            <a:pPr>
              <a:spcBef>
                <a:spcPts val="600"/>
              </a:spcBef>
              <a:spcAft>
                <a:spcPts val="600"/>
              </a:spcAft>
              <a:defRPr/>
            </a:pPr>
            <a:r>
              <a:rPr lang="en-US" sz="1800" dirty="0">
                <a:solidFill>
                  <a:schemeClr val="accent1">
                    <a:lumMod val="75000"/>
                  </a:schemeClr>
                </a:solidFill>
              </a:rPr>
              <a:t>What does “physical control” mean?</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Maintain </a:t>
            </a:r>
            <a:r>
              <a:rPr lang="en-US" sz="1600" b="1" i="1" dirty="0">
                <a:solidFill>
                  <a:schemeClr val="accent1">
                    <a:lumMod val="75000"/>
                  </a:schemeClr>
                </a:solidFill>
              </a:rPr>
              <a:t>sight of equipment</a:t>
            </a:r>
            <a:r>
              <a:rPr lang="en-US" sz="1600" b="1" dirty="0">
                <a:solidFill>
                  <a:schemeClr val="accent1">
                    <a:lumMod val="75000"/>
                  </a:schemeClr>
                </a:solidFill>
              </a:rPr>
              <a:t>  </a:t>
            </a:r>
            <a:r>
              <a:rPr lang="en-US" sz="1600" dirty="0">
                <a:solidFill>
                  <a:schemeClr val="accent1">
                    <a:lumMod val="75000"/>
                  </a:schemeClr>
                </a:solidFill>
              </a:rPr>
              <a:t>to the best of your physical ability when going through airport security.</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Never place DOT equipment in checked luggage.</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Never store DOT equipment in public lockers.</a:t>
            </a: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If you must leave DOT equipment unattended, you must physically secure it in the highest reasonable manner for the environment.  (e.g. lock it out of sight in a vehicle trunk, lock it in a hotel room or safe, etc.)</a:t>
            </a:r>
            <a:endParaRPr lang="en-US" sz="1300" dirty="0">
              <a:solidFill>
                <a:schemeClr val="accent1">
                  <a:lumMod val="75000"/>
                </a:schemeClr>
              </a:solidFill>
            </a:endParaRPr>
          </a:p>
          <a:p>
            <a:pPr marL="685783" lvl="1">
              <a:spcBef>
                <a:spcPts val="600"/>
              </a:spcBef>
              <a:spcAft>
                <a:spcPts val="600"/>
              </a:spcAft>
              <a:buFont typeface="Arial" panose="020B0604020202020204" pitchFamily="34" charset="0"/>
              <a:buChar char="‒"/>
              <a:defRPr/>
            </a:pPr>
            <a:r>
              <a:rPr lang="en-US" sz="1600" dirty="0">
                <a:solidFill>
                  <a:schemeClr val="accent1">
                    <a:lumMod val="75000"/>
                  </a:schemeClr>
                </a:solidFill>
              </a:rPr>
              <a:t>Follow the DOT ROB when taking a DOT-issued laptop or mobile device on foreign (non-US) travel.</a:t>
            </a:r>
          </a:p>
          <a:p>
            <a:pPr marL="0" indent="0">
              <a:spcBef>
                <a:spcPts val="0"/>
              </a:spcBef>
              <a:buNone/>
            </a:pPr>
            <a:endParaRPr lang="en-US" sz="1600" dirty="0"/>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dirty="0"/>
          </a:p>
        </p:txBody>
      </p:sp>
      <p:sp>
        <p:nvSpPr>
          <p:cNvPr id="7"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223746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609012" cy="860889"/>
          </a:xfrm>
        </p:spPr>
        <p:txBody>
          <a:bodyPr>
            <a:normAutofit fontScale="90000"/>
          </a:bodyPr>
          <a:lstStyle/>
          <a:p>
            <a:r>
              <a:rPr lang="en-US" sz="4000" dirty="0"/>
              <a:t>Personal Identity Verification (PIV)  Card</a:t>
            </a:r>
          </a:p>
        </p:txBody>
      </p:sp>
      <p:sp>
        <p:nvSpPr>
          <p:cNvPr id="3" name="Content Placeholder 2"/>
          <p:cNvSpPr>
            <a:spLocks noGrp="1"/>
          </p:cNvSpPr>
          <p:nvPr>
            <p:ph idx="1"/>
          </p:nvPr>
        </p:nvSpPr>
        <p:spPr>
          <a:xfrm>
            <a:off x="325238" y="1130478"/>
            <a:ext cx="8229600" cy="4525963"/>
          </a:xfrm>
        </p:spPr>
        <p:txBody>
          <a:bodyPr/>
          <a:lstStyle/>
          <a:p>
            <a:pPr marL="0" indent="0">
              <a:spcBef>
                <a:spcPts val="600"/>
              </a:spcBef>
              <a:spcAft>
                <a:spcPts val="600"/>
              </a:spcAft>
              <a:buNone/>
            </a:pPr>
            <a:r>
              <a:rPr lang="en-US" sz="2400" b="1" dirty="0"/>
              <a:t>Your Personal Identity Verification (PIV) Card</a:t>
            </a:r>
          </a:p>
          <a:p>
            <a:pPr>
              <a:spcBef>
                <a:spcPts val="600"/>
              </a:spcBef>
              <a:spcAft>
                <a:spcPts val="600"/>
              </a:spcAft>
              <a:defRPr/>
            </a:pPr>
            <a:r>
              <a:rPr lang="en-US" sz="1800" dirty="0"/>
              <a:t>Your PIV Card is more than a picture ID. It contains sensitive                      information about you and </a:t>
            </a:r>
            <a:r>
              <a:rPr lang="en-US" sz="1800" dirty="0">
                <a:solidFill>
                  <a:schemeClr val="accent1">
                    <a:lumMod val="75000"/>
                  </a:schemeClr>
                </a:solidFill>
              </a:rPr>
              <a:t>your system access rights.</a:t>
            </a:r>
          </a:p>
          <a:p>
            <a:pPr>
              <a:spcBef>
                <a:spcPts val="600"/>
              </a:spcBef>
              <a:spcAft>
                <a:spcPts val="600"/>
              </a:spcAft>
              <a:defRPr/>
            </a:pPr>
            <a:r>
              <a:rPr lang="en-US" sz="1800" dirty="0">
                <a:solidFill>
                  <a:schemeClr val="accent1">
                    <a:lumMod val="75000"/>
                  </a:schemeClr>
                </a:solidFill>
              </a:rPr>
              <a:t> </a:t>
            </a:r>
            <a:r>
              <a:rPr lang="en-US" sz="1800" dirty="0"/>
              <a:t>Protecting passwords and PIV Cards is a first-line defense against                    internal cyber threats.</a:t>
            </a:r>
          </a:p>
          <a:p>
            <a:pPr lvl="1">
              <a:spcBef>
                <a:spcPts val="600"/>
              </a:spcBef>
              <a:spcAft>
                <a:spcPts val="600"/>
              </a:spcAft>
              <a:defRPr/>
            </a:pPr>
            <a:r>
              <a:rPr lang="en-US" sz="1600" dirty="0">
                <a:solidFill>
                  <a:schemeClr val="accent1">
                    <a:lumMod val="75000"/>
                  </a:schemeClr>
                </a:solidFill>
              </a:rPr>
              <a:t>Never leave a PIV card unattended on a desk or in a workstation.</a:t>
            </a:r>
          </a:p>
          <a:p>
            <a:pPr lvl="1">
              <a:spcBef>
                <a:spcPts val="600"/>
              </a:spcBef>
              <a:spcAft>
                <a:spcPts val="600"/>
              </a:spcAft>
              <a:defRPr/>
            </a:pPr>
            <a:r>
              <a:rPr lang="en-US" sz="1600" dirty="0">
                <a:solidFill>
                  <a:schemeClr val="accent1">
                    <a:lumMod val="75000"/>
                  </a:schemeClr>
                </a:solidFill>
              </a:rPr>
              <a:t>Never share your PIV card or Personal Identification Number (PIN).</a:t>
            </a:r>
            <a:br>
              <a:rPr lang="en-US" sz="1600" dirty="0">
                <a:solidFill>
                  <a:schemeClr val="accent1">
                    <a:lumMod val="75000"/>
                  </a:schemeClr>
                </a:solidFill>
              </a:rPr>
            </a:br>
            <a:endParaRPr lang="en-US" sz="1600" dirty="0">
              <a:solidFill>
                <a:schemeClr val="accent1">
                  <a:lumMod val="75000"/>
                </a:schemeClr>
              </a:solidFill>
            </a:endParaRPr>
          </a:p>
          <a:p>
            <a:pPr>
              <a:spcBef>
                <a:spcPts val="600"/>
              </a:spcBef>
              <a:spcAft>
                <a:spcPts val="600"/>
              </a:spcAft>
              <a:defRPr/>
            </a:pPr>
            <a:endParaRPr lang="en-US" sz="1800" dirty="0"/>
          </a:p>
          <a:p>
            <a:pPr>
              <a:spcBef>
                <a:spcPts val="600"/>
              </a:spcBef>
              <a:spcAft>
                <a:spcPts val="600"/>
              </a:spcAft>
              <a:defRPr/>
            </a:pPr>
            <a:r>
              <a:rPr lang="en-US" sz="1800" dirty="0"/>
              <a:t>If your PIV Card is lost or stolen, you must report the loss immediately to your supervisor and to your security servicing organization.</a:t>
            </a:r>
          </a:p>
        </p:txBody>
      </p:sp>
      <p:pic>
        <p:nvPicPr>
          <p:cNvPr id="4" name="Picture 2" descr="sample piv card badge"/>
          <p:cNvPicPr>
            <a:picLocks noChangeAspect="1" noChangeArrowheads="1"/>
          </p:cNvPicPr>
          <p:nvPr/>
        </p:nvPicPr>
        <p:blipFill>
          <a:blip r:embed="rId2"/>
          <a:srcRect/>
          <a:stretch>
            <a:fillRect/>
          </a:stretch>
        </p:blipFill>
        <p:spPr bwMode="auto">
          <a:xfrm>
            <a:off x="7101841" y="1384303"/>
            <a:ext cx="1662748" cy="2641529"/>
          </a:xfrm>
          <a:prstGeom prst="rect">
            <a:avLst/>
          </a:prstGeom>
          <a:noFill/>
        </p:spPr>
      </p:pic>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910977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Passwords</a:t>
            </a:r>
          </a:p>
        </p:txBody>
      </p:sp>
      <p:sp>
        <p:nvSpPr>
          <p:cNvPr id="3" name="Content Placeholder 2"/>
          <p:cNvSpPr>
            <a:spLocks noGrp="1"/>
          </p:cNvSpPr>
          <p:nvPr>
            <p:ph idx="1"/>
          </p:nvPr>
        </p:nvSpPr>
        <p:spPr>
          <a:xfrm>
            <a:off x="507177" y="1067245"/>
            <a:ext cx="8229600" cy="4883151"/>
          </a:xfrm>
        </p:spPr>
        <p:txBody>
          <a:bodyPr>
            <a:normAutofit/>
          </a:bodyPr>
          <a:lstStyle/>
          <a:p>
            <a:pPr marL="0" indent="0">
              <a:spcBef>
                <a:spcPts val="600"/>
              </a:spcBef>
              <a:buNone/>
            </a:pPr>
            <a:r>
              <a:rPr lang="en-US" sz="2400" b="1" dirty="0"/>
              <a:t>Passwords and Access Control Measures</a:t>
            </a:r>
          </a:p>
          <a:p>
            <a:pPr>
              <a:spcBef>
                <a:spcPts val="600"/>
              </a:spcBef>
            </a:pPr>
            <a:r>
              <a:rPr lang="en-US" sz="1800" dirty="0">
                <a:solidFill>
                  <a:schemeClr val="accent1">
                    <a:lumMod val="75000"/>
                  </a:schemeClr>
                </a:solidFill>
              </a:rPr>
              <a:t>Each user must have his or her own unique logon account.</a:t>
            </a:r>
          </a:p>
          <a:p>
            <a:pPr>
              <a:spcBef>
                <a:spcPts val="600"/>
              </a:spcBef>
            </a:pPr>
            <a:r>
              <a:rPr lang="en-US" sz="1800" dirty="0">
                <a:solidFill>
                  <a:schemeClr val="accent1">
                    <a:lumMod val="75000"/>
                  </a:schemeClr>
                </a:solidFill>
              </a:rPr>
              <a:t>Passwords must:</a:t>
            </a:r>
          </a:p>
          <a:p>
            <a:pPr lvl="1">
              <a:spcBef>
                <a:spcPts val="600"/>
              </a:spcBef>
            </a:pPr>
            <a:r>
              <a:rPr lang="en-US" sz="1600" dirty="0">
                <a:solidFill>
                  <a:schemeClr val="accent1">
                    <a:lumMod val="75000"/>
                  </a:schemeClr>
                </a:solidFill>
              </a:rPr>
              <a:t>Be at least (12) characters long* and have a combination of letters (upper- and lower-case), numbers and special characters; and,</a:t>
            </a:r>
          </a:p>
          <a:p>
            <a:pPr lvl="1">
              <a:spcBef>
                <a:spcPts val="600"/>
              </a:spcBef>
            </a:pPr>
            <a:r>
              <a:rPr lang="en-US" sz="1600" dirty="0">
                <a:solidFill>
                  <a:schemeClr val="accent1">
                    <a:lumMod val="75000"/>
                  </a:schemeClr>
                </a:solidFill>
              </a:rPr>
              <a:t>Be updated at least every 60 days, or immediately if you suspect your password has been compromised.</a:t>
            </a:r>
          </a:p>
          <a:p>
            <a:pPr>
              <a:spcBef>
                <a:spcPts val="600"/>
              </a:spcBef>
              <a:defRPr/>
            </a:pPr>
            <a:r>
              <a:rPr lang="en-US" sz="1600" dirty="0">
                <a:solidFill>
                  <a:schemeClr val="accent1">
                    <a:lumMod val="75000"/>
                  </a:schemeClr>
                </a:solidFill>
              </a:rPr>
              <a:t>Always protect passwords, PINS, and access numbers.</a:t>
            </a:r>
          </a:p>
          <a:p>
            <a:pPr lvl="1">
              <a:spcBef>
                <a:spcPts val="600"/>
              </a:spcBef>
              <a:defRPr/>
            </a:pPr>
            <a:r>
              <a:rPr lang="en-US" sz="1600" dirty="0">
                <a:solidFill>
                  <a:schemeClr val="accent1">
                    <a:lumMod val="75000"/>
                  </a:schemeClr>
                </a:solidFill>
              </a:rPr>
              <a:t>Never share a password with anyone, including system administrators.</a:t>
            </a:r>
          </a:p>
          <a:p>
            <a:pPr lvl="1">
              <a:spcBef>
                <a:spcPts val="600"/>
              </a:spcBef>
              <a:defRPr/>
            </a:pPr>
            <a:r>
              <a:rPr lang="en-US" sz="1600" dirty="0">
                <a:solidFill>
                  <a:schemeClr val="accent1">
                    <a:lumMod val="75000"/>
                  </a:schemeClr>
                </a:solidFill>
              </a:rPr>
              <a:t>Do not write passwords down or store them in an electronic file on workstations, laptops, or personal technology, unless the file is encrypted.</a:t>
            </a:r>
          </a:p>
          <a:p>
            <a:pPr lvl="1">
              <a:spcBef>
                <a:spcPts val="600"/>
              </a:spcBef>
              <a:defRPr/>
            </a:pPr>
            <a:r>
              <a:rPr lang="en-US" sz="1600" dirty="0">
                <a:solidFill>
                  <a:schemeClr val="accent1">
                    <a:lumMod val="75000"/>
                  </a:schemeClr>
                </a:solidFill>
              </a:rPr>
              <a:t>Make sure no one is watching when you enter your password or PIN.</a:t>
            </a:r>
          </a:p>
          <a:p>
            <a:pPr marL="0" indent="0">
              <a:spcBef>
                <a:spcPts val="600"/>
              </a:spcBef>
              <a:buNone/>
            </a:pPr>
            <a:r>
              <a:rPr lang="en-US" sz="1400" b="1" dirty="0"/>
              <a:t>* Some systems have an approved waiver for passwords with fewer than 12 characters.</a:t>
            </a:r>
          </a:p>
          <a:p>
            <a:pPr marL="0" indent="0">
              <a:buNone/>
            </a:pPr>
            <a:endParaRPr lang="en-US" sz="3200" dirty="0"/>
          </a:p>
        </p:txBody>
      </p:sp>
      <p:sp>
        <p:nvSpPr>
          <p:cNvPr id="7" name="Slide Number Placeholder 1"/>
          <p:cNvSpPr>
            <a:spLocks noGrp="1"/>
          </p:cNvSpPr>
          <p:nvPr>
            <p:ph type="sldNum" sz="quarter" idx="12"/>
          </p:nvPr>
        </p:nvSpPr>
        <p:spPr>
          <a:xfrm>
            <a:off x="8382002" y="6492877"/>
            <a:ext cx="709551" cy="365125"/>
          </a:xfrm>
          <a:prstGeom prst="rect">
            <a:avLst/>
          </a:prstGeom>
        </p:spPr>
        <p:txBody>
          <a:bodyPr/>
          <a:lstStyle/>
          <a:p>
            <a:fld id="{36EAB187-7E39-1E4B-8767-A47ADC6C83D2}"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511220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7" y="65526"/>
            <a:ext cx="8522525" cy="860889"/>
          </a:xfrm>
        </p:spPr>
        <p:txBody>
          <a:bodyPr>
            <a:noAutofit/>
          </a:bodyPr>
          <a:lstStyle/>
          <a:p>
            <a:r>
              <a:rPr lang="en-US" sz="3200" dirty="0"/>
              <a:t>What is Personally Identifiable Information?</a:t>
            </a:r>
          </a:p>
        </p:txBody>
      </p:sp>
      <p:sp>
        <p:nvSpPr>
          <p:cNvPr id="3" name="Content Placeholder 2"/>
          <p:cNvSpPr>
            <a:spLocks noGrp="1"/>
          </p:cNvSpPr>
          <p:nvPr>
            <p:ph idx="1"/>
          </p:nvPr>
        </p:nvSpPr>
        <p:spPr>
          <a:xfrm>
            <a:off x="873303" y="3190510"/>
            <a:ext cx="7726167" cy="2821954"/>
          </a:xfrm>
        </p:spPr>
        <p:txBody>
          <a:bodyPr numCol="2">
            <a:noAutofit/>
          </a:bodyPr>
          <a:lstStyle/>
          <a:p>
            <a:pPr lvl="1">
              <a:spcBef>
                <a:spcPts val="0"/>
              </a:spcBef>
              <a:spcAft>
                <a:spcPts val="600"/>
              </a:spcAft>
              <a:defRPr/>
            </a:pPr>
            <a:r>
              <a:rPr lang="en-US" sz="1800" dirty="0">
                <a:solidFill>
                  <a:schemeClr val="accent1">
                    <a:lumMod val="75000"/>
                  </a:schemeClr>
                </a:solidFill>
              </a:rPr>
              <a:t>Name</a:t>
            </a:r>
          </a:p>
          <a:p>
            <a:pPr lvl="1">
              <a:spcBef>
                <a:spcPts val="0"/>
              </a:spcBef>
              <a:spcAft>
                <a:spcPts val="600"/>
              </a:spcAft>
              <a:defRPr/>
            </a:pPr>
            <a:r>
              <a:rPr lang="en-US" sz="1800" dirty="0">
                <a:solidFill>
                  <a:schemeClr val="accent1">
                    <a:lumMod val="75000"/>
                  </a:schemeClr>
                </a:solidFill>
              </a:rPr>
              <a:t>Social Security Number</a:t>
            </a:r>
          </a:p>
          <a:p>
            <a:pPr lvl="1">
              <a:spcBef>
                <a:spcPts val="0"/>
              </a:spcBef>
              <a:spcAft>
                <a:spcPts val="600"/>
              </a:spcAft>
              <a:defRPr/>
            </a:pPr>
            <a:r>
              <a:rPr lang="en-US" sz="1800" dirty="0">
                <a:solidFill>
                  <a:schemeClr val="accent1">
                    <a:lumMod val="75000"/>
                  </a:schemeClr>
                </a:solidFill>
              </a:rPr>
              <a:t>Date and place of birth</a:t>
            </a:r>
          </a:p>
          <a:p>
            <a:pPr lvl="1">
              <a:spcBef>
                <a:spcPts val="0"/>
              </a:spcBef>
              <a:spcAft>
                <a:spcPts val="600"/>
              </a:spcAft>
              <a:defRPr/>
            </a:pPr>
            <a:r>
              <a:rPr lang="en-US" sz="1800" dirty="0">
                <a:solidFill>
                  <a:schemeClr val="accent1">
                    <a:lumMod val="75000"/>
                  </a:schemeClr>
                </a:solidFill>
              </a:rPr>
              <a:t>Mother’s maiden name</a:t>
            </a:r>
          </a:p>
          <a:p>
            <a:pPr lvl="1">
              <a:spcBef>
                <a:spcPts val="0"/>
              </a:spcBef>
              <a:spcAft>
                <a:spcPts val="600"/>
              </a:spcAft>
              <a:defRPr/>
            </a:pPr>
            <a:r>
              <a:rPr lang="en-US" sz="1800" dirty="0">
                <a:solidFill>
                  <a:schemeClr val="accent1">
                    <a:lumMod val="75000"/>
                  </a:schemeClr>
                </a:solidFill>
              </a:rPr>
              <a:t>Biometric records</a:t>
            </a:r>
          </a:p>
          <a:p>
            <a:pPr lvl="1">
              <a:spcBef>
                <a:spcPts val="0"/>
              </a:spcBef>
              <a:spcAft>
                <a:spcPts val="600"/>
              </a:spcAft>
              <a:defRPr/>
            </a:pPr>
            <a:r>
              <a:rPr lang="en-US" sz="1800" dirty="0">
                <a:solidFill>
                  <a:schemeClr val="accent1">
                    <a:lumMod val="75000"/>
                  </a:schemeClr>
                </a:solidFill>
              </a:rPr>
              <a:t>Medical records</a:t>
            </a:r>
          </a:p>
          <a:p>
            <a:pPr lvl="1">
              <a:spcBef>
                <a:spcPts val="0"/>
              </a:spcBef>
              <a:spcAft>
                <a:spcPts val="600"/>
              </a:spcAft>
              <a:defRPr/>
            </a:pPr>
            <a:r>
              <a:rPr lang="en-US" sz="1800" dirty="0">
                <a:solidFill>
                  <a:schemeClr val="accent1">
                    <a:lumMod val="75000"/>
                  </a:schemeClr>
                </a:solidFill>
              </a:rPr>
              <a:t>Educational records</a:t>
            </a:r>
          </a:p>
          <a:p>
            <a:pPr marL="457188" lvl="1" indent="0">
              <a:spcBef>
                <a:spcPts val="0"/>
              </a:spcBef>
              <a:spcAft>
                <a:spcPts val="600"/>
              </a:spcAft>
              <a:buNone/>
              <a:defRPr/>
            </a:pPr>
            <a:endParaRPr lang="en-US" sz="1800" dirty="0">
              <a:solidFill>
                <a:schemeClr val="accent1">
                  <a:lumMod val="75000"/>
                </a:schemeClr>
              </a:solidFill>
            </a:endParaRPr>
          </a:p>
          <a:p>
            <a:pPr marL="457188" lvl="1" indent="0">
              <a:spcBef>
                <a:spcPts val="0"/>
              </a:spcBef>
              <a:spcAft>
                <a:spcPts val="600"/>
              </a:spcAft>
              <a:buNone/>
              <a:defRPr/>
            </a:pPr>
            <a:endParaRPr lang="en-US" sz="1800" dirty="0">
              <a:solidFill>
                <a:schemeClr val="accent1">
                  <a:lumMod val="75000"/>
                </a:schemeClr>
              </a:solidFill>
            </a:endParaRPr>
          </a:p>
          <a:p>
            <a:pPr lvl="1">
              <a:spcBef>
                <a:spcPts val="0"/>
              </a:spcBef>
              <a:spcAft>
                <a:spcPts val="600"/>
              </a:spcAft>
              <a:defRPr/>
            </a:pPr>
            <a:endParaRPr lang="en-US" sz="1800" dirty="0">
              <a:solidFill>
                <a:schemeClr val="accent1">
                  <a:lumMod val="75000"/>
                </a:schemeClr>
              </a:solidFill>
            </a:endParaRPr>
          </a:p>
          <a:p>
            <a:pPr lvl="1">
              <a:spcBef>
                <a:spcPts val="0"/>
              </a:spcBef>
              <a:spcAft>
                <a:spcPts val="600"/>
              </a:spcAft>
              <a:defRPr/>
            </a:pPr>
            <a:r>
              <a:rPr lang="en-US" sz="1800" dirty="0">
                <a:solidFill>
                  <a:schemeClr val="accent1">
                    <a:lumMod val="75000"/>
                  </a:schemeClr>
                </a:solidFill>
              </a:rPr>
              <a:t>Financial information</a:t>
            </a:r>
          </a:p>
          <a:p>
            <a:pPr lvl="1">
              <a:spcBef>
                <a:spcPts val="0"/>
              </a:spcBef>
              <a:spcAft>
                <a:spcPts val="600"/>
              </a:spcAft>
              <a:defRPr/>
            </a:pPr>
            <a:r>
              <a:rPr lang="en-US" sz="1800" dirty="0">
                <a:solidFill>
                  <a:schemeClr val="accent1">
                    <a:lumMod val="75000"/>
                  </a:schemeClr>
                </a:solidFill>
              </a:rPr>
              <a:t>Employment information</a:t>
            </a:r>
          </a:p>
          <a:p>
            <a:pPr lvl="1">
              <a:spcBef>
                <a:spcPts val="0"/>
              </a:spcBef>
              <a:spcAft>
                <a:spcPts val="600"/>
              </a:spcAft>
              <a:defRPr/>
            </a:pPr>
            <a:r>
              <a:rPr lang="en-US" sz="1800" dirty="0">
                <a:solidFill>
                  <a:schemeClr val="accent1">
                    <a:lumMod val="75000"/>
                  </a:schemeClr>
                </a:solidFill>
              </a:rPr>
              <a:t>Driver's license</a:t>
            </a:r>
          </a:p>
          <a:p>
            <a:pPr lvl="1">
              <a:spcBef>
                <a:spcPts val="0"/>
              </a:spcBef>
              <a:spcAft>
                <a:spcPts val="600"/>
              </a:spcAft>
              <a:defRPr/>
            </a:pPr>
            <a:r>
              <a:rPr lang="en-US" sz="1800" dirty="0">
                <a:solidFill>
                  <a:schemeClr val="accent1">
                    <a:lumMod val="75000"/>
                  </a:schemeClr>
                </a:solidFill>
              </a:rPr>
              <a:t>Criminal history and investigation</a:t>
            </a:r>
          </a:p>
          <a:p>
            <a:pPr lvl="1">
              <a:spcBef>
                <a:spcPts val="0"/>
              </a:spcBef>
              <a:spcAft>
                <a:spcPts val="600"/>
              </a:spcAft>
              <a:defRPr/>
            </a:pPr>
            <a:r>
              <a:rPr lang="en-US" sz="1800" dirty="0">
                <a:solidFill>
                  <a:schemeClr val="accent1">
                    <a:lumMod val="75000"/>
                  </a:schemeClr>
                </a:solidFill>
              </a:rPr>
              <a:t>Leave balance used</a:t>
            </a:r>
          </a:p>
          <a:p>
            <a:pPr lvl="1">
              <a:spcBef>
                <a:spcPts val="0"/>
              </a:spcBef>
              <a:spcAft>
                <a:spcPts val="600"/>
              </a:spcAft>
              <a:defRPr/>
            </a:pPr>
            <a:r>
              <a:rPr lang="en-US" sz="1800" dirty="0">
                <a:solidFill>
                  <a:schemeClr val="accent1">
                    <a:lumMod val="75000"/>
                  </a:schemeClr>
                </a:solidFill>
              </a:rPr>
              <a:t>Drug testing results</a:t>
            </a:r>
          </a:p>
          <a:p>
            <a:pPr lvl="1">
              <a:spcBef>
                <a:spcPts val="0"/>
              </a:spcBef>
              <a:spcAft>
                <a:spcPts val="600"/>
              </a:spcAft>
              <a:defRPr/>
            </a:pPr>
            <a:r>
              <a:rPr lang="en-US" sz="1800" dirty="0">
                <a:solidFill>
                  <a:schemeClr val="accent1">
                    <a:lumMod val="75000"/>
                  </a:schemeClr>
                </a:solidFill>
              </a:rPr>
              <a:t>National origin</a:t>
            </a:r>
          </a:p>
          <a:p>
            <a:pPr marL="0" indent="0">
              <a:buNone/>
            </a:pPr>
            <a:endParaRPr lang="en-US" sz="32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23</a:t>
            </a:fld>
            <a:endParaRPr lang="en-US" dirty="0">
              <a:solidFill>
                <a:prstClr val="black">
                  <a:tint val="75000"/>
                </a:prstClr>
              </a:solidFill>
            </a:endParaRPr>
          </a:p>
        </p:txBody>
      </p:sp>
      <p:sp>
        <p:nvSpPr>
          <p:cNvPr id="4" name="TextBox 3"/>
          <p:cNvSpPr txBox="1"/>
          <p:nvPr/>
        </p:nvSpPr>
        <p:spPr>
          <a:xfrm>
            <a:off x="671514" y="1102969"/>
            <a:ext cx="8027163" cy="2231380"/>
          </a:xfrm>
          <a:prstGeom prst="rect">
            <a:avLst/>
          </a:prstGeom>
          <a:noFill/>
        </p:spPr>
        <p:txBody>
          <a:bodyPr wrap="square" rtlCol="0">
            <a:spAutoFit/>
          </a:bodyPr>
          <a:lstStyle/>
          <a:p>
            <a:pPr>
              <a:spcBef>
                <a:spcPts val="600"/>
              </a:spcBef>
              <a:spcAft>
                <a:spcPts val="600"/>
              </a:spcAft>
            </a:pPr>
            <a:r>
              <a:rPr lang="en-US" sz="2400" b="1" dirty="0">
                <a:solidFill>
                  <a:schemeClr val="accent1">
                    <a:lumMod val="75000"/>
                  </a:schemeClr>
                </a:solidFill>
                <a:latin typeface="Times New Roman" panose="02020603050405020304" pitchFamily="18" charset="0"/>
                <a:cs typeface="Times New Roman" panose="02020603050405020304" pitchFamily="18" charset="0"/>
              </a:rPr>
              <a:t>What is PII?</a:t>
            </a:r>
          </a:p>
          <a:p>
            <a:pPr>
              <a:spcBef>
                <a:spcPts val="600"/>
              </a:spcBef>
              <a:spcAft>
                <a:spcPts val="600"/>
              </a:spcAft>
              <a:defRPr/>
            </a:pPr>
            <a:r>
              <a:rPr lang="en-US" dirty="0">
                <a:solidFill>
                  <a:schemeClr val="accent1">
                    <a:lumMod val="75000"/>
                  </a:schemeClr>
                </a:solidFill>
                <a:latin typeface="Times New Roman" panose="02020603050405020304" pitchFamily="18" charset="0"/>
                <a:cs typeface="Times New Roman" panose="02020603050405020304" pitchFamily="18" charset="0"/>
              </a:rPr>
              <a:t>Any information about a human being, living or deceased, regardless of nationality, that is maintained by a federal agency and permits identification of that individual to be reasonably inferred by either direct or indirect means.</a:t>
            </a:r>
          </a:p>
          <a:p>
            <a:pPr>
              <a:spcBef>
                <a:spcPts val="600"/>
              </a:spcBef>
              <a:spcAft>
                <a:spcPts val="600"/>
              </a:spcAft>
              <a:defRPr/>
            </a:pPr>
            <a:r>
              <a:rPr lang="en-US" dirty="0">
                <a:solidFill>
                  <a:schemeClr val="accent1">
                    <a:lumMod val="75000"/>
                  </a:schemeClr>
                </a:solidFill>
                <a:latin typeface="Times New Roman" panose="02020603050405020304" pitchFamily="18" charset="0"/>
                <a:cs typeface="Times New Roman" panose="02020603050405020304" pitchFamily="18" charset="0"/>
              </a:rPr>
              <a:t>PII includes, but is not limited to:</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42647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a:xfrm>
            <a:off x="457200" y="1137867"/>
            <a:ext cx="8229600" cy="4525963"/>
          </a:xfrm>
        </p:spPr>
        <p:txBody>
          <a:bodyPr>
            <a:normAutofit/>
          </a:bodyPr>
          <a:lstStyle/>
          <a:p>
            <a:pPr marL="287338" indent="-287338">
              <a:buNone/>
            </a:pPr>
            <a:r>
              <a:rPr lang="en-US" sz="2400" dirty="0"/>
              <a:t>2. Personally Identifiable Information (PII) is any information about a human being, living or deceased, regardless of nationality, that is maintained by a federal agency and permits identification of that individual to be reasonably inferred by either direct or indirect means.</a:t>
            </a:r>
            <a:r>
              <a:rPr lang="en-US" sz="2400" i="1" dirty="0"/>
              <a:t> (Select one)</a:t>
            </a:r>
            <a:endParaRPr lang="en-US" sz="2400" dirty="0"/>
          </a:p>
          <a:p>
            <a:pPr marL="0" indent="0">
              <a:buNone/>
            </a:pPr>
            <a:endParaRPr lang="en-US" dirty="0">
              <a:solidFill>
                <a:schemeClr val="tx1"/>
              </a:solidFill>
            </a:endParaRPr>
          </a:p>
          <a:p>
            <a:pPr lvl="1">
              <a:buFont typeface="Wingdings" panose="05000000000000000000" pitchFamily="2" charset="2"/>
              <a:buChar char="q"/>
            </a:pPr>
            <a:r>
              <a:rPr lang="en-US" dirty="0">
                <a:solidFill>
                  <a:schemeClr val="tx1"/>
                </a:solidFill>
              </a:rPr>
              <a:t>True </a:t>
            </a:r>
          </a:p>
          <a:p>
            <a:pPr lvl="1">
              <a:buFont typeface="Wingdings" panose="05000000000000000000" pitchFamily="2" charset="2"/>
              <a:buChar char="q"/>
            </a:pPr>
            <a:r>
              <a:rPr lang="en-US" dirty="0">
                <a:solidFill>
                  <a:schemeClr val="tx1"/>
                </a:solidFill>
              </a:rPr>
              <a:t>False </a:t>
            </a:r>
          </a:p>
          <a:p>
            <a:pPr marL="0" indent="0">
              <a:buNone/>
            </a:pPr>
            <a:endParaRPr lang="en-US" dirty="0"/>
          </a:p>
        </p:txBody>
      </p:sp>
    </p:spTree>
    <p:extLst>
      <p:ext uri="{BB962C8B-B14F-4D97-AF65-F5344CB8AC3E}">
        <p14:creationId xmlns:p14="http://schemas.microsoft.com/office/powerpoint/2010/main" val="11046822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a:xfrm>
            <a:off x="352927" y="1030710"/>
            <a:ext cx="8229600" cy="4525963"/>
          </a:xfrm>
        </p:spPr>
        <p:txBody>
          <a:bodyPr/>
          <a:lstStyle/>
          <a:p>
            <a:pPr marL="339725" indent="-339725">
              <a:buNone/>
            </a:pPr>
            <a:r>
              <a:rPr lang="en-US" sz="2400" dirty="0"/>
              <a:t>3. Who is responsible to protect Personally Identifiable Information (PII), Controlled Unclassified Information, and other DOT sensitive data? (</a:t>
            </a:r>
            <a:r>
              <a:rPr lang="en-US" sz="2400" i="1" dirty="0"/>
              <a:t>Select one)</a:t>
            </a:r>
          </a:p>
          <a:p>
            <a:pPr marL="0" indent="0">
              <a:buNone/>
            </a:pPr>
            <a:endParaRPr lang="en-US" sz="2800" dirty="0"/>
          </a:p>
          <a:p>
            <a:pPr lvl="1">
              <a:buFont typeface="Wingdings" panose="05000000000000000000" pitchFamily="2" charset="2"/>
              <a:buChar char="q"/>
            </a:pPr>
            <a:r>
              <a:rPr lang="en-US" sz="1800" dirty="0">
                <a:solidFill>
                  <a:schemeClr val="tx1"/>
                </a:solidFill>
              </a:rPr>
              <a:t>All DOT employees and contractors who use DOT information systems. </a:t>
            </a:r>
          </a:p>
          <a:p>
            <a:pPr lvl="1">
              <a:buFont typeface="Wingdings" panose="05000000000000000000" pitchFamily="2" charset="2"/>
              <a:buChar char="q"/>
            </a:pPr>
            <a:r>
              <a:rPr lang="en-US" sz="1800" dirty="0">
                <a:solidFill>
                  <a:schemeClr val="tx1"/>
                </a:solidFill>
              </a:rPr>
              <a:t>Only DOT employees and contractors authorized to access the data.</a:t>
            </a:r>
          </a:p>
          <a:p>
            <a:pPr lvl="1">
              <a:buFont typeface="Wingdings" panose="05000000000000000000" pitchFamily="2" charset="2"/>
              <a:buChar char="q"/>
            </a:pPr>
            <a:r>
              <a:rPr lang="en-US" sz="1800" dirty="0">
                <a:solidFill>
                  <a:schemeClr val="tx1"/>
                </a:solidFill>
              </a:rPr>
              <a:t>Supervisors of the DOT employees and contractors with access to the data.</a:t>
            </a:r>
          </a:p>
          <a:p>
            <a:pPr lvl="1">
              <a:buFont typeface="Wingdings" panose="05000000000000000000" pitchFamily="2" charset="2"/>
              <a:buChar char="q"/>
            </a:pPr>
            <a:r>
              <a:rPr lang="en-US" sz="1800" dirty="0">
                <a:solidFill>
                  <a:schemeClr val="tx1"/>
                </a:solidFill>
              </a:rPr>
              <a:t>The Information System owner of the system where the data resides.</a:t>
            </a:r>
          </a:p>
          <a:p>
            <a:endParaRPr lang="en-US" sz="2800" dirty="0"/>
          </a:p>
        </p:txBody>
      </p:sp>
    </p:spTree>
    <p:extLst>
      <p:ext uri="{BB962C8B-B14F-4D97-AF65-F5344CB8AC3E}">
        <p14:creationId xmlns:p14="http://schemas.microsoft.com/office/powerpoint/2010/main" val="1067664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4</a:t>
            </a:r>
          </a:p>
        </p:txBody>
      </p:sp>
      <p:sp>
        <p:nvSpPr>
          <p:cNvPr id="3" name="Content Placeholder 2"/>
          <p:cNvSpPr>
            <a:spLocks noGrp="1"/>
          </p:cNvSpPr>
          <p:nvPr>
            <p:ph idx="1"/>
          </p:nvPr>
        </p:nvSpPr>
        <p:spPr>
          <a:xfrm>
            <a:off x="443862" y="1128494"/>
            <a:ext cx="8229600" cy="4525963"/>
          </a:xfrm>
        </p:spPr>
        <p:txBody>
          <a:bodyPr/>
          <a:lstStyle/>
          <a:p>
            <a:pPr marL="339725" indent="-339725">
              <a:buNone/>
            </a:pPr>
            <a:r>
              <a:rPr lang="en-US" sz="2400" dirty="0"/>
              <a:t>4. Which is a permitted use of DOT Internet or DOT email? </a:t>
            </a:r>
            <a:r>
              <a:rPr lang="en-US" sz="2400" i="1" dirty="0"/>
              <a:t>(Select one)</a:t>
            </a:r>
            <a:br>
              <a:rPr lang="en-US" sz="2400" i="1" dirty="0"/>
            </a:br>
            <a:endParaRPr lang="en-US" sz="2400" dirty="0"/>
          </a:p>
          <a:p>
            <a:pPr lvl="1">
              <a:buFont typeface="Wingdings" panose="05000000000000000000" pitchFamily="2" charset="2"/>
              <a:buChar char="q"/>
            </a:pPr>
            <a:r>
              <a:rPr lang="en-US" sz="1800" dirty="0">
                <a:solidFill>
                  <a:schemeClr val="tx1"/>
                </a:solidFill>
              </a:rPr>
              <a:t>Stream audio or video (non-work related).</a:t>
            </a:r>
          </a:p>
          <a:p>
            <a:pPr lvl="1">
              <a:buFont typeface="Wingdings" panose="05000000000000000000" pitchFamily="2" charset="2"/>
              <a:buChar char="q"/>
            </a:pPr>
            <a:r>
              <a:rPr lang="en-US" sz="1800" dirty="0">
                <a:solidFill>
                  <a:schemeClr val="tx1"/>
                </a:solidFill>
              </a:rPr>
              <a:t>Download or share files from peer-to-peer networks</a:t>
            </a:r>
          </a:p>
          <a:p>
            <a:pPr lvl="1">
              <a:buFont typeface="Wingdings" panose="05000000000000000000" pitchFamily="2" charset="2"/>
              <a:buChar char="q"/>
            </a:pPr>
            <a:r>
              <a:rPr lang="en-US" sz="1800" dirty="0">
                <a:solidFill>
                  <a:schemeClr val="tx1"/>
                </a:solidFill>
              </a:rPr>
              <a:t>Attempt unauthorized access to information systems.</a:t>
            </a:r>
          </a:p>
          <a:p>
            <a:pPr lvl="1">
              <a:buFont typeface="Wingdings" panose="05000000000000000000" pitchFamily="2" charset="2"/>
              <a:buChar char="q"/>
            </a:pPr>
            <a:r>
              <a:rPr lang="en-US" sz="1800" dirty="0">
                <a:solidFill>
                  <a:schemeClr val="tx1"/>
                </a:solidFill>
              </a:rPr>
              <a:t>Auto-forward DOT email to personal account(s).</a:t>
            </a:r>
          </a:p>
          <a:p>
            <a:pPr lvl="1">
              <a:buFont typeface="Wingdings" panose="05000000000000000000" pitchFamily="2" charset="2"/>
              <a:buChar char="q"/>
            </a:pPr>
            <a:r>
              <a:rPr lang="en-US" sz="1800" dirty="0">
                <a:solidFill>
                  <a:schemeClr val="tx1"/>
                </a:solidFill>
              </a:rPr>
              <a:t>Respond to, send, or forward jokes, chain emails, or offensive content.</a:t>
            </a:r>
          </a:p>
          <a:p>
            <a:pPr lvl="1">
              <a:buFont typeface="Wingdings" panose="05000000000000000000" pitchFamily="2" charset="2"/>
              <a:buChar char="q"/>
            </a:pPr>
            <a:r>
              <a:rPr lang="en-US" sz="1800" dirty="0">
                <a:solidFill>
                  <a:schemeClr val="tx1"/>
                </a:solidFill>
              </a:rPr>
              <a:t>Send DOT sensitive information to your personal account(s).</a:t>
            </a:r>
          </a:p>
          <a:p>
            <a:pPr lvl="1">
              <a:buFont typeface="Wingdings" panose="05000000000000000000" pitchFamily="2" charset="2"/>
              <a:buChar char="q"/>
            </a:pPr>
            <a:r>
              <a:rPr lang="en-US" sz="1800" dirty="0">
                <a:solidFill>
                  <a:schemeClr val="tx1"/>
                </a:solidFill>
              </a:rPr>
              <a:t>None of the above.</a:t>
            </a:r>
          </a:p>
          <a:p>
            <a:endParaRPr lang="en-US" sz="2800" dirty="0"/>
          </a:p>
        </p:txBody>
      </p:sp>
    </p:spTree>
    <p:extLst>
      <p:ext uri="{BB962C8B-B14F-4D97-AF65-F5344CB8AC3E}">
        <p14:creationId xmlns:p14="http://schemas.microsoft.com/office/powerpoint/2010/main" val="9538901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5</a:t>
            </a:r>
          </a:p>
        </p:txBody>
      </p:sp>
      <p:sp>
        <p:nvSpPr>
          <p:cNvPr id="3" name="Content Placeholder 2"/>
          <p:cNvSpPr>
            <a:spLocks noGrp="1"/>
          </p:cNvSpPr>
          <p:nvPr>
            <p:ph idx="1"/>
          </p:nvPr>
        </p:nvSpPr>
        <p:spPr>
          <a:xfrm>
            <a:off x="288758" y="1223214"/>
            <a:ext cx="8229600" cy="4525963"/>
          </a:xfrm>
        </p:spPr>
        <p:txBody>
          <a:bodyPr>
            <a:noAutofit/>
          </a:bodyPr>
          <a:lstStyle/>
          <a:p>
            <a:pPr marL="0" indent="0">
              <a:buNone/>
            </a:pPr>
            <a:r>
              <a:rPr lang="en-US" sz="2400" dirty="0"/>
              <a:t>5. Valid uses of the DOT Internet include: </a:t>
            </a:r>
            <a:r>
              <a:rPr lang="en-US" sz="2400" i="1" dirty="0"/>
              <a:t>(Select all that apply)</a:t>
            </a:r>
            <a:endParaRPr lang="en-US" sz="2400" dirty="0"/>
          </a:p>
          <a:p>
            <a:pPr marL="0" indent="0">
              <a:buNone/>
            </a:pPr>
            <a:endParaRPr lang="en-US" sz="2000" dirty="0"/>
          </a:p>
          <a:p>
            <a:pPr marL="914400" lvl="1" indent="-457200">
              <a:buFont typeface="Wingdings" panose="05000000000000000000" pitchFamily="2" charset="2"/>
              <a:buChar char="q"/>
            </a:pPr>
            <a:r>
              <a:rPr lang="en-US" sz="1800" dirty="0">
                <a:solidFill>
                  <a:schemeClr val="tx1"/>
                </a:solidFill>
              </a:rPr>
              <a:t>Job related professional development for DOT workforce personnel.</a:t>
            </a:r>
          </a:p>
          <a:p>
            <a:pPr marL="914400" lvl="1" indent="-457200">
              <a:buFont typeface="Wingdings" panose="05000000000000000000" pitchFamily="2" charset="2"/>
              <a:buChar char="q"/>
            </a:pPr>
            <a:r>
              <a:rPr lang="en-US" sz="1800" dirty="0">
                <a:solidFill>
                  <a:schemeClr val="tx1"/>
                </a:solidFill>
              </a:rPr>
              <a:t>Access to scientific, technical, and other information that has relevance to the DOT.</a:t>
            </a:r>
          </a:p>
          <a:p>
            <a:pPr marL="914400" lvl="1" indent="-457200">
              <a:buFont typeface="Wingdings" panose="05000000000000000000" pitchFamily="2" charset="2"/>
              <a:buChar char="q"/>
            </a:pPr>
            <a:r>
              <a:rPr lang="en-US" sz="1800" dirty="0">
                <a:solidFill>
                  <a:schemeClr val="tx1"/>
                </a:solidFill>
              </a:rPr>
              <a:t>Official communications with colleagues in Government agencies, academia, and industry</a:t>
            </a:r>
          </a:p>
          <a:p>
            <a:pPr marL="914400" lvl="1" indent="-457200">
              <a:buFont typeface="Wingdings" panose="05000000000000000000" pitchFamily="2" charset="2"/>
              <a:buChar char="q"/>
            </a:pPr>
            <a:r>
              <a:rPr lang="en-US" sz="1800" dirty="0">
                <a:solidFill>
                  <a:schemeClr val="tx1"/>
                </a:solidFill>
              </a:rPr>
              <a:t>Operating a private business.</a:t>
            </a:r>
          </a:p>
          <a:p>
            <a:pPr marL="914400" lvl="1" indent="-457200">
              <a:buFont typeface="Wingdings" panose="05000000000000000000" pitchFamily="2" charset="2"/>
              <a:buChar char="q"/>
            </a:pPr>
            <a:r>
              <a:rPr lang="en-US" sz="1800" dirty="0">
                <a:solidFill>
                  <a:schemeClr val="tx1"/>
                </a:solidFill>
              </a:rPr>
              <a:t>Gambling.</a:t>
            </a:r>
          </a:p>
          <a:p>
            <a:pPr marL="914400" lvl="1" indent="-457200">
              <a:buFont typeface="Wingdings" panose="05000000000000000000" pitchFamily="2" charset="2"/>
              <a:buChar char="q"/>
            </a:pPr>
            <a:r>
              <a:rPr lang="en-US" sz="1800" dirty="0">
                <a:solidFill>
                  <a:schemeClr val="tx1"/>
                </a:solidFill>
              </a:rPr>
              <a:t>Limited access to social media when you are on break or are having lunch, as to not interfere with your job responsibilities.</a:t>
            </a:r>
          </a:p>
          <a:p>
            <a:pPr marL="914400" lvl="1" indent="-457200">
              <a:buFont typeface="Wingdings" panose="05000000000000000000" pitchFamily="2" charset="2"/>
              <a:buChar char="q"/>
            </a:pPr>
            <a:r>
              <a:rPr lang="en-US" sz="1800" dirty="0">
                <a:solidFill>
                  <a:schemeClr val="tx1"/>
                </a:solidFill>
              </a:rPr>
              <a:t>Exchange of information that supports the DOT mission, goals, and objectives.</a:t>
            </a:r>
          </a:p>
          <a:p>
            <a:pPr marL="914400" lvl="1" indent="-457200">
              <a:buFont typeface="Wingdings" panose="05000000000000000000" pitchFamily="2" charset="2"/>
              <a:buChar char="q"/>
            </a:pPr>
            <a:r>
              <a:rPr lang="en-US" sz="1800" dirty="0">
                <a:solidFill>
                  <a:schemeClr val="tx1"/>
                </a:solidFill>
              </a:rPr>
              <a:t>Accessing pornographic material.</a:t>
            </a:r>
          </a:p>
          <a:p>
            <a:endParaRPr lang="en-US" sz="2000" dirty="0"/>
          </a:p>
        </p:txBody>
      </p:sp>
    </p:spTree>
    <p:extLst>
      <p:ext uri="{BB962C8B-B14F-4D97-AF65-F5344CB8AC3E}">
        <p14:creationId xmlns:p14="http://schemas.microsoft.com/office/powerpoint/2010/main" val="30125759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6</a:t>
            </a:r>
          </a:p>
        </p:txBody>
      </p:sp>
      <p:sp>
        <p:nvSpPr>
          <p:cNvPr id="3" name="Content Placeholder 2"/>
          <p:cNvSpPr>
            <a:spLocks noGrp="1"/>
          </p:cNvSpPr>
          <p:nvPr>
            <p:ph idx="1"/>
          </p:nvPr>
        </p:nvSpPr>
        <p:spPr>
          <a:xfrm>
            <a:off x="457200" y="1126962"/>
            <a:ext cx="8229600" cy="4525963"/>
          </a:xfrm>
        </p:spPr>
        <p:txBody>
          <a:bodyPr/>
          <a:lstStyle/>
          <a:p>
            <a:pPr marL="0" indent="0">
              <a:buNone/>
            </a:pPr>
            <a:r>
              <a:rPr lang="en-US" sz="2400" dirty="0"/>
              <a:t>6. When travelling with your Government Furnished Equipment, you should? </a:t>
            </a:r>
            <a:r>
              <a:rPr lang="en-US" sz="2400" i="1" dirty="0"/>
              <a:t>(Select all that apply)</a:t>
            </a:r>
          </a:p>
          <a:p>
            <a:pPr marL="0" indent="0">
              <a:buNone/>
            </a:pPr>
            <a:endParaRPr lang="en-US" sz="1800" dirty="0"/>
          </a:p>
          <a:p>
            <a:pPr lvl="1">
              <a:buFont typeface="Wingdings" panose="05000000000000000000" pitchFamily="2" charset="2"/>
              <a:buChar char="q"/>
            </a:pPr>
            <a:r>
              <a:rPr lang="en-US" sz="1800" dirty="0">
                <a:solidFill>
                  <a:schemeClr val="tx1"/>
                </a:solidFill>
              </a:rPr>
              <a:t>Maintain sight of equipment to the best of your physical ability when going through airport security.</a:t>
            </a:r>
          </a:p>
          <a:p>
            <a:pPr lvl="1">
              <a:buFont typeface="Wingdings" panose="05000000000000000000" pitchFamily="2" charset="2"/>
              <a:buChar char="q"/>
            </a:pPr>
            <a:r>
              <a:rPr lang="en-US" sz="1800" dirty="0">
                <a:solidFill>
                  <a:schemeClr val="tx1"/>
                </a:solidFill>
              </a:rPr>
              <a:t>Never place DOT equipment in checked luggage.</a:t>
            </a:r>
          </a:p>
          <a:p>
            <a:pPr lvl="1">
              <a:buFont typeface="Wingdings" panose="05000000000000000000" pitchFamily="2" charset="2"/>
              <a:buChar char="q"/>
            </a:pPr>
            <a:r>
              <a:rPr lang="en-US" sz="1800" dirty="0">
                <a:solidFill>
                  <a:schemeClr val="tx1"/>
                </a:solidFill>
              </a:rPr>
              <a:t>Never store DOT equipment in public lockers.</a:t>
            </a:r>
          </a:p>
          <a:p>
            <a:pPr lvl="1">
              <a:buFont typeface="Wingdings" panose="05000000000000000000" pitchFamily="2" charset="2"/>
              <a:buChar char="q"/>
            </a:pPr>
            <a:r>
              <a:rPr lang="en-US" sz="1800" dirty="0">
                <a:solidFill>
                  <a:schemeClr val="tx1"/>
                </a:solidFill>
              </a:rPr>
              <a:t>If you must leave DOT equipment unattended, you must physically secure it in the highest reasonable manner for the environment.  </a:t>
            </a:r>
          </a:p>
          <a:p>
            <a:pPr lvl="1">
              <a:buFont typeface="Wingdings" panose="05000000000000000000" pitchFamily="2" charset="2"/>
              <a:buChar char="q"/>
            </a:pPr>
            <a:r>
              <a:rPr lang="en-US" sz="1800" dirty="0">
                <a:solidFill>
                  <a:schemeClr val="tx1"/>
                </a:solidFill>
              </a:rPr>
              <a:t>Follow the DOT ROB when taking a DOT-issued laptop or mobile device on foreign (non-US) travel.</a:t>
            </a:r>
          </a:p>
          <a:p>
            <a:endParaRPr lang="en-US" sz="2800" dirty="0"/>
          </a:p>
        </p:txBody>
      </p:sp>
    </p:spTree>
    <p:extLst>
      <p:ext uri="{BB962C8B-B14F-4D97-AF65-F5344CB8AC3E}">
        <p14:creationId xmlns:p14="http://schemas.microsoft.com/office/powerpoint/2010/main" val="1460466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7</a:t>
            </a:r>
          </a:p>
        </p:txBody>
      </p:sp>
      <p:sp>
        <p:nvSpPr>
          <p:cNvPr id="3" name="Content Placeholder 2"/>
          <p:cNvSpPr>
            <a:spLocks noGrp="1"/>
          </p:cNvSpPr>
          <p:nvPr>
            <p:ph idx="1"/>
          </p:nvPr>
        </p:nvSpPr>
        <p:spPr>
          <a:xfrm>
            <a:off x="320842" y="926354"/>
            <a:ext cx="8619958" cy="4525963"/>
          </a:xfrm>
        </p:spPr>
        <p:txBody>
          <a:bodyPr>
            <a:noAutofit/>
          </a:bodyPr>
          <a:lstStyle/>
          <a:p>
            <a:pPr marL="0" indent="0">
              <a:buNone/>
            </a:pPr>
            <a:r>
              <a:rPr lang="en-US" sz="2400" dirty="0"/>
              <a:t>7. When dealing with PII or sensitive data, all DOT Federal Employees and Contractors must: </a:t>
            </a:r>
            <a:r>
              <a:rPr lang="en-US" sz="2400" i="1" dirty="0"/>
              <a:t>(Select all that apply)</a:t>
            </a:r>
          </a:p>
          <a:p>
            <a:pPr marL="0" indent="0">
              <a:buNone/>
            </a:pPr>
            <a:endParaRPr lang="en-US" sz="2000" dirty="0"/>
          </a:p>
          <a:p>
            <a:pPr lvl="1">
              <a:spcBef>
                <a:spcPts val="600"/>
              </a:spcBef>
              <a:buFont typeface="Wingdings" panose="05000000000000000000" pitchFamily="2" charset="2"/>
              <a:buChar char="q"/>
            </a:pPr>
            <a:r>
              <a:rPr lang="en-US" sz="1800" dirty="0">
                <a:solidFill>
                  <a:schemeClr val="tx1"/>
                </a:solidFill>
              </a:rPr>
              <a:t>Protect PII and sensitive information from unauthorized disclosure.</a:t>
            </a:r>
          </a:p>
          <a:p>
            <a:pPr lvl="1">
              <a:spcBef>
                <a:spcPts val="600"/>
              </a:spcBef>
              <a:buFont typeface="Wingdings" panose="05000000000000000000" pitchFamily="2" charset="2"/>
              <a:buChar char="q"/>
            </a:pPr>
            <a:r>
              <a:rPr lang="en-US" sz="1800" dirty="0">
                <a:solidFill>
                  <a:schemeClr val="tx1"/>
                </a:solidFill>
              </a:rPr>
              <a:t>Utilize DOT-approved encryption software when transmitting or storing PII or sensitive data.</a:t>
            </a:r>
          </a:p>
          <a:p>
            <a:pPr lvl="1">
              <a:spcBef>
                <a:spcPts val="600"/>
              </a:spcBef>
              <a:buFont typeface="Wingdings" panose="05000000000000000000" pitchFamily="2" charset="2"/>
              <a:buChar char="q"/>
            </a:pPr>
            <a:r>
              <a:rPr lang="en-US" sz="1800" dirty="0">
                <a:solidFill>
                  <a:schemeClr val="tx1"/>
                </a:solidFill>
              </a:rPr>
              <a:t>Only access PII and other sensitive data for which you are authorized.</a:t>
            </a:r>
          </a:p>
          <a:p>
            <a:pPr lvl="1">
              <a:spcBef>
                <a:spcPts val="600"/>
              </a:spcBef>
              <a:buFont typeface="Wingdings" panose="05000000000000000000" pitchFamily="2" charset="2"/>
              <a:buChar char="q"/>
            </a:pPr>
            <a:r>
              <a:rPr lang="en-US" sz="1800" dirty="0">
                <a:solidFill>
                  <a:schemeClr val="tx1"/>
                </a:solidFill>
              </a:rPr>
              <a:t>Only send PII and other sensitive data to your personal account when teleworking.</a:t>
            </a:r>
          </a:p>
          <a:p>
            <a:pPr lvl="1">
              <a:spcBef>
                <a:spcPts val="600"/>
              </a:spcBef>
              <a:buFont typeface="Wingdings" panose="05000000000000000000" pitchFamily="2" charset="2"/>
              <a:buChar char="q"/>
            </a:pPr>
            <a:r>
              <a:rPr lang="en-US" sz="1800" dirty="0">
                <a:solidFill>
                  <a:schemeClr val="tx1"/>
                </a:solidFill>
              </a:rPr>
              <a:t>Only use DOT approved devices for storing and processing PII and other sensitive data.</a:t>
            </a:r>
          </a:p>
          <a:p>
            <a:pPr lvl="1">
              <a:spcBef>
                <a:spcPts val="600"/>
              </a:spcBef>
              <a:buFont typeface="Wingdings" panose="05000000000000000000" pitchFamily="2" charset="2"/>
              <a:buChar char="q"/>
            </a:pPr>
            <a:r>
              <a:rPr lang="en-US" sz="1800" dirty="0">
                <a:solidFill>
                  <a:schemeClr val="tx1"/>
                </a:solidFill>
              </a:rPr>
              <a:t>Obtain proper approval before responding to an external agency request for PII or sensitive information.</a:t>
            </a:r>
          </a:p>
          <a:p>
            <a:pPr lvl="1">
              <a:spcBef>
                <a:spcPts val="600"/>
              </a:spcBef>
              <a:buFont typeface="Wingdings" panose="05000000000000000000" pitchFamily="2" charset="2"/>
              <a:buChar char="q"/>
            </a:pPr>
            <a:r>
              <a:rPr lang="en-US" sz="1800" dirty="0">
                <a:solidFill>
                  <a:schemeClr val="tx1"/>
                </a:solidFill>
              </a:rPr>
              <a:t>Lock workstation and laptops while away, even for a short time. (e.g., going to the bathroom, retrieving items from the printer, etc.)</a:t>
            </a:r>
          </a:p>
          <a:p>
            <a:pPr lvl="1">
              <a:spcBef>
                <a:spcPts val="600"/>
              </a:spcBef>
              <a:buFont typeface="Wingdings" panose="05000000000000000000" pitchFamily="2" charset="2"/>
              <a:buChar char="q"/>
            </a:pPr>
            <a:r>
              <a:rPr lang="en-US" sz="1800" dirty="0">
                <a:solidFill>
                  <a:schemeClr val="tx1"/>
                </a:solidFill>
              </a:rPr>
              <a:t>Protect all PII and sensitive data as if it were your own.</a:t>
            </a:r>
          </a:p>
          <a:p>
            <a:pPr marL="0" indent="0">
              <a:buNone/>
            </a:pPr>
            <a:endParaRPr lang="en-US" sz="1400" dirty="0"/>
          </a:p>
        </p:txBody>
      </p:sp>
    </p:spTree>
    <p:extLst>
      <p:ext uri="{BB962C8B-B14F-4D97-AF65-F5344CB8AC3E}">
        <p14:creationId xmlns:p14="http://schemas.microsoft.com/office/powerpoint/2010/main" val="537775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Goal of Training</a:t>
            </a:r>
          </a:p>
        </p:txBody>
      </p:sp>
      <p:sp>
        <p:nvSpPr>
          <p:cNvPr id="3" name="Content Placeholder 2"/>
          <p:cNvSpPr>
            <a:spLocks noGrp="1"/>
          </p:cNvSpPr>
          <p:nvPr>
            <p:ph idx="1"/>
          </p:nvPr>
        </p:nvSpPr>
        <p:spPr>
          <a:xfrm>
            <a:off x="379564" y="1118232"/>
            <a:ext cx="8523136" cy="3052716"/>
          </a:xfrm>
        </p:spPr>
        <p:txBody>
          <a:bodyPr vert="horz" lIns="91440" tIns="45720" rIns="91440" bIns="45720" rtlCol="0" anchor="t">
            <a:noAutofit/>
          </a:bodyPr>
          <a:lstStyle/>
          <a:p>
            <a:pPr marL="0" indent="0">
              <a:spcBef>
                <a:spcPts val="600"/>
              </a:spcBef>
              <a:spcAft>
                <a:spcPts val="600"/>
              </a:spcAft>
              <a:buNone/>
            </a:pPr>
            <a:r>
              <a:rPr lang="en-US" sz="2400" b="1" dirty="0"/>
              <a:t>This Security Awareness Training (SAT) will:</a:t>
            </a:r>
          </a:p>
          <a:p>
            <a:pPr>
              <a:spcBef>
                <a:spcPts val="600"/>
              </a:spcBef>
              <a:spcAft>
                <a:spcPts val="600"/>
              </a:spcAft>
              <a:buFont typeface="Arial" pitchFamily="34" charset="0"/>
              <a:buChar char="•"/>
            </a:pPr>
            <a:r>
              <a:rPr lang="en-US" sz="2000" dirty="0"/>
              <a:t>Focus your attention on the most pertinent DOT policies, procedures, and best practices as they relate to information security;</a:t>
            </a:r>
          </a:p>
          <a:p>
            <a:pPr>
              <a:spcBef>
                <a:spcPts val="600"/>
              </a:spcBef>
              <a:spcAft>
                <a:spcPts val="600"/>
              </a:spcAft>
              <a:buFont typeface="Arial" pitchFamily="34" charset="0"/>
              <a:buChar char="•"/>
            </a:pPr>
            <a:r>
              <a:rPr lang="en-US" sz="2000" dirty="0"/>
              <a:t>Highlight the risks associated with accessing DOT systems and information</a:t>
            </a:r>
            <a:r>
              <a:rPr lang="en-US" sz="2000" dirty="0">
                <a:solidFill>
                  <a:srgbClr val="FF0000"/>
                </a:solidFill>
              </a:rPr>
              <a:t>; </a:t>
            </a:r>
            <a:r>
              <a:rPr lang="en-US" sz="2000" dirty="0"/>
              <a:t>and </a:t>
            </a:r>
            <a:endParaRPr lang="en-US" sz="2000" dirty="0">
              <a:cs typeface="Calibri"/>
            </a:endParaRPr>
          </a:p>
          <a:p>
            <a:pPr>
              <a:spcBef>
                <a:spcPts val="600"/>
              </a:spcBef>
              <a:spcAft>
                <a:spcPts val="600"/>
              </a:spcAft>
              <a:buFont typeface="Arial" pitchFamily="34" charset="0"/>
              <a:buChar char="•"/>
            </a:pPr>
            <a:r>
              <a:rPr lang="en-US" sz="2000" dirty="0"/>
              <a:t>Identify your responsibilities for protecting DOT systems and information from unauthorized access and disclosure. </a:t>
            </a:r>
          </a:p>
          <a:p>
            <a:pPr marL="0" indent="0">
              <a:buNone/>
            </a:pPr>
            <a:endParaRPr lang="en-US" dirty="0"/>
          </a:p>
        </p:txBody>
      </p:sp>
      <p:sp>
        <p:nvSpPr>
          <p:cNvPr id="8"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3</a:t>
            </a:fld>
            <a:endParaRPr lang="en-US" dirty="0">
              <a:solidFill>
                <a:prstClr val="black">
                  <a:tint val="75000"/>
                </a:prstClr>
              </a:solidFill>
            </a:endParaRPr>
          </a:p>
        </p:txBody>
      </p:sp>
      <p:pic>
        <p:nvPicPr>
          <p:cNvPr id="4" name="Graphic 3" descr="Image of Laptop&#10;" title="Picture of Laptop">
            <a:extLst>
              <a:ext uri="{FF2B5EF4-FFF2-40B4-BE49-F238E27FC236}">
                <a16:creationId xmlns:a16="http://schemas.microsoft.com/office/drawing/2014/main" id="{8E5CD454-9F98-4DCA-8E58-B673FA9859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908151" y="3950942"/>
            <a:ext cx="2870350" cy="213387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48831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8</a:t>
            </a:r>
          </a:p>
        </p:txBody>
      </p:sp>
      <p:sp>
        <p:nvSpPr>
          <p:cNvPr id="3" name="Content Placeholder 2"/>
          <p:cNvSpPr>
            <a:spLocks noGrp="1"/>
          </p:cNvSpPr>
          <p:nvPr>
            <p:ph idx="1"/>
          </p:nvPr>
        </p:nvSpPr>
        <p:spPr>
          <a:xfrm>
            <a:off x="393032" y="927695"/>
            <a:ext cx="8229600" cy="4525963"/>
          </a:xfrm>
        </p:spPr>
        <p:txBody>
          <a:bodyPr/>
          <a:lstStyle/>
          <a:p>
            <a:pPr marL="0" indent="0">
              <a:buNone/>
            </a:pPr>
            <a:r>
              <a:rPr lang="en-US" sz="2800" dirty="0"/>
              <a:t>8. Passwords must: </a:t>
            </a:r>
            <a:r>
              <a:rPr lang="en-US" sz="2800" i="1" dirty="0"/>
              <a:t>(Select all that apply)</a:t>
            </a:r>
          </a:p>
          <a:p>
            <a:pPr marL="0" indent="0">
              <a:buNone/>
            </a:pPr>
            <a:endParaRPr lang="en-US" sz="2000" dirty="0">
              <a:solidFill>
                <a:schemeClr val="tx1"/>
              </a:solidFill>
            </a:endParaRPr>
          </a:p>
          <a:p>
            <a:pPr marL="1371600" lvl="2" indent="-457200">
              <a:buFont typeface="Wingdings" panose="05000000000000000000" pitchFamily="2" charset="2"/>
              <a:buChar char="q"/>
            </a:pPr>
            <a:r>
              <a:rPr lang="en-US" dirty="0">
                <a:solidFill>
                  <a:schemeClr val="tx1"/>
                </a:solidFill>
              </a:rPr>
              <a:t>Be at least twelve (12) characters long.</a:t>
            </a:r>
          </a:p>
          <a:p>
            <a:pPr marL="1371600" lvl="2" indent="-457200">
              <a:buFont typeface="Wingdings" panose="05000000000000000000" pitchFamily="2" charset="2"/>
              <a:buChar char="q"/>
            </a:pPr>
            <a:r>
              <a:rPr lang="en-US" dirty="0">
                <a:solidFill>
                  <a:schemeClr val="tx1"/>
                </a:solidFill>
              </a:rPr>
              <a:t>Have a combination of letters (upper and lower case), numbers and special characters.</a:t>
            </a:r>
          </a:p>
          <a:p>
            <a:pPr marL="1371600" lvl="2" indent="-457200">
              <a:buFont typeface="Wingdings" panose="05000000000000000000" pitchFamily="2" charset="2"/>
              <a:buChar char="q"/>
            </a:pPr>
            <a:r>
              <a:rPr lang="en-US" dirty="0">
                <a:solidFill>
                  <a:schemeClr val="tx1"/>
                </a:solidFill>
              </a:rPr>
              <a:t>Be updated at least every 60 days.</a:t>
            </a:r>
          </a:p>
          <a:p>
            <a:pPr marL="1371600" lvl="2" indent="-457200">
              <a:buFont typeface="Wingdings" panose="05000000000000000000" pitchFamily="2" charset="2"/>
              <a:buChar char="q"/>
            </a:pPr>
            <a:r>
              <a:rPr lang="en-US" dirty="0">
                <a:solidFill>
                  <a:schemeClr val="tx1"/>
                </a:solidFill>
              </a:rPr>
              <a:t>Be updated immediately if you suspect your password has been compromised.</a:t>
            </a:r>
          </a:p>
          <a:p>
            <a:pPr marL="1371600" lvl="2" indent="-457200">
              <a:buFont typeface="Wingdings" panose="05000000000000000000" pitchFamily="2" charset="2"/>
              <a:buChar char="q"/>
            </a:pPr>
            <a:r>
              <a:rPr lang="en-US" dirty="0">
                <a:solidFill>
                  <a:schemeClr val="tx1"/>
                </a:solidFill>
              </a:rPr>
              <a:t>Always be shared with your supervisor upon request or in response to an ISS incident.</a:t>
            </a:r>
          </a:p>
          <a:p>
            <a:endParaRPr lang="en-US" dirty="0"/>
          </a:p>
        </p:txBody>
      </p:sp>
    </p:spTree>
    <p:extLst>
      <p:ext uri="{BB962C8B-B14F-4D97-AF65-F5344CB8AC3E}">
        <p14:creationId xmlns:p14="http://schemas.microsoft.com/office/powerpoint/2010/main" val="21492463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9</a:t>
            </a:r>
          </a:p>
        </p:txBody>
      </p:sp>
      <p:sp>
        <p:nvSpPr>
          <p:cNvPr id="3" name="Content Placeholder 2"/>
          <p:cNvSpPr>
            <a:spLocks noGrp="1"/>
          </p:cNvSpPr>
          <p:nvPr>
            <p:ph idx="1"/>
          </p:nvPr>
        </p:nvSpPr>
        <p:spPr>
          <a:xfrm>
            <a:off x="376990" y="926354"/>
            <a:ext cx="8487609" cy="4525963"/>
          </a:xfrm>
        </p:spPr>
        <p:txBody>
          <a:bodyPr/>
          <a:lstStyle/>
          <a:p>
            <a:pPr marL="342900" indent="-342900">
              <a:buNone/>
            </a:pPr>
            <a:r>
              <a:rPr lang="en-US" sz="2800" dirty="0"/>
              <a:t>9. When are you permitted to leave your Personal Identity Verification (PIV) Card unattended? </a:t>
            </a:r>
            <a:r>
              <a:rPr lang="en-US" sz="2800" i="1" dirty="0"/>
              <a:t>(Select one)</a:t>
            </a:r>
          </a:p>
          <a:p>
            <a:pPr marL="0" indent="0">
              <a:buNone/>
            </a:pPr>
            <a:endParaRPr lang="en-US" dirty="0"/>
          </a:p>
          <a:p>
            <a:pPr marL="914400" lvl="1" indent="-457200">
              <a:spcBef>
                <a:spcPts val="600"/>
              </a:spcBef>
              <a:buFont typeface="Wingdings" panose="05000000000000000000" pitchFamily="2" charset="2"/>
              <a:buChar char="q"/>
            </a:pPr>
            <a:r>
              <a:rPr lang="en-US" sz="2000" dirty="0">
                <a:solidFill>
                  <a:schemeClr val="tx1"/>
                </a:solidFill>
              </a:rPr>
              <a:t>Only when it is inserted into your DOT issued computer or laptop, and you are going to your local printer to retrieve DOT related information.</a:t>
            </a:r>
          </a:p>
          <a:p>
            <a:pPr marL="914400" lvl="1" indent="-457200">
              <a:spcBef>
                <a:spcPts val="600"/>
              </a:spcBef>
              <a:buFont typeface="Wingdings" panose="05000000000000000000" pitchFamily="2" charset="2"/>
              <a:buChar char="q"/>
            </a:pPr>
            <a:r>
              <a:rPr lang="en-US" sz="2000" dirty="0">
                <a:solidFill>
                  <a:schemeClr val="tx1"/>
                </a:solidFill>
              </a:rPr>
              <a:t>Only when it is inserted into your DOT issued computer or laptop, and you are going to the bathroom.</a:t>
            </a:r>
          </a:p>
          <a:p>
            <a:pPr marL="914400" lvl="1" indent="-457200">
              <a:spcBef>
                <a:spcPts val="600"/>
              </a:spcBef>
              <a:buFont typeface="Wingdings" panose="05000000000000000000" pitchFamily="2" charset="2"/>
              <a:buChar char="q"/>
            </a:pPr>
            <a:r>
              <a:rPr lang="en-US" sz="2000" dirty="0">
                <a:solidFill>
                  <a:schemeClr val="tx1"/>
                </a:solidFill>
              </a:rPr>
              <a:t>Only when it is located within your DOT workstation (but not in the computer or laptop) and the workstation is secured by physical guards.</a:t>
            </a:r>
          </a:p>
          <a:p>
            <a:pPr marL="914400" lvl="1" indent="-457200">
              <a:spcBef>
                <a:spcPts val="600"/>
              </a:spcBef>
              <a:buFont typeface="Wingdings" panose="05000000000000000000" pitchFamily="2" charset="2"/>
              <a:buChar char="q"/>
            </a:pPr>
            <a:r>
              <a:rPr lang="en-US" sz="2000" dirty="0">
                <a:solidFill>
                  <a:schemeClr val="tx1"/>
                </a:solidFill>
              </a:rPr>
              <a:t>Never. </a:t>
            </a:r>
          </a:p>
          <a:p>
            <a:endParaRPr lang="en-US" dirty="0"/>
          </a:p>
        </p:txBody>
      </p:sp>
    </p:spTree>
    <p:extLst>
      <p:ext uri="{BB962C8B-B14F-4D97-AF65-F5344CB8AC3E}">
        <p14:creationId xmlns:p14="http://schemas.microsoft.com/office/powerpoint/2010/main" val="660275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229600" cy="860889"/>
          </a:xfrm>
        </p:spPr>
        <p:txBody>
          <a:bodyPr>
            <a:noAutofit/>
          </a:bodyPr>
          <a:lstStyle/>
          <a:p>
            <a:r>
              <a:rPr lang="en-US" sz="4000" dirty="0"/>
              <a:t>Controlled Unclassified Information</a:t>
            </a:r>
          </a:p>
        </p:txBody>
      </p:sp>
      <p:sp>
        <p:nvSpPr>
          <p:cNvPr id="3" name="Content Placeholder 2"/>
          <p:cNvSpPr>
            <a:spLocks noGrp="1"/>
          </p:cNvSpPr>
          <p:nvPr>
            <p:ph idx="1"/>
          </p:nvPr>
        </p:nvSpPr>
        <p:spPr>
          <a:xfrm>
            <a:off x="405060" y="928218"/>
            <a:ext cx="8510340" cy="5092700"/>
          </a:xfrm>
        </p:spPr>
        <p:txBody>
          <a:bodyPr>
            <a:normAutofit fontScale="92500" lnSpcReduction="20000"/>
          </a:bodyPr>
          <a:lstStyle/>
          <a:p>
            <a:pPr marL="0" lvl="1" indent="0">
              <a:lnSpc>
                <a:spcPct val="110000"/>
              </a:lnSpc>
              <a:spcBef>
                <a:spcPts val="600"/>
              </a:spcBef>
              <a:buNone/>
              <a:defRPr/>
            </a:pPr>
            <a:r>
              <a:rPr lang="en-US" sz="2400" b="1" dirty="0">
                <a:solidFill>
                  <a:schemeClr val="accent1">
                    <a:lumMod val="75000"/>
                  </a:schemeClr>
                </a:solidFill>
              </a:rPr>
              <a:t>What is Controlled Unclassified Information ?</a:t>
            </a:r>
          </a:p>
          <a:p>
            <a:pPr marL="0" lvl="1" indent="0">
              <a:lnSpc>
                <a:spcPct val="110000"/>
              </a:lnSpc>
              <a:spcBef>
                <a:spcPts val="600"/>
              </a:spcBef>
              <a:buNone/>
              <a:defRPr/>
            </a:pPr>
            <a:r>
              <a:rPr lang="en-US" sz="2400" dirty="0">
                <a:solidFill>
                  <a:schemeClr val="accent1">
                    <a:lumMod val="75000"/>
                  </a:schemeClr>
                </a:solidFill>
              </a:rPr>
              <a:t>Information and data are both necessary to operate DOT systems.  Because of the sensitive nature of the information you must place a degree of control over its use and dissemination. </a:t>
            </a:r>
          </a:p>
          <a:p>
            <a:pPr marL="0" lvl="1" indent="0">
              <a:lnSpc>
                <a:spcPct val="110000"/>
              </a:lnSpc>
              <a:spcBef>
                <a:spcPts val="600"/>
              </a:spcBef>
              <a:buNone/>
              <a:defRPr/>
            </a:pPr>
            <a:r>
              <a:rPr lang="en-US" sz="2400" dirty="0">
                <a:solidFill>
                  <a:schemeClr val="accent1">
                    <a:lumMod val="75000"/>
                  </a:schemeClr>
                </a:solidFill>
              </a:rPr>
              <a:t>	</a:t>
            </a:r>
          </a:p>
          <a:p>
            <a:pPr marL="0" lvl="1" indent="0">
              <a:lnSpc>
                <a:spcPct val="110000"/>
              </a:lnSpc>
              <a:spcBef>
                <a:spcPts val="600"/>
              </a:spcBef>
              <a:buNone/>
              <a:defRPr/>
            </a:pPr>
            <a:r>
              <a:rPr lang="en-US" sz="2400" dirty="0">
                <a:solidFill>
                  <a:schemeClr val="accent1">
                    <a:lumMod val="75000"/>
                  </a:schemeClr>
                </a:solidFill>
              </a:rPr>
              <a:t>Examples of CUI data include, but are not limited to:</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IP addresses of DOT systems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Account logon information</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Passwords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System vulnerability information</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Business records </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Operating procedures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Security plans</a:t>
            </a:r>
          </a:p>
          <a:p>
            <a:pPr marL="742932" lvl="5" indent="-285744" defTabSz="342891">
              <a:lnSpc>
                <a:spcPct val="110000"/>
              </a:lnSpc>
              <a:spcBef>
                <a:spcPts val="600"/>
              </a:spcBef>
              <a:buFont typeface="Arial" panose="020B0604020202020204" pitchFamily="34" charset="0"/>
              <a:buChar char="•"/>
            </a:pPr>
            <a:r>
              <a:rPr lang="en-US" dirty="0">
                <a:solidFill>
                  <a:schemeClr val="accent1">
                    <a:lumMod val="75000"/>
                  </a:schemeClr>
                </a:solidFill>
                <a:latin typeface="Times New Roman" panose="02020603050405020304" pitchFamily="18" charset="0"/>
                <a:cs typeface="Times New Roman" panose="02020603050405020304" pitchFamily="18" charset="0"/>
              </a:rPr>
              <a:t>Other information that the DOT deems sensitive</a:t>
            </a:r>
          </a:p>
          <a:p>
            <a:endParaRPr lang="en-US" dirty="0"/>
          </a:p>
        </p:txBody>
      </p:sp>
      <p:sp>
        <p:nvSpPr>
          <p:cNvPr id="6" name="Slide Number Placeholder 1"/>
          <p:cNvSpPr>
            <a:spLocks noGrp="1"/>
          </p:cNvSpPr>
          <p:nvPr>
            <p:ph type="sldNum" sz="quarter" idx="12"/>
          </p:nvPr>
        </p:nvSpPr>
        <p:spPr>
          <a:xfrm>
            <a:off x="8622630" y="6467000"/>
            <a:ext cx="468923" cy="365125"/>
          </a:xfrm>
          <a:prstGeom prst="rect">
            <a:avLst/>
          </a:prstGeom>
        </p:spPr>
        <p:txBody>
          <a:bodyPr/>
          <a:lstStyle/>
          <a:p>
            <a:fld id="{36EAB187-7E39-1E4B-8767-A47ADC6C83D2}"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483359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Classified Information</a:t>
            </a:r>
          </a:p>
        </p:txBody>
      </p:sp>
      <p:sp>
        <p:nvSpPr>
          <p:cNvPr id="3" name="Content Placeholder 2"/>
          <p:cNvSpPr>
            <a:spLocks noGrp="1"/>
          </p:cNvSpPr>
          <p:nvPr>
            <p:ph idx="1"/>
          </p:nvPr>
        </p:nvSpPr>
        <p:spPr>
          <a:xfrm>
            <a:off x="292100" y="926358"/>
            <a:ext cx="8229600" cy="4525963"/>
          </a:xfrm>
        </p:spPr>
        <p:txBody>
          <a:bodyPr>
            <a:normAutofit/>
          </a:bodyPr>
          <a:lstStyle/>
          <a:p>
            <a:pPr marL="0" indent="0">
              <a:lnSpc>
                <a:spcPct val="110000"/>
              </a:lnSpc>
              <a:spcBef>
                <a:spcPts val="600"/>
              </a:spcBef>
              <a:buNone/>
            </a:pPr>
            <a:r>
              <a:rPr lang="en-US" sz="2800" b="1" dirty="0">
                <a:solidFill>
                  <a:schemeClr val="accent1">
                    <a:lumMod val="75000"/>
                  </a:schemeClr>
                </a:solidFill>
              </a:rPr>
              <a:t>What is Classified Information?</a:t>
            </a:r>
          </a:p>
          <a:p>
            <a:pPr marL="457188" lvl="1" indent="0">
              <a:lnSpc>
                <a:spcPct val="110000"/>
              </a:lnSpc>
              <a:spcBef>
                <a:spcPts val="600"/>
              </a:spcBef>
              <a:buNone/>
            </a:pPr>
            <a:r>
              <a:rPr lang="en-US" sz="2000" dirty="0">
                <a:solidFill>
                  <a:schemeClr val="accent1">
                    <a:lumMod val="75000"/>
                  </a:schemeClr>
                </a:solidFill>
              </a:rPr>
              <a:t>Classified information is material that a government body has determined is sensitive and requires protection of confidentiality, integrity, or availability.  </a:t>
            </a:r>
          </a:p>
          <a:p>
            <a:pPr marL="457188" lvl="1" indent="0">
              <a:lnSpc>
                <a:spcPct val="110000"/>
              </a:lnSpc>
              <a:spcBef>
                <a:spcPts val="600"/>
              </a:spcBef>
              <a:buNone/>
            </a:pPr>
            <a:r>
              <a:rPr lang="en-US" sz="2000" dirty="0">
                <a:solidFill>
                  <a:schemeClr val="accent1">
                    <a:lumMod val="75000"/>
                  </a:schemeClr>
                </a:solidFill>
              </a:rPr>
              <a:t>Access is restricted by law or regulation to particular groups of people. </a:t>
            </a:r>
          </a:p>
          <a:p>
            <a:pPr marL="457188" lvl="1" indent="0">
              <a:lnSpc>
                <a:spcPct val="110000"/>
              </a:lnSpc>
              <a:spcBef>
                <a:spcPts val="600"/>
              </a:spcBef>
              <a:buNone/>
            </a:pPr>
            <a:r>
              <a:rPr lang="en-US" sz="2000" dirty="0">
                <a:solidFill>
                  <a:schemeClr val="accent1">
                    <a:lumMod val="75000"/>
                  </a:schemeClr>
                </a:solidFill>
              </a:rPr>
              <a:t>A formal security clearance is required to handle classified documents or access classified data.  Mishandling of classified material can incur criminal penalties. </a:t>
            </a:r>
          </a:p>
          <a:p>
            <a:endParaRPr lang="en-US" dirty="0"/>
          </a:p>
        </p:txBody>
      </p:sp>
    </p:spTree>
    <p:extLst>
      <p:ext uri="{BB962C8B-B14F-4D97-AF65-F5344CB8AC3E}">
        <p14:creationId xmlns:p14="http://schemas.microsoft.com/office/powerpoint/2010/main" val="11951612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229600" cy="860889"/>
          </a:xfrm>
        </p:spPr>
        <p:txBody>
          <a:bodyPr>
            <a:normAutofit/>
          </a:bodyPr>
          <a:lstStyle/>
          <a:p>
            <a:r>
              <a:rPr lang="en-US" sz="4000" dirty="0"/>
              <a:t>Data Breach and Identity Theft</a:t>
            </a:r>
          </a:p>
        </p:txBody>
      </p:sp>
      <p:sp>
        <p:nvSpPr>
          <p:cNvPr id="3" name="Content Placeholder 2"/>
          <p:cNvSpPr>
            <a:spLocks noGrp="1"/>
          </p:cNvSpPr>
          <p:nvPr>
            <p:ph idx="1"/>
          </p:nvPr>
        </p:nvSpPr>
        <p:spPr>
          <a:xfrm>
            <a:off x="371505" y="926415"/>
            <a:ext cx="8556565" cy="5108575"/>
          </a:xfrm>
        </p:spPr>
        <p:txBody>
          <a:bodyPr>
            <a:normAutofit/>
          </a:bodyPr>
          <a:lstStyle/>
          <a:p>
            <a:pPr marL="0" indent="0">
              <a:spcBef>
                <a:spcPts val="600"/>
              </a:spcBef>
              <a:buNone/>
            </a:pPr>
            <a:r>
              <a:rPr lang="en-US" sz="3600" b="1" dirty="0"/>
              <a:t>What is a Data Breach?</a:t>
            </a:r>
          </a:p>
          <a:p>
            <a:pPr marL="0" indent="0">
              <a:spcBef>
                <a:spcPts val="600"/>
              </a:spcBef>
              <a:buNone/>
            </a:pPr>
            <a:r>
              <a:rPr lang="en-US" sz="2400" dirty="0"/>
              <a:t>A data breach is the loss of control, or unauthorized access to personally identifiable information, whether physical or electronic. </a:t>
            </a:r>
            <a:endParaRPr lang="en-US" sz="2400" dirty="0">
              <a:solidFill>
                <a:schemeClr val="accent1">
                  <a:lumMod val="75000"/>
                </a:schemeClr>
              </a:solidFill>
            </a:endParaRPr>
          </a:p>
          <a:p>
            <a:pPr marL="0" indent="0">
              <a:spcBef>
                <a:spcPts val="600"/>
              </a:spcBef>
              <a:buNone/>
            </a:pPr>
            <a:r>
              <a:rPr lang="en-US" sz="2400" dirty="0">
                <a:solidFill>
                  <a:schemeClr val="accent1">
                    <a:lumMod val="75000"/>
                  </a:schemeClr>
                </a:solidFill>
              </a:rPr>
              <a:t>A data breach can occur through</a:t>
            </a:r>
            <a:r>
              <a:rPr lang="en-US" sz="2400" b="1" dirty="0">
                <a:solidFill>
                  <a:schemeClr val="accent1">
                    <a:lumMod val="75000"/>
                  </a:schemeClr>
                </a:solidFill>
              </a:rPr>
              <a:t> data mining</a:t>
            </a:r>
            <a:r>
              <a:rPr lang="en-US" sz="2400" dirty="0">
                <a:solidFill>
                  <a:schemeClr val="accent1">
                    <a:lumMod val="75000"/>
                  </a:schemeClr>
                </a:solidFill>
              </a:rPr>
              <a:t>, which is when technology </a:t>
            </a:r>
            <a:r>
              <a:rPr lang="en-US" sz="2400" dirty="0"/>
              <a:t>is used to discover information in massive databases, uncover hidden patterns, find subtle relationships in existing data, and predict future results.</a:t>
            </a:r>
          </a:p>
          <a:p>
            <a:pPr lvl="1">
              <a:spcBef>
                <a:spcPts val="600"/>
              </a:spcBef>
            </a:pPr>
            <a:r>
              <a:rPr lang="en-US" sz="2000" dirty="0">
                <a:solidFill>
                  <a:schemeClr val="accent1">
                    <a:lumMod val="75000"/>
                  </a:schemeClr>
                </a:solidFill>
              </a:rPr>
              <a:t>According to the 2015 </a:t>
            </a:r>
            <a:r>
              <a:rPr lang="en-US" sz="2000" dirty="0" err="1">
                <a:solidFill>
                  <a:schemeClr val="accent1">
                    <a:lumMod val="75000"/>
                  </a:schemeClr>
                </a:solidFill>
              </a:rPr>
              <a:t>Ponemon</a:t>
            </a:r>
            <a:r>
              <a:rPr lang="en-US" sz="2000" dirty="0">
                <a:solidFill>
                  <a:schemeClr val="accent1">
                    <a:lumMod val="75000"/>
                  </a:schemeClr>
                </a:solidFill>
              </a:rPr>
              <a:t> Institute Global Data Breach Study,</a:t>
            </a:r>
            <a:br>
              <a:rPr lang="en-US" sz="2000" dirty="0">
                <a:solidFill>
                  <a:schemeClr val="accent1">
                    <a:lumMod val="75000"/>
                  </a:schemeClr>
                </a:solidFill>
              </a:rPr>
            </a:br>
            <a:r>
              <a:rPr lang="en-US" sz="2000" dirty="0">
                <a:solidFill>
                  <a:schemeClr val="accent1">
                    <a:lumMod val="75000"/>
                  </a:schemeClr>
                </a:solidFill>
              </a:rPr>
              <a:t> the cost of a data breach is $214 per record</a:t>
            </a:r>
          </a:p>
          <a:p>
            <a:pPr lvl="1">
              <a:spcBef>
                <a:spcPts val="600"/>
              </a:spcBef>
            </a:pPr>
            <a:r>
              <a:rPr lang="en-US" sz="2000" dirty="0">
                <a:solidFill>
                  <a:schemeClr val="accent1">
                    <a:lumMod val="75000"/>
                  </a:schemeClr>
                </a:solidFill>
              </a:rPr>
              <a:t>The average total per-breach cost in 2015 was $3.79 million.</a:t>
            </a:r>
          </a:p>
          <a:p>
            <a:pPr marL="0" indent="0">
              <a:spcBef>
                <a:spcPts val="600"/>
              </a:spcBef>
              <a:spcAft>
                <a:spcPts val="600"/>
              </a:spcAft>
              <a:buNone/>
              <a:defRPr/>
            </a:pPr>
            <a:endParaRPr lang="en-US" sz="1800" dirty="0"/>
          </a:p>
          <a:p>
            <a:pPr marL="0" indent="0">
              <a:spcBef>
                <a:spcPts val="600"/>
              </a:spcBef>
              <a:spcAft>
                <a:spcPts val="600"/>
              </a:spcAft>
              <a:buNone/>
              <a:defRPr/>
            </a:pPr>
            <a:endParaRPr lang="en-US" sz="18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5657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526"/>
            <a:ext cx="8229600" cy="860889"/>
          </a:xfrm>
        </p:spPr>
        <p:txBody>
          <a:bodyPr>
            <a:normAutofit fontScale="90000"/>
          </a:bodyPr>
          <a:lstStyle/>
          <a:p>
            <a:r>
              <a:rPr lang="en-US" sz="4000" dirty="0"/>
              <a:t>Data Breach and Identity Theft (</a:t>
            </a:r>
            <a:r>
              <a:rPr lang="en-US" sz="4000" dirty="0" err="1"/>
              <a:t>cont</a:t>
            </a:r>
            <a:r>
              <a:rPr lang="en-US" sz="4000" dirty="0"/>
              <a:t>)</a:t>
            </a:r>
          </a:p>
        </p:txBody>
      </p:sp>
      <p:sp>
        <p:nvSpPr>
          <p:cNvPr id="3" name="Content Placeholder 2"/>
          <p:cNvSpPr>
            <a:spLocks noGrp="1"/>
          </p:cNvSpPr>
          <p:nvPr>
            <p:ph idx="1"/>
          </p:nvPr>
        </p:nvSpPr>
        <p:spPr>
          <a:xfrm>
            <a:off x="534987" y="1028703"/>
            <a:ext cx="8556565" cy="5108575"/>
          </a:xfrm>
        </p:spPr>
        <p:txBody>
          <a:bodyPr>
            <a:normAutofit/>
          </a:bodyPr>
          <a:lstStyle/>
          <a:p>
            <a:pPr marL="0" indent="0">
              <a:lnSpc>
                <a:spcPct val="120000"/>
              </a:lnSpc>
              <a:spcBef>
                <a:spcPts val="600"/>
              </a:spcBef>
              <a:buNone/>
            </a:pPr>
            <a:r>
              <a:rPr lang="en-US" sz="4000" b="1" dirty="0"/>
              <a:t>What is Identity Theft?</a:t>
            </a:r>
          </a:p>
          <a:p>
            <a:pPr marL="0" indent="0">
              <a:lnSpc>
                <a:spcPct val="120000"/>
              </a:lnSpc>
              <a:spcBef>
                <a:spcPts val="600"/>
              </a:spcBef>
              <a:buNone/>
              <a:defRPr/>
            </a:pPr>
            <a:r>
              <a:rPr lang="en-US" sz="2400" dirty="0"/>
              <a:t>When someone uses your PII such as your name, SSN, or credit card number, without your permission, to commit fraud or crimes. Identity theft is a felony under the Identity Theft and Assumption Deterrence Act of 1998.</a:t>
            </a:r>
            <a:endParaRPr lang="en-US" sz="1800" dirty="0"/>
          </a:p>
          <a:p>
            <a:pPr marL="0" indent="0">
              <a:spcBef>
                <a:spcPts val="0"/>
              </a:spcBef>
              <a:spcAft>
                <a:spcPts val="600"/>
              </a:spcAft>
              <a:buNone/>
              <a:defRPr/>
            </a:pPr>
            <a:endParaRPr lang="en-US" sz="1600" dirty="0"/>
          </a:p>
          <a:p>
            <a:pPr marL="0" indent="0">
              <a:spcBef>
                <a:spcPts val="0"/>
              </a:spcBef>
              <a:spcAft>
                <a:spcPts val="600"/>
              </a:spcAft>
              <a:buNone/>
              <a:defRPr/>
            </a:pPr>
            <a:endParaRPr lang="en-US" sz="1600" dirty="0"/>
          </a:p>
        </p:txBody>
      </p:sp>
      <p:sp>
        <p:nvSpPr>
          <p:cNvPr id="7" name="Slide Number Placeholder 1"/>
          <p:cNvSpPr>
            <a:spLocks noGrp="1"/>
          </p:cNvSpPr>
          <p:nvPr>
            <p:ph type="sldNum" sz="quarter" idx="12"/>
          </p:nvPr>
        </p:nvSpPr>
        <p:spPr>
          <a:xfrm>
            <a:off x="8305802" y="6492877"/>
            <a:ext cx="785751" cy="365125"/>
          </a:xfrm>
          <a:prstGeom prst="rect">
            <a:avLst/>
          </a:prstGeom>
        </p:spPr>
        <p:txBody>
          <a:bodyPr/>
          <a:lstStyle/>
          <a:p>
            <a:fld id="{36EAB187-7E39-1E4B-8767-A47ADC6C83D2}" type="slidenum">
              <a:rPr lang="en-US" smtClean="0">
                <a:solidFill>
                  <a:prstClr val="black">
                    <a:tint val="75000"/>
                  </a:prstClr>
                </a:solidFill>
              </a:rPr>
              <a:pPr/>
              <a:t>35</a:t>
            </a:fld>
            <a:endParaRPr lang="en-US" dirty="0">
              <a:solidFill>
                <a:prstClr val="black">
                  <a:tint val="75000"/>
                </a:prstClr>
              </a:solidFill>
            </a:endParaRPr>
          </a:p>
        </p:txBody>
      </p:sp>
      <p:pic>
        <p:nvPicPr>
          <p:cNvPr id="5" name="Picture 4" descr="Animated thief reaches through monitor to steal credit card information." title="Identity Theft"/>
          <p:cNvPicPr>
            <a:picLocks noChangeAspect="1"/>
          </p:cNvPicPr>
          <p:nvPr/>
        </p:nvPicPr>
        <p:blipFill>
          <a:blip r:embed="rId2"/>
          <a:stretch>
            <a:fillRect/>
          </a:stretch>
        </p:blipFill>
        <p:spPr>
          <a:xfrm>
            <a:off x="4813269" y="3444873"/>
            <a:ext cx="3589450" cy="2486028"/>
          </a:xfrm>
          <a:prstGeom prst="rect">
            <a:avLst/>
          </a:prstGeom>
        </p:spPr>
      </p:pic>
    </p:spTree>
    <p:extLst>
      <p:ext uri="{BB962C8B-B14F-4D97-AF65-F5344CB8AC3E}">
        <p14:creationId xmlns:p14="http://schemas.microsoft.com/office/powerpoint/2010/main" val="353160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786812" cy="860889"/>
          </a:xfrm>
        </p:spPr>
        <p:txBody>
          <a:bodyPr>
            <a:normAutofit fontScale="90000"/>
          </a:bodyPr>
          <a:lstStyle/>
          <a:p>
            <a:r>
              <a:rPr lang="en-US" sz="4000" dirty="0"/>
              <a:t>Protecting Sensitive Data and Information</a:t>
            </a:r>
          </a:p>
        </p:txBody>
      </p:sp>
      <p:sp>
        <p:nvSpPr>
          <p:cNvPr id="3" name="Content Placeholder 2"/>
          <p:cNvSpPr>
            <a:spLocks noGrp="1"/>
          </p:cNvSpPr>
          <p:nvPr>
            <p:ph idx="1"/>
          </p:nvPr>
        </p:nvSpPr>
        <p:spPr>
          <a:xfrm>
            <a:off x="393030" y="861391"/>
            <a:ext cx="8229600" cy="4764709"/>
          </a:xfrm>
        </p:spPr>
        <p:txBody>
          <a:bodyPr/>
          <a:lstStyle/>
          <a:p>
            <a:pPr marL="0" indent="0">
              <a:spcBef>
                <a:spcPts val="600"/>
              </a:spcBef>
              <a:spcAft>
                <a:spcPts val="600"/>
              </a:spcAft>
              <a:buNone/>
            </a:pPr>
            <a:r>
              <a:rPr lang="en-US" sz="2400" b="1" dirty="0"/>
              <a:t>Protecting Sensitive Data and Information </a:t>
            </a:r>
          </a:p>
          <a:p>
            <a:pPr marL="0" indent="0">
              <a:spcBef>
                <a:spcPts val="600"/>
              </a:spcBef>
              <a:buNone/>
              <a:defRPr/>
            </a:pPr>
            <a:r>
              <a:rPr lang="en-US" sz="1800" dirty="0"/>
              <a:t>As a user of DOT information systems, it is your </a:t>
            </a:r>
            <a:r>
              <a:rPr lang="en-US" sz="1800" dirty="0">
                <a:solidFill>
                  <a:schemeClr val="tx2"/>
                </a:solidFill>
              </a:rPr>
              <a:t>responsibility</a:t>
            </a:r>
            <a:r>
              <a:rPr lang="en-US" sz="1800" dirty="0"/>
              <a:t> to protect PII, CUI, and other DOT sensitive data by:</a:t>
            </a:r>
          </a:p>
          <a:p>
            <a:pPr>
              <a:spcBef>
                <a:spcPts val="600"/>
              </a:spcBef>
              <a:spcAft>
                <a:spcPts val="600"/>
              </a:spcAft>
            </a:pPr>
            <a:r>
              <a:rPr lang="en-US" sz="1800" dirty="0"/>
              <a:t>Ensuring DOT information and records are properly stored, handled, and/or disposed of, in accordance with DOT policy.</a:t>
            </a:r>
          </a:p>
          <a:p>
            <a:pPr>
              <a:spcBef>
                <a:spcPts val="600"/>
              </a:spcBef>
              <a:spcAft>
                <a:spcPts val="600"/>
              </a:spcAft>
            </a:pPr>
            <a:r>
              <a:rPr lang="en-US" sz="1800" dirty="0"/>
              <a:t>Not disclosing DOT information (in any form), except </a:t>
            </a:r>
          </a:p>
          <a:p>
            <a:pPr lvl="1">
              <a:spcBef>
                <a:spcPts val="600"/>
              </a:spcBef>
              <a:spcAft>
                <a:spcPts val="600"/>
              </a:spcAft>
            </a:pPr>
            <a:r>
              <a:rPr lang="en-US" sz="1600" dirty="0">
                <a:solidFill>
                  <a:schemeClr val="accent1">
                    <a:lumMod val="75000"/>
                  </a:schemeClr>
                </a:solidFill>
              </a:rPr>
              <a:t>Only when authorized, </a:t>
            </a:r>
          </a:p>
          <a:p>
            <a:pPr lvl="1">
              <a:spcBef>
                <a:spcPts val="600"/>
              </a:spcBef>
              <a:spcAft>
                <a:spcPts val="600"/>
              </a:spcAft>
            </a:pPr>
            <a:r>
              <a:rPr lang="en-US" sz="1600" dirty="0">
                <a:solidFill>
                  <a:schemeClr val="accent1">
                    <a:lumMod val="75000"/>
                  </a:schemeClr>
                </a:solidFill>
              </a:rPr>
              <a:t>On a “need to know” basis, or </a:t>
            </a:r>
          </a:p>
          <a:p>
            <a:pPr lvl="1">
              <a:spcBef>
                <a:spcPts val="600"/>
              </a:spcBef>
              <a:spcAft>
                <a:spcPts val="600"/>
              </a:spcAft>
            </a:pPr>
            <a:r>
              <a:rPr lang="en-US" sz="1600" dirty="0">
                <a:solidFill>
                  <a:schemeClr val="accent1">
                    <a:lumMod val="75000"/>
                  </a:schemeClr>
                </a:solidFill>
              </a:rPr>
              <a:t>Required by federal law obligations such as the </a:t>
            </a:r>
            <a:r>
              <a:rPr lang="en-US" sz="1600" i="1" dirty="0">
                <a:solidFill>
                  <a:schemeClr val="accent1">
                    <a:lumMod val="75000"/>
                  </a:schemeClr>
                </a:solidFill>
              </a:rPr>
              <a:t>Freedom of Information Act.</a:t>
            </a:r>
          </a:p>
          <a:p>
            <a:pPr>
              <a:spcBef>
                <a:spcPts val="600"/>
              </a:spcBef>
              <a:spcAft>
                <a:spcPts val="600"/>
              </a:spcAft>
            </a:pPr>
            <a:r>
              <a:rPr lang="en-US" sz="1800" dirty="0">
                <a:solidFill>
                  <a:schemeClr val="accent1">
                    <a:lumMod val="75000"/>
                  </a:schemeClr>
                </a:solidFill>
              </a:rPr>
              <a:t>Not providing DOT information obtained through government employment to another person or organization, which is not otherwise available to the public.</a:t>
            </a:r>
          </a:p>
          <a:p>
            <a:pPr>
              <a:spcBef>
                <a:spcPts val="600"/>
              </a:spcBef>
              <a:spcAft>
                <a:spcPts val="600"/>
              </a:spcAft>
            </a:pPr>
            <a:r>
              <a:rPr lang="en-US" sz="1800" dirty="0">
                <a:solidFill>
                  <a:schemeClr val="accent1">
                    <a:lumMod val="75000"/>
                  </a:schemeClr>
                </a:solidFill>
              </a:rPr>
              <a:t>Not using information obtained through government employment which is not otherwise available to the public.</a:t>
            </a:r>
          </a:p>
          <a:p>
            <a:pPr marL="0" indent="0">
              <a:buNone/>
            </a:pPr>
            <a:endParaRPr lang="en-US" dirty="0"/>
          </a:p>
        </p:txBody>
      </p:sp>
      <p:sp>
        <p:nvSpPr>
          <p:cNvPr id="7" name="Slide Number Placeholder 1"/>
          <p:cNvSpPr>
            <a:spLocks noGrp="1"/>
          </p:cNvSpPr>
          <p:nvPr>
            <p:ph type="sldNum" sz="quarter" idx="12"/>
          </p:nvPr>
        </p:nvSpPr>
        <p:spPr>
          <a:xfrm>
            <a:off x="8622630" y="6492877"/>
            <a:ext cx="468923" cy="365125"/>
          </a:xfrm>
          <a:prstGeom prst="rect">
            <a:avLst/>
          </a:prstGeom>
        </p:spPr>
        <p:txBody>
          <a:bodyPr/>
          <a:lstStyle/>
          <a:p>
            <a:fld id="{36EAB187-7E39-1E4B-8767-A47ADC6C83D2}" type="slidenum">
              <a:rPr lang="en-US" smtClean="0">
                <a:solidFill>
                  <a:prstClr val="black">
                    <a:tint val="75000"/>
                  </a:prstClr>
                </a:solidFill>
              </a:rPr>
              <a:pPr/>
              <a:t>36</a:t>
            </a:fld>
            <a:endParaRPr lang="en-US" dirty="0">
              <a:solidFill>
                <a:prstClr val="black">
                  <a:tint val="75000"/>
                </a:prstClr>
              </a:solidFill>
            </a:endParaRPr>
          </a:p>
        </p:txBody>
      </p:sp>
      <p:sp>
        <p:nvSpPr>
          <p:cNvPr id="8" name="TextBox 7"/>
          <p:cNvSpPr txBox="1"/>
          <p:nvPr/>
        </p:nvSpPr>
        <p:spPr>
          <a:xfrm>
            <a:off x="150555" y="5730992"/>
            <a:ext cx="8614033" cy="491160"/>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pPr>
              <a:lnSpc>
                <a:spcPct val="80000"/>
              </a:lnSpc>
              <a:spcBef>
                <a:spcPts val="600"/>
              </a:spcBef>
              <a:defRPr/>
            </a:pPr>
            <a:r>
              <a:rPr lang="en-US" dirty="0"/>
              <a:t>Warning: </a:t>
            </a:r>
            <a:r>
              <a:rPr lang="en-US" b="0" dirty="0"/>
              <a:t>You must NOT access, process, or store classified information on any device that has not been authorized</a:t>
            </a:r>
            <a:endParaRPr lang="en-US" b="0" strike="sngStrike" dirty="0">
              <a:solidFill>
                <a:srgbClr val="FF0000"/>
              </a:solidFill>
            </a:endParaRPr>
          </a:p>
        </p:txBody>
      </p:sp>
    </p:spTree>
    <p:extLst>
      <p:ext uri="{BB962C8B-B14F-4D97-AF65-F5344CB8AC3E}">
        <p14:creationId xmlns:p14="http://schemas.microsoft.com/office/powerpoint/2010/main" val="40050123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467"/>
            <a:ext cx="9550400" cy="860889"/>
          </a:xfrm>
        </p:spPr>
        <p:txBody>
          <a:bodyPr>
            <a:noAutofit/>
          </a:bodyPr>
          <a:lstStyle/>
          <a:p>
            <a:r>
              <a:rPr lang="en-US" sz="3200" dirty="0"/>
              <a:t>Protecting Sensitive Data and Information </a:t>
            </a:r>
            <a:r>
              <a:rPr lang="en-US" sz="2800" dirty="0"/>
              <a:t>(</a:t>
            </a:r>
            <a:r>
              <a:rPr lang="en-US" sz="2800" dirty="0" err="1"/>
              <a:t>cont</a:t>
            </a:r>
            <a:r>
              <a:rPr lang="en-US" sz="2800" dirty="0"/>
              <a:t>)</a:t>
            </a:r>
          </a:p>
        </p:txBody>
      </p:sp>
      <p:sp>
        <p:nvSpPr>
          <p:cNvPr id="3" name="Content Placeholder 2"/>
          <p:cNvSpPr>
            <a:spLocks noGrp="1"/>
          </p:cNvSpPr>
          <p:nvPr>
            <p:ph idx="1"/>
          </p:nvPr>
        </p:nvSpPr>
        <p:spPr>
          <a:xfrm>
            <a:off x="215900" y="943372"/>
            <a:ext cx="8928100" cy="4525963"/>
          </a:xfrm>
        </p:spPr>
        <p:txBody>
          <a:bodyPr/>
          <a:lstStyle/>
          <a:p>
            <a:pPr marL="0" indent="0">
              <a:spcBef>
                <a:spcPts val="600"/>
              </a:spcBef>
              <a:spcAft>
                <a:spcPts val="600"/>
              </a:spcAft>
              <a:buNone/>
            </a:pPr>
            <a:r>
              <a:rPr lang="en-US" sz="2800" b="1" dirty="0"/>
              <a:t>How Do I Protect DOT Sensitive Data and Information?</a:t>
            </a:r>
          </a:p>
          <a:p>
            <a:pPr marL="0" indent="0">
              <a:spcBef>
                <a:spcPts val="600"/>
              </a:spcBef>
              <a:buNone/>
              <a:defRPr/>
            </a:pPr>
            <a:r>
              <a:rPr lang="en-US" sz="2000" dirty="0"/>
              <a:t>All DOT workforce personnel must:</a:t>
            </a:r>
          </a:p>
          <a:p>
            <a:pPr>
              <a:spcBef>
                <a:spcPts val="600"/>
              </a:spcBef>
              <a:defRPr/>
            </a:pPr>
            <a:r>
              <a:rPr lang="en-US" sz="2000" dirty="0">
                <a:solidFill>
                  <a:schemeClr val="accent1">
                    <a:lumMod val="75000"/>
                  </a:schemeClr>
                </a:solidFill>
              </a:rPr>
              <a:t>Utilize DOT-approved encryption software when transmitting or storing PII or sensitive data.</a:t>
            </a:r>
          </a:p>
          <a:p>
            <a:pPr>
              <a:spcBef>
                <a:spcPts val="600"/>
              </a:spcBef>
              <a:defRPr/>
            </a:pPr>
            <a:r>
              <a:rPr lang="en-US" sz="2000" dirty="0">
                <a:solidFill>
                  <a:schemeClr val="accent1">
                    <a:lumMod val="75000"/>
                  </a:schemeClr>
                </a:solidFill>
              </a:rPr>
              <a:t>Only access PII and other sensitive data for which you are authorized.</a:t>
            </a:r>
          </a:p>
          <a:p>
            <a:pPr>
              <a:spcBef>
                <a:spcPts val="600"/>
              </a:spcBef>
              <a:defRPr/>
            </a:pPr>
            <a:r>
              <a:rPr lang="en-US" sz="2000" dirty="0">
                <a:solidFill>
                  <a:schemeClr val="accent1">
                    <a:lumMod val="75000"/>
                  </a:schemeClr>
                </a:solidFill>
              </a:rPr>
              <a:t>Only use DOT approved devices for storing and processing PII and other sensitive data.</a:t>
            </a:r>
          </a:p>
          <a:p>
            <a:pPr>
              <a:spcBef>
                <a:spcPts val="600"/>
              </a:spcBef>
              <a:defRPr/>
            </a:pPr>
            <a:r>
              <a:rPr lang="en-US" sz="2000" dirty="0">
                <a:solidFill>
                  <a:schemeClr val="accent1">
                    <a:lumMod val="75000"/>
                  </a:schemeClr>
                </a:solidFill>
              </a:rPr>
              <a:t>Obtain proper approval before responding to external agency request for PII or sensitive information.</a:t>
            </a:r>
          </a:p>
          <a:p>
            <a:pPr>
              <a:spcBef>
                <a:spcPts val="600"/>
              </a:spcBef>
            </a:pPr>
            <a:r>
              <a:rPr lang="en-US" sz="2000" dirty="0">
                <a:solidFill>
                  <a:schemeClr val="accent1">
                    <a:lumMod val="75000"/>
                  </a:schemeClr>
                </a:solidFill>
              </a:rPr>
              <a:t>Lock workstations and laptops while away, even for a short time. (e.g. going to the bathroom, retrieving items from the printer, etc.).</a:t>
            </a:r>
          </a:p>
          <a:p>
            <a:pPr>
              <a:spcBef>
                <a:spcPts val="600"/>
              </a:spcBef>
            </a:pPr>
            <a:r>
              <a:rPr lang="en-US" sz="2000" dirty="0">
                <a:solidFill>
                  <a:schemeClr val="accent1">
                    <a:lumMod val="75000"/>
                  </a:schemeClr>
                </a:solidFill>
              </a:rPr>
              <a:t>Protect all PII and sensitive data as if it were your own.</a:t>
            </a:r>
          </a:p>
          <a:p>
            <a:pPr marL="0" indent="0">
              <a:buNone/>
            </a:pPr>
            <a:endParaRPr lang="en-US" sz="3200" dirty="0"/>
          </a:p>
          <a:p>
            <a:pPr marL="0" indent="0">
              <a:buNone/>
            </a:pPr>
            <a:endParaRPr lang="en-US" sz="3200" dirty="0"/>
          </a:p>
        </p:txBody>
      </p:sp>
      <p:sp>
        <p:nvSpPr>
          <p:cNvPr id="7" name="Slide Number Placeholder 1"/>
          <p:cNvSpPr>
            <a:spLocks noGrp="1"/>
          </p:cNvSpPr>
          <p:nvPr>
            <p:ph type="sldNum" sz="quarter" idx="12"/>
          </p:nvPr>
        </p:nvSpPr>
        <p:spPr>
          <a:xfrm>
            <a:off x="8558151" y="6492877"/>
            <a:ext cx="533400" cy="365125"/>
          </a:xfrm>
          <a:prstGeom prst="rect">
            <a:avLst/>
          </a:prstGeom>
        </p:spPr>
        <p:txBody>
          <a:bodyPr/>
          <a:lstStyle/>
          <a:p>
            <a:fld id="{36EAB187-7E39-1E4B-8767-A47ADC6C83D2}" type="slidenum">
              <a:rPr lang="en-US" smtClean="0">
                <a:solidFill>
                  <a:prstClr val="black">
                    <a:tint val="75000"/>
                  </a:prstClr>
                </a:solidFill>
              </a:rPr>
              <a:pPr/>
              <a:t>37</a:t>
            </a:fld>
            <a:endParaRPr lang="en-US" dirty="0">
              <a:solidFill>
                <a:prstClr val="black">
                  <a:tint val="75000"/>
                </a:prstClr>
              </a:solidFill>
            </a:endParaRPr>
          </a:p>
        </p:txBody>
      </p:sp>
    </p:spTree>
    <p:extLst>
      <p:ext uri="{BB962C8B-B14F-4D97-AF65-F5344CB8AC3E}">
        <p14:creationId xmlns:p14="http://schemas.microsoft.com/office/powerpoint/2010/main" val="1574125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10</a:t>
            </a:r>
          </a:p>
        </p:txBody>
      </p:sp>
      <p:sp>
        <p:nvSpPr>
          <p:cNvPr id="3" name="Content Placeholder 2"/>
          <p:cNvSpPr>
            <a:spLocks noGrp="1"/>
          </p:cNvSpPr>
          <p:nvPr>
            <p:ph idx="1"/>
          </p:nvPr>
        </p:nvSpPr>
        <p:spPr>
          <a:xfrm>
            <a:off x="304800" y="1110920"/>
            <a:ext cx="8229600" cy="4525963"/>
          </a:xfrm>
        </p:spPr>
        <p:txBody>
          <a:bodyPr>
            <a:normAutofit fontScale="85000" lnSpcReduction="20000"/>
          </a:bodyPr>
          <a:lstStyle/>
          <a:p>
            <a:pPr marL="571500" indent="-571500">
              <a:buNone/>
            </a:pPr>
            <a:r>
              <a:rPr lang="en-US" dirty="0"/>
              <a:t>10. Which of the following examples does not qualify as Controlled Unclassified Information (CUI)? </a:t>
            </a:r>
            <a:r>
              <a:rPr lang="en-US" i="1" dirty="0"/>
              <a:t>(Select one)</a:t>
            </a:r>
          </a:p>
          <a:p>
            <a:pPr marL="0" indent="0">
              <a:buNone/>
            </a:pPr>
            <a:endParaRPr lang="en-US" dirty="0"/>
          </a:p>
          <a:p>
            <a:pPr lvl="1">
              <a:lnSpc>
                <a:spcPct val="120000"/>
              </a:lnSpc>
              <a:spcBef>
                <a:spcPts val="600"/>
              </a:spcBef>
              <a:buFont typeface="Wingdings" panose="05000000000000000000" pitchFamily="2" charset="2"/>
              <a:buChar char="q"/>
            </a:pPr>
            <a:r>
              <a:rPr lang="en-US" dirty="0">
                <a:solidFill>
                  <a:schemeClr val="tx1"/>
                </a:solidFill>
              </a:rPr>
              <a:t>IP addresses of DOT systems.</a:t>
            </a:r>
          </a:p>
          <a:p>
            <a:pPr lvl="1">
              <a:lnSpc>
                <a:spcPct val="120000"/>
              </a:lnSpc>
              <a:spcBef>
                <a:spcPts val="600"/>
              </a:spcBef>
              <a:buFont typeface="Wingdings" panose="05000000000000000000" pitchFamily="2" charset="2"/>
              <a:buChar char="q"/>
            </a:pPr>
            <a:r>
              <a:rPr lang="en-US" dirty="0">
                <a:solidFill>
                  <a:schemeClr val="tx1"/>
                </a:solidFill>
              </a:rPr>
              <a:t>Account logon information.</a:t>
            </a:r>
          </a:p>
          <a:p>
            <a:pPr lvl="1">
              <a:lnSpc>
                <a:spcPct val="120000"/>
              </a:lnSpc>
              <a:spcBef>
                <a:spcPts val="600"/>
              </a:spcBef>
              <a:buFont typeface="Wingdings" panose="05000000000000000000" pitchFamily="2" charset="2"/>
              <a:buChar char="q"/>
            </a:pPr>
            <a:r>
              <a:rPr lang="en-US" dirty="0">
                <a:solidFill>
                  <a:schemeClr val="tx1"/>
                </a:solidFill>
              </a:rPr>
              <a:t>Passwords.</a:t>
            </a:r>
          </a:p>
          <a:p>
            <a:pPr lvl="1">
              <a:lnSpc>
                <a:spcPct val="120000"/>
              </a:lnSpc>
              <a:spcBef>
                <a:spcPts val="600"/>
              </a:spcBef>
              <a:buFont typeface="Wingdings" panose="05000000000000000000" pitchFamily="2" charset="2"/>
              <a:buChar char="q"/>
            </a:pPr>
            <a:r>
              <a:rPr lang="en-US" dirty="0">
                <a:solidFill>
                  <a:schemeClr val="tx1"/>
                </a:solidFill>
              </a:rPr>
              <a:t>System vulnerability information.</a:t>
            </a:r>
          </a:p>
          <a:p>
            <a:pPr lvl="1">
              <a:lnSpc>
                <a:spcPct val="120000"/>
              </a:lnSpc>
              <a:spcBef>
                <a:spcPts val="600"/>
              </a:spcBef>
              <a:buFont typeface="Wingdings" panose="05000000000000000000" pitchFamily="2" charset="2"/>
              <a:buChar char="q"/>
            </a:pPr>
            <a:r>
              <a:rPr lang="en-US" dirty="0">
                <a:solidFill>
                  <a:schemeClr val="tx1"/>
                </a:solidFill>
              </a:rPr>
              <a:t>Business records.</a:t>
            </a:r>
          </a:p>
          <a:p>
            <a:pPr lvl="1">
              <a:lnSpc>
                <a:spcPct val="120000"/>
              </a:lnSpc>
              <a:spcBef>
                <a:spcPts val="600"/>
              </a:spcBef>
              <a:buFont typeface="Wingdings" panose="05000000000000000000" pitchFamily="2" charset="2"/>
              <a:buChar char="q"/>
            </a:pPr>
            <a:r>
              <a:rPr lang="en-US" dirty="0">
                <a:solidFill>
                  <a:schemeClr val="tx1"/>
                </a:solidFill>
              </a:rPr>
              <a:t>Operating procedures.</a:t>
            </a:r>
          </a:p>
          <a:p>
            <a:pPr lvl="1">
              <a:lnSpc>
                <a:spcPct val="120000"/>
              </a:lnSpc>
              <a:spcBef>
                <a:spcPts val="600"/>
              </a:spcBef>
              <a:buFont typeface="Wingdings" panose="05000000000000000000" pitchFamily="2" charset="2"/>
              <a:buChar char="q"/>
            </a:pPr>
            <a:r>
              <a:rPr lang="en-US" dirty="0">
                <a:solidFill>
                  <a:schemeClr val="tx1"/>
                </a:solidFill>
              </a:rPr>
              <a:t>Security plans.</a:t>
            </a:r>
          </a:p>
          <a:p>
            <a:pPr lvl="1">
              <a:lnSpc>
                <a:spcPct val="120000"/>
              </a:lnSpc>
              <a:spcBef>
                <a:spcPts val="600"/>
              </a:spcBef>
              <a:buFont typeface="Wingdings" panose="05000000000000000000" pitchFamily="2" charset="2"/>
              <a:buChar char="q"/>
            </a:pPr>
            <a:r>
              <a:rPr lang="en-US" dirty="0">
                <a:solidFill>
                  <a:schemeClr val="tx1"/>
                </a:solidFill>
              </a:rPr>
              <a:t>None of the above.</a:t>
            </a:r>
          </a:p>
          <a:p>
            <a:endParaRPr lang="en-US" dirty="0"/>
          </a:p>
        </p:txBody>
      </p:sp>
    </p:spTree>
    <p:extLst>
      <p:ext uri="{BB962C8B-B14F-4D97-AF65-F5344CB8AC3E}">
        <p14:creationId xmlns:p14="http://schemas.microsoft.com/office/powerpoint/2010/main" val="19138092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(1 of 4)</a:t>
            </a:r>
          </a:p>
        </p:txBody>
      </p:sp>
      <p:sp>
        <p:nvSpPr>
          <p:cNvPr id="3" name="Content Placeholder 2"/>
          <p:cNvSpPr>
            <a:spLocks noGrp="1"/>
          </p:cNvSpPr>
          <p:nvPr>
            <p:ph idx="1"/>
          </p:nvPr>
        </p:nvSpPr>
        <p:spPr>
          <a:xfrm>
            <a:off x="263835" y="1016978"/>
            <a:ext cx="8229600" cy="5359400"/>
          </a:xfrm>
        </p:spPr>
        <p:txBody>
          <a:bodyPr>
            <a:normAutofit/>
          </a:bodyPr>
          <a:lstStyle/>
          <a:p>
            <a:pPr marL="0" indent="0">
              <a:spcBef>
                <a:spcPts val="600"/>
              </a:spcBef>
              <a:buNone/>
            </a:pPr>
            <a:r>
              <a:rPr lang="en-US" sz="2800" b="1" dirty="0"/>
              <a:t>Teleworking</a:t>
            </a:r>
          </a:p>
          <a:p>
            <a:pPr marL="342891" lvl="1" indent="-342891">
              <a:spcBef>
                <a:spcPts val="600"/>
              </a:spcBef>
              <a:buFont typeface="Arial"/>
              <a:buChar char="•"/>
              <a:defRPr/>
            </a:pPr>
            <a:r>
              <a:rPr lang="en-US" sz="2400" dirty="0">
                <a:solidFill>
                  <a:srgbClr val="0A5894"/>
                </a:solidFill>
              </a:rPr>
              <a:t>The DOT permits certain workforce personnel to complete job responsibilities from a location other than their normal workplace.</a:t>
            </a:r>
            <a:endParaRPr lang="en-US" sz="2400" i="1" dirty="0">
              <a:solidFill>
                <a:srgbClr val="0A5894"/>
              </a:solidFill>
            </a:endParaRPr>
          </a:p>
          <a:p>
            <a:pPr>
              <a:spcBef>
                <a:spcPts val="600"/>
              </a:spcBef>
              <a:defRPr/>
            </a:pPr>
            <a:r>
              <a:rPr lang="en-US" sz="2400" dirty="0"/>
              <a:t>Before you telework, you must:</a:t>
            </a:r>
          </a:p>
          <a:p>
            <a:pPr lvl="1">
              <a:spcBef>
                <a:spcPts val="600"/>
              </a:spcBef>
              <a:defRPr/>
            </a:pPr>
            <a:r>
              <a:rPr lang="en-US" sz="2000" dirty="0">
                <a:solidFill>
                  <a:schemeClr val="accent1">
                    <a:lumMod val="75000"/>
                  </a:schemeClr>
                </a:solidFill>
              </a:rPr>
              <a:t>Be designated as a telework employee.</a:t>
            </a:r>
          </a:p>
          <a:p>
            <a:pPr lvl="1">
              <a:spcBef>
                <a:spcPts val="600"/>
              </a:spcBef>
              <a:defRPr/>
            </a:pPr>
            <a:r>
              <a:rPr lang="en-US" sz="2000" dirty="0">
                <a:solidFill>
                  <a:schemeClr val="accent1">
                    <a:lumMod val="75000"/>
                  </a:schemeClr>
                </a:solidFill>
              </a:rPr>
              <a:t>Familiarize yourself with and adhere to the </a:t>
            </a:r>
            <a:r>
              <a:rPr lang="en-US" sz="2000" dirty="0">
                <a:solidFill>
                  <a:schemeClr val="tx1"/>
                </a:solidFill>
                <a:hlinkClick r:id="rId3"/>
              </a:rPr>
              <a:t>DOT Order 1501.1A Telework Policy</a:t>
            </a:r>
            <a:r>
              <a:rPr lang="en-US" sz="2000" dirty="0">
                <a:solidFill>
                  <a:schemeClr val="tx1"/>
                </a:solidFill>
              </a:rPr>
              <a:t>.</a:t>
            </a:r>
          </a:p>
          <a:p>
            <a:pPr lvl="1">
              <a:spcBef>
                <a:spcPts val="600"/>
              </a:spcBef>
              <a:defRPr/>
            </a:pPr>
            <a:r>
              <a:rPr lang="en-US" sz="2000" dirty="0">
                <a:solidFill>
                  <a:schemeClr val="accent1">
                    <a:lumMod val="75000"/>
                  </a:schemeClr>
                </a:solidFill>
              </a:rPr>
              <a:t>Have an approved telework agreement in place.</a:t>
            </a:r>
          </a:p>
          <a:p>
            <a:pPr lvl="1">
              <a:spcBef>
                <a:spcPts val="600"/>
              </a:spcBef>
              <a:defRPr/>
            </a:pPr>
            <a:r>
              <a:rPr lang="en-US" sz="2000" dirty="0">
                <a:solidFill>
                  <a:schemeClr val="accent1">
                    <a:lumMod val="75000"/>
                  </a:schemeClr>
                </a:solidFill>
              </a:rPr>
              <a:t>Have an agreed upon work schedule with your manager.</a:t>
            </a:r>
          </a:p>
          <a:p>
            <a:pPr lvl="1">
              <a:spcBef>
                <a:spcPts val="600"/>
              </a:spcBef>
              <a:defRPr/>
            </a:pPr>
            <a:r>
              <a:rPr lang="en-US" sz="2000" dirty="0">
                <a:solidFill>
                  <a:schemeClr val="accent1">
                    <a:lumMod val="75000"/>
                  </a:schemeClr>
                </a:solidFill>
              </a:rPr>
              <a:t>Contact your manager or visit the </a:t>
            </a:r>
            <a:r>
              <a:rPr lang="en-US" sz="2000" dirty="0">
                <a:solidFill>
                  <a:schemeClr val="tx1"/>
                </a:solidFill>
                <a:hlinkClick r:id="rId4"/>
              </a:rPr>
              <a:t>DOT telework website </a:t>
            </a:r>
            <a:r>
              <a:rPr lang="en-US" sz="2000" dirty="0">
                <a:solidFill>
                  <a:schemeClr val="accent1">
                    <a:lumMod val="75000"/>
                  </a:schemeClr>
                </a:solidFill>
              </a:rPr>
              <a:t>for additional information on teleworking and to see if you are eligible.</a:t>
            </a:r>
          </a:p>
          <a:p>
            <a:pPr marL="0" indent="0">
              <a:buNone/>
            </a:pPr>
            <a:endParaRPr lang="en-US" sz="2800" b="1" dirty="0"/>
          </a:p>
        </p:txBody>
      </p:sp>
      <p:sp>
        <p:nvSpPr>
          <p:cNvPr id="6" name="Slide Number Placeholder 1"/>
          <p:cNvSpPr>
            <a:spLocks noGrp="1"/>
          </p:cNvSpPr>
          <p:nvPr>
            <p:ph type="sldNum" sz="quarter" idx="12"/>
          </p:nvPr>
        </p:nvSpPr>
        <p:spPr>
          <a:xfrm>
            <a:off x="6969825" y="6467000"/>
            <a:ext cx="2133600" cy="365125"/>
          </a:xfrm>
          <a:prstGeom prst="rect">
            <a:avLst/>
          </a:prstGeom>
        </p:spPr>
        <p:txBody>
          <a:bodyPr/>
          <a:lstStyle/>
          <a:p>
            <a:fld id="{36EAB187-7E39-1E4B-8767-A47ADC6C83D2}" type="slidenum">
              <a:rPr lang="en-US" smtClean="0">
                <a:solidFill>
                  <a:prstClr val="black">
                    <a:tint val="75000"/>
                  </a:prstClr>
                </a:solidFill>
              </a:rPr>
              <a:pPr/>
              <a:t>39</a:t>
            </a:fld>
            <a:endParaRPr lang="en-US" dirty="0">
              <a:solidFill>
                <a:prstClr val="black">
                  <a:tint val="75000"/>
                </a:prstClr>
              </a:solidFill>
            </a:endParaRPr>
          </a:p>
        </p:txBody>
      </p:sp>
    </p:spTree>
    <p:extLst>
      <p:ext uri="{BB962C8B-B14F-4D97-AF65-F5344CB8AC3E}">
        <p14:creationId xmlns:p14="http://schemas.microsoft.com/office/powerpoint/2010/main" val="241107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6159"/>
            <a:ext cx="8229600" cy="860889"/>
          </a:xfrm>
        </p:spPr>
        <p:txBody>
          <a:bodyPr>
            <a:normAutofit/>
          </a:bodyPr>
          <a:lstStyle/>
          <a:p>
            <a:r>
              <a:rPr lang="en-US" sz="4000" dirty="0"/>
              <a:t>Why this Training is Required</a:t>
            </a:r>
          </a:p>
        </p:txBody>
      </p:sp>
      <p:sp>
        <p:nvSpPr>
          <p:cNvPr id="3" name="Content Placeholder 2"/>
          <p:cNvSpPr>
            <a:spLocks noGrp="1"/>
          </p:cNvSpPr>
          <p:nvPr>
            <p:ph idx="1"/>
          </p:nvPr>
        </p:nvSpPr>
        <p:spPr>
          <a:xfrm>
            <a:off x="534988" y="1384302"/>
            <a:ext cx="8229600" cy="4525963"/>
          </a:xfrm>
        </p:spPr>
        <p:txBody>
          <a:bodyPr vert="horz" lIns="91440" tIns="45720" rIns="91440" bIns="45720" rtlCol="0" anchor="t">
            <a:noAutofit/>
          </a:bodyPr>
          <a:lstStyle/>
          <a:p>
            <a:pPr marL="0" indent="0">
              <a:spcBef>
                <a:spcPts val="600"/>
              </a:spcBef>
              <a:spcAft>
                <a:spcPts val="600"/>
              </a:spcAft>
              <a:buNone/>
            </a:pPr>
            <a:r>
              <a:rPr lang="en-US" sz="2400" b="1" dirty="0"/>
              <a:t>You must take this training because:</a:t>
            </a:r>
          </a:p>
          <a:p>
            <a:pPr marL="800080" lvl="1" indent="-342891">
              <a:spcBef>
                <a:spcPts val="600"/>
              </a:spcBef>
              <a:spcAft>
                <a:spcPts val="600"/>
              </a:spcAft>
              <a:buFont typeface="Wingdings" pitchFamily="2" charset="2"/>
              <a:buChar char=""/>
            </a:pPr>
            <a:r>
              <a:rPr lang="en-US" sz="2000" dirty="0">
                <a:solidFill>
                  <a:srgbClr val="0A5894"/>
                </a:solidFill>
              </a:rPr>
              <a:t>You are part of the DOT workforce (a DOT federal employee, contractor, subcontractor, intern; on detail with the DOT; or a temporary DOT worker);</a:t>
            </a:r>
          </a:p>
          <a:p>
            <a:pPr marL="800080" lvl="1" indent="-342891">
              <a:spcBef>
                <a:spcPts val="600"/>
              </a:spcBef>
              <a:spcAft>
                <a:spcPts val="600"/>
              </a:spcAft>
              <a:buFont typeface="Wingdings" pitchFamily="2" charset="2"/>
              <a:buChar char=""/>
            </a:pPr>
            <a:r>
              <a:rPr lang="en-US" sz="2000" dirty="0">
                <a:solidFill>
                  <a:srgbClr val="0A5894"/>
                </a:solidFill>
              </a:rPr>
              <a:t>You have access to DOT systems and information;</a:t>
            </a:r>
          </a:p>
          <a:p>
            <a:pPr marL="800080" lvl="1" indent="-342891">
              <a:spcBef>
                <a:spcPts val="600"/>
              </a:spcBef>
              <a:spcAft>
                <a:spcPts val="600"/>
              </a:spcAft>
              <a:buFont typeface="Wingdings" pitchFamily="2" charset="2"/>
              <a:buChar char=""/>
            </a:pPr>
            <a:r>
              <a:rPr lang="en-US" sz="2000" dirty="0">
                <a:solidFill>
                  <a:srgbClr val="0A5894"/>
                </a:solidFill>
              </a:rPr>
              <a:t>You have an obligation and responsibility to </a:t>
            </a:r>
            <a:br>
              <a:rPr lang="en-US" sz="2000" dirty="0">
                <a:solidFill>
                  <a:srgbClr val="0A5894"/>
                </a:solidFill>
              </a:rPr>
            </a:br>
            <a:r>
              <a:rPr lang="en-US" sz="2000" dirty="0">
                <a:solidFill>
                  <a:srgbClr val="0A5894"/>
                </a:solidFill>
              </a:rPr>
              <a:t>protect DOT information and systems from </a:t>
            </a:r>
            <a:br>
              <a:rPr lang="en-US" sz="2000" dirty="0">
                <a:solidFill>
                  <a:srgbClr val="0A5894"/>
                </a:solidFill>
              </a:rPr>
            </a:br>
            <a:r>
              <a:rPr lang="en-US" sz="2000" dirty="0">
                <a:solidFill>
                  <a:srgbClr val="0A5894"/>
                </a:solidFill>
              </a:rPr>
              <a:t>unauthorized access or disclosure; and</a:t>
            </a:r>
          </a:p>
          <a:p>
            <a:pPr marL="800080" lvl="1" indent="-342891">
              <a:spcBef>
                <a:spcPts val="600"/>
              </a:spcBef>
              <a:spcAft>
                <a:spcPts val="600"/>
              </a:spcAft>
              <a:buFont typeface="Wingdings" pitchFamily="2" charset="2"/>
              <a:buChar char=""/>
            </a:pPr>
            <a:r>
              <a:rPr lang="en-US" sz="2000" dirty="0">
                <a:solidFill>
                  <a:srgbClr val="0A5894"/>
                </a:solidFill>
              </a:rPr>
              <a:t>SAT is required by federal law and DOT policy.</a:t>
            </a:r>
            <a:endParaRPr lang="en-US" sz="2000" b="1" dirty="0"/>
          </a:p>
          <a:p>
            <a:pPr marL="0" indent="0">
              <a:buNone/>
            </a:pPr>
            <a:endParaRPr lang="en-US" dirty="0"/>
          </a:p>
        </p:txBody>
      </p:sp>
      <p:sp>
        <p:nvSpPr>
          <p:cNvPr id="7"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4</a:t>
            </a:fld>
            <a:endParaRPr lang="en-US" dirty="0">
              <a:solidFill>
                <a:prstClr val="black">
                  <a:tint val="75000"/>
                </a:prstClr>
              </a:solidFill>
            </a:endParaRPr>
          </a:p>
        </p:txBody>
      </p:sp>
      <p:grpSp>
        <p:nvGrpSpPr>
          <p:cNvPr id="9" name="Group 8" descr="Image of PIV Card" title="PIV Card">
            <a:extLst>
              <a:ext uri="{FF2B5EF4-FFF2-40B4-BE49-F238E27FC236}">
                <a16:creationId xmlns:a16="http://schemas.microsoft.com/office/drawing/2014/main" id="{7AC9B946-03F5-4D74-8FBC-F4C7973BB34D}"/>
              </a:ext>
            </a:extLst>
          </p:cNvPr>
          <p:cNvGrpSpPr/>
          <p:nvPr/>
        </p:nvGrpSpPr>
        <p:grpSpPr>
          <a:xfrm>
            <a:off x="6567934" y="2933385"/>
            <a:ext cx="2279175" cy="2976880"/>
            <a:chOff x="6567935" y="2369000"/>
            <a:chExt cx="2279175" cy="2976880"/>
          </a:xfrm>
          <a:effectLst>
            <a:outerShdw blurRad="50800" dist="38100" dir="2700000" algn="tl" rotWithShape="0">
              <a:prstClr val="black">
                <a:alpha val="40000"/>
              </a:prstClr>
            </a:outerShdw>
          </a:effectLst>
        </p:grpSpPr>
        <p:pic>
          <p:nvPicPr>
            <p:cNvPr id="5" name="Graphic 4" descr="Picture of PIV Card&#10;">
              <a:extLst>
                <a:ext uri="{FF2B5EF4-FFF2-40B4-BE49-F238E27FC236}">
                  <a16:creationId xmlns:a16="http://schemas.microsoft.com/office/drawing/2014/main" id="{70714AEF-A738-46A1-BA88-A87AAD9A147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67935" y="2369000"/>
              <a:ext cx="2279175" cy="2976880"/>
            </a:xfrm>
            <a:prstGeom prst="rect">
              <a:avLst/>
            </a:prstGeom>
          </p:spPr>
        </p:pic>
        <p:sp>
          <p:nvSpPr>
            <p:cNvPr id="6" name="TextBox 5">
              <a:extLst>
                <a:ext uri="{FF2B5EF4-FFF2-40B4-BE49-F238E27FC236}">
                  <a16:creationId xmlns:a16="http://schemas.microsoft.com/office/drawing/2014/main" id="{8D27BE90-9DA1-470D-A354-BF70FCC96C66}"/>
                </a:ext>
              </a:extLst>
            </p:cNvPr>
            <p:cNvSpPr txBox="1"/>
            <p:nvPr/>
          </p:nvSpPr>
          <p:spPr>
            <a:xfrm>
              <a:off x="7445235" y="4340284"/>
              <a:ext cx="964303" cy="374461"/>
            </a:xfrm>
            <a:prstGeom prst="rect">
              <a:avLst/>
            </a:prstGeom>
            <a:noFill/>
          </p:spPr>
          <p:txBody>
            <a:bodyPr wrap="none" rtlCol="0">
              <a:spAutoFit/>
            </a:bodyPr>
            <a:lstStyle/>
            <a:p>
              <a:pPr>
                <a:lnSpc>
                  <a:spcPts val="1100"/>
                </a:lnSpc>
              </a:pPr>
              <a:r>
                <a:rPr lang="en-US" sz="1400" b="1" dirty="0">
                  <a:solidFill>
                    <a:srgbClr val="C6C29B"/>
                  </a:solidFill>
                </a:rPr>
                <a:t>DOT </a:t>
              </a:r>
            </a:p>
            <a:p>
              <a:pPr>
                <a:lnSpc>
                  <a:spcPts val="1100"/>
                </a:lnSpc>
              </a:pPr>
              <a:r>
                <a:rPr lang="en-US" sz="1400" b="1" dirty="0">
                  <a:solidFill>
                    <a:srgbClr val="C6C29B"/>
                  </a:solidFill>
                </a:rPr>
                <a:t>Workforce</a:t>
              </a:r>
            </a:p>
          </p:txBody>
        </p:sp>
        <p:sp>
          <p:nvSpPr>
            <p:cNvPr id="8" name="TextBox 7">
              <a:extLst>
                <a:ext uri="{FF2B5EF4-FFF2-40B4-BE49-F238E27FC236}">
                  <a16:creationId xmlns:a16="http://schemas.microsoft.com/office/drawing/2014/main" id="{7B23F99B-8B56-4B1E-9FDC-BD24052F2E99}"/>
                </a:ext>
              </a:extLst>
            </p:cNvPr>
            <p:cNvSpPr txBox="1"/>
            <p:nvPr/>
          </p:nvSpPr>
          <p:spPr>
            <a:xfrm>
              <a:off x="7445232" y="4850199"/>
              <a:ext cx="898195" cy="374461"/>
            </a:xfrm>
            <a:prstGeom prst="rect">
              <a:avLst/>
            </a:prstGeom>
            <a:noFill/>
          </p:spPr>
          <p:txBody>
            <a:bodyPr wrap="none" rtlCol="0">
              <a:spAutoFit/>
            </a:bodyPr>
            <a:lstStyle/>
            <a:p>
              <a:pPr>
                <a:lnSpc>
                  <a:spcPts val="1100"/>
                </a:lnSpc>
              </a:pPr>
              <a:r>
                <a:rPr lang="en-US" sz="1400" b="1" dirty="0">
                  <a:solidFill>
                    <a:srgbClr val="C6C29B"/>
                  </a:solidFill>
                </a:rPr>
                <a:t>Required </a:t>
              </a:r>
            </a:p>
            <a:p>
              <a:pPr>
                <a:lnSpc>
                  <a:spcPts val="1100"/>
                </a:lnSpc>
              </a:pPr>
              <a:r>
                <a:rPr lang="en-US" sz="1400" b="1" dirty="0">
                  <a:solidFill>
                    <a:srgbClr val="C6C29B"/>
                  </a:solidFill>
                </a:rPr>
                <a:t>by law</a:t>
              </a:r>
            </a:p>
          </p:txBody>
        </p:sp>
      </p:grpSp>
    </p:spTree>
    <p:extLst>
      <p:ext uri="{BB962C8B-B14F-4D97-AF65-F5344CB8AC3E}">
        <p14:creationId xmlns:p14="http://schemas.microsoft.com/office/powerpoint/2010/main" val="552537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(2 of 4)</a:t>
            </a:r>
          </a:p>
        </p:txBody>
      </p:sp>
      <p:sp>
        <p:nvSpPr>
          <p:cNvPr id="3" name="Content Placeholder 2"/>
          <p:cNvSpPr>
            <a:spLocks noGrp="1"/>
          </p:cNvSpPr>
          <p:nvPr>
            <p:ph idx="1"/>
          </p:nvPr>
        </p:nvSpPr>
        <p:spPr>
          <a:xfrm>
            <a:off x="301935" y="1016978"/>
            <a:ext cx="8229600" cy="5359400"/>
          </a:xfrm>
        </p:spPr>
        <p:txBody>
          <a:bodyPr>
            <a:normAutofit/>
          </a:bodyPr>
          <a:lstStyle/>
          <a:p>
            <a:pPr marL="0" indent="0">
              <a:spcBef>
                <a:spcPts val="600"/>
              </a:spcBef>
              <a:spcAft>
                <a:spcPts val="600"/>
              </a:spcAft>
              <a:buNone/>
            </a:pPr>
            <a:r>
              <a:rPr lang="en-US" sz="2800" b="1" dirty="0"/>
              <a:t>Teleworking Continued</a:t>
            </a:r>
          </a:p>
          <a:p>
            <a:pPr>
              <a:spcBef>
                <a:spcPts val="600"/>
              </a:spcBef>
              <a:defRPr/>
            </a:pPr>
            <a:r>
              <a:rPr lang="en-US" sz="2400" dirty="0"/>
              <a:t>While you are teleworking, you must:</a:t>
            </a:r>
          </a:p>
          <a:p>
            <a:pPr lvl="1">
              <a:spcBef>
                <a:spcPts val="600"/>
              </a:spcBef>
              <a:spcAft>
                <a:spcPts val="600"/>
              </a:spcAft>
              <a:defRPr/>
            </a:pPr>
            <a:r>
              <a:rPr lang="en-US" sz="2000" dirty="0">
                <a:solidFill>
                  <a:schemeClr val="accent1">
                    <a:lumMod val="75000"/>
                  </a:schemeClr>
                </a:solidFill>
              </a:rPr>
              <a:t>Follow security practices that are the </a:t>
            </a:r>
            <a:r>
              <a:rPr lang="en-US" sz="2000" b="1" i="1" dirty="0">
                <a:solidFill>
                  <a:schemeClr val="accent1">
                    <a:lumMod val="75000"/>
                  </a:schemeClr>
                </a:solidFill>
              </a:rPr>
              <a:t>same as or equivalent </a:t>
            </a:r>
            <a:r>
              <a:rPr lang="en-US" sz="2000" dirty="0">
                <a:solidFill>
                  <a:schemeClr val="accent1">
                    <a:lumMod val="75000"/>
                  </a:schemeClr>
                </a:solidFill>
              </a:rPr>
              <a:t>to those required at your primary workplace. </a:t>
            </a:r>
          </a:p>
          <a:p>
            <a:pPr lvl="1">
              <a:spcBef>
                <a:spcPts val="600"/>
              </a:spcBef>
              <a:spcAft>
                <a:spcPts val="600"/>
              </a:spcAft>
              <a:defRPr/>
            </a:pPr>
            <a:r>
              <a:rPr lang="en-US" sz="2000" dirty="0">
                <a:solidFill>
                  <a:schemeClr val="accent1">
                    <a:lumMod val="75000"/>
                  </a:schemeClr>
                </a:solidFill>
              </a:rPr>
              <a:t>Adhere to all provisions of your telework agreement.</a:t>
            </a:r>
          </a:p>
          <a:p>
            <a:pPr lvl="1">
              <a:spcBef>
                <a:spcPts val="600"/>
              </a:spcBef>
              <a:spcAft>
                <a:spcPts val="600"/>
              </a:spcAft>
              <a:defRPr/>
            </a:pPr>
            <a:r>
              <a:rPr lang="en-US" sz="2000" dirty="0">
                <a:solidFill>
                  <a:schemeClr val="accent1">
                    <a:lumMod val="75000"/>
                  </a:schemeClr>
                </a:solidFill>
              </a:rPr>
              <a:t>Protect PII and sensitive data at your alternate workplace by:</a:t>
            </a:r>
          </a:p>
          <a:p>
            <a:pPr lvl="2">
              <a:spcBef>
                <a:spcPts val="600"/>
              </a:spcBef>
              <a:spcAft>
                <a:spcPts val="600"/>
              </a:spcAft>
              <a:defRPr/>
            </a:pPr>
            <a:r>
              <a:rPr lang="en-US" sz="1800" dirty="0">
                <a:solidFill>
                  <a:schemeClr val="accent1">
                    <a:lumMod val="75000"/>
                  </a:schemeClr>
                </a:solidFill>
              </a:rPr>
              <a:t>Only using </a:t>
            </a:r>
            <a:r>
              <a:rPr lang="en-US" sz="1800" b="1" dirty="0">
                <a:solidFill>
                  <a:schemeClr val="accent1">
                    <a:lumMod val="75000"/>
                  </a:schemeClr>
                </a:solidFill>
              </a:rPr>
              <a:t>GFEs </a:t>
            </a:r>
            <a:r>
              <a:rPr lang="en-US" sz="1800" dirty="0">
                <a:solidFill>
                  <a:schemeClr val="accent1">
                    <a:lumMod val="75000"/>
                  </a:schemeClr>
                </a:solidFill>
              </a:rPr>
              <a:t>to download and/or store PII and other DOT data.</a:t>
            </a:r>
          </a:p>
          <a:p>
            <a:pPr lvl="2">
              <a:spcBef>
                <a:spcPts val="600"/>
              </a:spcBef>
              <a:spcAft>
                <a:spcPts val="600"/>
              </a:spcAft>
              <a:defRPr/>
            </a:pPr>
            <a:r>
              <a:rPr lang="en-US" sz="1800" dirty="0">
                <a:solidFill>
                  <a:schemeClr val="accent1">
                    <a:lumMod val="75000"/>
                  </a:schemeClr>
                </a:solidFill>
              </a:rPr>
              <a:t>Use DOT-approved encryption software when transmitting or storing PII or DOT sensitive data.</a:t>
            </a:r>
          </a:p>
          <a:p>
            <a:pPr lvl="2">
              <a:spcBef>
                <a:spcPts val="600"/>
              </a:spcBef>
              <a:spcAft>
                <a:spcPts val="600"/>
              </a:spcAft>
              <a:defRPr/>
            </a:pPr>
            <a:r>
              <a:rPr lang="en-US" sz="1800" dirty="0">
                <a:solidFill>
                  <a:schemeClr val="accent1">
                    <a:lumMod val="75000"/>
                  </a:schemeClr>
                </a:solidFill>
              </a:rPr>
              <a:t>Properly dispose of sensitive information.</a:t>
            </a:r>
          </a:p>
        </p:txBody>
      </p:sp>
      <p:sp>
        <p:nvSpPr>
          <p:cNvPr id="6" name="Slide Number Placeholder 1"/>
          <p:cNvSpPr>
            <a:spLocks noGrp="1"/>
          </p:cNvSpPr>
          <p:nvPr>
            <p:ph type="sldNum" sz="quarter" idx="12"/>
          </p:nvPr>
        </p:nvSpPr>
        <p:spPr>
          <a:xfrm>
            <a:off x="6969825" y="6467000"/>
            <a:ext cx="2133600" cy="365125"/>
          </a:xfrm>
          <a:prstGeom prst="rect">
            <a:avLst/>
          </a:prstGeom>
        </p:spPr>
        <p:txBody>
          <a:bodyPr/>
          <a:lstStyle/>
          <a:p>
            <a:fld id="{36EAB187-7E39-1E4B-8767-A47ADC6C83D2}"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22541726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(3 of 4)</a:t>
            </a:r>
          </a:p>
        </p:txBody>
      </p:sp>
      <p:sp>
        <p:nvSpPr>
          <p:cNvPr id="3" name="Content Placeholder 2"/>
          <p:cNvSpPr>
            <a:spLocks noGrp="1"/>
          </p:cNvSpPr>
          <p:nvPr>
            <p:ph idx="1"/>
          </p:nvPr>
        </p:nvSpPr>
        <p:spPr>
          <a:xfrm>
            <a:off x="393029" y="947204"/>
            <a:ext cx="8229600" cy="4763879"/>
          </a:xfrm>
        </p:spPr>
        <p:txBody>
          <a:bodyPr>
            <a:noAutofit/>
          </a:bodyPr>
          <a:lstStyle/>
          <a:p>
            <a:pPr marL="0" indent="0">
              <a:lnSpc>
                <a:spcPct val="110000"/>
              </a:lnSpc>
              <a:spcBef>
                <a:spcPts val="600"/>
              </a:spcBef>
              <a:spcAft>
                <a:spcPts val="600"/>
              </a:spcAft>
              <a:buNone/>
            </a:pPr>
            <a:r>
              <a:rPr lang="en-US" sz="3100" b="1" dirty="0"/>
              <a:t>Bring Your Own Device (BYOD)</a:t>
            </a:r>
          </a:p>
          <a:p>
            <a:pPr marL="0" indent="0">
              <a:lnSpc>
                <a:spcPct val="120000"/>
              </a:lnSpc>
              <a:spcBef>
                <a:spcPts val="600"/>
              </a:spcBef>
              <a:buNone/>
            </a:pPr>
            <a:r>
              <a:rPr lang="en-US" sz="2400" dirty="0">
                <a:solidFill>
                  <a:schemeClr val="tx2"/>
                </a:solidFill>
              </a:rPr>
              <a:t>Users may only access DOT information systems and networks using DOT-provided or </a:t>
            </a:r>
            <a:r>
              <a:rPr lang="en-US" sz="2400" b="1" dirty="0">
                <a:solidFill>
                  <a:schemeClr val="tx2"/>
                </a:solidFill>
              </a:rPr>
              <a:t>approved</a:t>
            </a:r>
            <a:r>
              <a:rPr lang="en-US" sz="2400" dirty="0">
                <a:solidFill>
                  <a:schemeClr val="tx2"/>
                </a:solidFill>
              </a:rPr>
              <a:t> personally-owned technology (e.g., personal computer, laptop, printer, smart phone, tablet, etc</a:t>
            </a:r>
            <a:r>
              <a:rPr lang="en-US" sz="2400" i="1" dirty="0">
                <a:solidFill>
                  <a:schemeClr val="tx2"/>
                </a:solidFill>
              </a:rPr>
              <a:t>.</a:t>
            </a:r>
            <a:r>
              <a:rPr lang="en-US" sz="2400" dirty="0">
                <a:solidFill>
                  <a:schemeClr val="tx2"/>
                </a:solidFill>
              </a:rPr>
              <a:t>). </a:t>
            </a:r>
          </a:p>
          <a:p>
            <a:pPr marL="0" indent="0">
              <a:buNone/>
            </a:pPr>
            <a:endParaRPr lang="en-US" dirty="0"/>
          </a:p>
        </p:txBody>
      </p:sp>
      <p:sp>
        <p:nvSpPr>
          <p:cNvPr id="6" name="Slide Number Placeholder 1"/>
          <p:cNvSpPr>
            <a:spLocks noGrp="1"/>
          </p:cNvSpPr>
          <p:nvPr>
            <p:ph type="sldNum" sz="quarter" idx="12"/>
          </p:nvPr>
        </p:nvSpPr>
        <p:spPr>
          <a:xfrm>
            <a:off x="8622629" y="6492877"/>
            <a:ext cx="468923" cy="365125"/>
          </a:xfrm>
          <a:prstGeom prst="rect">
            <a:avLst/>
          </a:prstGeom>
        </p:spPr>
        <p:txBody>
          <a:bodyPr/>
          <a:lstStyle/>
          <a:p>
            <a:fld id="{36EAB187-7E39-1E4B-8767-A47ADC6C83D2}" type="slidenum">
              <a:rPr lang="en-US" smtClean="0">
                <a:solidFill>
                  <a:prstClr val="black">
                    <a:tint val="75000"/>
                  </a:prstClr>
                </a:solidFill>
              </a:rPr>
              <a:pPr/>
              <a:t>41</a:t>
            </a:fld>
            <a:endParaRPr lang="en-US" dirty="0">
              <a:solidFill>
                <a:prstClr val="black">
                  <a:tint val="75000"/>
                </a:prstClr>
              </a:solidFill>
            </a:endParaRPr>
          </a:p>
        </p:txBody>
      </p:sp>
      <p:sp>
        <p:nvSpPr>
          <p:cNvPr id="4" name="Rectangle 3"/>
          <p:cNvSpPr/>
          <p:nvPr/>
        </p:nvSpPr>
        <p:spPr>
          <a:xfrm>
            <a:off x="8764588" y="2954966"/>
            <a:ext cx="4572000" cy="369332"/>
          </a:xfrm>
          <a:prstGeom prst="rect">
            <a:avLst/>
          </a:prstGeom>
        </p:spPr>
        <p:txBody>
          <a:bodyPr>
            <a:spAutoFit/>
          </a:bodyPr>
          <a:lstStyle/>
          <a:p>
            <a:r>
              <a:rPr lang="en-US" dirty="0"/>
              <a:t>.</a:t>
            </a:r>
          </a:p>
        </p:txBody>
      </p:sp>
      <p:sp>
        <p:nvSpPr>
          <p:cNvPr id="7" name="TextBox 6"/>
          <p:cNvSpPr txBox="1"/>
          <p:nvPr/>
        </p:nvSpPr>
        <p:spPr>
          <a:xfrm>
            <a:off x="243057" y="4937409"/>
            <a:ext cx="8614033" cy="830997"/>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Warning:  Understand that a security incident involving your personally-owned technology may result in: the seizure of your personally-owned technology, the loss of software you may have purchased, </a:t>
            </a:r>
            <a:r>
              <a:rPr lang="en-US" dirty="0" err="1"/>
              <a:t>andthe</a:t>
            </a:r>
            <a:r>
              <a:rPr lang="en-US" dirty="0"/>
              <a:t> loss of all personal data on the technology</a:t>
            </a:r>
            <a:endParaRPr lang="en-US" b="0" strike="sngStrike" dirty="0">
              <a:solidFill>
                <a:srgbClr val="FF0000"/>
              </a:solidFill>
            </a:endParaRPr>
          </a:p>
        </p:txBody>
      </p:sp>
    </p:spTree>
    <p:extLst>
      <p:ext uri="{BB962C8B-B14F-4D97-AF65-F5344CB8AC3E}">
        <p14:creationId xmlns:p14="http://schemas.microsoft.com/office/powerpoint/2010/main" val="48927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Remote Access (4 of 4)</a:t>
            </a:r>
          </a:p>
        </p:txBody>
      </p:sp>
      <p:sp>
        <p:nvSpPr>
          <p:cNvPr id="3" name="Content Placeholder 2"/>
          <p:cNvSpPr>
            <a:spLocks noGrp="1"/>
          </p:cNvSpPr>
          <p:nvPr>
            <p:ph idx="1"/>
          </p:nvPr>
        </p:nvSpPr>
        <p:spPr>
          <a:xfrm>
            <a:off x="393029" y="947205"/>
            <a:ext cx="8229600" cy="4031196"/>
          </a:xfrm>
        </p:spPr>
        <p:txBody>
          <a:bodyPr>
            <a:noAutofit/>
          </a:bodyPr>
          <a:lstStyle/>
          <a:p>
            <a:pPr marL="0" indent="0">
              <a:spcBef>
                <a:spcPts val="600"/>
              </a:spcBef>
              <a:spcAft>
                <a:spcPts val="600"/>
              </a:spcAft>
              <a:buNone/>
            </a:pPr>
            <a:r>
              <a:rPr lang="en-US" sz="3100" b="1" dirty="0"/>
              <a:t>Bring Your Own Device (BYOD)</a:t>
            </a:r>
          </a:p>
          <a:p>
            <a:pPr>
              <a:spcBef>
                <a:spcPts val="600"/>
              </a:spcBef>
            </a:pPr>
            <a:r>
              <a:rPr lang="en-US" sz="2000" dirty="0">
                <a:solidFill>
                  <a:schemeClr val="tx2"/>
                </a:solidFill>
              </a:rPr>
              <a:t>When using personally-owned technology on a DOT network, you must:</a:t>
            </a:r>
          </a:p>
          <a:p>
            <a:pPr lvl="1">
              <a:spcBef>
                <a:spcPts val="600"/>
              </a:spcBef>
            </a:pPr>
            <a:r>
              <a:rPr lang="en-US" sz="1800" dirty="0">
                <a:solidFill>
                  <a:schemeClr val="accent1">
                    <a:lumMod val="75000"/>
                  </a:schemeClr>
                </a:solidFill>
              </a:rPr>
              <a:t>Complete and sign the appropriate technology agreement(s).</a:t>
            </a:r>
          </a:p>
          <a:p>
            <a:pPr lvl="1">
              <a:spcBef>
                <a:spcPts val="600"/>
              </a:spcBef>
            </a:pPr>
            <a:r>
              <a:rPr lang="en-US" sz="1800" dirty="0">
                <a:solidFill>
                  <a:schemeClr val="accent1">
                    <a:lumMod val="75000"/>
                  </a:schemeClr>
                </a:solidFill>
              </a:rPr>
              <a:t>Allow authorized personnel to monitor and examine your technology upon request.</a:t>
            </a:r>
          </a:p>
          <a:p>
            <a:pPr lvl="1">
              <a:spcBef>
                <a:spcPts val="600"/>
              </a:spcBef>
            </a:pPr>
            <a:r>
              <a:rPr lang="en-US" sz="1800" dirty="0">
                <a:solidFill>
                  <a:schemeClr val="accent1">
                    <a:lumMod val="75000"/>
                  </a:schemeClr>
                </a:solidFill>
              </a:rPr>
              <a:t>Use DOT-approved security and encryption software for storing or sending DOT-sensitive information or PII.</a:t>
            </a:r>
          </a:p>
          <a:p>
            <a:pPr lvl="1">
              <a:spcBef>
                <a:spcPts val="600"/>
              </a:spcBef>
            </a:pPr>
            <a:r>
              <a:rPr lang="en-US" sz="1800" dirty="0">
                <a:solidFill>
                  <a:schemeClr val="accent1">
                    <a:lumMod val="75000"/>
                  </a:schemeClr>
                </a:solidFill>
              </a:rPr>
              <a:t>Allow the installation and use of strong authentication (for example, PIV card). </a:t>
            </a:r>
          </a:p>
          <a:p>
            <a:pPr lvl="1">
              <a:spcBef>
                <a:spcPts val="600"/>
              </a:spcBef>
            </a:pPr>
            <a:r>
              <a:rPr lang="en-US" sz="1800" dirty="0">
                <a:solidFill>
                  <a:schemeClr val="accent1">
                    <a:lumMod val="75000"/>
                  </a:schemeClr>
                </a:solidFill>
              </a:rPr>
              <a:t>Agree to allow the DOT to wipe the technology if it is lost or stolen.</a:t>
            </a:r>
          </a:p>
          <a:p>
            <a:pPr marL="0" indent="0">
              <a:buNone/>
            </a:pPr>
            <a:endParaRPr lang="en-US" dirty="0"/>
          </a:p>
        </p:txBody>
      </p:sp>
      <p:sp>
        <p:nvSpPr>
          <p:cNvPr id="6" name="Slide Number Placeholder 1"/>
          <p:cNvSpPr>
            <a:spLocks noGrp="1"/>
          </p:cNvSpPr>
          <p:nvPr>
            <p:ph type="sldNum" sz="quarter" idx="12"/>
          </p:nvPr>
        </p:nvSpPr>
        <p:spPr>
          <a:xfrm>
            <a:off x="8622629" y="6492877"/>
            <a:ext cx="468923" cy="365125"/>
          </a:xfrm>
          <a:prstGeom prst="rect">
            <a:avLst/>
          </a:prstGeom>
        </p:spPr>
        <p:txBody>
          <a:bodyPr/>
          <a:lstStyle/>
          <a:p>
            <a:fld id="{36EAB187-7E39-1E4B-8767-A47ADC6C83D2}" type="slidenum">
              <a:rPr lang="en-US" smtClean="0">
                <a:solidFill>
                  <a:prstClr val="black">
                    <a:tint val="75000"/>
                  </a:prstClr>
                </a:solidFill>
              </a:rPr>
              <a:pPr/>
              <a:t>42</a:t>
            </a:fld>
            <a:endParaRPr lang="en-US" dirty="0">
              <a:solidFill>
                <a:prstClr val="black">
                  <a:tint val="75000"/>
                </a:prstClr>
              </a:solidFill>
            </a:endParaRPr>
          </a:p>
        </p:txBody>
      </p:sp>
      <p:sp>
        <p:nvSpPr>
          <p:cNvPr id="5" name="TextBox 4"/>
          <p:cNvSpPr txBox="1"/>
          <p:nvPr/>
        </p:nvSpPr>
        <p:spPr>
          <a:xfrm>
            <a:off x="282745" y="4781344"/>
            <a:ext cx="8614033" cy="1323439"/>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Warning: </a:t>
            </a:r>
          </a:p>
          <a:p>
            <a:r>
              <a:rPr lang="en-US" dirty="0"/>
              <a:t>Understand that a security incident involving your personally-owned technology may result in: </a:t>
            </a:r>
          </a:p>
          <a:p>
            <a:pPr marL="863600"/>
            <a:r>
              <a:rPr lang="en-US" dirty="0"/>
              <a:t>the seizure of your personally-owned technology,</a:t>
            </a:r>
          </a:p>
          <a:p>
            <a:pPr marL="863600"/>
            <a:r>
              <a:rPr lang="en-US" dirty="0"/>
              <a:t>the loss of software you may have purchased, and</a:t>
            </a:r>
          </a:p>
          <a:p>
            <a:pPr marL="863600"/>
            <a:r>
              <a:rPr lang="en-US" dirty="0"/>
              <a:t>the loss of all personal data on the technology</a:t>
            </a:r>
            <a:endParaRPr lang="en-US" b="0" strike="sngStrike" dirty="0">
              <a:solidFill>
                <a:srgbClr val="FF0000"/>
              </a:solidFill>
            </a:endParaRPr>
          </a:p>
        </p:txBody>
      </p:sp>
    </p:spTree>
    <p:extLst>
      <p:ext uri="{BB962C8B-B14F-4D97-AF65-F5344CB8AC3E}">
        <p14:creationId xmlns:p14="http://schemas.microsoft.com/office/powerpoint/2010/main" val="23922823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1022"/>
            <a:ext cx="9269729" cy="860889"/>
          </a:xfrm>
        </p:spPr>
        <p:txBody>
          <a:bodyPr>
            <a:normAutofit/>
          </a:bodyPr>
          <a:lstStyle/>
          <a:p>
            <a:r>
              <a:rPr lang="en-US" sz="3200" dirty="0"/>
              <a:t>Your Home Computer and Personal Data (1 of 3) </a:t>
            </a:r>
          </a:p>
        </p:txBody>
      </p:sp>
      <p:sp>
        <p:nvSpPr>
          <p:cNvPr id="3" name="Content Placeholder 2"/>
          <p:cNvSpPr>
            <a:spLocks noGrp="1"/>
          </p:cNvSpPr>
          <p:nvPr>
            <p:ph idx="1"/>
          </p:nvPr>
        </p:nvSpPr>
        <p:spPr>
          <a:xfrm>
            <a:off x="382588" y="944903"/>
            <a:ext cx="8520112" cy="4869551"/>
          </a:xfrm>
        </p:spPr>
        <p:txBody>
          <a:bodyPr>
            <a:noAutofit/>
          </a:bodyPr>
          <a:lstStyle/>
          <a:p>
            <a:pPr marL="0" indent="0">
              <a:lnSpc>
                <a:spcPct val="120000"/>
              </a:lnSpc>
              <a:spcBef>
                <a:spcPts val="600"/>
              </a:spcBef>
              <a:buNone/>
            </a:pPr>
            <a:r>
              <a:rPr lang="en-US" sz="2000" dirty="0"/>
              <a:t>Protecting your systems and data at home is just as critical as it is at work. Here are some tips to protect your home computers and your data.</a:t>
            </a:r>
          </a:p>
          <a:p>
            <a:pPr>
              <a:spcBef>
                <a:spcPts val="600"/>
              </a:spcBef>
            </a:pPr>
            <a:r>
              <a:rPr lang="en-US" sz="2000" dirty="0"/>
              <a:t>Keep </a:t>
            </a:r>
            <a:r>
              <a:rPr lang="en-US" sz="2000" dirty="0">
                <a:solidFill>
                  <a:schemeClr val="accent1">
                    <a:lumMod val="75000"/>
                  </a:schemeClr>
                </a:solidFill>
              </a:rPr>
              <a:t>your home devices up-to-date</a:t>
            </a:r>
          </a:p>
          <a:p>
            <a:pPr lvl="1">
              <a:spcBef>
                <a:spcPts val="600"/>
              </a:spcBef>
            </a:pPr>
            <a:r>
              <a:rPr lang="en-US" sz="1800" dirty="0">
                <a:solidFill>
                  <a:schemeClr val="accent1">
                    <a:lumMod val="75000"/>
                  </a:schemeClr>
                </a:solidFill>
              </a:rPr>
              <a:t>Install a good anti-virus software on every computer in your home and keep it up-to-date.</a:t>
            </a:r>
          </a:p>
          <a:p>
            <a:pPr lvl="1">
              <a:spcBef>
                <a:spcPts val="600"/>
              </a:spcBef>
            </a:pPr>
            <a:r>
              <a:rPr lang="en-US" sz="1800" dirty="0">
                <a:solidFill>
                  <a:schemeClr val="accent1">
                    <a:lumMod val="75000"/>
                  </a:schemeClr>
                </a:solidFill>
              </a:rPr>
              <a:t>Be cautious of installing free and shareware software – they may contain malicious code.</a:t>
            </a:r>
          </a:p>
          <a:p>
            <a:pPr lvl="1">
              <a:spcBef>
                <a:spcPts val="600"/>
              </a:spcBef>
            </a:pPr>
            <a:r>
              <a:rPr lang="en-US" sz="1800" dirty="0">
                <a:solidFill>
                  <a:schemeClr val="accent1">
                    <a:lumMod val="75000"/>
                  </a:schemeClr>
                </a:solidFill>
              </a:rPr>
              <a:t>Install all security updates to installed software immediately.</a:t>
            </a:r>
          </a:p>
          <a:p>
            <a:pPr lvl="1">
              <a:spcBef>
                <a:spcPts val="600"/>
              </a:spcBef>
            </a:pPr>
            <a:r>
              <a:rPr lang="en-US" sz="1800" dirty="0">
                <a:solidFill>
                  <a:schemeClr val="accent1">
                    <a:lumMod val="75000"/>
                  </a:schemeClr>
                </a:solidFill>
              </a:rPr>
              <a:t>Enable the automatic update feature of your software.</a:t>
            </a:r>
          </a:p>
          <a:p>
            <a:pPr>
              <a:spcBef>
                <a:spcPts val="600"/>
              </a:spcBef>
            </a:pPr>
            <a:r>
              <a:rPr lang="en-US" sz="2000" dirty="0">
                <a:solidFill>
                  <a:schemeClr val="accent1">
                    <a:lumMod val="75000"/>
                  </a:schemeClr>
                </a:solidFill>
              </a:rPr>
              <a:t>Email</a:t>
            </a:r>
          </a:p>
          <a:p>
            <a:pPr lvl="1">
              <a:spcBef>
                <a:spcPts val="600"/>
              </a:spcBef>
            </a:pPr>
            <a:r>
              <a:rPr lang="en-US" sz="1800" dirty="0">
                <a:solidFill>
                  <a:schemeClr val="accent1">
                    <a:lumMod val="75000"/>
                  </a:schemeClr>
                </a:solidFill>
              </a:rPr>
              <a:t>Do not open emails and attachments from people that you do not know.</a:t>
            </a:r>
          </a:p>
          <a:p>
            <a:pPr lvl="1">
              <a:spcBef>
                <a:spcPts val="600"/>
              </a:spcBef>
            </a:pPr>
            <a:r>
              <a:rPr lang="en-US" sz="1800" dirty="0">
                <a:solidFill>
                  <a:schemeClr val="accent1">
                    <a:lumMod val="75000"/>
                  </a:schemeClr>
                </a:solidFill>
              </a:rPr>
              <a:t>Do not click on links in emails from people that you do not know.</a:t>
            </a:r>
          </a:p>
          <a:p>
            <a:pPr lvl="1">
              <a:spcBef>
                <a:spcPts val="600"/>
              </a:spcBef>
            </a:pPr>
            <a:r>
              <a:rPr lang="en-US" sz="1800" dirty="0">
                <a:solidFill>
                  <a:schemeClr val="accent1">
                    <a:lumMod val="75000"/>
                  </a:schemeClr>
                </a:solidFill>
              </a:rPr>
              <a:t>Never respond to requests to provide your personal information or account numbers.</a:t>
            </a:r>
          </a:p>
          <a:p>
            <a:pPr lvl="1">
              <a:spcBef>
                <a:spcPts val="600"/>
              </a:spcBef>
            </a:pPr>
            <a:r>
              <a:rPr lang="en-US" sz="1800" dirty="0">
                <a:solidFill>
                  <a:schemeClr val="accent1">
                    <a:lumMod val="75000"/>
                  </a:schemeClr>
                </a:solidFill>
              </a:rPr>
              <a:t>Delete suspect emails so that you do not click on them in the future.</a:t>
            </a:r>
            <a:endParaRPr lang="en-US" sz="2800" dirty="0"/>
          </a:p>
        </p:txBody>
      </p:sp>
      <p:sp>
        <p:nvSpPr>
          <p:cNvPr id="6" name="Slide Number Placeholder 1"/>
          <p:cNvSpPr>
            <a:spLocks noGrp="1"/>
          </p:cNvSpPr>
          <p:nvPr>
            <p:ph type="sldNum" sz="quarter" idx="12"/>
          </p:nvPr>
        </p:nvSpPr>
        <p:spPr>
          <a:xfrm>
            <a:off x="6961199" y="6467000"/>
            <a:ext cx="2133600" cy="365125"/>
          </a:xfrm>
          <a:prstGeom prst="rect">
            <a:avLst/>
          </a:prstGeom>
        </p:spPr>
        <p:txBody>
          <a:bodyPr/>
          <a:lstStyle/>
          <a:p>
            <a:fld id="{36EAB187-7E39-1E4B-8767-A47ADC6C83D2}" type="slidenum">
              <a:rPr lang="en-US" smtClean="0">
                <a:solidFill>
                  <a:prstClr val="black">
                    <a:tint val="75000"/>
                  </a:prstClr>
                </a:solidFill>
              </a:rPr>
              <a:pPr/>
              <a:t>43</a:t>
            </a:fld>
            <a:endParaRPr lang="en-US" dirty="0">
              <a:solidFill>
                <a:prstClr val="black">
                  <a:tint val="75000"/>
                </a:prstClr>
              </a:solidFill>
            </a:endParaRPr>
          </a:p>
        </p:txBody>
      </p:sp>
    </p:spTree>
    <p:extLst>
      <p:ext uri="{BB962C8B-B14F-4D97-AF65-F5344CB8AC3E}">
        <p14:creationId xmlns:p14="http://schemas.microsoft.com/office/powerpoint/2010/main" val="1646561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 y="65467"/>
            <a:ext cx="9052560" cy="860889"/>
          </a:xfrm>
        </p:spPr>
        <p:txBody>
          <a:bodyPr>
            <a:normAutofit/>
          </a:bodyPr>
          <a:lstStyle/>
          <a:p>
            <a:r>
              <a:rPr lang="en-US" sz="3200" dirty="0"/>
              <a:t>Your Home Computer and Personal Data (2 of 3) </a:t>
            </a:r>
          </a:p>
        </p:txBody>
      </p:sp>
      <p:sp>
        <p:nvSpPr>
          <p:cNvPr id="3" name="Content Placeholder 2"/>
          <p:cNvSpPr>
            <a:spLocks noGrp="1"/>
          </p:cNvSpPr>
          <p:nvPr>
            <p:ph idx="1"/>
          </p:nvPr>
        </p:nvSpPr>
        <p:spPr>
          <a:xfrm>
            <a:off x="357187" y="1040657"/>
            <a:ext cx="8746239" cy="4695867"/>
          </a:xfrm>
        </p:spPr>
        <p:txBody>
          <a:bodyPr>
            <a:noAutofit/>
          </a:bodyPr>
          <a:lstStyle/>
          <a:p>
            <a:pPr marL="0" indent="0">
              <a:spcBef>
                <a:spcPts val="600"/>
              </a:spcBef>
              <a:spcAft>
                <a:spcPts val="600"/>
              </a:spcAft>
              <a:buNone/>
            </a:pPr>
            <a:r>
              <a:rPr lang="en-US" sz="2000" dirty="0"/>
              <a:t>Here are some tips to protect your home computer and your data.</a:t>
            </a:r>
          </a:p>
          <a:p>
            <a:pPr>
              <a:spcBef>
                <a:spcPts val="600"/>
              </a:spcBef>
              <a:spcAft>
                <a:spcPts val="600"/>
              </a:spcAft>
            </a:pPr>
            <a:r>
              <a:rPr lang="en-US" sz="2000" dirty="0"/>
              <a:t>Internet use</a:t>
            </a:r>
          </a:p>
          <a:p>
            <a:pPr lvl="1">
              <a:spcBef>
                <a:spcPts val="600"/>
              </a:spcBef>
              <a:spcAft>
                <a:spcPts val="600"/>
              </a:spcAft>
            </a:pPr>
            <a:r>
              <a:rPr lang="en-US" sz="1800" dirty="0">
                <a:solidFill>
                  <a:schemeClr val="accent1">
                    <a:lumMod val="75000"/>
                  </a:schemeClr>
                </a:solidFill>
              </a:rPr>
              <a:t>Use caution when surfing or searching the web.</a:t>
            </a:r>
          </a:p>
          <a:p>
            <a:pPr lvl="1">
              <a:spcBef>
                <a:spcPts val="600"/>
              </a:spcBef>
              <a:spcAft>
                <a:spcPts val="600"/>
              </a:spcAft>
            </a:pPr>
            <a:r>
              <a:rPr lang="en-US" sz="1800" dirty="0">
                <a:solidFill>
                  <a:schemeClr val="accent1">
                    <a:lumMod val="75000"/>
                  </a:schemeClr>
                </a:solidFill>
              </a:rPr>
              <a:t>Use caution when ordering merchandise or services over the Internet.</a:t>
            </a:r>
          </a:p>
          <a:p>
            <a:pPr lvl="1">
              <a:spcBef>
                <a:spcPts val="600"/>
              </a:spcBef>
              <a:spcAft>
                <a:spcPts val="600"/>
              </a:spcAft>
            </a:pPr>
            <a:r>
              <a:rPr lang="en-US" sz="1800" dirty="0">
                <a:solidFill>
                  <a:schemeClr val="accent1">
                    <a:lumMod val="75000"/>
                  </a:schemeClr>
                </a:solidFill>
              </a:rPr>
              <a:t>Make sure that the website uses a secure mode (HTTPS) before you enter your password, credit card number, other personal information.</a:t>
            </a:r>
          </a:p>
          <a:p>
            <a:pPr lvl="1">
              <a:spcBef>
                <a:spcPts val="600"/>
              </a:spcBef>
              <a:spcAft>
                <a:spcPts val="600"/>
              </a:spcAft>
            </a:pPr>
            <a:r>
              <a:rPr lang="en-US" sz="1800" dirty="0">
                <a:solidFill>
                  <a:schemeClr val="accent1">
                    <a:lumMod val="75000"/>
                  </a:schemeClr>
                </a:solidFill>
              </a:rPr>
              <a:t>Be wary of transfers from the website you visited.</a:t>
            </a:r>
          </a:p>
          <a:p>
            <a:pPr>
              <a:spcBef>
                <a:spcPts val="600"/>
              </a:spcBef>
              <a:spcAft>
                <a:spcPts val="600"/>
              </a:spcAft>
            </a:pPr>
            <a:r>
              <a:rPr lang="en-US" sz="2000" dirty="0">
                <a:solidFill>
                  <a:schemeClr val="accent1">
                    <a:lumMod val="75000"/>
                  </a:schemeClr>
                </a:solidFill>
              </a:rPr>
              <a:t>Social Media</a:t>
            </a:r>
          </a:p>
          <a:p>
            <a:pPr lvl="1">
              <a:spcBef>
                <a:spcPts val="600"/>
              </a:spcBef>
              <a:spcAft>
                <a:spcPts val="600"/>
              </a:spcAft>
            </a:pPr>
            <a:r>
              <a:rPr lang="en-US" sz="1800" dirty="0">
                <a:solidFill>
                  <a:schemeClr val="accent1">
                    <a:lumMod val="75000"/>
                  </a:schemeClr>
                </a:solidFill>
              </a:rPr>
              <a:t>Never post work related information on your personal social media sites.</a:t>
            </a:r>
          </a:p>
          <a:p>
            <a:pPr lvl="1">
              <a:spcBef>
                <a:spcPts val="600"/>
              </a:spcBef>
              <a:spcAft>
                <a:spcPts val="600"/>
              </a:spcAft>
            </a:pPr>
            <a:r>
              <a:rPr lang="en-US" sz="1800" dirty="0">
                <a:solidFill>
                  <a:schemeClr val="accent1">
                    <a:lumMod val="75000"/>
                  </a:schemeClr>
                </a:solidFill>
              </a:rPr>
              <a:t>Restrict your interactions on social media sites to people you know. </a:t>
            </a:r>
          </a:p>
          <a:p>
            <a:pPr lvl="1">
              <a:spcBef>
                <a:spcPts val="600"/>
              </a:spcBef>
              <a:spcAft>
                <a:spcPts val="600"/>
              </a:spcAft>
            </a:pPr>
            <a:r>
              <a:rPr lang="en-US" sz="1800" dirty="0">
                <a:solidFill>
                  <a:schemeClr val="accent1">
                    <a:lumMod val="75000"/>
                  </a:schemeClr>
                </a:solidFill>
              </a:rPr>
              <a:t>Remove geocaching data from your photos before you post them.</a:t>
            </a:r>
            <a:endParaRPr lang="en-US" sz="2400" dirty="0"/>
          </a:p>
        </p:txBody>
      </p:sp>
      <p:sp>
        <p:nvSpPr>
          <p:cNvPr id="6" name="Slide Number Placeholder 1"/>
          <p:cNvSpPr>
            <a:spLocks noGrp="1"/>
          </p:cNvSpPr>
          <p:nvPr>
            <p:ph type="sldNum" sz="quarter" idx="12"/>
          </p:nvPr>
        </p:nvSpPr>
        <p:spPr>
          <a:xfrm>
            <a:off x="8305802" y="6492877"/>
            <a:ext cx="797625" cy="365125"/>
          </a:xfrm>
          <a:prstGeom prst="rect">
            <a:avLst/>
          </a:prstGeom>
        </p:spPr>
        <p:txBody>
          <a:bodyPr/>
          <a:lstStyle/>
          <a:p>
            <a:fld id="{36EAB187-7E39-1E4B-8767-A47ADC6C83D2}" type="slidenum">
              <a:rPr lang="en-US" smtClean="0">
                <a:solidFill>
                  <a:prstClr val="black">
                    <a:tint val="75000"/>
                  </a:prstClr>
                </a:solidFill>
              </a:rPr>
              <a:pPr/>
              <a:t>44</a:t>
            </a:fld>
            <a:endParaRPr lang="en-US" dirty="0">
              <a:solidFill>
                <a:prstClr val="black">
                  <a:tint val="75000"/>
                </a:prstClr>
              </a:solidFill>
            </a:endParaRPr>
          </a:p>
        </p:txBody>
      </p:sp>
    </p:spTree>
    <p:extLst>
      <p:ext uri="{BB962C8B-B14F-4D97-AF65-F5344CB8AC3E}">
        <p14:creationId xmlns:p14="http://schemas.microsoft.com/office/powerpoint/2010/main" val="852571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1" y="50924"/>
            <a:ext cx="9103426" cy="860889"/>
          </a:xfrm>
        </p:spPr>
        <p:txBody>
          <a:bodyPr>
            <a:normAutofit/>
          </a:bodyPr>
          <a:lstStyle/>
          <a:p>
            <a:r>
              <a:rPr lang="en-US" sz="3200" dirty="0"/>
              <a:t>Your Home Computer and Personal Data (3 of 3) </a:t>
            </a:r>
          </a:p>
        </p:txBody>
      </p:sp>
      <p:sp>
        <p:nvSpPr>
          <p:cNvPr id="3" name="Content Placeholder 2" descr="Safe Kids Worldwide is a nonprofit organization working to help families and communities keep kids safe from injuries." title="safekids dot org"/>
          <p:cNvSpPr>
            <a:spLocks noGrp="1"/>
          </p:cNvSpPr>
          <p:nvPr>
            <p:ph idx="1"/>
          </p:nvPr>
        </p:nvSpPr>
        <p:spPr>
          <a:xfrm>
            <a:off x="331788" y="951758"/>
            <a:ext cx="8229600" cy="4883151"/>
          </a:xfrm>
        </p:spPr>
        <p:txBody>
          <a:bodyPr>
            <a:noAutofit/>
          </a:bodyPr>
          <a:lstStyle/>
          <a:p>
            <a:pPr>
              <a:spcBef>
                <a:spcPts val="600"/>
              </a:spcBef>
              <a:spcAft>
                <a:spcPts val="600"/>
              </a:spcAft>
            </a:pPr>
            <a:r>
              <a:rPr lang="en-US" sz="2000" dirty="0"/>
              <a:t>Kids and Safe Computer use</a:t>
            </a:r>
          </a:p>
          <a:p>
            <a:pPr lvl="1">
              <a:spcBef>
                <a:spcPts val="600"/>
              </a:spcBef>
              <a:spcAft>
                <a:spcPts val="600"/>
              </a:spcAft>
            </a:pPr>
            <a:r>
              <a:rPr lang="en-US" sz="1800" dirty="0">
                <a:solidFill>
                  <a:schemeClr val="accent1">
                    <a:lumMod val="75000"/>
                  </a:schemeClr>
                </a:solidFill>
              </a:rPr>
              <a:t>Never allow your children, spouse, or others to use your DOT computer, laptop, smart phone, or other DOT equipment to play games or access the Internet.</a:t>
            </a:r>
          </a:p>
          <a:p>
            <a:pPr lvl="1">
              <a:spcBef>
                <a:spcPts val="600"/>
              </a:spcBef>
              <a:spcAft>
                <a:spcPts val="600"/>
              </a:spcAft>
            </a:pPr>
            <a:r>
              <a:rPr lang="en-US" sz="1800" dirty="0">
                <a:solidFill>
                  <a:schemeClr val="accent1">
                    <a:lumMod val="75000"/>
                  </a:schemeClr>
                </a:solidFill>
              </a:rPr>
              <a:t>Monitor your kids activity while they are on-line.</a:t>
            </a:r>
          </a:p>
          <a:p>
            <a:pPr lvl="1">
              <a:spcBef>
                <a:spcPts val="600"/>
              </a:spcBef>
              <a:spcAft>
                <a:spcPts val="600"/>
              </a:spcAft>
            </a:pPr>
            <a:r>
              <a:rPr lang="en-US" sz="1800" dirty="0">
                <a:solidFill>
                  <a:schemeClr val="accent1">
                    <a:lumMod val="75000"/>
                  </a:schemeClr>
                </a:solidFill>
              </a:rPr>
              <a:t>Restrict their website access to age-appropriate content that you review and approve.</a:t>
            </a:r>
          </a:p>
          <a:p>
            <a:pPr lvl="1">
              <a:spcBef>
                <a:spcPts val="600"/>
              </a:spcBef>
              <a:spcAft>
                <a:spcPts val="600"/>
              </a:spcAft>
            </a:pPr>
            <a:r>
              <a:rPr lang="en-US" sz="1800" dirty="0">
                <a:solidFill>
                  <a:schemeClr val="accent1">
                    <a:lumMod val="75000"/>
                  </a:schemeClr>
                </a:solidFill>
              </a:rPr>
              <a:t>Know who your kids are communicating with via email, chat, and other social media sites.</a:t>
            </a:r>
          </a:p>
          <a:p>
            <a:pPr lvl="1">
              <a:spcBef>
                <a:spcPts val="600"/>
              </a:spcBef>
              <a:spcAft>
                <a:spcPts val="600"/>
              </a:spcAft>
            </a:pPr>
            <a:r>
              <a:rPr lang="en-US" sz="1800" dirty="0">
                <a:solidFill>
                  <a:schemeClr val="accent1">
                    <a:lumMod val="75000"/>
                  </a:schemeClr>
                </a:solidFill>
              </a:rPr>
              <a:t>Teach your kids not to place personal information such as home address, age, gender, school information, etc. on websites, social media sites, or in emails.</a:t>
            </a:r>
          </a:p>
          <a:p>
            <a:pPr lvl="1">
              <a:spcBef>
                <a:spcPts val="600"/>
              </a:spcBef>
              <a:spcAft>
                <a:spcPts val="600"/>
              </a:spcAft>
            </a:pPr>
            <a:r>
              <a:rPr lang="en-US" sz="1800" dirty="0">
                <a:solidFill>
                  <a:schemeClr val="accent1">
                    <a:lumMod val="75000"/>
                  </a:schemeClr>
                </a:solidFill>
              </a:rPr>
              <a:t>Don’t let your kids download software, files, music, videos, etc. without your permission.</a:t>
            </a:r>
          </a:p>
          <a:p>
            <a:pPr>
              <a:spcBef>
                <a:spcPts val="600"/>
              </a:spcBef>
              <a:spcAft>
                <a:spcPts val="600"/>
              </a:spcAft>
            </a:pPr>
            <a:r>
              <a:rPr lang="en-US" sz="1800" dirty="0"/>
              <a:t>You can find more resources for keeping your kids safe online at </a:t>
            </a:r>
            <a:r>
              <a:rPr lang="en-US" sz="1800" dirty="0">
                <a:hlinkClick r:id="rId2" tooltip="Safekids.org"/>
              </a:rPr>
              <a:t>http://www.safekids.org/. </a:t>
            </a:r>
            <a:endParaRPr lang="en-US" sz="1800" dirty="0"/>
          </a:p>
          <a:p>
            <a:pPr marL="0" indent="0">
              <a:spcBef>
                <a:spcPts val="600"/>
              </a:spcBef>
              <a:buNone/>
            </a:pPr>
            <a:endParaRPr lang="en-US" sz="2800" b="1" dirty="0"/>
          </a:p>
          <a:p>
            <a:pPr marL="0" indent="0">
              <a:spcBef>
                <a:spcPts val="600"/>
              </a:spcBef>
              <a:buNone/>
            </a:pPr>
            <a:endParaRPr lang="en-US" sz="3200" dirty="0"/>
          </a:p>
        </p:txBody>
      </p:sp>
      <p:sp>
        <p:nvSpPr>
          <p:cNvPr id="6" name="Slide Number Placeholder 1"/>
          <p:cNvSpPr>
            <a:spLocks noGrp="1"/>
          </p:cNvSpPr>
          <p:nvPr>
            <p:ph type="sldNum" sz="quarter" idx="12"/>
          </p:nvPr>
        </p:nvSpPr>
        <p:spPr>
          <a:xfrm>
            <a:off x="8382002" y="6492877"/>
            <a:ext cx="721425" cy="365125"/>
          </a:xfrm>
          <a:prstGeom prst="rect">
            <a:avLst/>
          </a:prstGeom>
        </p:spPr>
        <p:txBody>
          <a:bodyPr/>
          <a:lstStyle/>
          <a:p>
            <a:fld id="{36EAB187-7E39-1E4B-8767-A47ADC6C83D2}" type="slidenum">
              <a:rPr lang="en-US" smtClean="0">
                <a:solidFill>
                  <a:prstClr val="black">
                    <a:tint val="75000"/>
                  </a:prstClr>
                </a:solidFill>
              </a:rPr>
              <a:pPr/>
              <a:t>45</a:t>
            </a:fld>
            <a:endParaRPr lang="en-US" dirty="0">
              <a:solidFill>
                <a:prstClr val="black">
                  <a:tint val="75000"/>
                </a:prstClr>
              </a:solidFill>
            </a:endParaRPr>
          </a:p>
        </p:txBody>
      </p:sp>
    </p:spTree>
    <p:extLst>
      <p:ext uri="{BB962C8B-B14F-4D97-AF65-F5344CB8AC3E}">
        <p14:creationId xmlns:p14="http://schemas.microsoft.com/office/powerpoint/2010/main" val="12277390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11</a:t>
            </a:r>
          </a:p>
        </p:txBody>
      </p:sp>
      <p:sp>
        <p:nvSpPr>
          <p:cNvPr id="3" name="Content Placeholder 2"/>
          <p:cNvSpPr>
            <a:spLocks noGrp="1"/>
          </p:cNvSpPr>
          <p:nvPr>
            <p:ph idx="1"/>
          </p:nvPr>
        </p:nvSpPr>
        <p:spPr>
          <a:xfrm>
            <a:off x="113557" y="898285"/>
            <a:ext cx="8229600" cy="4525963"/>
          </a:xfrm>
        </p:spPr>
        <p:txBody>
          <a:bodyPr>
            <a:noAutofit/>
          </a:bodyPr>
          <a:lstStyle/>
          <a:p>
            <a:pPr marL="520700" indent="-520700">
              <a:buNone/>
            </a:pPr>
            <a:r>
              <a:rPr lang="en-US" sz="2800" dirty="0"/>
              <a:t>11. Before you telework, you must: </a:t>
            </a:r>
            <a:r>
              <a:rPr lang="en-US" sz="2800" i="1" dirty="0"/>
              <a:t>(Select all that apply)</a:t>
            </a:r>
            <a:endParaRPr lang="en-US" sz="2800" dirty="0"/>
          </a:p>
          <a:p>
            <a:pPr>
              <a:buFont typeface="Wingdings" panose="05000000000000000000" pitchFamily="2" charset="2"/>
              <a:buChar char="q"/>
            </a:pPr>
            <a:endParaRPr lang="en-US" sz="2400" dirty="0"/>
          </a:p>
          <a:p>
            <a:pPr lvl="1">
              <a:spcBef>
                <a:spcPts val="600"/>
              </a:spcBef>
              <a:buFont typeface="Wingdings" panose="05000000000000000000" pitchFamily="2" charset="2"/>
              <a:buChar char="q"/>
            </a:pPr>
            <a:r>
              <a:rPr lang="en-US" sz="2000" dirty="0">
                <a:solidFill>
                  <a:schemeClr val="tx1"/>
                </a:solidFill>
              </a:rPr>
              <a:t>Be designated as a telework eligible employee.</a:t>
            </a:r>
          </a:p>
          <a:p>
            <a:pPr lvl="1">
              <a:spcBef>
                <a:spcPts val="600"/>
              </a:spcBef>
              <a:buFont typeface="Wingdings" panose="05000000000000000000" pitchFamily="2" charset="2"/>
              <a:buChar char="q"/>
            </a:pPr>
            <a:r>
              <a:rPr lang="en-US" sz="2000" dirty="0">
                <a:solidFill>
                  <a:schemeClr val="tx1"/>
                </a:solidFill>
              </a:rPr>
              <a:t>Purchase a personal laptop or computer to utilize when connecting with DOT information systems.</a:t>
            </a:r>
          </a:p>
          <a:p>
            <a:pPr lvl="1">
              <a:spcBef>
                <a:spcPts val="600"/>
              </a:spcBef>
              <a:buFont typeface="Wingdings" panose="05000000000000000000" pitchFamily="2" charset="2"/>
              <a:buChar char="q"/>
            </a:pPr>
            <a:r>
              <a:rPr lang="en-US" sz="2000" dirty="0">
                <a:solidFill>
                  <a:schemeClr val="tx1"/>
                </a:solidFill>
              </a:rPr>
              <a:t>Familiarize yourself with and adhere to the DOT Order 1501.1A Telework Policy (PDF).</a:t>
            </a:r>
          </a:p>
          <a:p>
            <a:pPr lvl="1">
              <a:spcBef>
                <a:spcPts val="600"/>
              </a:spcBef>
              <a:buFont typeface="Wingdings" panose="05000000000000000000" pitchFamily="2" charset="2"/>
              <a:buChar char="q"/>
            </a:pPr>
            <a:r>
              <a:rPr lang="en-US" sz="2000" dirty="0">
                <a:solidFill>
                  <a:schemeClr val="tx1"/>
                </a:solidFill>
              </a:rPr>
              <a:t>Have an approved telework agreement in place.</a:t>
            </a:r>
          </a:p>
          <a:p>
            <a:pPr lvl="1">
              <a:spcBef>
                <a:spcPts val="600"/>
              </a:spcBef>
              <a:buFont typeface="Wingdings" panose="05000000000000000000" pitchFamily="2" charset="2"/>
              <a:buChar char="q"/>
            </a:pPr>
            <a:r>
              <a:rPr lang="en-US" sz="2000" dirty="0">
                <a:solidFill>
                  <a:schemeClr val="tx1"/>
                </a:solidFill>
              </a:rPr>
              <a:t>Remove all non-DOT issued equipment connections from your offsite Wi-Fi network.</a:t>
            </a:r>
          </a:p>
          <a:p>
            <a:pPr lvl="1">
              <a:spcBef>
                <a:spcPts val="600"/>
              </a:spcBef>
              <a:buFont typeface="Wingdings" panose="05000000000000000000" pitchFamily="2" charset="2"/>
              <a:buChar char="q"/>
            </a:pPr>
            <a:r>
              <a:rPr lang="en-US" sz="2000" dirty="0">
                <a:solidFill>
                  <a:schemeClr val="tx1"/>
                </a:solidFill>
              </a:rPr>
              <a:t>Have an agreed upon work schedule with your manager.</a:t>
            </a:r>
          </a:p>
          <a:p>
            <a:pPr lvl="1">
              <a:spcBef>
                <a:spcPts val="600"/>
              </a:spcBef>
              <a:buFont typeface="Wingdings" panose="05000000000000000000" pitchFamily="2" charset="2"/>
              <a:buChar char="q"/>
            </a:pPr>
            <a:r>
              <a:rPr lang="en-US" sz="2000" dirty="0">
                <a:solidFill>
                  <a:schemeClr val="tx1"/>
                </a:solidFill>
              </a:rPr>
              <a:t>Visit the DOT telework website for additional information on teleworking and to see if you are eligible.</a:t>
            </a:r>
          </a:p>
          <a:p>
            <a:endParaRPr lang="en-US" sz="2400" dirty="0"/>
          </a:p>
        </p:txBody>
      </p:sp>
    </p:spTree>
    <p:extLst>
      <p:ext uri="{BB962C8B-B14F-4D97-AF65-F5344CB8AC3E}">
        <p14:creationId xmlns:p14="http://schemas.microsoft.com/office/powerpoint/2010/main" val="3728297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12</a:t>
            </a:r>
          </a:p>
        </p:txBody>
      </p:sp>
      <p:sp>
        <p:nvSpPr>
          <p:cNvPr id="3" name="Content Placeholder 2"/>
          <p:cNvSpPr>
            <a:spLocks noGrp="1"/>
          </p:cNvSpPr>
          <p:nvPr>
            <p:ph idx="1"/>
          </p:nvPr>
        </p:nvSpPr>
        <p:spPr>
          <a:xfrm>
            <a:off x="113556" y="926354"/>
            <a:ext cx="8916143" cy="4525963"/>
          </a:xfrm>
        </p:spPr>
        <p:txBody>
          <a:bodyPr>
            <a:normAutofit fontScale="92500" lnSpcReduction="10000"/>
          </a:bodyPr>
          <a:lstStyle/>
          <a:p>
            <a:pPr marL="520700" indent="-520700">
              <a:buNone/>
            </a:pPr>
            <a:r>
              <a:rPr lang="en-US" dirty="0"/>
              <a:t>12. When you use laptops and other portable devices, you must: </a:t>
            </a:r>
            <a:r>
              <a:rPr lang="en-US" i="1" dirty="0"/>
              <a:t>(Select all that apply)</a:t>
            </a:r>
          </a:p>
          <a:p>
            <a:pPr marL="0" indent="0">
              <a:buNone/>
            </a:pPr>
            <a:endParaRPr lang="en-US" dirty="0"/>
          </a:p>
          <a:p>
            <a:pPr lvl="1">
              <a:spcBef>
                <a:spcPts val="600"/>
              </a:spcBef>
              <a:buFont typeface="Wingdings" panose="05000000000000000000" pitchFamily="2" charset="2"/>
              <a:buChar char="q"/>
            </a:pPr>
            <a:r>
              <a:rPr lang="en-US" sz="2200" dirty="0">
                <a:solidFill>
                  <a:schemeClr val="tx1"/>
                </a:solidFill>
              </a:rPr>
              <a:t>Only use DOT issued laptops and portable devices to access DOT systems (unless otherwise explicitly authorized).</a:t>
            </a:r>
          </a:p>
          <a:p>
            <a:pPr lvl="1">
              <a:spcBef>
                <a:spcPts val="600"/>
              </a:spcBef>
              <a:buFont typeface="Wingdings" panose="05000000000000000000" pitchFamily="2" charset="2"/>
              <a:buChar char="q"/>
            </a:pPr>
            <a:r>
              <a:rPr lang="en-US" sz="2200" dirty="0">
                <a:solidFill>
                  <a:schemeClr val="tx1"/>
                </a:solidFill>
              </a:rPr>
              <a:t>Ensure anti-virus and firewall software is installed and up-to-date.</a:t>
            </a:r>
          </a:p>
          <a:p>
            <a:pPr lvl="1">
              <a:spcBef>
                <a:spcPts val="600"/>
              </a:spcBef>
              <a:buFont typeface="Wingdings" panose="05000000000000000000" pitchFamily="2" charset="2"/>
              <a:buChar char="q"/>
            </a:pPr>
            <a:r>
              <a:rPr lang="en-US" sz="2200" dirty="0">
                <a:solidFill>
                  <a:schemeClr val="tx1"/>
                </a:solidFill>
              </a:rPr>
              <a:t>Utilize any type of encryption software for storing and transmitting all PII and DOT sensitive information.</a:t>
            </a:r>
          </a:p>
          <a:p>
            <a:pPr lvl="1">
              <a:spcBef>
                <a:spcPts val="600"/>
              </a:spcBef>
              <a:buFont typeface="Wingdings" panose="05000000000000000000" pitchFamily="2" charset="2"/>
              <a:buChar char="q"/>
            </a:pPr>
            <a:r>
              <a:rPr lang="en-US" sz="2200" dirty="0">
                <a:solidFill>
                  <a:schemeClr val="tx1"/>
                </a:solidFill>
              </a:rPr>
              <a:t>Only use DOT approved Bluetooth and wireless communication devices with your DOT equipment.</a:t>
            </a:r>
          </a:p>
          <a:p>
            <a:pPr lvl="1">
              <a:spcBef>
                <a:spcPts val="600"/>
              </a:spcBef>
              <a:buFont typeface="Wingdings" panose="05000000000000000000" pitchFamily="2" charset="2"/>
              <a:buChar char="q"/>
            </a:pPr>
            <a:r>
              <a:rPr lang="en-US" sz="2200" dirty="0">
                <a:solidFill>
                  <a:schemeClr val="tx1"/>
                </a:solidFill>
              </a:rPr>
              <a:t>Be aware of the dangers associated with mobile “hot spots” and use secure connections whenever possible.</a:t>
            </a:r>
          </a:p>
          <a:p>
            <a:endParaRPr lang="en-US" dirty="0"/>
          </a:p>
        </p:txBody>
      </p:sp>
    </p:spTree>
    <p:extLst>
      <p:ext uri="{BB962C8B-B14F-4D97-AF65-F5344CB8AC3E}">
        <p14:creationId xmlns:p14="http://schemas.microsoft.com/office/powerpoint/2010/main" val="4079107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13</a:t>
            </a:r>
          </a:p>
        </p:txBody>
      </p:sp>
      <p:sp>
        <p:nvSpPr>
          <p:cNvPr id="3" name="Content Placeholder 2"/>
          <p:cNvSpPr>
            <a:spLocks noGrp="1"/>
          </p:cNvSpPr>
          <p:nvPr>
            <p:ph idx="1"/>
          </p:nvPr>
        </p:nvSpPr>
        <p:spPr>
          <a:xfrm>
            <a:off x="113556" y="926354"/>
            <a:ext cx="8789143" cy="4525963"/>
          </a:xfrm>
        </p:spPr>
        <p:txBody>
          <a:bodyPr>
            <a:noAutofit/>
          </a:bodyPr>
          <a:lstStyle/>
          <a:p>
            <a:pPr marL="457200" indent="-457200">
              <a:buNone/>
            </a:pPr>
            <a:r>
              <a:rPr lang="en-US" sz="2800" dirty="0"/>
              <a:t>13. When using personally-owned technology on a DOT network, you must: </a:t>
            </a:r>
            <a:r>
              <a:rPr lang="en-US" sz="2800" i="1" dirty="0"/>
              <a:t>(Select all that apply)</a:t>
            </a:r>
          </a:p>
          <a:p>
            <a:pPr marL="0" indent="0">
              <a:lnSpc>
                <a:spcPct val="120000"/>
              </a:lnSpc>
              <a:spcBef>
                <a:spcPts val="600"/>
              </a:spcBef>
              <a:buNone/>
            </a:pPr>
            <a:endParaRPr lang="en-US" sz="2400" dirty="0"/>
          </a:p>
          <a:p>
            <a:pPr lvl="1">
              <a:spcBef>
                <a:spcPts val="600"/>
              </a:spcBef>
              <a:buFont typeface="Wingdings" panose="05000000000000000000" pitchFamily="2" charset="2"/>
              <a:buChar char="q"/>
            </a:pPr>
            <a:r>
              <a:rPr lang="en-US" sz="2000" dirty="0">
                <a:solidFill>
                  <a:schemeClr val="tx1"/>
                </a:solidFill>
              </a:rPr>
              <a:t>Complete and sign the appropriate technology agreement(s).</a:t>
            </a:r>
          </a:p>
          <a:p>
            <a:pPr lvl="1">
              <a:spcBef>
                <a:spcPts val="600"/>
              </a:spcBef>
              <a:buFont typeface="Wingdings" panose="05000000000000000000" pitchFamily="2" charset="2"/>
              <a:buChar char="q"/>
            </a:pPr>
            <a:r>
              <a:rPr lang="en-US" sz="2000" dirty="0">
                <a:solidFill>
                  <a:schemeClr val="tx1"/>
                </a:solidFill>
              </a:rPr>
              <a:t>Allow authorized personnel to monitor and examine your technology upon request.</a:t>
            </a:r>
          </a:p>
          <a:p>
            <a:pPr lvl="1">
              <a:spcBef>
                <a:spcPts val="600"/>
              </a:spcBef>
              <a:buFont typeface="Wingdings" panose="05000000000000000000" pitchFamily="2" charset="2"/>
              <a:buChar char="q"/>
            </a:pPr>
            <a:r>
              <a:rPr lang="en-US" sz="2000" dirty="0">
                <a:solidFill>
                  <a:schemeClr val="tx1"/>
                </a:solidFill>
              </a:rPr>
              <a:t>Use DOT-approved security and encryption software for storing or sending DOT-sensitive information or PII.</a:t>
            </a:r>
          </a:p>
          <a:p>
            <a:pPr lvl="1">
              <a:spcBef>
                <a:spcPts val="600"/>
              </a:spcBef>
              <a:buFont typeface="Wingdings" panose="05000000000000000000" pitchFamily="2" charset="2"/>
              <a:buChar char="q"/>
            </a:pPr>
            <a:r>
              <a:rPr lang="en-US" sz="2000" dirty="0">
                <a:solidFill>
                  <a:schemeClr val="tx1"/>
                </a:solidFill>
              </a:rPr>
              <a:t>Allow the installation and use of strong authentication. (e.g., PIV card)</a:t>
            </a:r>
          </a:p>
          <a:p>
            <a:pPr lvl="1">
              <a:spcBef>
                <a:spcPts val="600"/>
              </a:spcBef>
              <a:buFont typeface="Wingdings" panose="05000000000000000000" pitchFamily="2" charset="2"/>
              <a:buChar char="q"/>
            </a:pPr>
            <a:r>
              <a:rPr lang="en-US" sz="2000" dirty="0">
                <a:solidFill>
                  <a:schemeClr val="tx1"/>
                </a:solidFill>
              </a:rPr>
              <a:t>Agree to allow the DOT to wipe the technology if it is lost or stolen.</a:t>
            </a:r>
          </a:p>
          <a:p>
            <a:pPr lvl="1">
              <a:spcBef>
                <a:spcPts val="600"/>
              </a:spcBef>
              <a:buFont typeface="Wingdings" panose="05000000000000000000" pitchFamily="2" charset="2"/>
              <a:buChar char="q"/>
            </a:pPr>
            <a:r>
              <a:rPr lang="en-US" sz="2000" dirty="0">
                <a:solidFill>
                  <a:schemeClr val="tx1"/>
                </a:solidFill>
              </a:rPr>
              <a:t>Understand that a security or privacy incident involving your personally-owned technology may result in: the seizure of your personally-owned technology, the loss of software you may have purchased, and the loss of all personal data on the tech</a:t>
            </a:r>
          </a:p>
          <a:p>
            <a:endParaRPr lang="en-US" sz="2400" dirty="0"/>
          </a:p>
        </p:txBody>
      </p:sp>
    </p:spTree>
    <p:extLst>
      <p:ext uri="{BB962C8B-B14F-4D97-AF65-F5344CB8AC3E}">
        <p14:creationId xmlns:p14="http://schemas.microsoft.com/office/powerpoint/2010/main" val="213149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14</a:t>
            </a:r>
          </a:p>
        </p:txBody>
      </p:sp>
      <p:sp>
        <p:nvSpPr>
          <p:cNvPr id="3" name="Content Placeholder 2"/>
          <p:cNvSpPr>
            <a:spLocks noGrp="1"/>
          </p:cNvSpPr>
          <p:nvPr>
            <p:ph idx="1"/>
          </p:nvPr>
        </p:nvSpPr>
        <p:spPr>
          <a:xfrm>
            <a:off x="0" y="926354"/>
            <a:ext cx="9029700" cy="4525963"/>
          </a:xfrm>
        </p:spPr>
        <p:txBody>
          <a:bodyPr/>
          <a:lstStyle/>
          <a:p>
            <a:pPr marL="457200" indent="-457200">
              <a:buNone/>
            </a:pPr>
            <a:r>
              <a:rPr lang="en-US" sz="2800" dirty="0"/>
              <a:t>14. Users of DOT systems have a constitutionally protected right to privacy win using a DOT information system.</a:t>
            </a:r>
          </a:p>
          <a:p>
            <a:pPr marL="0" indent="0">
              <a:buNone/>
            </a:pPr>
            <a:endParaRPr lang="en-US" dirty="0"/>
          </a:p>
          <a:p>
            <a:pPr lvl="1">
              <a:buFont typeface="Wingdings" panose="05000000000000000000" pitchFamily="2" charset="2"/>
              <a:buChar char="q"/>
            </a:pPr>
            <a:r>
              <a:rPr lang="en-US" dirty="0">
                <a:solidFill>
                  <a:schemeClr val="tx1"/>
                </a:solidFill>
              </a:rPr>
              <a:t>True</a:t>
            </a:r>
          </a:p>
          <a:p>
            <a:pPr lvl="1">
              <a:buFont typeface="Wingdings" panose="05000000000000000000" pitchFamily="2" charset="2"/>
              <a:buChar char="q"/>
            </a:pPr>
            <a:r>
              <a:rPr lang="en-US" dirty="0">
                <a:solidFill>
                  <a:schemeClr val="tx1"/>
                </a:solidFill>
              </a:rPr>
              <a:t>False</a:t>
            </a:r>
          </a:p>
          <a:p>
            <a:endParaRPr lang="en-US" dirty="0"/>
          </a:p>
        </p:txBody>
      </p:sp>
    </p:spTree>
    <p:extLst>
      <p:ext uri="{BB962C8B-B14F-4D97-AF65-F5344CB8AC3E}">
        <p14:creationId xmlns:p14="http://schemas.microsoft.com/office/powerpoint/2010/main" val="2752497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229600" cy="860889"/>
          </a:xfrm>
        </p:spPr>
        <p:txBody>
          <a:bodyPr>
            <a:normAutofit/>
          </a:bodyPr>
          <a:lstStyle/>
          <a:p>
            <a:r>
              <a:rPr lang="en-US" sz="4000" dirty="0"/>
              <a:t>Policy References and Requirements</a:t>
            </a:r>
          </a:p>
        </p:txBody>
      </p:sp>
      <p:sp>
        <p:nvSpPr>
          <p:cNvPr id="3" name="Content Placeholder 2"/>
          <p:cNvSpPr>
            <a:spLocks noGrp="1"/>
          </p:cNvSpPr>
          <p:nvPr>
            <p:ph idx="1"/>
          </p:nvPr>
        </p:nvSpPr>
        <p:spPr>
          <a:xfrm>
            <a:off x="515479" y="1379090"/>
            <a:ext cx="8229600" cy="4525963"/>
          </a:xfrm>
        </p:spPr>
        <p:txBody>
          <a:bodyPr/>
          <a:lstStyle/>
          <a:p>
            <a:pPr marL="0" indent="0">
              <a:spcBef>
                <a:spcPts val="600"/>
              </a:spcBef>
              <a:spcAft>
                <a:spcPts val="600"/>
              </a:spcAft>
              <a:buNone/>
            </a:pPr>
            <a:r>
              <a:rPr lang="en-US" sz="2400" b="1" dirty="0"/>
              <a:t>Which federal laws and DOT policies identify the Security Awareness Training requirement</a:t>
            </a:r>
            <a:r>
              <a:rPr lang="en-US" sz="2400" dirty="0"/>
              <a:t>?</a:t>
            </a:r>
          </a:p>
          <a:p>
            <a:pPr>
              <a:spcBef>
                <a:spcPts val="600"/>
              </a:spcBef>
              <a:spcAft>
                <a:spcPts val="600"/>
              </a:spcAft>
            </a:pPr>
            <a:r>
              <a:rPr lang="en-US" sz="2000" dirty="0"/>
              <a:t>Federal Requirements:</a:t>
            </a:r>
          </a:p>
          <a:p>
            <a:pPr marL="685783" lvl="1" indent="-344479">
              <a:spcBef>
                <a:spcPts val="600"/>
              </a:spcBef>
              <a:spcAft>
                <a:spcPts val="600"/>
              </a:spcAft>
            </a:pPr>
            <a:r>
              <a:rPr lang="en-US" sz="1800" dirty="0">
                <a:solidFill>
                  <a:schemeClr val="tx2"/>
                </a:solidFill>
                <a:hlinkClick r:id="rId3"/>
              </a:rPr>
              <a:t>Federal Information Security Modernization Act (FISMA) of 2014</a:t>
            </a:r>
            <a:endParaRPr lang="en-US" sz="1800" dirty="0">
              <a:solidFill>
                <a:schemeClr val="tx2"/>
              </a:solidFill>
            </a:endParaRPr>
          </a:p>
          <a:p>
            <a:pPr marL="685783" lvl="1" indent="-344479">
              <a:spcBef>
                <a:spcPts val="600"/>
              </a:spcBef>
              <a:spcAft>
                <a:spcPts val="600"/>
              </a:spcAft>
            </a:pPr>
            <a:r>
              <a:rPr lang="en-US" sz="1800" dirty="0">
                <a:solidFill>
                  <a:schemeClr val="tx2"/>
                </a:solidFill>
                <a:hlinkClick r:id="rId4"/>
              </a:rPr>
              <a:t>OMB Circular A-130, Appendix III, paragraph 3 (2)(a)</a:t>
            </a:r>
            <a:endParaRPr lang="en-US" sz="1800" dirty="0">
              <a:solidFill>
                <a:schemeClr val="tx2"/>
              </a:solidFill>
            </a:endParaRPr>
          </a:p>
          <a:p>
            <a:pPr marL="685783" lvl="1" indent="-344479">
              <a:spcBef>
                <a:spcPts val="600"/>
              </a:spcBef>
              <a:spcAft>
                <a:spcPts val="600"/>
              </a:spcAft>
            </a:pPr>
            <a:r>
              <a:rPr lang="en-US" sz="1800" dirty="0">
                <a:solidFill>
                  <a:schemeClr val="tx2"/>
                </a:solidFill>
                <a:hlinkClick r:id="rId5"/>
              </a:rPr>
              <a:t>OMB M-07-16 - Safeguarding Against and Responding to </a:t>
            </a:r>
          </a:p>
          <a:p>
            <a:pPr marL="741344" lvl="2" indent="0">
              <a:spcBef>
                <a:spcPts val="600"/>
              </a:spcBef>
              <a:spcAft>
                <a:spcPts val="600"/>
              </a:spcAft>
              <a:buNone/>
            </a:pPr>
            <a:r>
              <a:rPr lang="en-US" sz="1800" dirty="0">
                <a:solidFill>
                  <a:schemeClr val="tx2"/>
                </a:solidFill>
                <a:hlinkClick r:id="rId5"/>
              </a:rPr>
              <a:t>the Breach of Personally Identifiable Information</a:t>
            </a:r>
            <a:endParaRPr lang="en-US" sz="1800" dirty="0">
              <a:solidFill>
                <a:schemeClr val="tx2"/>
              </a:solidFill>
            </a:endParaRPr>
          </a:p>
          <a:p>
            <a:pPr>
              <a:spcBef>
                <a:spcPts val="600"/>
              </a:spcBef>
              <a:spcAft>
                <a:spcPts val="600"/>
              </a:spcAft>
              <a:defRPr/>
            </a:pPr>
            <a:r>
              <a:rPr lang="en-US" sz="2000" dirty="0"/>
              <a:t>DOT Policy</a:t>
            </a:r>
          </a:p>
          <a:p>
            <a:pPr marL="685783" lvl="1" indent="-342891">
              <a:spcBef>
                <a:spcPts val="600"/>
              </a:spcBef>
              <a:spcAft>
                <a:spcPts val="600"/>
              </a:spcAft>
              <a:defRPr/>
            </a:pPr>
            <a:r>
              <a:rPr lang="en-US" sz="1800" dirty="0">
                <a:solidFill>
                  <a:srgbClr val="0A5894"/>
                </a:solidFill>
                <a:hlinkClick r:id="rId6"/>
              </a:rPr>
              <a:t>DOT Order 1351.37 Departmental Cybersecurity Policy</a:t>
            </a:r>
            <a:endParaRPr lang="en-US" sz="1800" dirty="0">
              <a:solidFill>
                <a:srgbClr val="0A5894"/>
              </a:solidFill>
            </a:endParaRPr>
          </a:p>
          <a:p>
            <a:pPr marL="685783" lvl="1" indent="-342891">
              <a:spcBef>
                <a:spcPts val="600"/>
              </a:spcBef>
              <a:spcAft>
                <a:spcPts val="600"/>
              </a:spcAft>
              <a:defRPr/>
            </a:pPr>
            <a:r>
              <a:rPr lang="en-US" sz="1800" u="sng" dirty="0">
                <a:solidFill>
                  <a:srgbClr val="0404C4"/>
                </a:solidFill>
                <a:hlinkClick r:id="rId7"/>
              </a:rPr>
              <a:t>Departmental Cybersecurity Compendium Version 4</a:t>
            </a:r>
            <a:endParaRPr lang="en-US" sz="1800" u="sng" dirty="0">
              <a:solidFill>
                <a:srgbClr val="0404C4"/>
              </a:solidFill>
            </a:endParaRPr>
          </a:p>
        </p:txBody>
      </p:sp>
      <p:sp>
        <p:nvSpPr>
          <p:cNvPr id="7"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465727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7329"/>
            <a:ext cx="8568439" cy="860889"/>
          </a:xfrm>
        </p:spPr>
        <p:txBody>
          <a:bodyPr>
            <a:noAutofit/>
          </a:bodyPr>
          <a:lstStyle/>
          <a:p>
            <a:r>
              <a:rPr lang="en-US" sz="4000" dirty="0"/>
              <a:t>Understanding the Risks (Threats)</a:t>
            </a:r>
          </a:p>
        </p:txBody>
      </p:sp>
      <p:sp>
        <p:nvSpPr>
          <p:cNvPr id="3" name="Content Placeholder 2"/>
          <p:cNvSpPr>
            <a:spLocks noGrp="1"/>
          </p:cNvSpPr>
          <p:nvPr>
            <p:ph idx="1"/>
          </p:nvPr>
        </p:nvSpPr>
        <p:spPr>
          <a:xfrm>
            <a:off x="246414" y="919465"/>
            <a:ext cx="8707086" cy="4951453"/>
          </a:xfrm>
        </p:spPr>
        <p:txBody>
          <a:bodyPr>
            <a:noAutofit/>
          </a:bodyPr>
          <a:lstStyle/>
          <a:p>
            <a:pPr fontAlgn="base">
              <a:spcBef>
                <a:spcPts val="600"/>
              </a:spcBef>
              <a:defRPr/>
            </a:pPr>
            <a:r>
              <a:rPr lang="en-US" sz="2000" dirty="0"/>
              <a:t>Hackers are always trying to break in to Government systems for various reasons.</a:t>
            </a:r>
          </a:p>
          <a:p>
            <a:pPr lvl="1">
              <a:spcBef>
                <a:spcPts val="600"/>
              </a:spcBef>
              <a:defRPr/>
            </a:pPr>
            <a:r>
              <a:rPr lang="en-US" sz="1800" dirty="0">
                <a:solidFill>
                  <a:schemeClr val="accent1">
                    <a:lumMod val="75000"/>
                  </a:schemeClr>
                </a:solidFill>
              </a:rPr>
              <a:t>For bragging rights, for fun, or just to prove that they can.</a:t>
            </a:r>
          </a:p>
          <a:p>
            <a:pPr lvl="1">
              <a:spcBef>
                <a:spcPts val="600"/>
              </a:spcBef>
              <a:defRPr/>
            </a:pPr>
            <a:r>
              <a:rPr lang="en-US" sz="1800" dirty="0">
                <a:solidFill>
                  <a:schemeClr val="accent1">
                    <a:lumMod val="75000"/>
                  </a:schemeClr>
                </a:solidFill>
              </a:rPr>
              <a:t>To disrupt normal service.</a:t>
            </a:r>
          </a:p>
          <a:p>
            <a:pPr lvl="1">
              <a:spcBef>
                <a:spcPts val="600"/>
              </a:spcBef>
              <a:defRPr/>
            </a:pPr>
            <a:r>
              <a:rPr lang="en-US" sz="1800" dirty="0">
                <a:solidFill>
                  <a:schemeClr val="accent1">
                    <a:lumMod val="75000"/>
                  </a:schemeClr>
                </a:solidFill>
              </a:rPr>
              <a:t>To gain valuable information on projects for unfair competitive gain.</a:t>
            </a:r>
          </a:p>
          <a:p>
            <a:pPr lvl="1">
              <a:spcBef>
                <a:spcPts val="600"/>
              </a:spcBef>
              <a:defRPr/>
            </a:pPr>
            <a:r>
              <a:rPr lang="en-US" sz="1800" dirty="0">
                <a:solidFill>
                  <a:schemeClr val="accent1">
                    <a:lumMod val="75000"/>
                  </a:schemeClr>
                </a:solidFill>
              </a:rPr>
              <a:t>To gain access to your personal data so they can steal your identity.</a:t>
            </a:r>
          </a:p>
          <a:p>
            <a:pPr>
              <a:spcBef>
                <a:spcPts val="600"/>
              </a:spcBef>
              <a:defRPr/>
            </a:pPr>
            <a:r>
              <a:rPr lang="en-US" sz="2000" dirty="0">
                <a:solidFill>
                  <a:schemeClr val="accent1">
                    <a:lumMod val="75000"/>
                  </a:schemeClr>
                </a:solidFill>
              </a:rPr>
              <a:t>Hackers use many methods to gain unauthorized access to government systems. They often:</a:t>
            </a:r>
          </a:p>
          <a:p>
            <a:pPr lvl="1">
              <a:spcBef>
                <a:spcPts val="600"/>
              </a:spcBef>
              <a:defRPr/>
            </a:pPr>
            <a:r>
              <a:rPr lang="en-US" sz="1800" dirty="0">
                <a:solidFill>
                  <a:schemeClr val="accent1">
                    <a:lumMod val="75000"/>
                  </a:schemeClr>
                </a:solidFill>
              </a:rPr>
              <a:t>Take advantage of vulnerabilities in software to break in to Government systems.</a:t>
            </a:r>
          </a:p>
          <a:p>
            <a:pPr lvl="1">
              <a:spcBef>
                <a:spcPts val="600"/>
              </a:spcBef>
              <a:defRPr/>
            </a:pPr>
            <a:r>
              <a:rPr lang="en-US" sz="1800" dirty="0">
                <a:solidFill>
                  <a:schemeClr val="accent1">
                    <a:lumMod val="75000"/>
                  </a:schemeClr>
                </a:solidFill>
              </a:rPr>
              <a:t>Use emails to entice you to provide your personal information.</a:t>
            </a:r>
          </a:p>
          <a:p>
            <a:pPr lvl="1">
              <a:spcBef>
                <a:spcPts val="600"/>
              </a:spcBef>
              <a:defRPr/>
            </a:pPr>
            <a:r>
              <a:rPr lang="en-US" sz="1800" dirty="0">
                <a:solidFill>
                  <a:schemeClr val="accent1">
                    <a:lumMod val="75000"/>
                  </a:schemeClr>
                </a:solidFill>
              </a:rPr>
              <a:t>Lure you to click on malicious links on websites.</a:t>
            </a:r>
          </a:p>
          <a:p>
            <a:pPr lvl="1">
              <a:spcBef>
                <a:spcPts val="600"/>
              </a:spcBef>
              <a:defRPr/>
            </a:pPr>
            <a:r>
              <a:rPr lang="en-US" sz="1800" dirty="0">
                <a:solidFill>
                  <a:schemeClr val="accent1">
                    <a:lumMod val="75000"/>
                  </a:schemeClr>
                </a:solidFill>
              </a:rPr>
              <a:t>Call you on the phone and ask for the information they want.</a:t>
            </a:r>
          </a:p>
          <a:p>
            <a:pPr lvl="1">
              <a:spcBef>
                <a:spcPts val="600"/>
              </a:spcBef>
              <a:defRPr/>
            </a:pPr>
            <a:r>
              <a:rPr lang="en-US" sz="1800" dirty="0">
                <a:solidFill>
                  <a:schemeClr val="accent1">
                    <a:lumMod val="75000"/>
                  </a:schemeClr>
                </a:solidFill>
              </a:rPr>
              <a:t>Offer you free software, subscriptions, USB drives, CDs, or DVDs.</a:t>
            </a:r>
            <a:endParaRPr lang="en-US" sz="2400" b="1" dirty="0"/>
          </a:p>
        </p:txBody>
      </p:sp>
      <p:sp>
        <p:nvSpPr>
          <p:cNvPr id="6" name="Slide Number Placeholder 1"/>
          <p:cNvSpPr>
            <a:spLocks noGrp="1"/>
          </p:cNvSpPr>
          <p:nvPr>
            <p:ph type="sldNum" sz="quarter" idx="12"/>
          </p:nvPr>
        </p:nvSpPr>
        <p:spPr>
          <a:xfrm>
            <a:off x="8229602" y="6475625"/>
            <a:ext cx="873825" cy="365125"/>
          </a:xfrm>
          <a:prstGeom prst="rect">
            <a:avLst/>
          </a:prstGeom>
        </p:spPr>
        <p:txBody>
          <a:bodyPr/>
          <a:lstStyle/>
          <a:p>
            <a:fld id="{36EAB187-7E39-1E4B-8767-A47ADC6C83D2}"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2805100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8745"/>
            <a:ext cx="8229600" cy="860889"/>
          </a:xfrm>
        </p:spPr>
        <p:txBody>
          <a:bodyPr>
            <a:normAutofit/>
          </a:bodyPr>
          <a:lstStyle/>
          <a:p>
            <a:r>
              <a:rPr lang="en-US" sz="4000" dirty="0"/>
              <a:t>Understanding the Risks (Phishing)</a:t>
            </a:r>
          </a:p>
        </p:txBody>
      </p:sp>
      <p:sp>
        <p:nvSpPr>
          <p:cNvPr id="3" name="Content Placeholder 2"/>
          <p:cNvSpPr>
            <a:spLocks noGrp="1"/>
          </p:cNvSpPr>
          <p:nvPr>
            <p:ph idx="1"/>
          </p:nvPr>
        </p:nvSpPr>
        <p:spPr>
          <a:xfrm>
            <a:off x="355600" y="929634"/>
            <a:ext cx="8623299" cy="5087009"/>
          </a:xfrm>
        </p:spPr>
        <p:txBody>
          <a:bodyPr>
            <a:noAutofit/>
          </a:bodyPr>
          <a:lstStyle/>
          <a:p>
            <a:pPr>
              <a:spcBef>
                <a:spcPts val="600"/>
              </a:spcBef>
              <a:spcAft>
                <a:spcPts val="400"/>
              </a:spcAft>
              <a:defRPr/>
            </a:pPr>
            <a:r>
              <a:rPr lang="en-US" sz="2000" dirty="0">
                <a:solidFill>
                  <a:schemeClr val="accent1">
                    <a:lumMod val="75000"/>
                  </a:schemeClr>
                </a:solidFill>
              </a:rPr>
              <a:t>Phishing is an attempt to convince you to give up your personal information, usually through an email from an authentic looking source (e.g., a system administrator, your bank, credit card company, or maybe even from someone you know).</a:t>
            </a:r>
          </a:p>
          <a:p>
            <a:pPr lvl="1">
              <a:spcBef>
                <a:spcPts val="600"/>
              </a:spcBef>
              <a:spcAft>
                <a:spcPts val="400"/>
              </a:spcAft>
              <a:defRPr/>
            </a:pPr>
            <a:r>
              <a:rPr lang="en-US" sz="1800" dirty="0">
                <a:solidFill>
                  <a:schemeClr val="accent1">
                    <a:lumMod val="75000"/>
                  </a:schemeClr>
                </a:solidFill>
              </a:rPr>
              <a:t>You should delete the email so that you don’t accidently click on it in the future. </a:t>
            </a:r>
          </a:p>
          <a:p>
            <a:pPr lvl="1">
              <a:spcBef>
                <a:spcPts val="600"/>
              </a:spcBef>
              <a:spcAft>
                <a:spcPts val="400"/>
              </a:spcAft>
              <a:defRPr/>
            </a:pPr>
            <a:r>
              <a:rPr lang="en-US" sz="1800" dirty="0">
                <a:solidFill>
                  <a:schemeClr val="accent1">
                    <a:lumMod val="75000"/>
                  </a:schemeClr>
                </a:solidFill>
              </a:rPr>
              <a:t>Do not respond to the email. </a:t>
            </a:r>
          </a:p>
          <a:p>
            <a:pPr lvl="1">
              <a:spcBef>
                <a:spcPts val="600"/>
              </a:spcBef>
              <a:spcAft>
                <a:spcPts val="400"/>
              </a:spcAft>
              <a:defRPr/>
            </a:pPr>
            <a:r>
              <a:rPr lang="en-US" sz="1800" dirty="0">
                <a:solidFill>
                  <a:schemeClr val="accent1">
                    <a:lumMod val="75000"/>
                  </a:schemeClr>
                </a:solidFill>
              </a:rPr>
              <a:t>Do not give out your personal information to an unsolicited email request.</a:t>
            </a:r>
          </a:p>
          <a:p>
            <a:pPr lvl="1">
              <a:spcBef>
                <a:spcPts val="600"/>
              </a:spcBef>
              <a:spcAft>
                <a:spcPts val="400"/>
              </a:spcAft>
              <a:defRPr/>
            </a:pPr>
            <a:r>
              <a:rPr lang="en-US" sz="1800" dirty="0">
                <a:solidFill>
                  <a:schemeClr val="accent1">
                    <a:lumMod val="75000"/>
                  </a:schemeClr>
                </a:solidFill>
              </a:rPr>
              <a:t>Never give out your user name or password.</a:t>
            </a:r>
          </a:p>
          <a:p>
            <a:pPr lvl="1">
              <a:spcBef>
                <a:spcPts val="600"/>
              </a:spcBef>
              <a:spcAft>
                <a:spcPts val="400"/>
              </a:spcAft>
              <a:defRPr/>
            </a:pPr>
            <a:r>
              <a:rPr lang="en-US" sz="1800" dirty="0">
                <a:solidFill>
                  <a:schemeClr val="accent1">
                    <a:lumMod val="75000"/>
                  </a:schemeClr>
                </a:solidFill>
              </a:rPr>
              <a:t>Do not subscribe to offers of “free” services or subscriptions.</a:t>
            </a:r>
          </a:p>
          <a:p>
            <a:pPr marL="0" indent="0">
              <a:spcBef>
                <a:spcPts val="600"/>
              </a:spcBef>
              <a:spcAft>
                <a:spcPts val="400"/>
              </a:spcAft>
              <a:buNone/>
              <a:defRPr/>
            </a:pPr>
            <a:r>
              <a:rPr lang="en-US" sz="1800" dirty="0">
                <a:solidFill>
                  <a:schemeClr val="accent1">
                    <a:lumMod val="75000"/>
                  </a:schemeClr>
                </a:solidFill>
              </a:rPr>
              <a:t>Spear Phishing is a targeted phishing attempt toward a specific person or group of people.</a:t>
            </a:r>
          </a:p>
          <a:p>
            <a:pPr lvl="1">
              <a:spcBef>
                <a:spcPts val="600"/>
              </a:spcBef>
              <a:spcAft>
                <a:spcPts val="400"/>
              </a:spcAft>
              <a:defRPr/>
            </a:pPr>
            <a:r>
              <a:rPr lang="en-US" sz="1800" dirty="0">
                <a:solidFill>
                  <a:schemeClr val="accent1">
                    <a:lumMod val="75000"/>
                  </a:schemeClr>
                </a:solidFill>
              </a:rPr>
              <a:t>Do not respond to any spear phishing messages.</a:t>
            </a:r>
          </a:p>
          <a:p>
            <a:pPr lvl="1">
              <a:spcBef>
                <a:spcPts val="600"/>
              </a:spcBef>
              <a:spcAft>
                <a:spcPts val="400"/>
              </a:spcAft>
              <a:defRPr/>
            </a:pPr>
            <a:r>
              <a:rPr lang="en-US" sz="1800" dirty="0">
                <a:solidFill>
                  <a:schemeClr val="accent1">
                    <a:lumMod val="75000"/>
                  </a:schemeClr>
                </a:solidFill>
              </a:rPr>
              <a:t>You should report spear phishing attempts to the FAA CSMC so they can alert others in the affected group</a:t>
            </a:r>
            <a:endParaRPr lang="en-US" sz="2400" dirty="0">
              <a:solidFill>
                <a:prstClr val="black"/>
              </a:solidFill>
            </a:endParaRPr>
          </a:p>
          <a:p>
            <a:pPr>
              <a:spcBef>
                <a:spcPts val="600"/>
              </a:spcBef>
              <a:spcAft>
                <a:spcPts val="600"/>
              </a:spcAft>
              <a:defRPr/>
            </a:pPr>
            <a:endParaRPr lang="en-US" sz="1800" dirty="0"/>
          </a:p>
          <a:p>
            <a:pPr marL="0" indent="0">
              <a:spcBef>
                <a:spcPts val="600"/>
              </a:spcBef>
              <a:spcAft>
                <a:spcPts val="600"/>
              </a:spcAft>
              <a:buNone/>
            </a:pPr>
            <a:endParaRPr lang="en-US" sz="2400" b="1" dirty="0"/>
          </a:p>
        </p:txBody>
      </p:sp>
      <p:sp>
        <p:nvSpPr>
          <p:cNvPr id="6" name="Slide Number Placeholder 1"/>
          <p:cNvSpPr>
            <a:spLocks noGrp="1"/>
          </p:cNvSpPr>
          <p:nvPr>
            <p:ph type="sldNum" sz="quarter" idx="12"/>
          </p:nvPr>
        </p:nvSpPr>
        <p:spPr>
          <a:xfrm>
            <a:off x="8127522" y="6475625"/>
            <a:ext cx="966851" cy="365125"/>
          </a:xfrm>
          <a:prstGeom prst="rect">
            <a:avLst/>
          </a:prstGeom>
        </p:spPr>
        <p:txBody>
          <a:bodyPr/>
          <a:lstStyle/>
          <a:p>
            <a:fld id="{36EAB187-7E39-1E4B-8767-A47ADC6C83D2}"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41647563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08E008-8ABC-4B8E-8257-6114B3979A76}"/>
              </a:ext>
            </a:extLst>
          </p:cNvPr>
          <p:cNvSpPr>
            <a:spLocks noGrp="1"/>
          </p:cNvSpPr>
          <p:nvPr>
            <p:ph type="title"/>
          </p:nvPr>
        </p:nvSpPr>
        <p:spPr/>
        <p:txBody>
          <a:bodyPr/>
          <a:lstStyle/>
          <a:p>
            <a:r>
              <a:rPr lang="en-US" dirty="0"/>
              <a:t>Spear Phishing and Whaling</a:t>
            </a:r>
          </a:p>
        </p:txBody>
      </p:sp>
      <p:sp>
        <p:nvSpPr>
          <p:cNvPr id="5" name="Content Placeholder 4">
            <a:extLst>
              <a:ext uri="{FF2B5EF4-FFF2-40B4-BE49-F238E27FC236}">
                <a16:creationId xmlns:a16="http://schemas.microsoft.com/office/drawing/2014/main" id="{FEA3C7BD-22B9-44B6-91FF-11B06188D5AE}"/>
              </a:ext>
            </a:extLst>
          </p:cNvPr>
          <p:cNvSpPr>
            <a:spLocks noGrp="1"/>
          </p:cNvSpPr>
          <p:nvPr>
            <p:ph idx="1"/>
          </p:nvPr>
        </p:nvSpPr>
        <p:spPr>
          <a:xfrm>
            <a:off x="476250" y="1467037"/>
            <a:ext cx="7886700" cy="4351338"/>
          </a:xfrm>
        </p:spPr>
        <p:txBody>
          <a:bodyPr>
            <a:normAutofit fontScale="92500" lnSpcReduction="10000"/>
          </a:bodyPr>
          <a:lstStyle/>
          <a:p>
            <a:pPr>
              <a:lnSpc>
                <a:spcPct val="100000"/>
              </a:lnSpc>
            </a:pPr>
            <a:r>
              <a:rPr lang="en-US" sz="2400" dirty="0"/>
              <a:t>Spear phishing is an email-spoofing attack that targets a </a:t>
            </a:r>
            <a:r>
              <a:rPr lang="en-US" sz="2400" i="1" dirty="0"/>
              <a:t>specific</a:t>
            </a:r>
            <a:r>
              <a:rPr lang="en-US" sz="2400" dirty="0"/>
              <a:t> organization or individual, seeking unauthorized access to sensitive information. Spear-phishing attempts are not typically initiated by random hackers, but are more likely to be conducted informed perpetrators for financial gain, trade secrets or protected information.</a:t>
            </a:r>
          </a:p>
          <a:p>
            <a:pPr marL="0" indent="0">
              <a:lnSpc>
                <a:spcPct val="100000"/>
              </a:lnSpc>
              <a:buNone/>
            </a:pPr>
            <a:endParaRPr lang="en-US" sz="2400" dirty="0"/>
          </a:p>
          <a:p>
            <a:r>
              <a:rPr lang="en-US" sz="2400" dirty="0"/>
              <a:t>A whaling attack is a spear-phishing attack directed specifically at high-profile targets like CEOs, CFOs or high ranking government officials in order to steal sensitive information from  </a:t>
            </a:r>
            <a:r>
              <a:rPr lang="en-US" sz="2400" dirty="0" err="1"/>
              <a:t>lsa</a:t>
            </a:r>
            <a:r>
              <a:rPr lang="en-US" sz="2400" dirty="0"/>
              <a:t> organization. In many whaling attacks, the attacker's goal is to manipulate the victim into authorizing high-value wire transfers to the attacker. </a:t>
            </a:r>
          </a:p>
        </p:txBody>
      </p:sp>
    </p:spTree>
    <p:extLst>
      <p:ext uri="{BB962C8B-B14F-4D97-AF65-F5344CB8AC3E}">
        <p14:creationId xmlns:p14="http://schemas.microsoft.com/office/powerpoint/2010/main" val="2271171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Security Begins with You!</a:t>
            </a:r>
          </a:p>
        </p:txBody>
      </p:sp>
      <p:sp>
        <p:nvSpPr>
          <p:cNvPr id="3" name="Content Placeholder 2"/>
          <p:cNvSpPr>
            <a:spLocks noGrp="1"/>
          </p:cNvSpPr>
          <p:nvPr>
            <p:ph idx="1"/>
          </p:nvPr>
        </p:nvSpPr>
        <p:spPr>
          <a:xfrm>
            <a:off x="331787" y="926356"/>
            <a:ext cx="8770303" cy="5131544"/>
          </a:xfrm>
        </p:spPr>
        <p:txBody>
          <a:bodyPr>
            <a:noAutofit/>
          </a:bodyPr>
          <a:lstStyle/>
          <a:p>
            <a:pPr marL="0" indent="0">
              <a:lnSpc>
                <a:spcPct val="110000"/>
              </a:lnSpc>
              <a:spcBef>
                <a:spcPts val="600"/>
              </a:spcBef>
              <a:buNone/>
              <a:defRPr/>
            </a:pPr>
            <a:r>
              <a:rPr lang="en-US" sz="2000" dirty="0"/>
              <a:t>In order to avoid cyber incidents that could compromise DOT systems and information, you must:</a:t>
            </a:r>
          </a:p>
          <a:p>
            <a:pPr>
              <a:lnSpc>
                <a:spcPct val="110000"/>
              </a:lnSpc>
              <a:spcBef>
                <a:spcPts val="600"/>
              </a:spcBef>
              <a:defRPr/>
            </a:pPr>
            <a:r>
              <a:rPr lang="en-US" sz="2000" dirty="0">
                <a:solidFill>
                  <a:schemeClr val="accent1">
                    <a:lumMod val="75000"/>
                  </a:schemeClr>
                </a:solidFill>
              </a:rPr>
              <a:t>Know your responsibilities for protecting DOT systems and data.</a:t>
            </a:r>
          </a:p>
          <a:p>
            <a:pPr>
              <a:lnSpc>
                <a:spcPct val="110000"/>
              </a:lnSpc>
              <a:spcBef>
                <a:spcPts val="600"/>
              </a:spcBef>
              <a:defRPr/>
            </a:pPr>
            <a:r>
              <a:rPr lang="en-US" sz="2000" dirty="0">
                <a:solidFill>
                  <a:schemeClr val="accent1">
                    <a:lumMod val="75000"/>
                  </a:schemeClr>
                </a:solidFill>
              </a:rPr>
              <a:t>Understand the risks associated with the actions you take while using DOT systems or accessing DOT information and data.</a:t>
            </a:r>
          </a:p>
          <a:p>
            <a:pPr>
              <a:lnSpc>
                <a:spcPct val="110000"/>
              </a:lnSpc>
              <a:spcBef>
                <a:spcPts val="600"/>
              </a:spcBef>
              <a:defRPr/>
            </a:pPr>
            <a:r>
              <a:rPr lang="en-US" sz="2000" dirty="0">
                <a:solidFill>
                  <a:schemeClr val="accent1">
                    <a:lumMod val="75000"/>
                  </a:schemeClr>
                </a:solidFill>
              </a:rPr>
              <a:t>Know how to handle and protect the equipment that DOT provides to you for your  assigned job.</a:t>
            </a:r>
          </a:p>
          <a:p>
            <a:pPr>
              <a:lnSpc>
                <a:spcPct val="110000"/>
              </a:lnSpc>
              <a:spcBef>
                <a:spcPts val="600"/>
              </a:spcBef>
              <a:defRPr/>
            </a:pPr>
            <a:r>
              <a:rPr lang="en-US" sz="2000" dirty="0">
                <a:solidFill>
                  <a:schemeClr val="accent1">
                    <a:lumMod val="75000"/>
                  </a:schemeClr>
                </a:solidFill>
              </a:rPr>
              <a:t>Know what you are permitted and NOT permitted to do while using the DOT equipment.</a:t>
            </a:r>
          </a:p>
          <a:p>
            <a:pPr>
              <a:lnSpc>
                <a:spcPct val="110000"/>
              </a:lnSpc>
              <a:spcBef>
                <a:spcPts val="600"/>
              </a:spcBef>
              <a:defRPr/>
            </a:pPr>
            <a:r>
              <a:rPr lang="en-US" sz="2000" dirty="0">
                <a:solidFill>
                  <a:schemeClr val="accent1">
                    <a:lumMod val="75000"/>
                  </a:schemeClr>
                </a:solidFill>
              </a:rPr>
              <a:t>Understand your responsibilities when teleworking.</a:t>
            </a:r>
          </a:p>
          <a:p>
            <a:pPr>
              <a:lnSpc>
                <a:spcPct val="110000"/>
              </a:lnSpc>
              <a:spcBef>
                <a:spcPts val="600"/>
              </a:spcBef>
              <a:defRPr/>
            </a:pPr>
            <a:r>
              <a:rPr lang="en-US" sz="2000" dirty="0">
                <a:solidFill>
                  <a:schemeClr val="accent1">
                    <a:lumMod val="75000"/>
                  </a:schemeClr>
                </a:solidFill>
              </a:rPr>
              <a:t>Understand your responsibilities while traveling on official DOT business.</a:t>
            </a:r>
          </a:p>
          <a:p>
            <a:pPr>
              <a:lnSpc>
                <a:spcPct val="110000"/>
              </a:lnSpc>
              <a:spcBef>
                <a:spcPts val="600"/>
              </a:spcBef>
              <a:defRPr/>
            </a:pPr>
            <a:r>
              <a:rPr lang="en-US" sz="2000" dirty="0">
                <a:solidFill>
                  <a:schemeClr val="accent1">
                    <a:lumMod val="75000"/>
                  </a:schemeClr>
                </a:solidFill>
              </a:rPr>
              <a:t>If you believe that you have opened a suspected malicious email, you must report this to the DOT Security Operations Center (SOC) immediately.</a:t>
            </a:r>
          </a:p>
          <a:p>
            <a:pPr>
              <a:lnSpc>
                <a:spcPct val="110000"/>
              </a:lnSpc>
              <a:spcBef>
                <a:spcPts val="600"/>
              </a:spcBef>
              <a:defRPr/>
            </a:pPr>
            <a:endParaRPr lang="en-US" sz="2000" dirty="0">
              <a:solidFill>
                <a:schemeClr val="accent1">
                  <a:lumMod val="75000"/>
                </a:schemeClr>
              </a:solidFill>
            </a:endParaRPr>
          </a:p>
          <a:p>
            <a:pPr marL="0" indent="0">
              <a:lnSpc>
                <a:spcPct val="110000"/>
              </a:lnSpc>
              <a:buNone/>
            </a:pPr>
            <a:endParaRPr lang="en-US" sz="3200" dirty="0"/>
          </a:p>
        </p:txBody>
      </p:sp>
      <p:sp>
        <p:nvSpPr>
          <p:cNvPr id="6" name="Slide Number Placeholder 1"/>
          <p:cNvSpPr>
            <a:spLocks noGrp="1"/>
          </p:cNvSpPr>
          <p:nvPr>
            <p:ph type="sldNum" sz="quarter" idx="12"/>
          </p:nvPr>
        </p:nvSpPr>
        <p:spPr>
          <a:xfrm>
            <a:off x="8347711" y="6467000"/>
            <a:ext cx="754380" cy="365125"/>
          </a:xfrm>
          <a:prstGeom prst="rect">
            <a:avLst/>
          </a:prstGeom>
        </p:spPr>
        <p:txBody>
          <a:bodyPr/>
          <a:lstStyle/>
          <a:p>
            <a:fld id="{36EAB187-7E39-1E4B-8767-A47ADC6C83D2}" type="slidenum">
              <a:rPr lang="en-US" smtClean="0">
                <a:solidFill>
                  <a:prstClr val="black">
                    <a:tint val="75000"/>
                  </a:prstClr>
                </a:solidFill>
              </a:rPr>
              <a:pPr/>
              <a:t>53</a:t>
            </a:fld>
            <a:endParaRPr lang="en-US" dirty="0">
              <a:solidFill>
                <a:prstClr val="black">
                  <a:tint val="75000"/>
                </a:prstClr>
              </a:solidFill>
            </a:endParaRPr>
          </a:p>
        </p:txBody>
      </p:sp>
    </p:spTree>
    <p:extLst>
      <p:ext uri="{BB962C8B-B14F-4D97-AF65-F5344CB8AC3E}">
        <p14:creationId xmlns:p14="http://schemas.microsoft.com/office/powerpoint/2010/main" val="10425558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15  </a:t>
            </a:r>
          </a:p>
        </p:txBody>
      </p:sp>
      <p:sp>
        <p:nvSpPr>
          <p:cNvPr id="3" name="Content Placeholder 2"/>
          <p:cNvSpPr>
            <a:spLocks noGrp="1"/>
          </p:cNvSpPr>
          <p:nvPr>
            <p:ph idx="1"/>
          </p:nvPr>
        </p:nvSpPr>
        <p:spPr>
          <a:xfrm>
            <a:off x="113556" y="949084"/>
            <a:ext cx="8839943" cy="4525963"/>
          </a:xfrm>
        </p:spPr>
        <p:txBody>
          <a:bodyPr/>
          <a:lstStyle/>
          <a:p>
            <a:pPr marL="457200" indent="-457200">
              <a:buNone/>
            </a:pPr>
            <a:r>
              <a:rPr lang="en-US" sz="2800" dirty="0"/>
              <a:t>15. Hackers and social engineering scammers use many methods to gain unauthorized access to government systems. They often:  </a:t>
            </a:r>
            <a:r>
              <a:rPr lang="en-US" sz="2800" i="1" dirty="0"/>
              <a:t>(Select all that apply)</a:t>
            </a:r>
          </a:p>
          <a:p>
            <a:pPr marL="457200" indent="-457200">
              <a:buNone/>
            </a:pPr>
            <a:endParaRPr lang="en-US" sz="2800" i="1" dirty="0"/>
          </a:p>
          <a:p>
            <a:pPr lvl="1">
              <a:spcBef>
                <a:spcPts val="600"/>
              </a:spcBef>
              <a:buFont typeface="Wingdings" panose="05000000000000000000" pitchFamily="2" charset="2"/>
              <a:buChar char="q"/>
            </a:pPr>
            <a:r>
              <a:rPr lang="en-US" sz="2000" dirty="0">
                <a:solidFill>
                  <a:schemeClr val="tx1"/>
                </a:solidFill>
              </a:rPr>
              <a:t>Take advantage of vulnerabilities in software to break into government systems.</a:t>
            </a:r>
          </a:p>
          <a:p>
            <a:pPr lvl="1">
              <a:spcBef>
                <a:spcPts val="600"/>
              </a:spcBef>
              <a:buFont typeface="Wingdings" panose="05000000000000000000" pitchFamily="2" charset="2"/>
              <a:buChar char="q"/>
            </a:pPr>
            <a:r>
              <a:rPr lang="en-US" sz="2000" dirty="0">
                <a:solidFill>
                  <a:schemeClr val="tx1"/>
                </a:solidFill>
              </a:rPr>
              <a:t>Use emails to entice you to provide your personal information.</a:t>
            </a:r>
          </a:p>
          <a:p>
            <a:pPr lvl="1">
              <a:spcBef>
                <a:spcPts val="600"/>
              </a:spcBef>
              <a:buFont typeface="Wingdings" panose="05000000000000000000" pitchFamily="2" charset="2"/>
              <a:buChar char="q"/>
            </a:pPr>
            <a:r>
              <a:rPr lang="en-US" sz="2000" dirty="0">
                <a:solidFill>
                  <a:schemeClr val="tx1"/>
                </a:solidFill>
              </a:rPr>
              <a:t>Lure you to click on malicious links on websites.</a:t>
            </a:r>
          </a:p>
          <a:p>
            <a:pPr lvl="1">
              <a:spcBef>
                <a:spcPts val="600"/>
              </a:spcBef>
              <a:buFont typeface="Wingdings" panose="05000000000000000000" pitchFamily="2" charset="2"/>
              <a:buChar char="q"/>
            </a:pPr>
            <a:r>
              <a:rPr lang="en-US" sz="2000" dirty="0">
                <a:solidFill>
                  <a:schemeClr val="tx1"/>
                </a:solidFill>
              </a:rPr>
              <a:t>Call you on the phone and ask for information they want.</a:t>
            </a:r>
          </a:p>
          <a:p>
            <a:pPr lvl="1">
              <a:spcBef>
                <a:spcPts val="600"/>
              </a:spcBef>
              <a:buFont typeface="Wingdings" panose="05000000000000000000" pitchFamily="2" charset="2"/>
              <a:buChar char="q"/>
            </a:pPr>
            <a:r>
              <a:rPr lang="en-US" sz="2000" dirty="0">
                <a:solidFill>
                  <a:schemeClr val="tx1"/>
                </a:solidFill>
              </a:rPr>
              <a:t>Offer you free software, subscriptions, USB drives, CDs, or DVDs.</a:t>
            </a:r>
          </a:p>
          <a:p>
            <a:endParaRPr lang="en-US" dirty="0"/>
          </a:p>
        </p:txBody>
      </p:sp>
    </p:spTree>
    <p:extLst>
      <p:ext uri="{BB962C8B-B14F-4D97-AF65-F5344CB8AC3E}">
        <p14:creationId xmlns:p14="http://schemas.microsoft.com/office/powerpoint/2010/main" val="21463700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16</a:t>
            </a:r>
          </a:p>
        </p:txBody>
      </p:sp>
      <p:sp>
        <p:nvSpPr>
          <p:cNvPr id="3" name="Content Placeholder 2"/>
          <p:cNvSpPr>
            <a:spLocks noGrp="1"/>
          </p:cNvSpPr>
          <p:nvPr>
            <p:ph idx="1"/>
          </p:nvPr>
        </p:nvSpPr>
        <p:spPr>
          <a:xfrm>
            <a:off x="113556" y="926354"/>
            <a:ext cx="9030443" cy="4525963"/>
          </a:xfrm>
        </p:spPr>
        <p:txBody>
          <a:bodyPr/>
          <a:lstStyle/>
          <a:p>
            <a:pPr marL="457200" indent="-457200">
              <a:buNone/>
            </a:pPr>
            <a:r>
              <a:rPr lang="en-US" sz="2800" dirty="0"/>
              <a:t>16. Phishing is an attempt to convince you to give up your personal information, usually through an email from an authentic looking source.</a:t>
            </a:r>
          </a:p>
          <a:p>
            <a:pPr marL="0" indent="0">
              <a:buNone/>
            </a:pPr>
            <a:endParaRPr lang="en-US" dirty="0"/>
          </a:p>
          <a:p>
            <a:pPr lvl="1">
              <a:buFont typeface="Wingdings" panose="05000000000000000000" pitchFamily="2" charset="2"/>
              <a:buChar char="q"/>
            </a:pPr>
            <a:r>
              <a:rPr lang="en-US" dirty="0">
                <a:solidFill>
                  <a:schemeClr val="tx1"/>
                </a:solidFill>
              </a:rPr>
              <a:t>True</a:t>
            </a:r>
          </a:p>
          <a:p>
            <a:pPr lvl="1">
              <a:buFont typeface="Wingdings" panose="05000000000000000000" pitchFamily="2" charset="2"/>
              <a:buChar char="q"/>
            </a:pPr>
            <a:r>
              <a:rPr lang="en-US" dirty="0">
                <a:solidFill>
                  <a:schemeClr val="tx1"/>
                </a:solidFill>
              </a:rPr>
              <a:t>False</a:t>
            </a:r>
          </a:p>
          <a:p>
            <a:endParaRPr lang="en-US" dirty="0"/>
          </a:p>
        </p:txBody>
      </p:sp>
    </p:spTree>
    <p:extLst>
      <p:ext uri="{BB962C8B-B14F-4D97-AF65-F5344CB8AC3E}">
        <p14:creationId xmlns:p14="http://schemas.microsoft.com/office/powerpoint/2010/main" val="4149489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17</a:t>
            </a:r>
          </a:p>
        </p:txBody>
      </p:sp>
      <p:sp>
        <p:nvSpPr>
          <p:cNvPr id="3" name="Content Placeholder 2"/>
          <p:cNvSpPr>
            <a:spLocks noGrp="1"/>
          </p:cNvSpPr>
          <p:nvPr>
            <p:ph idx="1"/>
          </p:nvPr>
        </p:nvSpPr>
        <p:spPr>
          <a:xfrm>
            <a:off x="113557" y="926354"/>
            <a:ext cx="8229600" cy="4525963"/>
          </a:xfrm>
        </p:spPr>
        <p:txBody>
          <a:bodyPr/>
          <a:lstStyle/>
          <a:p>
            <a:pPr marL="520700" indent="-520700">
              <a:buNone/>
            </a:pPr>
            <a:r>
              <a:rPr lang="en-US" sz="2800" dirty="0"/>
              <a:t>17. If you suspect an email phishing attempt, you should? </a:t>
            </a:r>
            <a:r>
              <a:rPr lang="en-US" sz="2800" i="1" dirty="0"/>
              <a:t>(Select all that apply)</a:t>
            </a:r>
          </a:p>
          <a:p>
            <a:pPr marL="0" indent="0">
              <a:buNone/>
            </a:pPr>
            <a:endParaRPr lang="en-US" dirty="0"/>
          </a:p>
          <a:p>
            <a:pPr lvl="1">
              <a:spcBef>
                <a:spcPts val="600"/>
              </a:spcBef>
              <a:buFont typeface="Wingdings" panose="05000000000000000000" pitchFamily="2" charset="2"/>
              <a:buChar char="q"/>
            </a:pPr>
            <a:r>
              <a:rPr lang="en-US" sz="2000" dirty="0">
                <a:solidFill>
                  <a:schemeClr val="tx1"/>
                </a:solidFill>
              </a:rPr>
              <a:t>Report the email to the DOT Security Operations Center (SOC)(</a:t>
            </a:r>
            <a:r>
              <a:rPr lang="en-US" sz="2000" dirty="0">
                <a:solidFill>
                  <a:schemeClr val="tx1"/>
                </a:solidFill>
                <a:hlinkClick r:id="rId2"/>
              </a:rPr>
              <a:t>9-AWA-SOC@faa.gov</a:t>
            </a:r>
            <a:r>
              <a:rPr lang="en-US" sz="2000" dirty="0">
                <a:solidFill>
                  <a:schemeClr val="tx1"/>
                </a:solidFill>
              </a:rPr>
              <a:t>) within one (1) hour of the discovery.</a:t>
            </a:r>
          </a:p>
          <a:p>
            <a:pPr lvl="1">
              <a:spcBef>
                <a:spcPts val="600"/>
              </a:spcBef>
              <a:buFont typeface="Wingdings" panose="05000000000000000000" pitchFamily="2" charset="2"/>
              <a:buChar char="q"/>
            </a:pPr>
            <a:r>
              <a:rPr lang="en-US" sz="2000" dirty="0">
                <a:solidFill>
                  <a:schemeClr val="tx1"/>
                </a:solidFill>
              </a:rPr>
              <a:t>After reporting the email to the DOT SOC, delete it so you don’t accidentally click on it in the future to be removed from the sender’s mailing list.</a:t>
            </a:r>
          </a:p>
          <a:p>
            <a:pPr lvl="1">
              <a:spcBef>
                <a:spcPts val="600"/>
              </a:spcBef>
              <a:buFont typeface="Wingdings" panose="05000000000000000000" pitchFamily="2" charset="2"/>
              <a:buChar char="q"/>
            </a:pPr>
            <a:r>
              <a:rPr lang="en-US" sz="2000" dirty="0">
                <a:solidFill>
                  <a:schemeClr val="tx1"/>
                </a:solidFill>
              </a:rPr>
              <a:t>Click on the links provided in the email to confirm it is a valid phishing attempt.</a:t>
            </a:r>
          </a:p>
          <a:p>
            <a:pPr marL="0" indent="0">
              <a:buNone/>
            </a:pPr>
            <a:endParaRPr lang="en-US" dirty="0"/>
          </a:p>
        </p:txBody>
      </p:sp>
    </p:spTree>
    <p:extLst>
      <p:ext uri="{BB962C8B-B14F-4D97-AF65-F5344CB8AC3E}">
        <p14:creationId xmlns:p14="http://schemas.microsoft.com/office/powerpoint/2010/main" val="24796227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18</a:t>
            </a:r>
          </a:p>
        </p:txBody>
      </p:sp>
      <p:sp>
        <p:nvSpPr>
          <p:cNvPr id="3" name="Content Placeholder 2"/>
          <p:cNvSpPr>
            <a:spLocks noGrp="1"/>
          </p:cNvSpPr>
          <p:nvPr>
            <p:ph idx="1"/>
          </p:nvPr>
        </p:nvSpPr>
        <p:spPr>
          <a:xfrm>
            <a:off x="113556" y="926354"/>
            <a:ext cx="9030443" cy="5423646"/>
          </a:xfrm>
        </p:spPr>
        <p:txBody>
          <a:bodyPr>
            <a:noAutofit/>
          </a:bodyPr>
          <a:lstStyle/>
          <a:p>
            <a:pPr marL="457200" indent="-457200">
              <a:buNone/>
            </a:pPr>
            <a:r>
              <a:rPr lang="en-US" sz="2800" dirty="0"/>
              <a:t>18. If you receive an unrequested email, even from a valid sender within the DOT, that has a cryptic message and questionable attachment or links, you must: </a:t>
            </a:r>
            <a:br>
              <a:rPr lang="en-US" sz="2800" dirty="0"/>
            </a:br>
            <a:r>
              <a:rPr lang="en-US" sz="2800" i="1" dirty="0"/>
              <a:t>(Select all that apply)</a:t>
            </a:r>
            <a:endParaRPr lang="en-US" sz="2800" dirty="0"/>
          </a:p>
          <a:p>
            <a:pPr lvl="1">
              <a:spcBef>
                <a:spcPts val="600"/>
              </a:spcBef>
              <a:buFont typeface="Wingdings" panose="05000000000000000000" pitchFamily="2" charset="2"/>
              <a:buChar char="q"/>
            </a:pPr>
            <a:r>
              <a:rPr lang="en-US" sz="1800" dirty="0">
                <a:solidFill>
                  <a:schemeClr val="tx1"/>
                </a:solidFill>
              </a:rPr>
              <a:t>Contact sender via a separate communication method (e.g. email, phone call, text, etc.) and verify validity of email.</a:t>
            </a:r>
          </a:p>
          <a:p>
            <a:pPr lvl="1">
              <a:spcBef>
                <a:spcPts val="600"/>
              </a:spcBef>
              <a:buFont typeface="Wingdings" panose="05000000000000000000" pitchFamily="2" charset="2"/>
              <a:buChar char="q"/>
            </a:pPr>
            <a:r>
              <a:rPr lang="en-US" sz="1800" dirty="0">
                <a:solidFill>
                  <a:schemeClr val="tx1"/>
                </a:solidFill>
              </a:rPr>
              <a:t>Never download or open attachments, without verification from the sender that the email is valid.</a:t>
            </a:r>
          </a:p>
          <a:p>
            <a:pPr lvl="1">
              <a:spcBef>
                <a:spcPts val="600"/>
              </a:spcBef>
              <a:buFont typeface="Wingdings" panose="05000000000000000000" pitchFamily="2" charset="2"/>
              <a:buChar char="q"/>
            </a:pPr>
            <a:r>
              <a:rPr lang="en-US" sz="1800" dirty="0">
                <a:solidFill>
                  <a:schemeClr val="tx1"/>
                </a:solidFill>
              </a:rPr>
              <a:t>Never click links within the email, without verification from the sender that the email is valid.</a:t>
            </a:r>
          </a:p>
          <a:p>
            <a:pPr lvl="1">
              <a:spcBef>
                <a:spcPts val="600"/>
              </a:spcBef>
              <a:buFont typeface="Wingdings" panose="05000000000000000000" pitchFamily="2" charset="2"/>
              <a:buChar char="q"/>
            </a:pPr>
            <a:r>
              <a:rPr lang="en-US" sz="1800" dirty="0">
                <a:solidFill>
                  <a:schemeClr val="tx1"/>
                </a:solidFill>
              </a:rPr>
              <a:t>Immediately delete unverifiable email.</a:t>
            </a:r>
          </a:p>
          <a:p>
            <a:pPr lvl="1">
              <a:spcBef>
                <a:spcPts val="600"/>
              </a:spcBef>
              <a:buFont typeface="Wingdings" panose="05000000000000000000" pitchFamily="2" charset="2"/>
              <a:buChar char="q"/>
            </a:pPr>
            <a:r>
              <a:rPr lang="en-US" sz="1800" dirty="0">
                <a:solidFill>
                  <a:schemeClr val="tx1"/>
                </a:solidFill>
              </a:rPr>
              <a:t>If unverifiable email appeared to be from a DOT email address, report this suspected phishing attempt to </a:t>
            </a:r>
            <a:r>
              <a:rPr lang="en-US" sz="1800">
                <a:solidFill>
                  <a:schemeClr val="tx1"/>
                </a:solidFill>
              </a:rPr>
              <a:t>the DOT SOC</a:t>
            </a:r>
            <a:endParaRPr lang="en-US" sz="1800" dirty="0">
              <a:solidFill>
                <a:schemeClr val="tx1"/>
              </a:solidFill>
            </a:endParaRPr>
          </a:p>
          <a:p>
            <a:pPr marL="0" indent="0">
              <a:buNone/>
            </a:pPr>
            <a:endParaRPr lang="en-US" sz="2400" dirty="0"/>
          </a:p>
        </p:txBody>
      </p:sp>
    </p:spTree>
    <p:extLst>
      <p:ext uri="{BB962C8B-B14F-4D97-AF65-F5344CB8AC3E}">
        <p14:creationId xmlns:p14="http://schemas.microsoft.com/office/powerpoint/2010/main" val="36890586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47205" y="65467"/>
            <a:ext cx="8229600" cy="860889"/>
          </a:xfrm>
        </p:spPr>
        <p:txBody>
          <a:bodyPr>
            <a:normAutofit fontScale="90000"/>
          </a:bodyPr>
          <a:lstStyle/>
          <a:p>
            <a:r>
              <a:rPr lang="en-US" sz="4000" dirty="0"/>
              <a:t>Cyber Incident Response and Protocol</a:t>
            </a:r>
          </a:p>
        </p:txBody>
      </p:sp>
      <p:sp>
        <p:nvSpPr>
          <p:cNvPr id="3" name="Content Placeholder 2"/>
          <p:cNvSpPr>
            <a:spLocks noGrp="1"/>
          </p:cNvSpPr>
          <p:nvPr>
            <p:ph idx="1"/>
          </p:nvPr>
        </p:nvSpPr>
        <p:spPr>
          <a:xfrm>
            <a:off x="153987" y="967765"/>
            <a:ext cx="7745413" cy="5457825"/>
          </a:xfrm>
        </p:spPr>
        <p:txBody>
          <a:bodyPr>
            <a:noAutofit/>
          </a:bodyPr>
          <a:lstStyle/>
          <a:p>
            <a:pPr marL="0" indent="0">
              <a:lnSpc>
                <a:spcPct val="120000"/>
              </a:lnSpc>
              <a:spcBef>
                <a:spcPts val="600"/>
              </a:spcBef>
              <a:buNone/>
            </a:pPr>
            <a:r>
              <a:rPr lang="en-US" sz="2800" b="1" dirty="0"/>
              <a:t>Incident and Response Protocol</a:t>
            </a:r>
            <a:endParaRPr lang="en-US" sz="1600" dirty="0">
              <a:solidFill>
                <a:schemeClr val="accent1">
                  <a:lumMod val="75000"/>
                </a:schemeClr>
              </a:solidFill>
            </a:endParaRPr>
          </a:p>
          <a:p>
            <a:pPr>
              <a:lnSpc>
                <a:spcPct val="120000"/>
              </a:lnSpc>
              <a:spcBef>
                <a:spcPts val="600"/>
              </a:spcBef>
              <a:defRPr/>
            </a:pPr>
            <a:r>
              <a:rPr lang="en-US" sz="2000" b="1" dirty="0">
                <a:solidFill>
                  <a:schemeClr val="accent1">
                    <a:lumMod val="75000"/>
                  </a:schemeClr>
                </a:solidFill>
              </a:rPr>
              <a:t>Malicious web links </a:t>
            </a:r>
            <a:r>
              <a:rPr lang="en-US" sz="2000" dirty="0">
                <a:solidFill>
                  <a:schemeClr val="accent1">
                    <a:lumMod val="75000"/>
                  </a:schemeClr>
                </a:solidFill>
              </a:rPr>
              <a:t>are links that can download malware to your system and allow a hacker to gain access.</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Do not click on links in emails that you do not know.</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Be cautious of links on websites of unknown origins – it could download malicious code.</a:t>
            </a:r>
          </a:p>
          <a:p>
            <a:pPr lvl="1">
              <a:lnSpc>
                <a:spcPct val="120000"/>
              </a:lnSpc>
              <a:spcBef>
                <a:spcPts val="600"/>
              </a:spcBef>
              <a:buFont typeface="Arial" panose="020B0604020202020204" pitchFamily="34" charset="0"/>
              <a:buChar char="•"/>
              <a:defRPr/>
            </a:pPr>
            <a:r>
              <a:rPr lang="en-US" sz="1800" dirty="0">
                <a:solidFill>
                  <a:schemeClr val="accent1">
                    <a:lumMod val="75000"/>
                  </a:schemeClr>
                </a:solidFill>
              </a:rPr>
              <a:t>If you click on a malicious web link, you must report this incident immediately to the DOT SOC.</a:t>
            </a:r>
            <a:br>
              <a:rPr lang="en-US" sz="1800" dirty="0">
                <a:solidFill>
                  <a:schemeClr val="accent1">
                    <a:lumMod val="75000"/>
                  </a:schemeClr>
                </a:solidFill>
              </a:rPr>
            </a:br>
            <a:endParaRPr lang="en-US" sz="1800" dirty="0">
              <a:solidFill>
                <a:schemeClr val="accent1">
                  <a:lumMod val="75000"/>
                </a:schemeClr>
              </a:solidFill>
            </a:endParaRPr>
          </a:p>
          <a:p>
            <a:pPr>
              <a:lnSpc>
                <a:spcPct val="120000"/>
              </a:lnSpc>
              <a:spcBef>
                <a:spcPts val="600"/>
              </a:spcBef>
              <a:defRPr/>
            </a:pPr>
            <a:r>
              <a:rPr lang="en-US" sz="2000" b="1" dirty="0">
                <a:solidFill>
                  <a:schemeClr val="accent1">
                    <a:lumMod val="75000"/>
                  </a:schemeClr>
                </a:solidFill>
              </a:rPr>
              <a:t>Social Engineering </a:t>
            </a:r>
            <a:r>
              <a:rPr lang="en-US" sz="2000" dirty="0">
                <a:solidFill>
                  <a:schemeClr val="accent1">
                    <a:lumMod val="75000"/>
                  </a:schemeClr>
                </a:solidFill>
              </a:rPr>
              <a:t>is a method used by hackers so they may gain information that allows them to access your system.  The person usually pretends to be someone in authority such as a system administrator or helpdesk person seeking your help.</a:t>
            </a:r>
          </a:p>
        </p:txBody>
      </p:sp>
      <p:sp>
        <p:nvSpPr>
          <p:cNvPr id="6" name="Slide Number Placeholder 1"/>
          <p:cNvSpPr>
            <a:spLocks noGrp="1"/>
          </p:cNvSpPr>
          <p:nvPr>
            <p:ph type="sldNum" sz="quarter" idx="12"/>
          </p:nvPr>
        </p:nvSpPr>
        <p:spPr>
          <a:xfrm>
            <a:off x="8136150" y="6467000"/>
            <a:ext cx="950025" cy="365125"/>
          </a:xfrm>
          <a:prstGeom prst="rect">
            <a:avLst/>
          </a:prstGeom>
        </p:spPr>
        <p:txBody>
          <a:bodyPr/>
          <a:lstStyle/>
          <a:p>
            <a:fld id="{36EAB187-7E39-1E4B-8767-A47ADC6C83D2}" type="slidenum">
              <a:rPr lang="en-US" smtClean="0">
                <a:solidFill>
                  <a:prstClr val="black">
                    <a:tint val="75000"/>
                  </a:prstClr>
                </a:solidFill>
              </a:rPr>
              <a:pPr/>
              <a:t>58</a:t>
            </a:fld>
            <a:endParaRPr lang="en-US" dirty="0">
              <a:solidFill>
                <a:prstClr val="black">
                  <a:tint val="75000"/>
                </a:prstClr>
              </a:solidFill>
            </a:endParaRPr>
          </a:p>
        </p:txBody>
      </p:sp>
    </p:spTree>
    <p:extLst>
      <p:ext uri="{BB962C8B-B14F-4D97-AF65-F5344CB8AC3E}">
        <p14:creationId xmlns:p14="http://schemas.microsoft.com/office/powerpoint/2010/main" val="2832613558"/>
      </p:ext>
    </p:extLst>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988" y="967765"/>
            <a:ext cx="8139112" cy="5457825"/>
          </a:xfrm>
        </p:spPr>
        <p:txBody>
          <a:bodyPr>
            <a:noAutofit/>
          </a:bodyPr>
          <a:lstStyle/>
          <a:p>
            <a:pPr marL="0" indent="0">
              <a:spcBef>
                <a:spcPts val="600"/>
              </a:spcBef>
              <a:spcAft>
                <a:spcPts val="400"/>
              </a:spcAft>
              <a:buNone/>
            </a:pPr>
            <a:r>
              <a:rPr lang="en-US" sz="3200" b="1" dirty="0"/>
              <a:t>Incident and Response Protocol</a:t>
            </a:r>
            <a:endParaRPr lang="en-US" sz="1800" dirty="0">
              <a:solidFill>
                <a:schemeClr val="accent1">
                  <a:lumMod val="75000"/>
                </a:schemeClr>
              </a:solidFill>
            </a:endParaRPr>
          </a:p>
          <a:p>
            <a:pPr marL="398463" indent="-341313">
              <a:spcBef>
                <a:spcPts val="600"/>
              </a:spcBef>
              <a:buFont typeface="Arial" panose="020B0604020202020204" pitchFamily="34" charset="0"/>
              <a:buChar char="•"/>
              <a:defRPr/>
            </a:pPr>
            <a:r>
              <a:rPr lang="en-US" sz="2000" b="1" dirty="0">
                <a:solidFill>
                  <a:schemeClr val="accent1">
                    <a:lumMod val="75000"/>
                  </a:schemeClr>
                </a:solidFill>
              </a:rPr>
              <a:t>Social Engineering continued</a:t>
            </a:r>
          </a:p>
          <a:p>
            <a:pPr lvl="1">
              <a:spcBef>
                <a:spcPts val="600"/>
              </a:spcBef>
              <a:buFont typeface="Arial" panose="020B0604020202020204" pitchFamily="34" charset="0"/>
              <a:buChar char="•"/>
              <a:defRPr/>
            </a:pPr>
            <a:r>
              <a:rPr lang="en-US" sz="1600" dirty="0">
                <a:solidFill>
                  <a:schemeClr val="accent1">
                    <a:lumMod val="75000"/>
                  </a:schemeClr>
                </a:solidFill>
              </a:rPr>
              <a:t>Never give out your logon ID or password to anyone.</a:t>
            </a:r>
          </a:p>
          <a:p>
            <a:pPr lvl="1">
              <a:spcBef>
                <a:spcPts val="600"/>
              </a:spcBef>
              <a:buFont typeface="Arial" panose="020B0604020202020204" pitchFamily="34" charset="0"/>
              <a:buChar char="•"/>
              <a:defRPr/>
            </a:pPr>
            <a:r>
              <a:rPr lang="en-US" sz="1600" dirty="0">
                <a:solidFill>
                  <a:schemeClr val="accent1">
                    <a:lumMod val="75000"/>
                  </a:schemeClr>
                </a:solidFill>
              </a:rPr>
              <a:t>Do not respond to surveys from third parties. (non DOT sponsored surveys)</a:t>
            </a:r>
          </a:p>
          <a:p>
            <a:pPr lvl="1">
              <a:spcBef>
                <a:spcPts val="600"/>
              </a:spcBef>
              <a:buFont typeface="Arial" panose="020B0604020202020204" pitchFamily="34" charset="0"/>
              <a:buChar char="•"/>
              <a:defRPr/>
            </a:pPr>
            <a:r>
              <a:rPr lang="en-US" sz="1600" dirty="0">
                <a:solidFill>
                  <a:schemeClr val="accent1">
                    <a:lumMod val="75000"/>
                  </a:schemeClr>
                </a:solidFill>
              </a:rPr>
              <a:t>Do not provide any information to anyone that does not have a “need to know”.</a:t>
            </a:r>
          </a:p>
          <a:p>
            <a:pPr lvl="1">
              <a:spcBef>
                <a:spcPts val="600"/>
              </a:spcBef>
              <a:buFont typeface="Arial" panose="020B0604020202020204" pitchFamily="34" charset="0"/>
              <a:buChar char="•"/>
              <a:defRPr/>
            </a:pPr>
            <a:r>
              <a:rPr lang="en-US" sz="1600" dirty="0">
                <a:solidFill>
                  <a:schemeClr val="accent1">
                    <a:lumMod val="75000"/>
                  </a:schemeClr>
                </a:solidFill>
              </a:rPr>
              <a:t>Refer inquiries from potential social engineering proponents to the DOT Public Affairs office</a:t>
            </a:r>
          </a:p>
          <a:p>
            <a:pPr marL="398463" indent="-341313">
              <a:spcBef>
                <a:spcPts val="600"/>
              </a:spcBef>
              <a:buFont typeface="Arial" panose="020B0604020202020204" pitchFamily="34" charset="0"/>
              <a:buChar char="•"/>
              <a:defRPr/>
            </a:pPr>
            <a:endParaRPr lang="en-US" sz="2400" b="1" dirty="0">
              <a:solidFill>
                <a:schemeClr val="accent1">
                  <a:lumMod val="75000"/>
                </a:schemeClr>
              </a:solidFill>
            </a:endParaRPr>
          </a:p>
          <a:p>
            <a:pPr marL="398463" indent="-341313">
              <a:spcBef>
                <a:spcPts val="600"/>
              </a:spcBef>
              <a:buFont typeface="Arial" panose="020B0604020202020204" pitchFamily="34" charset="0"/>
              <a:buChar char="•"/>
              <a:defRPr/>
            </a:pPr>
            <a:r>
              <a:rPr lang="en-US" sz="2000" b="1" dirty="0">
                <a:solidFill>
                  <a:schemeClr val="accent1">
                    <a:lumMod val="75000"/>
                  </a:schemeClr>
                </a:solidFill>
              </a:rPr>
              <a:t>Malware</a:t>
            </a:r>
            <a:r>
              <a:rPr lang="en-US" sz="2000" dirty="0">
                <a:solidFill>
                  <a:schemeClr val="accent1">
                    <a:lumMod val="75000"/>
                  </a:schemeClr>
                </a:solidFill>
              </a:rPr>
              <a:t> is malicious code that may cause harm to your system or data.  Malware may also allow unauthorized access to DOT systems.</a:t>
            </a:r>
          </a:p>
          <a:p>
            <a:pPr lvl="1">
              <a:spcBef>
                <a:spcPts val="600"/>
              </a:spcBef>
              <a:buFont typeface="Arial" panose="020B0604020202020204" pitchFamily="34" charset="0"/>
              <a:buChar char="•"/>
              <a:defRPr/>
            </a:pPr>
            <a:r>
              <a:rPr lang="en-US" sz="1600" dirty="0">
                <a:solidFill>
                  <a:schemeClr val="accent1">
                    <a:lumMod val="75000"/>
                  </a:schemeClr>
                </a:solidFill>
              </a:rPr>
              <a:t>Never insert unauthorized media (USB devices, CDs, DVDs, etc.) into any system.</a:t>
            </a:r>
          </a:p>
          <a:p>
            <a:pPr lvl="1">
              <a:spcBef>
                <a:spcPts val="600"/>
              </a:spcBef>
              <a:buFont typeface="Arial" panose="020B0604020202020204" pitchFamily="34" charset="0"/>
              <a:buChar char="•"/>
              <a:defRPr/>
            </a:pPr>
            <a:r>
              <a:rPr lang="en-US" sz="1600" dirty="0">
                <a:solidFill>
                  <a:schemeClr val="accent1">
                    <a:lumMod val="75000"/>
                  </a:schemeClr>
                </a:solidFill>
              </a:rPr>
              <a:t>Never install unauthorized software on any DOT system.</a:t>
            </a:r>
          </a:p>
          <a:p>
            <a:pPr lvl="1">
              <a:spcBef>
                <a:spcPts val="600"/>
              </a:spcBef>
              <a:buFont typeface="Arial" panose="020B0604020202020204" pitchFamily="34" charset="0"/>
              <a:buChar char="•"/>
              <a:defRPr/>
            </a:pPr>
            <a:r>
              <a:rPr lang="en-US" sz="1600" dirty="0">
                <a:solidFill>
                  <a:schemeClr val="accent1">
                    <a:lumMod val="75000"/>
                  </a:schemeClr>
                </a:solidFill>
              </a:rPr>
              <a:t>Do not download unauthorized files – they might contain malicious code.</a:t>
            </a:r>
          </a:p>
        </p:txBody>
      </p:sp>
      <p:sp>
        <p:nvSpPr>
          <p:cNvPr id="6" name="Slide Number Placeholder 1"/>
          <p:cNvSpPr>
            <a:spLocks noGrp="1"/>
          </p:cNvSpPr>
          <p:nvPr>
            <p:ph type="sldNum" sz="quarter" idx="12"/>
          </p:nvPr>
        </p:nvSpPr>
        <p:spPr>
          <a:xfrm>
            <a:off x="8136150" y="6467000"/>
            <a:ext cx="950025" cy="365125"/>
          </a:xfrm>
          <a:prstGeom prst="rect">
            <a:avLst/>
          </a:prstGeom>
        </p:spPr>
        <p:txBody>
          <a:bodyPr/>
          <a:lstStyle/>
          <a:p>
            <a:fld id="{36EAB187-7E39-1E4B-8767-A47ADC6C83D2}" type="slidenum">
              <a:rPr lang="en-US" smtClean="0">
                <a:solidFill>
                  <a:prstClr val="black">
                    <a:tint val="75000"/>
                  </a:prstClr>
                </a:solidFill>
              </a:rPr>
              <a:pPr/>
              <a:t>59</a:t>
            </a:fld>
            <a:endParaRPr lang="en-US" dirty="0">
              <a:solidFill>
                <a:prstClr val="black">
                  <a:tint val="75000"/>
                </a:prstClr>
              </a:solidFill>
            </a:endParaRPr>
          </a:p>
        </p:txBody>
      </p:sp>
      <p:sp>
        <p:nvSpPr>
          <p:cNvPr id="7" name="Title 1"/>
          <p:cNvSpPr>
            <a:spLocks noGrp="1"/>
          </p:cNvSpPr>
          <p:nvPr>
            <p:ph type="title"/>
          </p:nvPr>
        </p:nvSpPr>
        <p:spPr>
          <a:xfrm>
            <a:off x="153988" y="65467"/>
            <a:ext cx="8841421" cy="860889"/>
          </a:xfrm>
        </p:spPr>
        <p:txBody>
          <a:bodyPr>
            <a:normAutofit/>
          </a:bodyPr>
          <a:lstStyle/>
          <a:p>
            <a:r>
              <a:rPr lang="en-US" sz="3200" dirty="0"/>
              <a:t>Cyber Incident Response and Protocol (</a:t>
            </a:r>
            <a:r>
              <a:rPr lang="en-US" sz="3200" dirty="0" err="1"/>
              <a:t>cont</a:t>
            </a:r>
            <a:r>
              <a:rPr lang="en-US" sz="3200" dirty="0"/>
              <a:t>) </a:t>
            </a:r>
          </a:p>
        </p:txBody>
      </p:sp>
    </p:spTree>
    <p:extLst>
      <p:ext uri="{BB962C8B-B14F-4D97-AF65-F5344CB8AC3E}">
        <p14:creationId xmlns:p14="http://schemas.microsoft.com/office/powerpoint/2010/main" val="73284230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138"/>
            <a:ext cx="8229600" cy="860889"/>
          </a:xfrm>
        </p:spPr>
        <p:txBody>
          <a:bodyPr>
            <a:normAutofit/>
          </a:bodyPr>
          <a:lstStyle/>
          <a:p>
            <a:r>
              <a:rPr lang="en-US" sz="4000" dirty="0"/>
              <a:t>Acknowledgments</a:t>
            </a:r>
          </a:p>
        </p:txBody>
      </p:sp>
      <p:sp>
        <p:nvSpPr>
          <p:cNvPr id="3" name="Content Placeholder 2"/>
          <p:cNvSpPr>
            <a:spLocks noGrp="1"/>
          </p:cNvSpPr>
          <p:nvPr>
            <p:ph idx="1"/>
          </p:nvPr>
        </p:nvSpPr>
        <p:spPr>
          <a:xfrm>
            <a:off x="534988" y="1379090"/>
            <a:ext cx="8229600" cy="4525963"/>
          </a:xfrm>
        </p:spPr>
        <p:txBody>
          <a:bodyPr vert="horz" lIns="91440" tIns="45720" rIns="91440" bIns="45720" rtlCol="0" anchor="t">
            <a:noAutofit/>
          </a:bodyPr>
          <a:lstStyle/>
          <a:p>
            <a:pPr marL="0" indent="0">
              <a:spcBef>
                <a:spcPts val="600"/>
              </a:spcBef>
              <a:spcAft>
                <a:spcPts val="600"/>
              </a:spcAft>
              <a:buNone/>
            </a:pPr>
            <a:r>
              <a:rPr lang="en-US" sz="2400" b="1" dirty="0"/>
              <a:t>What is Expected of Me?</a:t>
            </a:r>
          </a:p>
          <a:p>
            <a:pPr>
              <a:spcBef>
                <a:spcPts val="600"/>
              </a:spcBef>
              <a:spcAft>
                <a:spcPts val="600"/>
              </a:spcAft>
            </a:pPr>
            <a:r>
              <a:rPr lang="en-US" sz="2000" dirty="0"/>
              <a:t>Before gaining access to DOT information systems (or within 30 days of on-boarding), all DOT users must:</a:t>
            </a:r>
            <a:endParaRPr lang="en-US" sz="1300" dirty="0"/>
          </a:p>
          <a:p>
            <a:pPr lvl="1">
              <a:spcBef>
                <a:spcPts val="600"/>
              </a:spcBef>
              <a:spcAft>
                <a:spcPts val="600"/>
              </a:spcAft>
            </a:pPr>
            <a:r>
              <a:rPr lang="en-US" sz="2000" dirty="0">
                <a:solidFill>
                  <a:srgbClr val="0A5894"/>
                </a:solidFill>
              </a:rPr>
              <a:t>Read and agree to the DOT Rules of Behavior</a:t>
            </a:r>
          </a:p>
          <a:p>
            <a:pPr lvl="1">
              <a:spcBef>
                <a:spcPts val="600"/>
              </a:spcBef>
              <a:spcAft>
                <a:spcPts val="600"/>
              </a:spcAft>
            </a:pPr>
            <a:r>
              <a:rPr lang="en-US" sz="2000" dirty="0">
                <a:solidFill>
                  <a:srgbClr val="0A5894"/>
                </a:solidFill>
              </a:rPr>
              <a:t>Complete the annual SAT </a:t>
            </a:r>
          </a:p>
          <a:p>
            <a:pPr lvl="1">
              <a:spcBef>
                <a:spcPts val="600"/>
              </a:spcBef>
              <a:spcAft>
                <a:spcPts val="600"/>
              </a:spcAft>
            </a:pPr>
            <a:r>
              <a:rPr lang="en-US" sz="2000" dirty="0">
                <a:solidFill>
                  <a:srgbClr val="0A5894"/>
                </a:solidFill>
              </a:rPr>
              <a:t>Certain members of the DOT workforce that have elevated ISS responsibilities may be required to complete additional specialized training for their assigned role. Ask your supervisor if you are eligible for specialized cybersecurity training.</a:t>
            </a:r>
          </a:p>
          <a:p>
            <a:pPr marL="0" indent="0">
              <a:buNone/>
            </a:pPr>
            <a:endParaRPr lang="en-US" dirty="0"/>
          </a:p>
        </p:txBody>
      </p:sp>
      <p:sp>
        <p:nvSpPr>
          <p:cNvPr id="6" name="Slide Number Placeholder 1"/>
          <p:cNvSpPr>
            <a:spLocks noGrp="1"/>
          </p:cNvSpPr>
          <p:nvPr>
            <p:ph type="sldNum" sz="quarter" idx="12"/>
          </p:nvPr>
        </p:nvSpPr>
        <p:spPr>
          <a:xfrm>
            <a:off x="8763000" y="6492877"/>
            <a:ext cx="304800" cy="365125"/>
          </a:xfrm>
          <a:prstGeom prst="rect">
            <a:avLst/>
          </a:prstGeom>
        </p:spPr>
        <p:txBody>
          <a:bodyPr/>
          <a:lstStyle/>
          <a:p>
            <a:fld id="{36EAB187-7E39-1E4B-8767-A47ADC6C83D2}"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2675400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1022"/>
            <a:ext cx="8229600" cy="860889"/>
          </a:xfrm>
        </p:spPr>
        <p:txBody>
          <a:bodyPr>
            <a:normAutofit/>
          </a:bodyPr>
          <a:lstStyle/>
          <a:p>
            <a:r>
              <a:rPr lang="en-US" sz="4000" dirty="0"/>
              <a:t>Cyber Incident Reporting</a:t>
            </a:r>
          </a:p>
        </p:txBody>
      </p:sp>
      <p:sp>
        <p:nvSpPr>
          <p:cNvPr id="3" name="Content Placeholder 2"/>
          <p:cNvSpPr>
            <a:spLocks noGrp="1"/>
          </p:cNvSpPr>
          <p:nvPr>
            <p:ph idx="1"/>
          </p:nvPr>
        </p:nvSpPr>
        <p:spPr>
          <a:xfrm>
            <a:off x="291150" y="1066322"/>
            <a:ext cx="7938452" cy="4883151"/>
          </a:xfrm>
        </p:spPr>
        <p:txBody>
          <a:bodyPr>
            <a:noAutofit/>
          </a:bodyPr>
          <a:lstStyle/>
          <a:p>
            <a:pPr marL="0" indent="0">
              <a:lnSpc>
                <a:spcPct val="120000"/>
              </a:lnSpc>
              <a:spcBef>
                <a:spcPts val="600"/>
              </a:spcBef>
              <a:spcAft>
                <a:spcPts val="600"/>
              </a:spcAft>
              <a:buNone/>
            </a:pPr>
            <a:r>
              <a:rPr lang="en-US" b="1" dirty="0"/>
              <a:t>Incident Reporting</a:t>
            </a:r>
          </a:p>
          <a:p>
            <a:pPr marL="0" indent="0">
              <a:spcBef>
                <a:spcPts val="600"/>
              </a:spcBef>
              <a:buNone/>
            </a:pPr>
            <a:r>
              <a:rPr lang="en-US" sz="1800" dirty="0"/>
              <a:t>An Information System Security (ISS) event is a change in the everyday operations of a network or information technology service, indicating that a security policy may have been violated or a security safeguard may have failed.</a:t>
            </a:r>
          </a:p>
          <a:p>
            <a:pPr>
              <a:spcBef>
                <a:spcPts val="600"/>
              </a:spcBef>
            </a:pPr>
            <a:r>
              <a:rPr lang="en-US" sz="1800" dirty="0"/>
              <a:t>The DOT OCIO Cybersecurity Policy requires you to report all suspected or actual ISS incidents to the DOT Security Operations Center (SOC) </a:t>
            </a:r>
            <a:r>
              <a:rPr lang="en-US" sz="1800" b="1" i="1" u="sng" dirty="0"/>
              <a:t>within one (1) hour </a:t>
            </a:r>
            <a:r>
              <a:rPr lang="en-US" sz="1800" dirty="0"/>
              <a:t>of their discovery.</a:t>
            </a:r>
          </a:p>
          <a:p>
            <a:pPr>
              <a:spcBef>
                <a:spcPts val="600"/>
              </a:spcBef>
            </a:pPr>
            <a:r>
              <a:rPr lang="en-US" sz="1800" dirty="0">
                <a:solidFill>
                  <a:schemeClr val="tx2"/>
                </a:solidFill>
              </a:rPr>
              <a:t>The DOT SOC contact information:</a:t>
            </a:r>
          </a:p>
          <a:p>
            <a:pPr lvl="1">
              <a:spcBef>
                <a:spcPts val="600"/>
              </a:spcBef>
              <a:defRPr/>
            </a:pPr>
            <a:r>
              <a:rPr lang="en-US" sz="1600" b="1" dirty="0">
                <a:solidFill>
                  <a:schemeClr val="tx2"/>
                </a:solidFill>
              </a:rPr>
              <a:t>Hotline: </a:t>
            </a:r>
            <a:r>
              <a:rPr lang="en-US" sz="1600" dirty="0">
                <a:solidFill>
                  <a:schemeClr val="tx2"/>
                </a:solidFill>
              </a:rPr>
              <a:t>571-209-3080 </a:t>
            </a:r>
          </a:p>
          <a:p>
            <a:pPr lvl="1">
              <a:spcBef>
                <a:spcPts val="600"/>
              </a:spcBef>
              <a:defRPr/>
            </a:pPr>
            <a:r>
              <a:rPr lang="en-US" sz="1600" b="1" dirty="0">
                <a:solidFill>
                  <a:schemeClr val="tx2"/>
                </a:solidFill>
              </a:rPr>
              <a:t>Email: </a:t>
            </a:r>
            <a:r>
              <a:rPr lang="en-US" sz="1600" u="sng" dirty="0">
                <a:hlinkClick r:id="rId3"/>
              </a:rPr>
              <a:t>9-AWA-SOC@faa.gov</a:t>
            </a:r>
            <a:endParaRPr lang="en-US" sz="1600" u="sng" dirty="0"/>
          </a:p>
          <a:p>
            <a:pPr lvl="1">
              <a:spcBef>
                <a:spcPts val="600"/>
              </a:spcBef>
              <a:defRPr/>
            </a:pPr>
            <a:r>
              <a:rPr lang="en-US" sz="1800" dirty="0">
                <a:solidFill>
                  <a:schemeClr val="accent1">
                    <a:lumMod val="75000"/>
                  </a:schemeClr>
                </a:solidFill>
              </a:rPr>
              <a:t>You must support the SOC and the Information Systems Security personnel in the investigation of any incidents.</a:t>
            </a:r>
          </a:p>
          <a:p>
            <a:pPr>
              <a:spcBef>
                <a:spcPts val="600"/>
              </a:spcBef>
              <a:defRPr/>
            </a:pPr>
            <a:r>
              <a:rPr lang="en-US" sz="1800" dirty="0"/>
              <a:t>After contacting DOT SOC, you must also report suspected or actual security breaches to your immediate supervisor.</a:t>
            </a:r>
            <a:endParaRPr lang="en-US" sz="2400" b="1" dirty="0"/>
          </a:p>
        </p:txBody>
      </p:sp>
      <p:sp>
        <p:nvSpPr>
          <p:cNvPr id="7" name="Slide Number Placeholder 1"/>
          <p:cNvSpPr>
            <a:spLocks noGrp="1"/>
          </p:cNvSpPr>
          <p:nvPr>
            <p:ph type="sldNum" sz="quarter" idx="12"/>
          </p:nvPr>
        </p:nvSpPr>
        <p:spPr>
          <a:xfrm>
            <a:off x="8229602" y="6467000"/>
            <a:ext cx="873825" cy="365125"/>
          </a:xfrm>
          <a:prstGeom prst="rect">
            <a:avLst/>
          </a:prstGeom>
        </p:spPr>
        <p:txBody>
          <a:bodyPr/>
          <a:lstStyle/>
          <a:p>
            <a:fld id="{36EAB187-7E39-1E4B-8767-A47ADC6C83D2}" type="slidenum">
              <a:rPr lang="en-US" smtClean="0">
                <a:solidFill>
                  <a:prstClr val="black">
                    <a:tint val="75000"/>
                  </a:prstClr>
                </a:solidFill>
              </a:rPr>
              <a:pPr/>
              <a:t>60</a:t>
            </a:fld>
            <a:endParaRPr lang="en-US" dirty="0">
              <a:solidFill>
                <a:prstClr val="black">
                  <a:tint val="75000"/>
                </a:prstClr>
              </a:solidFill>
            </a:endParaRPr>
          </a:p>
        </p:txBody>
      </p:sp>
    </p:spTree>
    <p:extLst>
      <p:ext uri="{BB962C8B-B14F-4D97-AF65-F5344CB8AC3E}">
        <p14:creationId xmlns:p14="http://schemas.microsoft.com/office/powerpoint/2010/main" val="32199820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19</a:t>
            </a:r>
          </a:p>
        </p:txBody>
      </p:sp>
      <p:sp>
        <p:nvSpPr>
          <p:cNvPr id="3" name="Content Placeholder 2"/>
          <p:cNvSpPr>
            <a:spLocks noGrp="1"/>
          </p:cNvSpPr>
          <p:nvPr>
            <p:ph idx="1"/>
          </p:nvPr>
        </p:nvSpPr>
        <p:spPr>
          <a:xfrm>
            <a:off x="344905" y="978495"/>
            <a:ext cx="8229600" cy="5041305"/>
          </a:xfrm>
        </p:spPr>
        <p:txBody>
          <a:bodyPr/>
          <a:lstStyle/>
          <a:p>
            <a:pPr marL="457200" indent="-457200">
              <a:buNone/>
            </a:pPr>
            <a:r>
              <a:rPr lang="en-US" sz="2800" dirty="0"/>
              <a:t>19. If you suspect you’ve witnessed or are currently involved in a cyber-incident, you must:</a:t>
            </a:r>
            <a:br>
              <a:rPr lang="en-US" sz="2800" dirty="0"/>
            </a:br>
            <a:r>
              <a:rPr lang="en-US" sz="2800" b="1" i="1" dirty="0"/>
              <a:t> </a:t>
            </a:r>
            <a:r>
              <a:rPr lang="en-US" sz="2800" i="1" dirty="0"/>
              <a:t>(Select all that apply)</a:t>
            </a:r>
            <a:r>
              <a:rPr lang="en-US" sz="2800" dirty="0"/>
              <a:t> </a:t>
            </a:r>
          </a:p>
          <a:p>
            <a:pPr marL="0" indent="0">
              <a:spcBef>
                <a:spcPts val="600"/>
              </a:spcBef>
              <a:buNone/>
            </a:pPr>
            <a:endParaRPr lang="en-US" dirty="0"/>
          </a:p>
          <a:p>
            <a:pPr lvl="1">
              <a:spcBef>
                <a:spcPts val="600"/>
              </a:spcBef>
              <a:buFont typeface="Wingdings" panose="05000000000000000000" pitchFamily="2" charset="2"/>
              <a:buChar char="q"/>
            </a:pPr>
            <a:r>
              <a:rPr lang="en-US" sz="2000" dirty="0">
                <a:solidFill>
                  <a:schemeClr val="tx1"/>
                </a:solidFill>
              </a:rPr>
              <a:t>Immediately shutdown and restart your computer to allow anti-virus protocol to address the suspected incident and validate occurrence.</a:t>
            </a:r>
          </a:p>
          <a:p>
            <a:pPr lvl="1">
              <a:spcBef>
                <a:spcPts val="600"/>
              </a:spcBef>
              <a:buFont typeface="Wingdings" panose="05000000000000000000" pitchFamily="2" charset="2"/>
              <a:buChar char="q"/>
            </a:pPr>
            <a:r>
              <a:rPr lang="en-US" sz="2000" dirty="0">
                <a:solidFill>
                  <a:schemeClr val="tx1"/>
                </a:solidFill>
              </a:rPr>
              <a:t>Report all suspected or actual ISS incidents or privacy breaches to the DOT Security Operations Center (SOC) within one (1) hour of their discovery.</a:t>
            </a:r>
          </a:p>
          <a:p>
            <a:pPr lvl="1">
              <a:spcBef>
                <a:spcPts val="600"/>
              </a:spcBef>
              <a:buFont typeface="Wingdings" panose="05000000000000000000" pitchFamily="2" charset="2"/>
              <a:buChar char="q"/>
            </a:pPr>
            <a:r>
              <a:rPr lang="en-US" sz="2000" dirty="0">
                <a:solidFill>
                  <a:schemeClr val="tx1"/>
                </a:solidFill>
              </a:rPr>
              <a:t>Support the DOT SOC and all related ISS personnel in the investigation of any incident.</a:t>
            </a:r>
          </a:p>
          <a:p>
            <a:pPr lvl="1">
              <a:spcBef>
                <a:spcPts val="600"/>
              </a:spcBef>
              <a:buFont typeface="Wingdings" panose="05000000000000000000" pitchFamily="2" charset="2"/>
              <a:buChar char="q"/>
            </a:pPr>
            <a:r>
              <a:rPr lang="en-US" sz="2000" dirty="0">
                <a:solidFill>
                  <a:schemeClr val="tx1"/>
                </a:solidFill>
              </a:rPr>
              <a:t>After contacting the SOC, report the suspected or actual incident to your immediate supervisor.</a:t>
            </a:r>
          </a:p>
          <a:p>
            <a:pPr marL="0" indent="0">
              <a:buNone/>
            </a:pPr>
            <a:endParaRPr lang="en-US" dirty="0"/>
          </a:p>
        </p:txBody>
      </p:sp>
    </p:spTree>
    <p:extLst>
      <p:ext uri="{BB962C8B-B14F-4D97-AF65-F5344CB8AC3E}">
        <p14:creationId xmlns:p14="http://schemas.microsoft.com/office/powerpoint/2010/main" val="2027161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20</a:t>
            </a:r>
          </a:p>
        </p:txBody>
      </p:sp>
      <p:sp>
        <p:nvSpPr>
          <p:cNvPr id="3" name="Content Placeholder 2"/>
          <p:cNvSpPr>
            <a:spLocks noGrp="1"/>
          </p:cNvSpPr>
          <p:nvPr>
            <p:ph idx="1"/>
          </p:nvPr>
        </p:nvSpPr>
        <p:spPr>
          <a:xfrm>
            <a:off x="256674" y="1054772"/>
            <a:ext cx="8229600" cy="4525963"/>
          </a:xfrm>
        </p:spPr>
        <p:txBody>
          <a:bodyPr>
            <a:normAutofit/>
          </a:bodyPr>
          <a:lstStyle/>
          <a:p>
            <a:pPr marL="457200" indent="-457200">
              <a:lnSpc>
                <a:spcPct val="120000"/>
              </a:lnSpc>
              <a:spcBef>
                <a:spcPts val="600"/>
              </a:spcBef>
              <a:spcAft>
                <a:spcPts val="600"/>
              </a:spcAft>
              <a:buNone/>
            </a:pPr>
            <a:r>
              <a:rPr lang="en-US" sz="2400" dirty="0"/>
              <a:t>20. The DOT OCIO Cybersecurity Policy requires you to report all suspected or actual ISS incidents to the DOT Security Operations Center (SOC) </a:t>
            </a:r>
            <a:r>
              <a:rPr lang="en-US" sz="2400" b="1" i="1" u="sng" dirty="0"/>
              <a:t>within one (1) hour </a:t>
            </a:r>
            <a:r>
              <a:rPr lang="en-US" sz="2400" dirty="0"/>
              <a:t>of their discovery.</a:t>
            </a:r>
          </a:p>
          <a:p>
            <a:pPr marL="0" indent="0">
              <a:buNone/>
            </a:pPr>
            <a:endParaRPr lang="en-US" sz="2800" dirty="0"/>
          </a:p>
          <a:p>
            <a:pPr lvl="1">
              <a:buFont typeface="Wingdings" panose="05000000000000000000" pitchFamily="2" charset="2"/>
              <a:buChar char="q"/>
            </a:pPr>
            <a:r>
              <a:rPr lang="en-US" sz="2000" dirty="0">
                <a:solidFill>
                  <a:schemeClr val="tx1"/>
                </a:solidFill>
              </a:rPr>
              <a:t>True</a:t>
            </a:r>
          </a:p>
          <a:p>
            <a:pPr lvl="1">
              <a:buFont typeface="Wingdings" panose="05000000000000000000" pitchFamily="2" charset="2"/>
              <a:buChar char="q"/>
            </a:pPr>
            <a:r>
              <a:rPr lang="en-US" sz="2000" dirty="0">
                <a:solidFill>
                  <a:schemeClr val="tx1"/>
                </a:solidFill>
              </a:rPr>
              <a:t>False </a:t>
            </a:r>
          </a:p>
          <a:p>
            <a:endParaRPr lang="en-US" sz="2800" dirty="0"/>
          </a:p>
        </p:txBody>
      </p:sp>
    </p:spTree>
    <p:extLst>
      <p:ext uri="{BB962C8B-B14F-4D97-AF65-F5344CB8AC3E}">
        <p14:creationId xmlns:p14="http://schemas.microsoft.com/office/powerpoint/2010/main" val="3748716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Summary</a:t>
            </a:r>
          </a:p>
        </p:txBody>
      </p:sp>
      <p:sp>
        <p:nvSpPr>
          <p:cNvPr id="3" name="Content Placeholder 2"/>
          <p:cNvSpPr>
            <a:spLocks noGrp="1"/>
          </p:cNvSpPr>
          <p:nvPr>
            <p:ph idx="1"/>
          </p:nvPr>
        </p:nvSpPr>
        <p:spPr>
          <a:xfrm>
            <a:off x="382588" y="926356"/>
            <a:ext cx="8229600" cy="4525963"/>
          </a:xfrm>
        </p:spPr>
        <p:txBody>
          <a:bodyPr>
            <a:normAutofit/>
          </a:bodyPr>
          <a:lstStyle/>
          <a:p>
            <a:pPr marL="0" indent="0">
              <a:spcBef>
                <a:spcPts val="600"/>
              </a:spcBef>
              <a:spcAft>
                <a:spcPts val="600"/>
              </a:spcAft>
              <a:buNone/>
            </a:pPr>
            <a:r>
              <a:rPr lang="en-US" sz="2400" b="1" dirty="0"/>
              <a:t>By completing this Security Awareness Training course, you </a:t>
            </a:r>
            <a:r>
              <a:rPr lang="en-US" sz="2400" b="1" dirty="0">
                <a:solidFill>
                  <a:schemeClr val="accent1">
                    <a:lumMod val="75000"/>
                  </a:schemeClr>
                </a:solidFill>
              </a:rPr>
              <a:t>should:</a:t>
            </a:r>
          </a:p>
          <a:p>
            <a:pPr>
              <a:spcBef>
                <a:spcPts val="600"/>
              </a:spcBef>
              <a:spcAft>
                <a:spcPts val="600"/>
              </a:spcAft>
            </a:pPr>
            <a:r>
              <a:rPr lang="en-US" sz="1800" dirty="0">
                <a:solidFill>
                  <a:schemeClr val="accent1">
                    <a:lumMod val="75000"/>
                  </a:schemeClr>
                </a:solidFill>
              </a:rPr>
              <a:t>Have a better awareness of DOT Information Security policies and procedures.</a:t>
            </a:r>
          </a:p>
          <a:p>
            <a:pPr>
              <a:spcBef>
                <a:spcPts val="600"/>
              </a:spcBef>
              <a:spcAft>
                <a:spcPts val="600"/>
              </a:spcAft>
            </a:pPr>
            <a:r>
              <a:rPr lang="en-US" sz="1800" dirty="0">
                <a:solidFill>
                  <a:schemeClr val="accent1">
                    <a:lumMod val="75000"/>
                  </a:schemeClr>
                </a:solidFill>
              </a:rPr>
              <a:t>Understand the DOT Rules of Behavior</a:t>
            </a:r>
          </a:p>
          <a:p>
            <a:pPr>
              <a:spcBef>
                <a:spcPts val="600"/>
              </a:spcBef>
              <a:spcAft>
                <a:spcPts val="600"/>
              </a:spcAft>
            </a:pPr>
            <a:r>
              <a:rPr lang="en-US" sz="1800" dirty="0">
                <a:solidFill>
                  <a:schemeClr val="accent1">
                    <a:lumMod val="75000"/>
                  </a:schemeClr>
                </a:solidFill>
              </a:rPr>
              <a:t>Understand the need to protect DOT information and information systems.</a:t>
            </a:r>
          </a:p>
          <a:p>
            <a:pPr>
              <a:spcBef>
                <a:spcPts val="600"/>
              </a:spcBef>
              <a:spcAft>
                <a:spcPts val="600"/>
              </a:spcAft>
            </a:pPr>
            <a:r>
              <a:rPr lang="en-US" sz="1800" dirty="0">
                <a:solidFill>
                  <a:schemeClr val="accent1">
                    <a:lumMod val="75000"/>
                  </a:schemeClr>
                </a:solidFill>
              </a:rPr>
              <a:t>Understand your responsibilities for protecting DOT data and ensuring the availability and integrity of DOT information systems.</a:t>
            </a:r>
          </a:p>
          <a:p>
            <a:pPr marL="0" indent="0" algn="ctr">
              <a:spcBef>
                <a:spcPts val="600"/>
              </a:spcBef>
              <a:spcAft>
                <a:spcPts val="600"/>
              </a:spcAft>
              <a:buNone/>
            </a:pPr>
            <a:endParaRPr lang="en-US" sz="1800" dirty="0">
              <a:solidFill>
                <a:schemeClr val="accent1">
                  <a:lumMod val="75000"/>
                </a:schemeClr>
              </a:solidFill>
            </a:endParaRPr>
          </a:p>
          <a:p>
            <a:pPr marL="0" indent="0">
              <a:spcBef>
                <a:spcPts val="600"/>
              </a:spcBef>
              <a:spcAft>
                <a:spcPts val="600"/>
              </a:spcAft>
              <a:buNone/>
            </a:pPr>
            <a:endParaRPr lang="en-US" dirty="0"/>
          </a:p>
        </p:txBody>
      </p:sp>
      <p:sp>
        <p:nvSpPr>
          <p:cNvPr id="6" name="Slide Number Placeholder 1"/>
          <p:cNvSpPr>
            <a:spLocks noGrp="1"/>
          </p:cNvSpPr>
          <p:nvPr>
            <p:ph type="sldNum" sz="quarter" idx="12"/>
          </p:nvPr>
        </p:nvSpPr>
        <p:spPr>
          <a:xfrm>
            <a:off x="6961199" y="6467000"/>
            <a:ext cx="2133600" cy="365125"/>
          </a:xfrm>
          <a:prstGeom prst="rect">
            <a:avLst/>
          </a:prstGeom>
        </p:spPr>
        <p:txBody>
          <a:bodyPr/>
          <a:lstStyle/>
          <a:p>
            <a:fld id="{36EAB187-7E39-1E4B-8767-A47ADC6C83D2}"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16986447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5467"/>
            <a:ext cx="8229600" cy="860889"/>
          </a:xfrm>
        </p:spPr>
        <p:txBody>
          <a:bodyPr>
            <a:normAutofit/>
          </a:bodyPr>
          <a:lstStyle/>
          <a:p>
            <a:r>
              <a:rPr lang="en-US" sz="4000" dirty="0"/>
              <a:t>Security Begins with You!</a:t>
            </a:r>
          </a:p>
        </p:txBody>
      </p:sp>
      <p:sp>
        <p:nvSpPr>
          <p:cNvPr id="3" name="Content Placeholder 2"/>
          <p:cNvSpPr>
            <a:spLocks noGrp="1"/>
          </p:cNvSpPr>
          <p:nvPr>
            <p:ph idx="1"/>
          </p:nvPr>
        </p:nvSpPr>
        <p:spPr>
          <a:xfrm>
            <a:off x="331787" y="926356"/>
            <a:ext cx="8215313" cy="5131544"/>
          </a:xfrm>
        </p:spPr>
        <p:txBody>
          <a:bodyPr>
            <a:noAutofit/>
          </a:bodyPr>
          <a:lstStyle/>
          <a:p>
            <a:pPr marL="0" indent="0">
              <a:lnSpc>
                <a:spcPct val="110000"/>
              </a:lnSpc>
              <a:spcBef>
                <a:spcPts val="600"/>
              </a:spcBef>
              <a:buNone/>
              <a:defRPr/>
            </a:pPr>
            <a:endParaRPr lang="en-US" sz="2000" dirty="0">
              <a:solidFill>
                <a:schemeClr val="accent1">
                  <a:lumMod val="75000"/>
                </a:schemeClr>
              </a:solidFill>
            </a:endParaRPr>
          </a:p>
          <a:p>
            <a:pPr marL="0" indent="0" algn="ctr">
              <a:lnSpc>
                <a:spcPct val="110000"/>
              </a:lnSpc>
              <a:spcBef>
                <a:spcPts val="600"/>
              </a:spcBef>
              <a:buNone/>
              <a:defRPr/>
            </a:pPr>
            <a:r>
              <a:rPr lang="en-US" sz="2800" dirty="0">
                <a:solidFill>
                  <a:schemeClr val="accent1">
                    <a:lumMod val="75000"/>
                  </a:schemeClr>
                </a:solidFill>
              </a:rPr>
              <a:t>To report a security incident please contact </a:t>
            </a:r>
          </a:p>
          <a:p>
            <a:pPr marL="0" indent="0" algn="ctr">
              <a:lnSpc>
                <a:spcPct val="110000"/>
              </a:lnSpc>
              <a:spcBef>
                <a:spcPts val="600"/>
              </a:spcBef>
              <a:buNone/>
              <a:defRPr/>
            </a:pPr>
            <a:r>
              <a:rPr lang="en-US" sz="2800" dirty="0">
                <a:solidFill>
                  <a:schemeClr val="accent1">
                    <a:lumMod val="75000"/>
                  </a:schemeClr>
                </a:solidFill>
              </a:rPr>
              <a:t>FMCSA Privacy Officer: Pam Gosier Cox</a:t>
            </a:r>
          </a:p>
          <a:p>
            <a:pPr marL="0" indent="0" algn="ctr">
              <a:lnSpc>
                <a:spcPct val="110000"/>
              </a:lnSpc>
              <a:spcBef>
                <a:spcPts val="600"/>
              </a:spcBef>
              <a:buNone/>
              <a:defRPr/>
            </a:pPr>
            <a:r>
              <a:rPr lang="en-US" sz="2800" dirty="0">
                <a:solidFill>
                  <a:schemeClr val="accent1">
                    <a:lumMod val="75000"/>
                  </a:schemeClr>
                </a:solidFill>
              </a:rPr>
              <a:t>Email: </a:t>
            </a:r>
            <a:r>
              <a:rPr lang="en-US" sz="2800" dirty="0">
                <a:solidFill>
                  <a:schemeClr val="accent1">
                    <a:lumMod val="75000"/>
                  </a:schemeClr>
                </a:solidFill>
                <a:hlinkClick r:id="rId2"/>
              </a:rPr>
              <a:t>pam.gosier.cox@dot.gov</a:t>
            </a:r>
            <a:endParaRPr lang="en-US" sz="2800" dirty="0">
              <a:solidFill>
                <a:schemeClr val="accent1">
                  <a:lumMod val="75000"/>
                </a:schemeClr>
              </a:solidFill>
            </a:endParaRPr>
          </a:p>
          <a:p>
            <a:pPr marL="0" indent="0" algn="ctr">
              <a:lnSpc>
                <a:spcPct val="110000"/>
              </a:lnSpc>
              <a:spcBef>
                <a:spcPts val="600"/>
              </a:spcBef>
              <a:buNone/>
              <a:defRPr/>
            </a:pPr>
            <a:r>
              <a:rPr lang="en-US" sz="2800" dirty="0">
                <a:solidFill>
                  <a:schemeClr val="accent1">
                    <a:lumMod val="75000"/>
                  </a:schemeClr>
                </a:solidFill>
              </a:rPr>
              <a:t>Phone: (202) 366-3655</a:t>
            </a:r>
          </a:p>
          <a:p>
            <a:pPr marL="0" indent="0" algn="ctr">
              <a:lnSpc>
                <a:spcPct val="110000"/>
              </a:lnSpc>
              <a:spcBef>
                <a:spcPts val="600"/>
              </a:spcBef>
              <a:buNone/>
              <a:defRPr/>
            </a:pPr>
            <a:r>
              <a:rPr lang="en-US" sz="2800" dirty="0">
                <a:solidFill>
                  <a:schemeClr val="accent1">
                    <a:lumMod val="75000"/>
                  </a:schemeClr>
                </a:solidFill>
              </a:rPr>
              <a:t>FMCSA ISSO: Milton Poole</a:t>
            </a:r>
          </a:p>
          <a:p>
            <a:pPr marL="0" indent="0" algn="ctr">
              <a:lnSpc>
                <a:spcPct val="110000"/>
              </a:lnSpc>
              <a:spcBef>
                <a:spcPts val="600"/>
              </a:spcBef>
              <a:buNone/>
              <a:defRPr/>
            </a:pPr>
            <a:r>
              <a:rPr lang="en-US" sz="2800" dirty="0">
                <a:solidFill>
                  <a:schemeClr val="accent1">
                    <a:lumMod val="75000"/>
                  </a:schemeClr>
                </a:solidFill>
              </a:rPr>
              <a:t>Email: </a:t>
            </a:r>
            <a:r>
              <a:rPr lang="en-US" sz="2800" dirty="0">
                <a:solidFill>
                  <a:schemeClr val="accent1">
                    <a:lumMod val="75000"/>
                  </a:schemeClr>
                </a:solidFill>
                <a:hlinkClick r:id="rId3"/>
              </a:rPr>
              <a:t>Milton.Poole@dot.gov</a:t>
            </a:r>
            <a:endParaRPr lang="en-US" sz="2800" dirty="0">
              <a:solidFill>
                <a:schemeClr val="accent1">
                  <a:lumMod val="75000"/>
                </a:schemeClr>
              </a:solidFill>
            </a:endParaRPr>
          </a:p>
          <a:p>
            <a:pPr marL="0" indent="0" algn="ctr">
              <a:lnSpc>
                <a:spcPct val="110000"/>
              </a:lnSpc>
              <a:spcBef>
                <a:spcPts val="600"/>
              </a:spcBef>
              <a:buNone/>
              <a:defRPr/>
            </a:pPr>
            <a:r>
              <a:rPr lang="en-US" sz="2800">
                <a:solidFill>
                  <a:schemeClr val="accent1">
                    <a:lumMod val="75000"/>
                  </a:schemeClr>
                </a:solidFill>
              </a:rPr>
              <a:t>Phone: (202) 366-0267</a:t>
            </a:r>
            <a:endParaRPr lang="en-US" sz="2800" dirty="0">
              <a:solidFill>
                <a:schemeClr val="accent1">
                  <a:lumMod val="75000"/>
                </a:schemeClr>
              </a:solidFill>
            </a:endParaRPr>
          </a:p>
          <a:p>
            <a:pPr marL="0" indent="0">
              <a:lnSpc>
                <a:spcPct val="110000"/>
              </a:lnSpc>
              <a:buNone/>
            </a:pPr>
            <a:endParaRPr lang="en-US" sz="3200" dirty="0"/>
          </a:p>
        </p:txBody>
      </p:sp>
      <p:sp>
        <p:nvSpPr>
          <p:cNvPr id="6" name="Slide Number Placeholder 1"/>
          <p:cNvSpPr>
            <a:spLocks noGrp="1"/>
          </p:cNvSpPr>
          <p:nvPr>
            <p:ph type="sldNum" sz="quarter" idx="12"/>
          </p:nvPr>
        </p:nvSpPr>
        <p:spPr>
          <a:xfrm>
            <a:off x="8347711" y="6467000"/>
            <a:ext cx="754380" cy="365125"/>
          </a:xfrm>
          <a:prstGeom prst="rect">
            <a:avLst/>
          </a:prstGeom>
        </p:spPr>
        <p:txBody>
          <a:bodyPr/>
          <a:lstStyle/>
          <a:p>
            <a:fld id="{36EAB187-7E39-1E4B-8767-A47ADC6C83D2}"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553576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229600" cy="860889"/>
          </a:xfrm>
        </p:spPr>
        <p:txBody>
          <a:bodyPr>
            <a:normAutofit/>
          </a:bodyPr>
          <a:lstStyle/>
          <a:p>
            <a:r>
              <a:rPr lang="en-US" sz="4000" dirty="0"/>
              <a:t>DOT Rules of Behavior</a:t>
            </a:r>
          </a:p>
        </p:txBody>
      </p:sp>
      <p:sp>
        <p:nvSpPr>
          <p:cNvPr id="3" name="Content Placeholder 2"/>
          <p:cNvSpPr>
            <a:spLocks noGrp="1"/>
          </p:cNvSpPr>
          <p:nvPr>
            <p:ph idx="1"/>
          </p:nvPr>
        </p:nvSpPr>
        <p:spPr>
          <a:xfrm>
            <a:off x="534988" y="1039954"/>
            <a:ext cx="8229600" cy="4389324"/>
          </a:xfrm>
        </p:spPr>
        <p:txBody>
          <a:bodyPr vert="horz" lIns="91440" tIns="45720" rIns="91440" bIns="45720" rtlCol="0" anchor="t">
            <a:normAutofit/>
          </a:bodyPr>
          <a:lstStyle/>
          <a:p>
            <a:pPr marL="0" indent="0">
              <a:lnSpc>
                <a:spcPct val="110000"/>
              </a:lnSpc>
              <a:spcBef>
                <a:spcPts val="600"/>
              </a:spcBef>
              <a:spcAft>
                <a:spcPts val="600"/>
              </a:spcAft>
              <a:buNone/>
            </a:pPr>
            <a:r>
              <a:rPr lang="en-US" sz="2400" b="1" dirty="0"/>
              <a:t>What are the DOT Rules of Behavior?</a:t>
            </a:r>
          </a:p>
          <a:p>
            <a:pPr marL="0" indent="0">
              <a:lnSpc>
                <a:spcPct val="110000"/>
              </a:lnSpc>
              <a:spcBef>
                <a:spcPts val="600"/>
              </a:spcBef>
              <a:spcAft>
                <a:spcPts val="600"/>
              </a:spcAft>
              <a:buNone/>
            </a:pPr>
            <a:r>
              <a:rPr lang="en-US" sz="2000" dirty="0"/>
              <a:t>The DOT Rules of Behavior contains </a:t>
            </a:r>
            <a:r>
              <a:rPr lang="en-US" sz="2100" dirty="0"/>
              <a:t>guidance for users of DOT systems and IT resources that access, store, receive, or transmit DOT information. </a:t>
            </a:r>
          </a:p>
          <a:p>
            <a:pPr marL="0" indent="0">
              <a:lnSpc>
                <a:spcPct val="110000"/>
              </a:lnSpc>
              <a:spcBef>
                <a:spcPts val="600"/>
              </a:spcBef>
              <a:spcAft>
                <a:spcPts val="600"/>
              </a:spcAft>
              <a:buNone/>
            </a:pPr>
            <a:r>
              <a:rPr lang="en-US" sz="2400" b="1" dirty="0"/>
              <a:t>Do the Rules of Behavior apply to you?</a:t>
            </a:r>
          </a:p>
          <a:p>
            <a:pPr marL="290506" lvl="1">
              <a:lnSpc>
                <a:spcPct val="110000"/>
              </a:lnSpc>
              <a:spcBef>
                <a:spcPts val="600"/>
              </a:spcBef>
              <a:spcAft>
                <a:spcPts val="600"/>
              </a:spcAft>
              <a:buFont typeface="Arial" panose="020B0604020202020204" pitchFamily="34" charset="0"/>
              <a:buChar char="•"/>
            </a:pPr>
            <a:r>
              <a:rPr lang="en-US" sz="2000" dirty="0">
                <a:solidFill>
                  <a:schemeClr val="accent1">
                    <a:lumMod val="75000"/>
                  </a:schemeClr>
                </a:solidFill>
              </a:rPr>
              <a:t>The rules apply to any individual using DOT Information Technology (IT) resources or personal IT resources to conduct DOT business.</a:t>
            </a:r>
          </a:p>
        </p:txBody>
      </p:sp>
      <p:sp>
        <p:nvSpPr>
          <p:cNvPr id="4" name="TextBox 3"/>
          <p:cNvSpPr txBox="1"/>
          <p:nvPr/>
        </p:nvSpPr>
        <p:spPr>
          <a:xfrm>
            <a:off x="149259" y="5561022"/>
            <a:ext cx="8293191" cy="584775"/>
          </a:xfrm>
          <a:prstGeom prst="rect">
            <a:avLst/>
          </a:prstGeom>
          <a:gradFill>
            <a:gsLst>
              <a:gs pos="0">
                <a:srgbClr val="FFFF00"/>
              </a:gs>
              <a:gs pos="50000">
                <a:srgbClr val="F9FEBE"/>
              </a:gs>
              <a:gs pos="100000">
                <a:schemeClr val="bg1"/>
              </a:gs>
            </a:gsLst>
            <a:lin ang="5400000" scaled="0"/>
          </a:gradFill>
          <a:ln>
            <a:solidFill>
              <a:schemeClr val="tx1"/>
            </a:solidFill>
          </a:ln>
        </p:spPr>
        <p:txBody>
          <a:bodyPr wrap="square" rtlCol="0">
            <a:spAutoFit/>
          </a:bodyPr>
          <a:lstStyle>
            <a:defPPr>
              <a:defRPr lang="en-US"/>
            </a:defPPr>
            <a:lvl1pPr>
              <a:defRPr sz="1600" b="1"/>
            </a:lvl1pPr>
          </a:lstStyle>
          <a:p>
            <a:r>
              <a:rPr lang="en-US" dirty="0"/>
              <a:t>NOTE: If you do not agree with the DOT Rules of Behavior, the DOT will not allow you to access its network or systems. </a:t>
            </a:r>
          </a:p>
        </p:txBody>
      </p:sp>
      <p:sp>
        <p:nvSpPr>
          <p:cNvPr id="7" name="Slide Number Placeholder 1"/>
          <p:cNvSpPr>
            <a:spLocks noGrp="1"/>
          </p:cNvSpPr>
          <p:nvPr>
            <p:ph type="sldNum" sz="quarter" idx="12"/>
          </p:nvPr>
        </p:nvSpPr>
        <p:spPr>
          <a:xfrm>
            <a:off x="8675651" y="6459425"/>
            <a:ext cx="403303" cy="365125"/>
          </a:xfrm>
          <a:prstGeom prst="rect">
            <a:avLst/>
          </a:prstGeom>
        </p:spPr>
        <p:txBody>
          <a:bodyPr/>
          <a:lstStyle/>
          <a:p>
            <a:fld id="{36EAB187-7E39-1E4B-8767-A47ADC6C83D2}"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173804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4988" y="64627"/>
            <a:ext cx="8850312" cy="860889"/>
          </a:xfrm>
        </p:spPr>
        <p:txBody>
          <a:bodyPr>
            <a:noAutofit/>
          </a:bodyPr>
          <a:lstStyle/>
          <a:p>
            <a:r>
              <a:rPr lang="en-US" sz="4000" dirty="0"/>
              <a:t>Protecting DOT Data and Information</a:t>
            </a:r>
          </a:p>
        </p:txBody>
      </p:sp>
      <p:sp>
        <p:nvSpPr>
          <p:cNvPr id="3" name="Content Placeholder 2"/>
          <p:cNvSpPr>
            <a:spLocks noGrp="1"/>
          </p:cNvSpPr>
          <p:nvPr>
            <p:ph idx="1"/>
          </p:nvPr>
        </p:nvSpPr>
        <p:spPr>
          <a:xfrm>
            <a:off x="524714" y="1107081"/>
            <a:ext cx="8229600" cy="4525963"/>
          </a:xfrm>
        </p:spPr>
        <p:txBody>
          <a:bodyPr vert="horz" lIns="91440" tIns="45720" rIns="91440" bIns="45720" rtlCol="0" anchor="t">
            <a:normAutofit/>
          </a:bodyPr>
          <a:lstStyle/>
          <a:p>
            <a:pPr marL="0" indent="0">
              <a:buNone/>
            </a:pPr>
            <a:r>
              <a:rPr lang="en-US" sz="2400" b="1" dirty="0"/>
              <a:t>Why Protect DOT Data and Information?</a:t>
            </a:r>
          </a:p>
          <a:p>
            <a:pPr>
              <a:spcBef>
                <a:spcPts val="600"/>
              </a:spcBef>
              <a:spcAft>
                <a:spcPts val="600"/>
              </a:spcAft>
              <a:defRPr/>
            </a:pPr>
            <a:r>
              <a:rPr lang="en-US" sz="2000" dirty="0"/>
              <a:t>The information and data you use at work is essential to the DOT and its mission to maintain a safe and efficient transportation system.</a:t>
            </a:r>
            <a:endParaRPr lang="en-US" sz="2000" dirty="0">
              <a:cs typeface="Calibri"/>
            </a:endParaRPr>
          </a:p>
          <a:p>
            <a:pPr>
              <a:spcBef>
                <a:spcPts val="600"/>
              </a:spcBef>
              <a:spcAft>
                <a:spcPts val="600"/>
              </a:spcAft>
              <a:defRPr/>
            </a:pPr>
            <a:r>
              <a:rPr lang="en-US" sz="2000" dirty="0"/>
              <a:t>Access to reliable DOT information allows you and your colleagues to perform your jobs.</a:t>
            </a:r>
            <a:endParaRPr lang="en-US" sz="2000" dirty="0">
              <a:cs typeface="Calibri"/>
            </a:endParaRPr>
          </a:p>
          <a:p>
            <a:pPr>
              <a:spcBef>
                <a:spcPts val="600"/>
              </a:spcBef>
              <a:spcAft>
                <a:spcPts val="600"/>
              </a:spcAft>
              <a:defRPr/>
            </a:pPr>
            <a:r>
              <a:rPr lang="en-US" sz="2000" dirty="0"/>
              <a:t>Some information you use requires </a:t>
            </a:r>
            <a:r>
              <a:rPr lang="en-US" sz="2000" b="1" i="1" dirty="0"/>
              <a:t>stronger</a:t>
            </a:r>
            <a:r>
              <a:rPr lang="en-US" sz="2000" i="1" dirty="0"/>
              <a:t> </a:t>
            </a:r>
            <a:r>
              <a:rPr lang="en-US" sz="2000" dirty="0"/>
              <a:t>protection</a:t>
            </a:r>
            <a:br>
              <a:rPr lang="en-US" sz="2000" dirty="0"/>
            </a:br>
            <a:r>
              <a:rPr lang="en-US" sz="2000" dirty="0"/>
              <a:t> and enhanced handling procedures to ensure</a:t>
            </a:r>
            <a:br>
              <a:rPr lang="en-US" sz="2000" dirty="0"/>
            </a:br>
            <a:r>
              <a:rPr lang="en-US" sz="2000" dirty="0"/>
              <a:t> that it is not misused or accessed by </a:t>
            </a:r>
            <a:br>
              <a:rPr lang="en-US" sz="2000" dirty="0"/>
            </a:br>
            <a:r>
              <a:rPr lang="en-US" sz="2000" dirty="0"/>
              <a:t>unauthorized individuals.</a:t>
            </a:r>
          </a:p>
          <a:p>
            <a:pPr marL="0" indent="0">
              <a:buNone/>
            </a:pPr>
            <a:endParaRPr lang="en-US" sz="2400" b="1" dirty="0"/>
          </a:p>
        </p:txBody>
      </p:sp>
      <p:sp>
        <p:nvSpPr>
          <p:cNvPr id="20" name="Slide Number Placeholder 1"/>
          <p:cNvSpPr>
            <a:spLocks noGrp="1"/>
          </p:cNvSpPr>
          <p:nvPr>
            <p:ph type="sldNum" sz="quarter" idx="12"/>
          </p:nvPr>
        </p:nvSpPr>
        <p:spPr>
          <a:xfrm>
            <a:off x="8609164" y="6467000"/>
            <a:ext cx="475891" cy="365125"/>
          </a:xfrm>
          <a:prstGeom prst="rect">
            <a:avLst/>
          </a:prstGeom>
        </p:spPr>
        <p:txBody>
          <a:bodyPr/>
          <a:lstStyle/>
          <a:p>
            <a:fld id="{36EAB187-7E39-1E4B-8767-A47ADC6C83D2}" type="slidenum">
              <a:rPr lang="en-US" smtClean="0">
                <a:solidFill>
                  <a:prstClr val="black">
                    <a:tint val="75000"/>
                  </a:prstClr>
                </a:solidFill>
              </a:rPr>
              <a:pPr/>
              <a:t>8</a:t>
            </a:fld>
            <a:endParaRPr lang="en-US" dirty="0">
              <a:solidFill>
                <a:prstClr val="black">
                  <a:tint val="75000"/>
                </a:prstClr>
              </a:solidFill>
            </a:endParaRPr>
          </a:p>
        </p:txBody>
      </p:sp>
      <p:grpSp>
        <p:nvGrpSpPr>
          <p:cNvPr id="5" name="Group 4" descr="Man behind Desk with Computer"/>
          <p:cNvGrpSpPr/>
          <p:nvPr/>
        </p:nvGrpSpPr>
        <p:grpSpPr>
          <a:xfrm>
            <a:off x="5651657" y="3370963"/>
            <a:ext cx="2883119" cy="2767017"/>
            <a:chOff x="5651657" y="3370963"/>
            <a:chExt cx="2883119" cy="2767017"/>
          </a:xfrm>
        </p:grpSpPr>
        <p:pic>
          <p:nvPicPr>
            <p:cNvPr id="9" name="Graphic 8" descr="Man behind desk.">
              <a:extLst>
                <a:ext uri="{FF2B5EF4-FFF2-40B4-BE49-F238E27FC236}">
                  <a16:creationId xmlns:a16="http://schemas.microsoft.com/office/drawing/2014/main" id="{DA712BD5-6C21-4777-BB38-55859DC4EA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1657" y="3370963"/>
              <a:ext cx="2342662" cy="1651290"/>
            </a:xfrm>
            <a:prstGeom prst="rect">
              <a:avLst/>
            </a:prstGeom>
            <a:effectLst>
              <a:outerShdw blurRad="50800" dist="38100" dir="2700000" algn="tl" rotWithShape="0">
                <a:prstClr val="black">
                  <a:alpha val="40000"/>
                </a:prstClr>
              </a:outerShdw>
            </a:effectLst>
          </p:spPr>
        </p:pic>
        <p:pic>
          <p:nvPicPr>
            <p:cNvPr id="8" name="Graphic 7" descr="Cybersecurity Icon">
              <a:extLst>
                <a:ext uri="{FF2B5EF4-FFF2-40B4-BE49-F238E27FC236}">
                  <a16:creationId xmlns:a16="http://schemas.microsoft.com/office/drawing/2014/main" id="{DC40D389-45F0-4C56-987A-EBCC7896CA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0283" y="3674940"/>
              <a:ext cx="890111" cy="1621015"/>
            </a:xfrm>
            <a:prstGeom prst="rect">
              <a:avLst/>
            </a:prstGeom>
            <a:effectLst>
              <a:outerShdw blurRad="50800" dist="38100" dir="2700000" algn="tl" rotWithShape="0">
                <a:prstClr val="black">
                  <a:alpha val="40000"/>
                </a:prstClr>
              </a:outerShdw>
            </a:effectLst>
          </p:spPr>
        </p:pic>
        <p:pic>
          <p:nvPicPr>
            <p:cNvPr id="6" name="Graphic 5" descr="email icon">
              <a:extLst>
                <a:ext uri="{FF2B5EF4-FFF2-40B4-BE49-F238E27FC236}">
                  <a16:creationId xmlns:a16="http://schemas.microsoft.com/office/drawing/2014/main" id="{8958D7B0-6CEC-401C-B9F7-A3A3CD5BC2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55892" y="5009057"/>
              <a:ext cx="2778884" cy="1128923"/>
            </a:xfrm>
            <a:prstGeom prst="rect">
              <a:avLst/>
            </a:prstGeom>
            <a:effectLst>
              <a:outerShdw blurRad="50800" dist="38100" dir="2700000" algn="tl" rotWithShape="0">
                <a:prstClr val="black">
                  <a:alpha val="40000"/>
                </a:prstClr>
              </a:outerShdw>
            </a:effectLst>
          </p:spPr>
        </p:pic>
        <p:pic>
          <p:nvPicPr>
            <p:cNvPr id="7" name="Graphic 6" descr="Man behind Desk with Computer">
              <a:extLst>
                <a:ext uri="{FF2B5EF4-FFF2-40B4-BE49-F238E27FC236}">
                  <a16:creationId xmlns:a16="http://schemas.microsoft.com/office/drawing/2014/main" id="{658FFFF2-570C-4370-BA58-6A0115CEA1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866722" y="5333421"/>
              <a:ext cx="557224" cy="767088"/>
            </a:xfrm>
            <a:prstGeom prst="rect">
              <a:avLst/>
            </a:prstGeom>
            <a:effectLst>
              <a:outerShdw blurRad="50800" dist="38100" dir="2700000" algn="tl" rotWithShape="0">
                <a:prstClr val="black">
                  <a:alpha val="40000"/>
                </a:prstClr>
              </a:outerShdw>
            </a:effectLst>
          </p:spPr>
        </p:pic>
      </p:grpSp>
    </p:spTree>
    <p:extLst>
      <p:ext uri="{BB962C8B-B14F-4D97-AF65-F5344CB8AC3E}">
        <p14:creationId xmlns:p14="http://schemas.microsoft.com/office/powerpoint/2010/main" val="214559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4990" y="67329"/>
            <a:ext cx="8229600" cy="860889"/>
          </a:xfrm>
        </p:spPr>
        <p:txBody>
          <a:bodyPr>
            <a:normAutofit fontScale="90000"/>
          </a:bodyPr>
          <a:lstStyle/>
          <a:p>
            <a:r>
              <a:rPr lang="en-US" sz="4000" dirty="0"/>
              <a:t>Accessing DOT Systems and Resources</a:t>
            </a:r>
          </a:p>
        </p:txBody>
      </p:sp>
      <p:sp>
        <p:nvSpPr>
          <p:cNvPr id="5" name="Content Placeholder 4"/>
          <p:cNvSpPr>
            <a:spLocks noGrp="1"/>
          </p:cNvSpPr>
          <p:nvPr>
            <p:ph idx="1"/>
          </p:nvPr>
        </p:nvSpPr>
        <p:spPr>
          <a:xfrm>
            <a:off x="427868" y="2125439"/>
            <a:ext cx="6201451" cy="4525963"/>
          </a:xfrm>
        </p:spPr>
        <p:txBody>
          <a:bodyPr vert="horz" lIns="91440" tIns="45720" rIns="91440" bIns="45720" rtlCol="0" anchor="t">
            <a:noAutofit/>
          </a:bodyPr>
          <a:lstStyle/>
          <a:p>
            <a:pPr marL="0" indent="0">
              <a:spcBef>
                <a:spcPts val="600"/>
              </a:spcBef>
              <a:spcAft>
                <a:spcPts val="600"/>
              </a:spcAft>
              <a:buNone/>
              <a:defRPr/>
            </a:pPr>
            <a:r>
              <a:rPr lang="en-US" sz="2000" b="1" dirty="0"/>
              <a:t>What are DOT IT Systems and Resources?</a:t>
            </a:r>
          </a:p>
          <a:p>
            <a:pPr marL="342891" lvl="1" indent="-342891">
              <a:spcBef>
                <a:spcPts val="600"/>
              </a:spcBef>
              <a:spcAft>
                <a:spcPts val="600"/>
              </a:spcAft>
              <a:buFont typeface="Arial"/>
              <a:buChar char="•"/>
              <a:defRPr/>
            </a:pPr>
            <a:r>
              <a:rPr lang="en-US" sz="1800" dirty="0">
                <a:solidFill>
                  <a:srgbClr val="0A5894"/>
                </a:solidFill>
              </a:rPr>
              <a:t>Workstations, laptop computers, tablets, servers;</a:t>
            </a:r>
          </a:p>
          <a:p>
            <a:pPr marL="342891" lvl="1" indent="-342891">
              <a:spcBef>
                <a:spcPts val="600"/>
              </a:spcBef>
              <a:spcAft>
                <a:spcPts val="600"/>
              </a:spcAft>
              <a:buFont typeface="Arial"/>
              <a:buChar char="•"/>
              <a:defRPr/>
            </a:pPr>
            <a:r>
              <a:rPr lang="en-US" sz="1800" dirty="0">
                <a:solidFill>
                  <a:srgbClr val="0A5894"/>
                </a:solidFill>
              </a:rPr>
              <a:t>The network infrastructure (e.g., wiring and cable, routers, switches, printers, etc.);</a:t>
            </a:r>
          </a:p>
          <a:p>
            <a:pPr marL="342891" lvl="1" indent="-342891">
              <a:spcBef>
                <a:spcPts val="600"/>
              </a:spcBef>
              <a:spcAft>
                <a:spcPts val="600"/>
              </a:spcAft>
              <a:buFont typeface="Arial"/>
              <a:buChar char="•"/>
              <a:defRPr/>
            </a:pPr>
            <a:r>
              <a:rPr lang="en-US" sz="1800" dirty="0">
                <a:solidFill>
                  <a:srgbClr val="0A5894"/>
                </a:solidFill>
              </a:rPr>
              <a:t>Cellular, mobile, smart phones, text messaging systems (e.g., BlackBerry Messenger and iPhone);</a:t>
            </a:r>
          </a:p>
          <a:p>
            <a:pPr marL="342891" lvl="1" indent="-342891">
              <a:spcBef>
                <a:spcPts val="600"/>
              </a:spcBef>
              <a:spcAft>
                <a:spcPts val="600"/>
              </a:spcAft>
              <a:buFont typeface="Arial"/>
              <a:buChar char="•"/>
              <a:defRPr/>
            </a:pPr>
            <a:r>
              <a:rPr lang="en-US" sz="1800" dirty="0">
                <a:solidFill>
                  <a:srgbClr val="0A5894"/>
                </a:solidFill>
              </a:rPr>
              <a:t>Plug-in and wireless add-ons that employ removable media (e.g., USB flash memory (thumb) drives, external drives, diskettes, CDs, DVDs, etc.); and,</a:t>
            </a:r>
          </a:p>
          <a:p>
            <a:pPr marL="342891" lvl="1" indent="-342891">
              <a:spcBef>
                <a:spcPts val="600"/>
              </a:spcBef>
              <a:spcAft>
                <a:spcPts val="600"/>
              </a:spcAft>
              <a:buFont typeface="Arial"/>
              <a:buChar char="•"/>
              <a:defRPr/>
            </a:pPr>
            <a:r>
              <a:rPr lang="en-US" sz="1800" dirty="0">
                <a:solidFill>
                  <a:srgbClr val="0A5894"/>
                </a:solidFill>
              </a:rPr>
              <a:t>DOT information, data, reports, websites, etc.</a:t>
            </a:r>
          </a:p>
          <a:p>
            <a:pPr marL="0" indent="0">
              <a:buNone/>
            </a:pPr>
            <a:endParaRPr lang="en-US" dirty="0"/>
          </a:p>
        </p:txBody>
      </p:sp>
      <p:sp>
        <p:nvSpPr>
          <p:cNvPr id="10" name="Slide Number Placeholder 1"/>
          <p:cNvSpPr txBox="1">
            <a:spLocks/>
          </p:cNvSpPr>
          <p:nvPr/>
        </p:nvSpPr>
        <p:spPr>
          <a:xfrm>
            <a:off x="8429314" y="6467000"/>
            <a:ext cx="662239" cy="365125"/>
          </a:xfrm>
          <a:prstGeom prst="rect">
            <a:avLst/>
          </a:prstGeom>
        </p:spPr>
        <p:txBody>
          <a:bodyPr vert="horz" lIns="91440" tIns="45720" rIns="91440" bIns="45720" rtlCol="0" anchor="ctr"/>
          <a:lstStyle>
            <a:defPPr>
              <a:defRPr lang="en-US"/>
            </a:defPPr>
            <a:lvl1pPr algn="r">
              <a:defRPr sz="1200">
                <a:solidFill>
                  <a:prstClr val="black">
                    <a:tint val="75000"/>
                  </a:prstClr>
                </a:solidFill>
              </a:defRPr>
            </a:lvl1pPr>
          </a:lstStyle>
          <a:p>
            <a:fld id="{36EAB187-7E39-1E4B-8767-A47ADC6C83D2}" type="slidenum">
              <a:rPr lang="en-US"/>
              <a:pPr/>
              <a:t>9</a:t>
            </a:fld>
            <a:endParaRPr lang="en-US" dirty="0"/>
          </a:p>
        </p:txBody>
      </p:sp>
      <p:pic>
        <p:nvPicPr>
          <p:cNvPr id="2" name="Graphic 1" descr="Laptop" title="laptop">
            <a:extLst>
              <a:ext uri="{FF2B5EF4-FFF2-40B4-BE49-F238E27FC236}">
                <a16:creationId xmlns:a16="http://schemas.microsoft.com/office/drawing/2014/main" id="{6A9FF6EB-E977-4D8F-8DCC-60EE24CEF0D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54799" y="1923738"/>
            <a:ext cx="2285647" cy="1579880"/>
          </a:xfrm>
          <a:prstGeom prst="rect">
            <a:avLst/>
          </a:prstGeom>
          <a:effectLst>
            <a:outerShdw blurRad="50800" dist="38100" dir="2700000" algn="tl" rotWithShape="0">
              <a:prstClr val="black">
                <a:alpha val="40000"/>
              </a:prstClr>
            </a:outerShdw>
          </a:effectLst>
        </p:spPr>
      </p:pic>
      <p:pic>
        <p:nvPicPr>
          <p:cNvPr id="3" name="Graphic 2" descr="Smartphone" title="Smartphone">
            <a:extLst>
              <a:ext uri="{FF2B5EF4-FFF2-40B4-BE49-F238E27FC236}">
                <a16:creationId xmlns:a16="http://schemas.microsoft.com/office/drawing/2014/main" id="{54462917-34AB-4915-A1A0-F8D3934A6A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64550" y="3868816"/>
            <a:ext cx="514351" cy="1019175"/>
          </a:xfrm>
          <a:prstGeom prst="rect">
            <a:avLst/>
          </a:prstGeom>
          <a:effectLst>
            <a:outerShdw blurRad="50800" dist="38100" dir="2700000" algn="tl" rotWithShape="0">
              <a:prstClr val="black">
                <a:alpha val="40000"/>
              </a:prstClr>
            </a:outerShdw>
          </a:effectLst>
        </p:spPr>
      </p:pic>
      <p:pic>
        <p:nvPicPr>
          <p:cNvPr id="12" name="Graphic 11" descr="Picture of Tower-style Server" title="Server">
            <a:extLst>
              <a:ext uri="{FF2B5EF4-FFF2-40B4-BE49-F238E27FC236}">
                <a16:creationId xmlns:a16="http://schemas.microsoft.com/office/drawing/2014/main" id="{6B3CDCAA-03F4-40CD-9AE4-561AE795BD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90093" y="3804931"/>
            <a:ext cx="1023497" cy="1931671"/>
          </a:xfrm>
          <a:prstGeom prst="rect">
            <a:avLst/>
          </a:prstGeom>
          <a:effectLst>
            <a:outerShdw blurRad="50800" dist="38100" dir="2700000" algn="tl" rotWithShape="0">
              <a:prstClr val="black">
                <a:alpha val="40000"/>
              </a:prstClr>
            </a:outerShdw>
          </a:effectLst>
        </p:spPr>
      </p:pic>
      <p:pic>
        <p:nvPicPr>
          <p:cNvPr id="13" name="Graphic 12" descr="Picture of Tablet" title="Tablet">
            <a:extLst>
              <a:ext uri="{FF2B5EF4-FFF2-40B4-BE49-F238E27FC236}">
                <a16:creationId xmlns:a16="http://schemas.microsoft.com/office/drawing/2014/main" id="{482ED71D-45B6-41CF-AAB3-6F8D01EDCD5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4550" y="5143122"/>
            <a:ext cx="514351" cy="593481"/>
          </a:xfrm>
          <a:prstGeom prst="rect">
            <a:avLst/>
          </a:prstGeom>
          <a:effectLst>
            <a:outerShdw blurRad="50800" dist="38100" dir="2700000" algn="tl" rotWithShape="0">
              <a:prstClr val="black">
                <a:alpha val="40000"/>
              </a:prstClr>
            </a:outerShdw>
          </a:effectLst>
        </p:spPr>
      </p:pic>
      <p:sp>
        <p:nvSpPr>
          <p:cNvPr id="9" name="Content Placeholder 2"/>
          <p:cNvSpPr txBox="1">
            <a:spLocks/>
          </p:cNvSpPr>
          <p:nvPr/>
        </p:nvSpPr>
        <p:spPr>
          <a:xfrm>
            <a:off x="302388" y="1015876"/>
            <a:ext cx="8476513" cy="1095509"/>
          </a:xfrm>
          <a:prstGeom prst="rect">
            <a:avLst/>
          </a:prstGeom>
        </p:spPr>
        <p:txBody>
          <a:bodyPr vert="horz" lIns="91440" tIns="45720" rIns="91440" bIns="45720" rtlCol="0" anchor="t">
            <a:normAutofit/>
          </a:bodyPr>
          <a:lstStyle>
            <a:lvl1pPr marL="342891" indent="-342891" algn="l" defTabSz="457189" rtl="0" eaLnBrk="1" latinLnBrk="0" hangingPunct="1">
              <a:spcBef>
                <a:spcPct val="20000"/>
              </a:spcBef>
              <a:buFont typeface="Arial"/>
              <a:buChar char="•"/>
              <a:defRPr sz="3000" kern="1200">
                <a:solidFill>
                  <a:srgbClr val="0A5894"/>
                </a:solidFill>
                <a:latin typeface="+mn-lt"/>
                <a:ea typeface="+mn-ea"/>
                <a:cs typeface="+mn-cs"/>
              </a:defRPr>
            </a:lvl1pPr>
            <a:lvl2pPr marL="742932" indent="-285744" algn="l" defTabSz="457189" rtl="0" eaLnBrk="1" latinLnBrk="0" hangingPunct="1">
              <a:spcBef>
                <a:spcPct val="20000"/>
              </a:spcBef>
              <a:buFont typeface="Arial"/>
              <a:buChar char="–"/>
              <a:defRPr sz="2300" kern="1200">
                <a:solidFill>
                  <a:schemeClr val="tx1">
                    <a:lumMod val="50000"/>
                    <a:lumOff val="50000"/>
                  </a:schemeClr>
                </a:solidFill>
                <a:latin typeface="+mn-lt"/>
                <a:ea typeface="+mn-ea"/>
                <a:cs typeface="+mn-cs"/>
              </a:defRPr>
            </a:lvl2pPr>
            <a:lvl3pPr marL="1142971" indent="-228594" algn="l" defTabSz="457189" rtl="0" eaLnBrk="1" latinLnBrk="0" hangingPunct="1">
              <a:spcBef>
                <a:spcPct val="20000"/>
              </a:spcBef>
              <a:buFont typeface="Arial"/>
              <a:buChar char="•"/>
              <a:defRPr sz="2000" kern="1200">
                <a:solidFill>
                  <a:srgbClr val="7F7F7F"/>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10000"/>
              </a:lnSpc>
              <a:spcBef>
                <a:spcPts val="400"/>
              </a:spcBef>
              <a:spcAft>
                <a:spcPts val="400"/>
              </a:spcAft>
              <a:buFont typeface="Arial"/>
              <a:buNone/>
            </a:pPr>
            <a:r>
              <a:rPr lang="en-US" sz="2000" dirty="0">
                <a:latin typeface="Times New Roman" panose="02020603050405020304" pitchFamily="18" charset="0"/>
                <a:cs typeface="Times New Roman" panose="02020603050405020304" pitchFamily="18" charset="0"/>
              </a:rPr>
              <a:t>Use of DOT information and data is essential to the DOT and its Modes to maintain a safe and efficient transportation system. DOT resources are the devices, hardware, and information needed to get the job done. </a:t>
            </a:r>
          </a:p>
        </p:txBody>
      </p:sp>
    </p:spTree>
    <p:extLst>
      <p:ext uri="{BB962C8B-B14F-4D97-AF65-F5344CB8AC3E}">
        <p14:creationId xmlns:p14="http://schemas.microsoft.com/office/powerpoint/2010/main" val="7683214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EC9A7F28DAE3439707D10F0B0F6975" ma:contentTypeVersion="6" ma:contentTypeDescription="Create a new document." ma:contentTypeScope="" ma:versionID="9345056ded3696ce0bdf3ec298323e5e">
  <xsd:schema xmlns:xsd="http://www.w3.org/2001/XMLSchema" xmlns:xs="http://www.w3.org/2001/XMLSchema" xmlns:p="http://schemas.microsoft.com/office/2006/metadata/properties" xmlns:ns2="7b7454ba-d366-487e-8960-e9e5679b76ff" targetNamespace="http://schemas.microsoft.com/office/2006/metadata/properties" ma:root="true" ma:fieldsID="874c4948c610e29624a4eee77add711e" ns2:_="">
    <xsd:import namespace="7b7454ba-d366-487e-8960-e9e5679b76ff"/>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7454ba-d366-487e-8960-e9e5679b76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8DAF02-81D3-4ED3-A384-0CD1B09527AD}">
  <ds:schemaRefs>
    <ds:schemaRef ds:uri="http://schemas.microsoft.com/sharepoint/v3/contenttype/forms"/>
  </ds:schemaRefs>
</ds:datastoreItem>
</file>

<file path=customXml/itemProps2.xml><?xml version="1.0" encoding="utf-8"?>
<ds:datastoreItem xmlns:ds="http://schemas.openxmlformats.org/officeDocument/2006/customXml" ds:itemID="{C8DEBCF8-23BD-4759-B64C-DDFDA1BE0FE0}">
  <ds:schemaRefs>
    <ds:schemaRef ds:uri="http://purl.org/dc/terms/"/>
    <ds:schemaRef ds:uri="http://schemas.openxmlformats.org/package/2006/metadata/core-properties"/>
    <ds:schemaRef ds:uri="http://purl.org/dc/dcmitype/"/>
    <ds:schemaRef ds:uri="7b7454ba-d366-487e-8960-e9e5679b76ff"/>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31A34730-49FC-47C0-BFD2-6A5A73805D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7454ba-d366-487e-8960-e9e5679b76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11279</TotalTime>
  <Words>6615</Words>
  <Application>Microsoft Office PowerPoint</Application>
  <PresentationFormat>On-screen Show (4:3)</PresentationFormat>
  <Paragraphs>601</Paragraphs>
  <Slides>64</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Calibri</vt:lpstr>
      <vt:lpstr>Times New Roman</vt:lpstr>
      <vt:lpstr>Wingdings</vt:lpstr>
      <vt:lpstr>Office Theme</vt:lpstr>
      <vt:lpstr>FY 2022 Department of Transportation Security Awareness Training</vt:lpstr>
      <vt:lpstr>Overview</vt:lpstr>
      <vt:lpstr>Goal of Training</vt:lpstr>
      <vt:lpstr>Why this Training is Required</vt:lpstr>
      <vt:lpstr>Policy References and Requirements</vt:lpstr>
      <vt:lpstr>Acknowledgments</vt:lpstr>
      <vt:lpstr>DOT Rules of Behavior</vt:lpstr>
      <vt:lpstr>Protecting DOT Data and Information</vt:lpstr>
      <vt:lpstr>Accessing DOT Systems and Resources</vt:lpstr>
      <vt:lpstr>Accessing DOT Systems and Resources </vt:lpstr>
      <vt:lpstr>Accessing DOT Systems and Resources (cont)</vt:lpstr>
      <vt:lpstr>Question 1</vt:lpstr>
      <vt:lpstr>DOT Internet and Email (1 of 3)</vt:lpstr>
      <vt:lpstr>DOT Internet and Email (2 of 3)</vt:lpstr>
      <vt:lpstr>DOT Internet and Email (3 of 3) </vt:lpstr>
      <vt:lpstr>Social Media</vt:lpstr>
      <vt:lpstr>Social Media continued</vt:lpstr>
      <vt:lpstr>Care and Use of GFE</vt:lpstr>
      <vt:lpstr> Care and Use of PED</vt:lpstr>
      <vt:lpstr>Travel with GFEs and PEDs</vt:lpstr>
      <vt:lpstr>Personal Identity Verification (PIV)  Card</vt:lpstr>
      <vt:lpstr>Passwords</vt:lpstr>
      <vt:lpstr>What is Personally Identifiable Information?</vt:lpstr>
      <vt:lpstr>Question 2</vt:lpstr>
      <vt:lpstr>Question 3</vt:lpstr>
      <vt:lpstr>Question 4</vt:lpstr>
      <vt:lpstr>Question 5</vt:lpstr>
      <vt:lpstr>Question 6</vt:lpstr>
      <vt:lpstr>Question 7</vt:lpstr>
      <vt:lpstr>Question 8</vt:lpstr>
      <vt:lpstr>Question 9</vt:lpstr>
      <vt:lpstr>Controlled Unclassified Information</vt:lpstr>
      <vt:lpstr>Classified Information</vt:lpstr>
      <vt:lpstr>Data Breach and Identity Theft</vt:lpstr>
      <vt:lpstr>Data Breach and Identity Theft (cont)</vt:lpstr>
      <vt:lpstr>Protecting Sensitive Data and Information</vt:lpstr>
      <vt:lpstr>Protecting Sensitive Data and Information (cont)</vt:lpstr>
      <vt:lpstr>Question 10</vt:lpstr>
      <vt:lpstr>Remote Access (1 of 4)</vt:lpstr>
      <vt:lpstr>Remote Access (2 of 4)</vt:lpstr>
      <vt:lpstr>Remote Access (3 of 4)</vt:lpstr>
      <vt:lpstr>Remote Access (4 of 4)</vt:lpstr>
      <vt:lpstr>Your Home Computer and Personal Data (1 of 3) </vt:lpstr>
      <vt:lpstr>Your Home Computer and Personal Data (2 of 3) </vt:lpstr>
      <vt:lpstr>Your Home Computer and Personal Data (3 of 3) </vt:lpstr>
      <vt:lpstr>Question 11</vt:lpstr>
      <vt:lpstr>Question 12</vt:lpstr>
      <vt:lpstr>Question 13</vt:lpstr>
      <vt:lpstr>Question 14</vt:lpstr>
      <vt:lpstr>Understanding the Risks (Threats)</vt:lpstr>
      <vt:lpstr>Understanding the Risks (Phishing)</vt:lpstr>
      <vt:lpstr>Spear Phishing and Whaling</vt:lpstr>
      <vt:lpstr>Security Begins with You!</vt:lpstr>
      <vt:lpstr>Question 15  </vt:lpstr>
      <vt:lpstr>Question 16</vt:lpstr>
      <vt:lpstr>Question 17</vt:lpstr>
      <vt:lpstr>Question 18</vt:lpstr>
      <vt:lpstr>Cyber Incident Response and Protocol</vt:lpstr>
      <vt:lpstr>Cyber Incident Response and Protocol (cont) </vt:lpstr>
      <vt:lpstr>Cyber Incident Reporting</vt:lpstr>
      <vt:lpstr>Question 19</vt:lpstr>
      <vt:lpstr>Question 20</vt:lpstr>
      <vt:lpstr>Summary</vt:lpstr>
      <vt:lpstr>Security Begins with You!</vt:lpstr>
    </vt:vector>
  </TitlesOfParts>
  <Company>Phase One Consulting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 SAT FY19</dc:title>
  <dc:creator>Evangeline Weber</dc:creator>
  <cp:lastModifiedBy>Poole, Milton (FMCSA)</cp:lastModifiedBy>
  <cp:revision>302</cp:revision>
  <cp:lastPrinted>2018-04-24T18:11:04Z</cp:lastPrinted>
  <dcterms:created xsi:type="dcterms:W3CDTF">2010-12-01T19:01:02Z</dcterms:created>
  <dcterms:modified xsi:type="dcterms:W3CDTF">2022-04-27T17:27:20Z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0x010100AFEC9A7F28DAE3439707D10F0B0F6975</vt:lpwstr>
  </property>
</Properties>
</file>