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79" r:id="rId7"/>
    <p:sldId id="280" r:id="rId8"/>
    <p:sldId id="285" r:id="rId9"/>
    <p:sldId id="281" r:id="rId10"/>
    <p:sldId id="282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i balogh" initials="jb" lastIdx="23" clrIdx="0">
    <p:extLst>
      <p:ext uri="{19B8F6BF-5375-455C-9EA6-DF929625EA0E}">
        <p15:presenceInfo xmlns:p15="http://schemas.microsoft.com/office/powerpoint/2012/main" userId="S::jbalogh@halschild.onmicrosoft.com::a78ac0f8-0bc2-460b-8567-ad5a845e74b3" providerId="AD"/>
      </p:ext>
    </p:extLst>
  </p:cmAuthor>
  <p:cmAuthor id="2" name="Jamie S." initials="JS" lastIdx="1" clrIdx="1">
    <p:extLst>
      <p:ext uri="{19B8F6BF-5375-455C-9EA6-DF929625EA0E}">
        <p15:presenceInfo xmlns:p15="http://schemas.microsoft.com/office/powerpoint/2012/main" userId="Jamie S." providerId="None"/>
      </p:ext>
    </p:extLst>
  </p:cmAuthor>
  <p:cmAuthor id="3" name="Nahmens, Greg (FMCSA)" initials="NG(" lastIdx="9" clrIdx="2">
    <p:extLst>
      <p:ext uri="{19B8F6BF-5375-455C-9EA6-DF929625EA0E}">
        <p15:presenceInfo xmlns:p15="http://schemas.microsoft.com/office/powerpoint/2012/main" userId="S::greg.nahmens@ad.dot.gov::677c4518-28fb-400d-9140-4f8b99af12e0" providerId="AD"/>
      </p:ext>
    </p:extLst>
  </p:cmAuthor>
  <p:cmAuthor id="4" name="Chandler, Peter (FMCSA)" initials="CP(" lastIdx="7" clrIdx="3">
    <p:extLst>
      <p:ext uri="{19B8F6BF-5375-455C-9EA6-DF929625EA0E}">
        <p15:presenceInfo xmlns:p15="http://schemas.microsoft.com/office/powerpoint/2012/main" userId="S::peter.chandler@ad.dot.gov::e2d9a256-2fab-47bd-8d8e-3e189eca5b5d" providerId="AD"/>
      </p:ext>
    </p:extLst>
  </p:cmAuthor>
  <p:cmAuthor id="5" name="Bitner, Loretta (FMCSA)" initials="BL(" lastIdx="3" clrIdx="4">
    <p:extLst>
      <p:ext uri="{19B8F6BF-5375-455C-9EA6-DF929625EA0E}">
        <p15:presenceInfo xmlns:p15="http://schemas.microsoft.com/office/powerpoint/2012/main" userId="S::loretta.bitner@ad.dot.gov::5806695c-5633-4a15-885c-00310427dc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4B5460"/>
    <a:srgbClr val="002060"/>
    <a:srgbClr val="001547"/>
    <a:srgbClr val="EEB1FD"/>
    <a:srgbClr val="E5A712"/>
    <a:srgbClr val="44546A"/>
    <a:srgbClr val="001647"/>
    <a:srgbClr val="2C5584"/>
    <a:srgbClr val="FFC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97A02-C820-DA2F-51B6-8C85DCEE3DF0}" v="5" dt="2021-12-15T19:41:37.243"/>
    <p1510:client id="{4B6FE9F4-B21E-D3EB-2741-4AE7311CE3BD}" v="3" dt="2021-12-15T20:18:24.253"/>
    <p1510:client id="{6803E987-C593-7A7E-E425-D3A6C3442691}" v="2" dt="2021-12-15T20:01:11.969"/>
    <p1510:client id="{82301D66-0AAB-4E39-9C8D-9EDBFE668CFB}" v="12" dt="2021-12-15T22:20:54.875"/>
    <p1510:client id="{A90B565F-2F26-90C4-E6BA-61E260AF7186}" v="1" dt="2021-12-15T20:27:20.063"/>
    <p1510:client id="{B81AE307-4A93-463E-AD53-61D71684A4A4}" v="11" dt="2021-12-15T20:03:42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3"/>
    <p:restoredTop sz="94694"/>
  </p:normalViewPr>
  <p:slideViewPr>
    <p:cSldViewPr snapToGrid="0">
      <p:cViewPr varScale="1">
        <p:scale>
          <a:sx n="121" d="100"/>
          <a:sy n="121" d="100"/>
        </p:scale>
        <p:origin x="2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600F55-9BED-CA44-8F0D-5C41198D4C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E2C9F-D24C-064E-AAFF-C0A90BD80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A6EAB-68C1-0743-9604-831FEDD94DDB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8B025-19BA-F74A-8098-65E0A67ED9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3980B-9939-FA41-AA58-BF25119470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D91FD-BF01-9C4E-8682-6415DE0CC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0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285C-B8B1-B646-8E5B-C0CB72F9CB5D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DDB29-6C6E-A443-91FD-D2945479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67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81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22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2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DB29-6C6E-A443-91FD-D2945479D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2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82955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200" b="1">
                <a:solidFill>
                  <a:srgbClr val="00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782955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3310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3797"/>
            <a:ext cx="8242300" cy="9695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8242300" cy="438655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spcAft>
                <a:spcPts val="800"/>
              </a:spcAft>
              <a:buFont typeface="Helvetica" pitchFamily="2" charset="0"/>
              <a:buChar char="−"/>
              <a:defRPr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spcAft>
                <a:spcPts val="800"/>
              </a:spcAft>
              <a:defRPr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spcAft>
                <a:spcPts val="800"/>
              </a:spcAft>
              <a:defRPr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spcAft>
                <a:spcPts val="800"/>
              </a:spcAft>
              <a:defRPr>
                <a:solidFill>
                  <a:srgbClr val="4B54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4171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3827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200" b="1">
                <a:solidFill>
                  <a:srgbClr val="00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41664"/>
            <a:ext cx="78867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4B54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3738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5385"/>
            <a:ext cx="8242300" cy="9695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602249"/>
            <a:ext cx="4013200" cy="4351338"/>
          </a:xfrm>
        </p:spPr>
        <p:txBody>
          <a:bodyPr/>
          <a:lstStyle>
            <a:lvl1pPr>
              <a:defRPr>
                <a:solidFill>
                  <a:srgbClr val="4B5460"/>
                </a:solidFill>
              </a:defRPr>
            </a:lvl1pPr>
            <a:lvl2pPr>
              <a:defRPr>
                <a:solidFill>
                  <a:srgbClr val="4B5460"/>
                </a:solidFill>
              </a:defRPr>
            </a:lvl2pPr>
            <a:lvl3pPr>
              <a:defRPr>
                <a:solidFill>
                  <a:srgbClr val="4B5460"/>
                </a:solidFill>
              </a:defRPr>
            </a:lvl3pPr>
            <a:lvl4pPr>
              <a:defRPr>
                <a:solidFill>
                  <a:srgbClr val="4B5460"/>
                </a:solidFill>
              </a:defRPr>
            </a:lvl4pPr>
            <a:lvl5pPr>
              <a:defRPr>
                <a:solidFill>
                  <a:srgbClr val="4B54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2249"/>
            <a:ext cx="4089400" cy="4351338"/>
          </a:xfrm>
        </p:spPr>
        <p:txBody>
          <a:bodyPr/>
          <a:lstStyle>
            <a:lvl1pPr>
              <a:defRPr>
                <a:solidFill>
                  <a:srgbClr val="4B5460"/>
                </a:solidFill>
              </a:defRPr>
            </a:lvl1pPr>
            <a:lvl2pPr>
              <a:defRPr>
                <a:solidFill>
                  <a:srgbClr val="4B5460"/>
                </a:solidFill>
              </a:defRPr>
            </a:lvl2pPr>
            <a:lvl3pPr>
              <a:defRPr>
                <a:solidFill>
                  <a:srgbClr val="4B5460"/>
                </a:solidFill>
              </a:defRPr>
            </a:lvl3pPr>
            <a:lvl4pPr>
              <a:defRPr>
                <a:solidFill>
                  <a:srgbClr val="4B5460"/>
                </a:solidFill>
              </a:defRPr>
            </a:lvl4pPr>
            <a:lvl5pPr>
              <a:defRPr>
                <a:solidFill>
                  <a:srgbClr val="4B54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72971C-EE5A-E248-95D2-2A6EC2EA4BCF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459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5385"/>
            <a:ext cx="8242300" cy="9695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rgbClr val="00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8CF1D9-C12E-E347-A7FA-7D58FD404CB0}"/>
              </a:ext>
            </a:extLst>
          </p:cNvPr>
          <p:cNvCxnSpPr>
            <a:cxnSpLocks/>
          </p:cNvCxnSpPr>
          <p:nvPr userDrawn="1"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98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55AFB6-4500-A840-AAC0-7B9E747C4713}"/>
              </a:ext>
            </a:extLst>
          </p:cNvPr>
          <p:cNvSpPr/>
          <p:nvPr userDrawn="1"/>
        </p:nvSpPr>
        <p:spPr>
          <a:xfrm>
            <a:off x="-114300" y="-190500"/>
            <a:ext cx="9410700" cy="720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7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06C74-BE4F-ED42-978E-5D2BEAFE80CD}"/>
              </a:ext>
            </a:extLst>
          </p:cNvPr>
          <p:cNvSpPr/>
          <p:nvPr userDrawn="1"/>
        </p:nvSpPr>
        <p:spPr>
          <a:xfrm>
            <a:off x="0" y="6184871"/>
            <a:ext cx="9144000" cy="673128"/>
          </a:xfrm>
          <a:prstGeom prst="rect">
            <a:avLst/>
          </a:prstGeom>
          <a:solidFill>
            <a:srgbClr val="001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275385"/>
            <a:ext cx="8242300" cy="969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564578"/>
            <a:ext cx="8242300" cy="440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U.S. DOT FMCSA logo">
            <a:extLst>
              <a:ext uri="{FF2B5EF4-FFF2-40B4-BE49-F238E27FC236}">
                <a16:creationId xmlns:a16="http://schemas.microsoft.com/office/drawing/2014/main" id="{4409FEEC-98B5-9843-8791-A2FEFC14E5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9106" y="6257691"/>
            <a:ext cx="1732466" cy="483929"/>
          </a:xfrm>
          <a:prstGeom prst="rect">
            <a:avLst/>
          </a:prstGeom>
        </p:spPr>
      </p:pic>
      <p:pic>
        <p:nvPicPr>
          <p:cNvPr id="13" name="Picture 12" descr="Orange Arrow with Words: Look Before You Book">
            <a:extLst>
              <a:ext uri="{FF2B5EF4-FFF2-40B4-BE49-F238E27FC236}">
                <a16:creationId xmlns:a16="http://schemas.microsoft.com/office/drawing/2014/main" id="{85F501E7-A101-F648-A756-6BA0FD86AB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88" y="6426505"/>
            <a:ext cx="1608789" cy="20432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2E45D5-AFD9-2843-B087-47D5BF28AB85}"/>
              </a:ext>
            </a:extLst>
          </p:cNvPr>
          <p:cNvCxnSpPr>
            <a:cxnSpLocks/>
          </p:cNvCxnSpPr>
          <p:nvPr userDrawn="1"/>
        </p:nvCxnSpPr>
        <p:spPr>
          <a:xfrm>
            <a:off x="0" y="6175145"/>
            <a:ext cx="9144000" cy="0"/>
          </a:xfrm>
          <a:prstGeom prst="line">
            <a:avLst/>
          </a:prstGeom>
          <a:ln w="25400">
            <a:gradFill>
              <a:gsLst>
                <a:gs pos="0">
                  <a:srgbClr val="E5A712"/>
                </a:gs>
                <a:gs pos="100000">
                  <a:srgbClr val="D26D4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E8192A8-DECC-FA4C-A303-230A21CE5CFB}"/>
              </a:ext>
            </a:extLst>
          </p:cNvPr>
          <p:cNvSpPr txBox="1">
            <a:spLocks/>
          </p:cNvSpPr>
          <p:nvPr userDrawn="1"/>
        </p:nvSpPr>
        <p:spPr>
          <a:xfrm>
            <a:off x="8672849" y="6422667"/>
            <a:ext cx="926163" cy="20432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6342A8-F6D6-F94E-81A7-E427E9E33849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154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E5A712"/>
        </a:buClr>
        <a:buFont typeface="Wingdings" pitchFamily="2" charset="2"/>
        <a:buChar char="§"/>
        <a:defRPr sz="2200" kern="1200">
          <a:solidFill>
            <a:srgbClr val="4B54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E5A712"/>
        </a:buClr>
        <a:buFont typeface="Courier New" panose="02070309020205020404" pitchFamily="49" charset="0"/>
        <a:buChar char="o"/>
        <a:defRPr sz="2100" kern="1200">
          <a:solidFill>
            <a:srgbClr val="4B54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E5A712"/>
        </a:buClr>
        <a:buFont typeface="Arial" panose="020B0604020202020204" pitchFamily="34" charset="0"/>
        <a:buChar char="•"/>
        <a:defRPr sz="2000" kern="1200">
          <a:solidFill>
            <a:srgbClr val="4B54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E5A712"/>
        </a:buClr>
        <a:buFont typeface="Arial" panose="020B0604020202020204" pitchFamily="34" charset="0"/>
        <a:buChar char="•"/>
        <a:defRPr sz="1900" kern="1200">
          <a:solidFill>
            <a:srgbClr val="4B54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E5A712"/>
        </a:buClr>
        <a:buFont typeface="Arial" panose="020B0604020202020204" pitchFamily="34" charset="0"/>
        <a:buChar char="•"/>
        <a:defRPr sz="1800" kern="1200">
          <a:solidFill>
            <a:srgbClr val="4B54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mcsa.dot.gov/travelplann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ccdb.fmcsa.dot.gov/" TargetMode="Externa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mcsa.dot.gov/travelplanner" TargetMode="Externa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http://www.fmcsa.dot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4AC924-CC3B-5E45-BFDB-50CBB63A9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2"/>
            <a:ext cx="9144000" cy="6172201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A4BD553-07E4-9B41-9267-26C07F74A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99" y="2217738"/>
            <a:ext cx="8253749" cy="1655762"/>
          </a:xfrm>
        </p:spPr>
        <p:txBody>
          <a:bodyPr>
            <a:normAutofit/>
          </a:bodyPr>
          <a:lstStyle/>
          <a:p>
            <a:r>
              <a:rPr lang="en-US" sz="2700"/>
              <a:t>Look Before You Book Your Next Bus Charter or Trip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42638A-FA6C-3045-8543-841F46693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7069"/>
            <a:ext cx="7829550" cy="1208593"/>
          </a:xfrm>
        </p:spPr>
        <p:txBody>
          <a:bodyPr>
            <a:normAutofit/>
          </a:bodyPr>
          <a:lstStyle/>
          <a:p>
            <a:r>
              <a:rPr lang="en-US" sz="3000">
                <a:ea typeface="+mn-ea"/>
              </a:rPr>
              <a:t>Safety Comes First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49234C-EAFF-5B41-B30A-5CEEA210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21480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OK BEFORE YOU BOOK logo">
            <a:extLst>
              <a:ext uri="{FF2B5EF4-FFF2-40B4-BE49-F238E27FC236}">
                <a16:creationId xmlns:a16="http://schemas.microsoft.com/office/drawing/2014/main" id="{74CB758F-FF95-6340-84BF-632F2AA92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44" y="89850"/>
            <a:ext cx="5574111" cy="12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26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B013B7-35F3-9B40-9B30-F2981442C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76"/>
            <a:ext cx="9144000" cy="616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C9928E-6600-534B-830A-F7F72E70D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94" y="3111500"/>
            <a:ext cx="5582356" cy="4368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315F26-81EF-E842-9205-BFD0EE02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587499"/>
            <a:ext cx="8544147" cy="448309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/>
              <a:t>Active Adults, Faith-Based Travelers, Athletic Teams, Student Groups – all are looking to bus travel for: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Convenient and environmentally-friendly travel options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Cost-effective group travel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A safe travel experience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424FE-C57E-3C4D-B392-FDCA66E3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7931EF6-6751-A54B-9749-D5A9018D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dirty="0"/>
              <a:t>Bus Travel: Make a Positive Choice</a:t>
            </a:r>
          </a:p>
        </p:txBody>
      </p:sp>
    </p:spTree>
    <p:extLst>
      <p:ext uri="{BB962C8B-B14F-4D97-AF65-F5344CB8AC3E}">
        <p14:creationId xmlns:p14="http://schemas.microsoft.com/office/powerpoint/2010/main" val="8208220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C95BFF-FC5C-3E4C-B422-54051EE20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"/>
            <a:ext cx="9144000" cy="6159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E70472-3CB2-314D-8FE8-B7A3959FB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660" y="3933261"/>
            <a:ext cx="2080340" cy="213733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315F26-81EF-E842-9205-BFD0EE02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587499"/>
            <a:ext cx="8544147" cy="44830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Bus trips are consistently among the safest forms of travel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The Federal Motor Carrier Safety Administration (FMCSA)</a:t>
            </a:r>
            <a:br>
              <a:rPr lang="en-US"/>
            </a:br>
            <a:r>
              <a:rPr lang="en-US"/>
              <a:t>is committed to advancing bus safety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/>
              <a:t>FMCSA provides a convenient bus company search website with important safety information to help trip planners and passengers plan for a safe bus trip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424FE-C57E-3C4D-B392-FDCA66E3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7931EF6-6751-A54B-9749-D5A9018D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/>
              <a:t>The Facts About Bus Safety</a:t>
            </a:r>
          </a:p>
        </p:txBody>
      </p:sp>
    </p:spTree>
    <p:extLst>
      <p:ext uri="{BB962C8B-B14F-4D97-AF65-F5344CB8AC3E}">
        <p14:creationId xmlns:p14="http://schemas.microsoft.com/office/powerpoint/2010/main" val="37860999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2BE279-2C49-E645-AA6B-DF4FD3E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3175"/>
            <a:ext cx="9144000" cy="61595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315F26-81EF-E842-9205-BFD0EE02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587499"/>
            <a:ext cx="8544147" cy="44830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There is a correlation between a bus company’s </a:t>
            </a:r>
            <a:br>
              <a:rPr lang="en-US" dirty="0"/>
            </a:br>
            <a:r>
              <a:rPr lang="en-US" dirty="0"/>
              <a:t>safety record and the likelihood of a crash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Prior to booking travel with a company, research the bus company’s safety record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Visit FMCSA’s Look Before You Book website (</a:t>
            </a:r>
            <a:r>
              <a:rPr lang="en-US" dirty="0">
                <a:hlinkClick r:id="rId4"/>
              </a:rPr>
              <a:t>http://www.fmcsa.dot.gov/travelplanner</a:t>
            </a:r>
            <a:r>
              <a:rPr lang="en-US" dirty="0"/>
              <a:t>) to research: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Whether the bus company is authorized to operate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Bus company safety information such as bus maintenance and driver fitness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424FE-C57E-3C4D-B392-FDCA66E3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7931EF6-6751-A54B-9749-D5A9018D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/>
              <a:t>Remember to Look Before You Book</a:t>
            </a:r>
          </a:p>
        </p:txBody>
      </p:sp>
    </p:spTree>
    <p:extLst>
      <p:ext uri="{BB962C8B-B14F-4D97-AF65-F5344CB8AC3E}">
        <p14:creationId xmlns:p14="http://schemas.microsoft.com/office/powerpoint/2010/main" val="35662685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D89659-CBE5-B64A-ABF5-145413825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84CAC2-4652-DA4A-957B-CDD32239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242300" cy="8560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/>
              <a:t>Passenger safety is the most important part of any trip. Learn about the safety resources available on FMCSA’s Look Before You Book website.</a:t>
            </a:r>
            <a:endParaRPr lang="en-US" sz="20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DA5CCA-1287-E944-9897-83D9276C3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12952C08-84A3-5645-BD1B-1F36FC89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3797"/>
            <a:ext cx="8242300" cy="969502"/>
          </a:xfrm>
        </p:spPr>
        <p:txBody>
          <a:bodyPr/>
          <a:lstStyle/>
          <a:p>
            <a:r>
              <a:rPr lang="en-US"/>
              <a:t>It’s Important to Think Safety First</a:t>
            </a:r>
          </a:p>
        </p:txBody>
      </p:sp>
      <p:pic>
        <p:nvPicPr>
          <p:cNvPr id="2" name="DOT Look Book 2019_486.mp4" descr="The Great American Bus Tour video">
            <a:hlinkClick r:id="" action="ppaction://media"/>
            <a:extLst>
              <a:ext uri="{FF2B5EF4-FFF2-40B4-BE49-F238E27FC236}">
                <a16:creationId xmlns:a16="http://schemas.microsoft.com/office/drawing/2014/main" id="{F25D0220-D615-ED41-B4BF-E839D087B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488" y="2555623"/>
            <a:ext cx="6609023" cy="37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1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3EF822-4A86-C949-8747-3D742AA9A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5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5AE974-1973-DD4E-A440-E95BE32C8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47" y="5270500"/>
            <a:ext cx="3047753" cy="924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8954B-79C2-594A-A84A-9CCD2D60A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Travel planners play an important part in helping make bus travel safe for your passengers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Visit the Look Before You Book page to get safety resources, and search to view bus company safety history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Never book with a company that is not authorized to operate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Share safety information with your passengers and other travel planners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Report safety violations through FMCSA’s complaint </a:t>
            </a:r>
            <a:br>
              <a:rPr lang="en-US" dirty="0"/>
            </a:br>
            <a:r>
              <a:rPr lang="en-US" dirty="0"/>
              <a:t>webpage (</a:t>
            </a:r>
            <a:r>
              <a:rPr lang="en-US" dirty="0">
                <a:hlinkClick r:id="rId5"/>
              </a:rPr>
              <a:t>nccdb.fmcsa.dot.gov</a:t>
            </a:r>
            <a:r>
              <a:rPr lang="en-US" dirty="0"/>
              <a:t>)</a:t>
            </a:r>
            <a:endParaRPr lang="en-US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A3A93A-C060-5C49-A86D-F9A025BA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E720AC-5CF2-214A-B380-4EF77940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Role in Bus Safety</a:t>
            </a:r>
          </a:p>
        </p:txBody>
      </p:sp>
    </p:spTree>
    <p:extLst>
      <p:ext uri="{BB962C8B-B14F-4D97-AF65-F5344CB8AC3E}">
        <p14:creationId xmlns:p14="http://schemas.microsoft.com/office/powerpoint/2010/main" val="562020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B927D6-C533-1744-B6BF-44540924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5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C1D5A-F327-1F40-AF50-DC411EE1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697" y="2057600"/>
            <a:ext cx="5959926" cy="18031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D0E38-ACB8-FA44-88DB-709DBB86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17096"/>
            <a:ext cx="8641773" cy="43865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Resources available from the Look Before You Book Website (</a:t>
            </a:r>
            <a:r>
              <a:rPr lang="en-US" sz="1800" dirty="0">
                <a:hlinkClick r:id="rId5"/>
              </a:rPr>
              <a:t>http://www.fmcsa.dot.gov/travelplanner</a:t>
            </a:r>
            <a:r>
              <a:rPr lang="en-US" sz="1800" dirty="0"/>
              <a:t>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Search for Bus Company Safety Records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Safety Tips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Accessibility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Safety Resources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Fact Sheets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Pre-Trip Safety Information for Passengers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Passenger Safety Audio Instructions (available in 7 languages)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Resource Kits for Senior, Student, and Faith-Based Bus Travel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Report Bus Safety Violations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A3A93A-C060-5C49-A86D-F9A025BA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1246306"/>
            <a:ext cx="825374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E720AC-5CF2-214A-B380-4EF77940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Resource Summary</a:t>
            </a:r>
          </a:p>
        </p:txBody>
      </p:sp>
    </p:spTree>
    <p:extLst>
      <p:ext uri="{BB962C8B-B14F-4D97-AF65-F5344CB8AC3E}">
        <p14:creationId xmlns:p14="http://schemas.microsoft.com/office/powerpoint/2010/main" val="11943790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5EDAF-47C4-4F4B-B054-BB9437D1A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2EC266-8AD3-0E4B-80C6-E5065E185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8"/>
            <a:ext cx="9144000" cy="616902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EEF86425-2E0B-6140-BB52-6405B708F4A3}"/>
              </a:ext>
            </a:extLst>
          </p:cNvPr>
          <p:cNvSpPr txBox="1">
            <a:spLocks/>
          </p:cNvSpPr>
          <p:nvPr/>
        </p:nvSpPr>
        <p:spPr>
          <a:xfrm>
            <a:off x="685800" y="2480214"/>
            <a:ext cx="7829550" cy="1208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15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ea typeface="+mn-ea"/>
                <a:hlinkClick r:id="rId4"/>
              </a:rPr>
              <a:t>www.fmcsa.dot.gov</a:t>
            </a:r>
            <a:endParaRPr lang="en-US" dirty="0">
              <a:ea typeface="+mn-ea"/>
            </a:endParaRPr>
          </a:p>
        </p:txBody>
      </p:sp>
      <p:pic>
        <p:nvPicPr>
          <p:cNvPr id="10" name="Picture 9" descr="LBYB_Arrow.gif">
            <a:extLst>
              <a:ext uri="{FF2B5EF4-FFF2-40B4-BE49-F238E27FC236}">
                <a16:creationId xmlns:a16="http://schemas.microsoft.com/office/drawing/2014/main" id="{D367DDE9-C198-8B4F-A4AE-C171BC0B1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55" y="1424124"/>
            <a:ext cx="6493689" cy="14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4308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86211783E6AA4393FBC2BD1A06FCD5" ma:contentTypeVersion="11" ma:contentTypeDescription="Create a new document." ma:contentTypeScope="" ma:versionID="e36038fa8daa7bb0b51210fd8f5e6bae">
  <xsd:schema xmlns:xsd="http://www.w3.org/2001/XMLSchema" xmlns:xs="http://www.w3.org/2001/XMLSchema" xmlns:p="http://schemas.microsoft.com/office/2006/metadata/properties" xmlns:ns2="b3f359bb-9ea2-46d1-aa75-8ea2c5b2edf9" xmlns:ns3="58f509ee-0e07-4739-86e5-4c23e80f2294" targetNamespace="http://schemas.microsoft.com/office/2006/metadata/properties" ma:root="true" ma:fieldsID="ad1beadab733e7663a998c33eb76a724" ns2:_="" ns3:_="">
    <xsd:import namespace="b3f359bb-9ea2-46d1-aa75-8ea2c5b2edf9"/>
    <xsd:import namespace="58f509ee-0e07-4739-86e5-4c23e80f22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359bb-9ea2-46d1-aa75-8ea2c5b2ed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509ee-0e07-4739-86e5-4c23e80f22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f509ee-0e07-4739-86e5-4c23e80f2294">
      <UserInfo>
        <DisplayName>Nahmens, Greg (FMCSA)</DisplayName>
        <AccountId>146</AccountId>
        <AccountType/>
      </UserInfo>
      <UserInfo>
        <DisplayName>Chandler, Peter (FMCSA)</DisplayName>
        <AccountId>152</AccountId>
        <AccountType/>
      </UserInfo>
      <UserInfo>
        <DisplayName>Bitner, Loretta (FMCSA)</DisplayName>
        <AccountId>148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960F817-1578-4872-8AFA-ED8D8E2BB8A7}">
  <ds:schemaRefs>
    <ds:schemaRef ds:uri="58f509ee-0e07-4739-86e5-4c23e80f2294"/>
    <ds:schemaRef ds:uri="b3f359bb-9ea2-46d1-aa75-8ea2c5b2ed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13A162-4BD0-4017-B5E5-15484A8F38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22108-D3B5-474D-8FC9-687DAD00978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58f509ee-0e07-4739-86e5-4c23e80f2294"/>
    <ds:schemaRef ds:uri="b3f359bb-9ea2-46d1-aa75-8ea2c5b2edf9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380</Words>
  <Application>Microsoft Macintosh PowerPoint</Application>
  <PresentationFormat>On-screen Show (4:3)</PresentationFormat>
  <Paragraphs>46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Helvetica</vt:lpstr>
      <vt:lpstr>Wingdings</vt:lpstr>
      <vt:lpstr>Office Theme</vt:lpstr>
      <vt:lpstr>Safety Comes First</vt:lpstr>
      <vt:lpstr>Bus Travel: Make a Positive Choice</vt:lpstr>
      <vt:lpstr>The Facts About Bus Safety</vt:lpstr>
      <vt:lpstr>Remember to Look Before You Book</vt:lpstr>
      <vt:lpstr>It’s Important to Think Safety First</vt:lpstr>
      <vt:lpstr>Your Role in Bus Safety</vt:lpstr>
      <vt:lpstr>Safety Resource Summary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S.</dc:creator>
  <cp:lastModifiedBy>Ally Larrick</cp:lastModifiedBy>
  <cp:revision>5</cp:revision>
  <dcterms:created xsi:type="dcterms:W3CDTF">2019-01-23T14:26:33Z</dcterms:created>
  <dcterms:modified xsi:type="dcterms:W3CDTF">2022-01-13T14:07:07Z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0x010100B186211783E6AA4393FBC2BD1A06FCD5</vt:lpwstr>
  </property>
</Properties>
</file>