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4" r:id="rId2"/>
    <p:sldId id="305" r:id="rId3"/>
    <p:sldId id="306" r:id="rId4"/>
    <p:sldId id="307" r:id="rId5"/>
    <p:sldId id="313" r:id="rId6"/>
    <p:sldId id="308" r:id="rId7"/>
    <p:sldId id="309" r:id="rId8"/>
    <p:sldId id="310" r:id="rId9"/>
    <p:sldId id="311" r:id="rId10"/>
    <p:sldId id="314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yton, Shashunga (FMCSA)" initials="CS(" lastIdx="3" clrIdx="6"/>
  <p:cmAuthor id="1" name="Kristin Gregory" initials="KG" lastIdx="39" clrIdx="0"/>
  <p:cmAuthor id="2" name="Microsoft Office User" initials="MOU" lastIdx="24" clrIdx="1"/>
  <p:cmAuthor id="3" name="Pamela Long" initials="PL" lastIdx="42" clrIdx="2"/>
  <p:cmAuthor id="4" name="Pamela Long" initials="PL [2]" lastIdx="1" clrIdx="3"/>
  <p:cmAuthor id="5" name="Pamela Long" initials="PL [3]" lastIdx="1" clrIdx="4"/>
  <p:cmAuthor id="6" name="Anderson, Emily D (FMCSA)" initials="AED(" lastIdx="1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132247"/>
    <a:srgbClr val="001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4"/>
    <p:restoredTop sz="80952"/>
  </p:normalViewPr>
  <p:slideViewPr>
    <p:cSldViewPr snapToGrid="0" snapToObjects="1">
      <p:cViewPr varScale="1">
        <p:scale>
          <a:sx n="102" d="100"/>
          <a:sy n="102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2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4650FC-C7F3-1043-A4A9-5F17FBB98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C3E4B-E9C8-6940-B88C-F6EAB7C805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1F2B-90A5-7A4B-BCE9-30EF363AD946}" type="datetimeFigureOut">
              <a:rPr lang="en-US" smtClean="0"/>
              <a:t>6/4/20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28335-D95E-7041-A187-EC67CEBB8A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754D1-C778-3946-B03A-AD0BD064D1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1CF31-6B36-F442-804D-0C486D24F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1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866B3-71DC-0845-B428-E746E7423BBE}" type="datetimeFigureOut">
              <a:rPr lang="en-US" smtClean="0"/>
              <a:t>6/4/20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4A0E-E4AD-F74A-9B20-0B20F65556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4A0E-E4AD-F74A-9B20-0B20F65556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4A0E-E4AD-F74A-9B20-0B20F65556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90CF5E-EE96-C646-8DBB-5E025DD4BF31}"/>
              </a:ext>
            </a:extLst>
          </p:cNvPr>
          <p:cNvSpPr/>
          <p:nvPr userDrawn="1"/>
        </p:nvSpPr>
        <p:spPr>
          <a:xfrm>
            <a:off x="0" y="-18290"/>
            <a:ext cx="9144000" cy="611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60363"/>
            <a:ext cx="4852283" cy="1204277"/>
          </a:xfrm>
        </p:spPr>
        <p:txBody>
          <a:bodyPr anchor="t" anchorCtr="0">
            <a:normAutofit/>
          </a:bodyPr>
          <a:lstStyle>
            <a:lvl1pPr algn="l">
              <a:defRPr sz="4000" b="1" i="1">
                <a:solidFill>
                  <a:srgbClr val="EE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Under 21 </a:t>
            </a:r>
            <a:br>
              <a:rPr lang="en-US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Military Driver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636555"/>
            <a:ext cx="5289605" cy="883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rgbClr val="1322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by: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132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Federal Motor Carrier Safety Administration (FMCSA)</a:t>
            </a:r>
          </a:p>
        </p:txBody>
      </p:sp>
      <p:grpSp>
        <p:nvGrpSpPr>
          <p:cNvPr id="10" name="Group 9" descr="#AreYouReady">
            <a:extLst>
              <a:ext uri="{FF2B5EF4-FFF2-40B4-BE49-F238E27FC236}">
                <a16:creationId xmlns:a16="http://schemas.microsoft.com/office/drawing/2014/main" id="{994CE591-103D-BD4D-955C-1D1B034F6D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3807290" y="-99292"/>
            <a:ext cx="5365360" cy="6205232"/>
            <a:chOff x="3182239" y="-114328"/>
            <a:chExt cx="6106297" cy="70621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C5D474-4653-B049-A37C-51A673F54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160"/>
            <a:stretch/>
          </p:blipFill>
          <p:spPr>
            <a:xfrm>
              <a:off x="3273552" y="-60028"/>
              <a:ext cx="5393190" cy="700784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F68DB7-FB7C-EC4E-9948-DD968DDD7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1770" y="-114328"/>
              <a:ext cx="4286766" cy="70522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901D41-12F3-F347-B810-25EC2154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568411" y="3925671"/>
              <a:ext cx="1635978" cy="440832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E922CF-4B9D-4447-9DE8-076575B60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7592" y="4713761"/>
              <a:ext cx="3228746" cy="109073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A468DC4-E55C-DA47-A43F-58BBCC2957BF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>
                <a:solidFill>
                  <a:srgbClr val="0015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9E468-08D6-074C-850C-BC9135099E04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CF7B54-B49A-D94D-BB8C-DEC71740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C95C-C01F-964A-BE5B-B8918EA6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8202B-E3BB-AF4A-9561-94AE7E10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4E9-F209-2C4A-91B3-DE6E515E738A}" type="datetimeFigureOut">
              <a:rPr lang="en-US" smtClean="0"/>
              <a:t>6/4/20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6A52-D9C5-FA40-9E5C-65E8687E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451F7-0EC5-A845-BDCD-3726E798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E051-411F-BD40-B519-10D44119E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651761"/>
            <a:ext cx="7886700" cy="1554479"/>
          </a:xfrm>
        </p:spPr>
        <p:txBody>
          <a:bodyPr anchor="t">
            <a:normAutofit/>
          </a:bodyPr>
          <a:lstStyle>
            <a:lvl1pPr algn="l">
              <a:defRPr sz="4000" b="1" u="none">
                <a:solidFill>
                  <a:srgbClr val="001547"/>
                </a:solidFill>
              </a:defRPr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3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01121-7719-104B-AB2D-E027E5BE3700}"/>
              </a:ext>
            </a:extLst>
          </p:cNvPr>
          <p:cNvSpPr/>
          <p:nvPr userDrawn="1"/>
        </p:nvSpPr>
        <p:spPr>
          <a:xfrm>
            <a:off x="0" y="2750884"/>
            <a:ext cx="9151683" cy="334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building&#10;&#10;Description automatically generated">
            <a:extLst>
              <a:ext uri="{FF2B5EF4-FFF2-40B4-BE49-F238E27FC236}">
                <a16:creationId xmlns:a16="http://schemas.microsoft.com/office/drawing/2014/main" id="{5C9CDCCB-1FFE-0646-86FA-93C96C183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235" r="-1398"/>
          <a:stretch/>
        </p:blipFill>
        <p:spPr>
          <a:xfrm flipH="1">
            <a:off x="6927466" y="-3948"/>
            <a:ext cx="2224217" cy="6099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501" y="365126"/>
            <a:ext cx="6896624" cy="733691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EE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85" y="1116040"/>
            <a:ext cx="7517093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567E04-1399-CC41-9CFA-9EBC3D16153E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6CE79A-14DD-3640-86D4-E7517E00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1547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8B4CD-4C26-7940-94CF-500539243744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A4C653-DBC6-A646-8FBD-0A68DE08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BF2BA5-895A-6C4C-85E9-20DE8A164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1547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FC51E-528B-9C4F-B5B3-61CA6E6C10DF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908EAF-0231-1142-B218-F1DCF09F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3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4FB84D-AD12-CC4D-B6AB-40FC946BA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1547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E729D6-395C-5740-AEF2-074DC249FA35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765EE-D766-BC49-87B7-0957C3C5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44E9-F209-2C4A-91B3-DE6E515E738A}" type="datetimeFigureOut">
              <a:rPr lang="en-US" smtClean="0"/>
              <a:t>6/4/20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E051-411F-BD40-B519-10D44119E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>
                <a:solidFill>
                  <a:srgbClr val="0015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7354F-E87C-4A42-8139-2502A217740A}"/>
              </a:ext>
            </a:extLst>
          </p:cNvPr>
          <p:cNvSpPr/>
          <p:nvPr userDrawn="1"/>
        </p:nvSpPr>
        <p:spPr>
          <a:xfrm>
            <a:off x="-20320" y="6162086"/>
            <a:ext cx="9213290" cy="7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A69C92-B008-544E-8F46-79E066F6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1150" y="62445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0E051-411F-BD40-B519-10D44119E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44E9-F209-2C4A-91B3-DE6E515E738A}" type="datetimeFigureOut">
              <a:rPr lang="en-US" smtClean="0"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E051-411F-BD40-B519-10D44119E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Under21Pilot@dot.gov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csa.dot.gov/under21military-mc-inf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csa.dot.gov/under21militaryjob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csa.dot.gov/under21military" TargetMode="External"/><Relationship Id="rId2" Type="http://schemas.openxmlformats.org/officeDocument/2006/relationships/hyperlink" Target="http://www.fmcsa.dot.gov/under21military-outreach-toolki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660AD2-EBE6-1E47-B19B-830DB3BF2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12" y="933318"/>
            <a:ext cx="4852283" cy="1204277"/>
          </a:xfrm>
        </p:spPr>
        <p:txBody>
          <a:bodyPr>
            <a:normAutofit/>
          </a:bodyPr>
          <a:lstStyle/>
          <a:p>
            <a:r>
              <a:rPr lang="en-US" sz="3600" dirty="0"/>
              <a:t>Under 21 Military Driver 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D5FB16-C1A3-B34A-A71E-9960975AE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12" y="2112543"/>
            <a:ext cx="5289605" cy="883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 program of the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Federal Motor Carrier Safety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65047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01" y="1098817"/>
            <a:ext cx="7405775" cy="31475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For more information about [insert organization’s name], please contact: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[</a:t>
            </a:r>
            <a:r>
              <a:rPr lang="en-US" sz="2000" i="1" dirty="0"/>
              <a:t>Presenter’s Information</a:t>
            </a:r>
            <a:r>
              <a:rPr lang="en-US" sz="2000" dirty="0"/>
              <a:t>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For more information about the Under 21 Military Driver Program, email: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Under21Pilot@dot.gov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61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5749-CB44-FB48-8872-2F3ED0D4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889" y="1467993"/>
            <a:ext cx="3319840" cy="1142472"/>
          </a:xfrm>
        </p:spPr>
        <p:txBody>
          <a:bodyPr>
            <a:normAutofit/>
          </a:bodyPr>
          <a:lstStyle/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043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6" y="1116040"/>
            <a:ext cx="7511962" cy="5749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[Provide a bullet about your organization]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 txBox="1">
            <a:spLocks/>
          </p:cNvSpPr>
          <p:nvPr/>
        </p:nvSpPr>
        <p:spPr>
          <a:xfrm>
            <a:off x="419901" y="2125100"/>
            <a:ext cx="6896624" cy="733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rgbClr val="FF0000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About FMCSA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 txBox="1">
            <a:spLocks/>
          </p:cNvSpPr>
          <p:nvPr/>
        </p:nvSpPr>
        <p:spPr>
          <a:xfrm>
            <a:off x="275186" y="2858791"/>
            <a:ext cx="7511962" cy="262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The Federal Motor Carrier Safety Administration (FMCSA) developed and manages this program, which aligns with FCMSA’s safety mission and role in regulating commercial motor vehicle operation.</a:t>
            </a:r>
          </a:p>
        </p:txBody>
      </p:sp>
    </p:spTree>
    <p:extLst>
      <p:ext uri="{BB962C8B-B14F-4D97-AF65-F5344CB8AC3E}">
        <p14:creationId xmlns:p14="http://schemas.microsoft.com/office/powerpoint/2010/main" val="14130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01" y="1192335"/>
            <a:ext cx="7517093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Under 21 Military Driver Program assesses the feasibility and safety impacts of allowing qualified military drivers, ages 18-20, drive in interstate commerce.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three-year program studies whether age </a:t>
            </a:r>
            <a:br>
              <a:rPr lang="en-US" sz="2400" dirty="0"/>
            </a:br>
            <a:r>
              <a:rPr lang="en-US" sz="2400" dirty="0"/>
              <a:t>is a critical safety factor: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Compares safety records of military drivers ages 18-20 with a control group of drivers ages 21-24.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FMCSA reviews the data and determines whether to recommend changing the interstate driving age requirement.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1953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5" y="1116040"/>
            <a:ext cx="7054763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Helps to increase the pool of safe, qualified </a:t>
            </a:r>
            <a:br>
              <a:rPr lang="en-US" sz="2400" dirty="0"/>
            </a:br>
            <a:r>
              <a:rPr lang="en-US" sz="2400" dirty="0"/>
              <a:t>commercial drivers.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Leverages the Nation’s investment in military </a:t>
            </a:r>
            <a:br>
              <a:rPr lang="en-US" sz="2400" dirty="0"/>
            </a:br>
            <a:r>
              <a:rPr lang="en-US" sz="2400" dirty="0"/>
              <a:t>driver training and experience.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Opens the door to high-demand jobs for Reserve and Guard members: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Opportunities for full-time pay, benefits, bonuses, and a long-term career.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Job flexibility complements Guard and </a:t>
            </a:r>
            <a:br>
              <a:rPr lang="en-US" sz="2000" dirty="0"/>
            </a:br>
            <a:r>
              <a:rPr lang="en-US" sz="2000" dirty="0"/>
              <a:t>Reserve commitments.</a:t>
            </a:r>
          </a:p>
        </p:txBody>
      </p:sp>
    </p:spTree>
    <p:extLst>
      <p:ext uri="{BB962C8B-B14F-4D97-AF65-F5344CB8AC3E}">
        <p14:creationId xmlns:p14="http://schemas.microsoft.com/office/powerpoint/2010/main" val="161960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5749-CB44-FB48-8872-2F3ED0D4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1392840"/>
            <a:ext cx="5766955" cy="114247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How the Program Works</a:t>
            </a:r>
          </a:p>
        </p:txBody>
      </p:sp>
    </p:spTree>
    <p:extLst>
      <p:ext uri="{BB962C8B-B14F-4D97-AF65-F5344CB8AC3E}">
        <p14:creationId xmlns:p14="http://schemas.microsoft.com/office/powerpoint/2010/main" val="28965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Motor Carriers Can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5" y="1116039"/>
            <a:ext cx="7829724" cy="447426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Be a trucking company engaged in interstate commerce, or be a business engaged in truck operations in interstate commerce.</a:t>
            </a:r>
            <a:endParaRPr lang="en-US" sz="2600" u="sng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Meet all other eligibility requirements, including maintaining a good safety record in accordance with program criteria.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Submit a motor carrier application form to FMCSA.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Learn more about program eligibility and how </a:t>
            </a:r>
            <a:r>
              <a:rPr lang="en-US" sz="2600"/>
              <a:t>to apply </a:t>
            </a:r>
            <a:r>
              <a:rPr lang="en-US" sz="2600" dirty="0"/>
              <a:t>by visiting </a:t>
            </a:r>
            <a:r>
              <a:rPr lang="en-US" sz="2600" dirty="0">
                <a:hlinkClick r:id="rId2"/>
              </a:rPr>
              <a:t>www.fmcsa.dot.gov/under21military-mc-info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013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Driver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5" y="1116040"/>
            <a:ext cx="7740103" cy="23129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be 18-20 years old at time of job application.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have a safe driving record.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Must hold a qualified Military Occupational Specialty or rating Classification.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AC6713-D0A2-304C-ADE4-83498CE95D64}"/>
              </a:ext>
            </a:extLst>
          </p:cNvPr>
          <p:cNvSpPr txBox="1">
            <a:spLocks/>
          </p:cNvSpPr>
          <p:nvPr/>
        </p:nvSpPr>
        <p:spPr>
          <a:xfrm>
            <a:off x="275185" y="3512868"/>
            <a:ext cx="4922458" cy="174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Qualified Occupational Classifications: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Army: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88M, Motor Transport Operator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92F, Fueler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Marine Corps: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3531, Motor Vehicle Operator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614E09-5C8F-A640-958F-8C770FC3BC02}"/>
              </a:ext>
            </a:extLst>
          </p:cNvPr>
          <p:cNvSpPr txBox="1">
            <a:spLocks/>
          </p:cNvSpPr>
          <p:nvPr/>
        </p:nvSpPr>
        <p:spPr>
          <a:xfrm>
            <a:off x="4317216" y="3969594"/>
            <a:ext cx="4047125" cy="183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Navy: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EO, Equipment Operator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Air Force: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2T1, Vehicle Operator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2F0, Fueler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3E2, Pavement and Construction Equipment Operator</a:t>
            </a:r>
          </a:p>
        </p:txBody>
      </p:sp>
    </p:spTree>
    <p:extLst>
      <p:ext uri="{BB962C8B-B14F-4D97-AF65-F5344CB8AC3E}">
        <p14:creationId xmlns:p14="http://schemas.microsoft.com/office/powerpoint/2010/main" val="417416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85" y="382349"/>
            <a:ext cx="6896624" cy="733691"/>
          </a:xfrm>
        </p:spPr>
        <p:txBody>
          <a:bodyPr/>
          <a:lstStyle/>
          <a:p>
            <a:r>
              <a:rPr lang="en-US" dirty="0"/>
              <a:t>How Military Drivers Get Hired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5" y="1116040"/>
            <a:ext cx="7806931" cy="469247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Qualified drivers ages 18-20 should apply directly to a participating company, using the FMCSA Job Opportunities Page: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linkClick r:id="rId3"/>
              </a:rPr>
              <a:t>www.fmcsa.dot.gov/under21militaryjobs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This page lists all companies approved to participate in the program, with: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A brief company description, where driving positions are available, 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name, email address, and phone number for the jobs point of contact.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16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F96-7AD0-6649-A3D7-1F9CE33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Spread the Word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2781EE-6F82-844C-BBA6-384847C6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01" y="1098817"/>
            <a:ext cx="7844112" cy="40118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Use free downloadable materials at: </a:t>
            </a:r>
            <a:r>
              <a:rPr lang="en-US" sz="2400" dirty="0">
                <a:hlinkClick r:id="rId2"/>
              </a:rPr>
              <a:t>www.fmcsa.dot.gov/under21military-outreach-toolkit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Key Highlights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Sample Web Content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Driver Handout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Contact Card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Shareable Social Media Graphics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Direct military drivers and interested organizations to the Program website: </a:t>
            </a:r>
            <a:r>
              <a:rPr lang="en-US" sz="2400" dirty="0">
                <a:hlinkClick r:id="rId3"/>
              </a:rPr>
              <a:t>www.fmcsa.dot.gov/under21military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8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546"/>
      </a:accent1>
      <a:accent2>
        <a:srgbClr val="EDB111"/>
      </a:accent2>
      <a:accent3>
        <a:srgbClr val="A5A5A5"/>
      </a:accent3>
      <a:accent4>
        <a:srgbClr val="CC444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12338</TotalTime>
  <Words>516</Words>
  <Application>Microsoft Macintosh PowerPoint</Application>
  <PresentationFormat>On-screen Show (4:3)</PresentationFormat>
  <Paragraphs>97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Office Theme</vt:lpstr>
      <vt:lpstr>Under 21 Military Driver Program</vt:lpstr>
      <vt:lpstr>About Your Organization </vt:lpstr>
      <vt:lpstr>Program Purpose</vt:lpstr>
      <vt:lpstr>Program Benefits</vt:lpstr>
      <vt:lpstr>How the Program Works</vt:lpstr>
      <vt:lpstr>How Motor Carriers Can Participate</vt:lpstr>
      <vt:lpstr>Military Driver Requirements</vt:lpstr>
      <vt:lpstr>How Military Drivers Get Hired</vt:lpstr>
      <vt:lpstr>Help Spread the Word</vt:lpstr>
      <vt:lpstr>For More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DRIVER PROGRAMS</dc:title>
  <dc:creator>Microsoft Office User</dc:creator>
  <cp:lastModifiedBy>Jamie Spencer</cp:lastModifiedBy>
  <cp:revision>244</cp:revision>
  <dcterms:created xsi:type="dcterms:W3CDTF">2019-01-07T14:29:19Z</dcterms:created>
  <dcterms:modified xsi:type="dcterms:W3CDTF">2020-06-04T18:53:48Z</dcterms:modified>
</cp:coreProperties>
</file>