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57"/>
  </p:notesMasterIdLst>
  <p:sldIdLst>
    <p:sldId id="287" r:id="rId2"/>
    <p:sldId id="326" r:id="rId3"/>
    <p:sldId id="315" r:id="rId4"/>
    <p:sldId id="323" r:id="rId5"/>
    <p:sldId id="288" r:id="rId6"/>
    <p:sldId id="290" r:id="rId7"/>
    <p:sldId id="347" r:id="rId8"/>
    <p:sldId id="291" r:id="rId9"/>
    <p:sldId id="332" r:id="rId10"/>
    <p:sldId id="339" r:id="rId11"/>
    <p:sldId id="327" r:id="rId12"/>
    <p:sldId id="317" r:id="rId13"/>
    <p:sldId id="316" r:id="rId14"/>
    <p:sldId id="270" r:id="rId15"/>
    <p:sldId id="309" r:id="rId16"/>
    <p:sldId id="310" r:id="rId17"/>
    <p:sldId id="333" r:id="rId18"/>
    <p:sldId id="340" r:id="rId19"/>
    <p:sldId id="328" r:id="rId20"/>
    <p:sldId id="258" r:id="rId21"/>
    <p:sldId id="262" r:id="rId22"/>
    <p:sldId id="306" r:id="rId23"/>
    <p:sldId id="296" r:id="rId24"/>
    <p:sldId id="268" r:id="rId25"/>
    <p:sldId id="302" r:id="rId26"/>
    <p:sldId id="307" r:id="rId27"/>
    <p:sldId id="311" r:id="rId28"/>
    <p:sldId id="314" r:id="rId29"/>
    <p:sldId id="313" r:id="rId30"/>
    <p:sldId id="346" r:id="rId31"/>
    <p:sldId id="308" r:id="rId32"/>
    <p:sldId id="334" r:id="rId33"/>
    <p:sldId id="341" r:id="rId34"/>
    <p:sldId id="329" r:id="rId35"/>
    <p:sldId id="297" r:id="rId36"/>
    <p:sldId id="303" r:id="rId37"/>
    <p:sldId id="318" r:id="rId38"/>
    <p:sldId id="322" r:id="rId39"/>
    <p:sldId id="319" r:id="rId40"/>
    <p:sldId id="335" r:id="rId41"/>
    <p:sldId id="342" r:id="rId42"/>
    <p:sldId id="330" r:id="rId43"/>
    <p:sldId id="280" r:id="rId44"/>
    <p:sldId id="281" r:id="rId45"/>
    <p:sldId id="282" r:id="rId46"/>
    <p:sldId id="283" r:id="rId47"/>
    <p:sldId id="336" r:id="rId48"/>
    <p:sldId id="344" r:id="rId49"/>
    <p:sldId id="331" r:id="rId50"/>
    <p:sldId id="324" r:id="rId51"/>
    <p:sldId id="320" r:id="rId52"/>
    <p:sldId id="337" r:id="rId53"/>
    <p:sldId id="343" r:id="rId54"/>
    <p:sldId id="298" r:id="rId55"/>
    <p:sldId id="345" r:id="rId5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905" autoAdjust="0"/>
    <p:restoredTop sz="94660"/>
  </p:normalViewPr>
  <p:slideViewPr>
    <p:cSldViewPr>
      <p:cViewPr varScale="1">
        <p:scale>
          <a:sx n="64" d="100"/>
          <a:sy n="64" d="100"/>
        </p:scale>
        <p:origin x="1444" y="3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D4F93-B664-462E-B10F-E84CD8CCE268}" type="datetimeFigureOut">
              <a:rPr lang="en-US" smtClean="0"/>
              <a:t>4/6/2020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DDC0193-6B48-42B0-8C74-C69C76D5D8D0}" type="slidenum">
              <a:rPr lang="en-US" smtClean="0"/>
              <a:t>‹#›</a:t>
            </a:fld>
            <a:endParaRPr lang="en-US"/>
          </a:p>
        </p:txBody>
      </p:sp>
    </p:spTree>
    <p:extLst>
      <p:ext uri="{BB962C8B-B14F-4D97-AF65-F5344CB8AC3E}">
        <p14:creationId xmlns:p14="http://schemas.microsoft.com/office/powerpoint/2010/main" val="1482369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the word "privacy" is actually never used in the text of the United States Constitution,[17] there are Constitutional limits to the government's intrusion into individuals' right to privacy. This is true even when pursuing a public purpose such as exercising police powers or passing legislation. The Constitution, however, only protects against state actors. Invasions of privacy by individuals can only be remedied under previous court decisions.</a:t>
            </a:r>
          </a:p>
          <a:p>
            <a:endParaRPr lang="en-US" dirty="0"/>
          </a:p>
          <a:p>
            <a:r>
              <a:rPr lang="en-US" dirty="0"/>
              <a:t>The Fourth Amendment to the Constitution of the United States ensures that "the right of the people to be secure in their persons, houses, papers, and effects, against unreasonable searches and seizures, shall not be violated, and no warrants shall issue, but upon probable cause, supported by oath or affirmation, and particularly describing the place to be searched, and the persons or things to be seized".</a:t>
            </a:r>
          </a:p>
          <a:p>
            <a:endParaRPr lang="en-US" dirty="0"/>
          </a:p>
          <a:p>
            <a:r>
              <a:rPr lang="en-US" dirty="0"/>
              <a:t>The First Amendment protects the right to free assembly, broadening privacy rights. The Ninth Amendment declares that the fact that a right is not explicitly mentioned in the Constitution does not mean that the government can infringe on that right. The Supreme Court recognized the Fourteenth Amendment as providing a substantive due process right to privacy. This was first recognized by several Supreme Court Justices in Griswold v. Connecticut, a 1965 decision protecting a married couple's rights to contraception. It was recognized again in 1973 Roe v. Wade, which invoked the right to privacy to protect a woman's right to an abortion, and in the 2003 with Lawrence v. Texas, which invoked the right to privacy regarding the sexual practices of same-sex couples.</a:t>
            </a:r>
          </a:p>
        </p:txBody>
      </p:sp>
      <p:sp>
        <p:nvSpPr>
          <p:cNvPr id="4" name="Slide Number Placeholder 3"/>
          <p:cNvSpPr>
            <a:spLocks noGrp="1"/>
          </p:cNvSpPr>
          <p:nvPr>
            <p:ph type="sldNum" sz="quarter" idx="10"/>
          </p:nvPr>
        </p:nvSpPr>
        <p:spPr/>
        <p:txBody>
          <a:bodyPr/>
          <a:lstStyle/>
          <a:p>
            <a:fld id="{EDDC0193-6B48-42B0-8C74-C69C76D5D8D0}" type="slidenum">
              <a:rPr lang="en-US" smtClean="0"/>
              <a:t>3</a:t>
            </a:fld>
            <a:endParaRPr lang="en-US"/>
          </a:p>
        </p:txBody>
      </p:sp>
    </p:spTree>
    <p:extLst>
      <p:ext uri="{BB962C8B-B14F-4D97-AF65-F5344CB8AC3E}">
        <p14:creationId xmlns:p14="http://schemas.microsoft.com/office/powerpoint/2010/main" val="2216385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a:ln/>
        </p:spPr>
      </p:sp>
      <p:sp>
        <p:nvSpPr>
          <p:cNvPr id="307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
        <p:nvSpPr>
          <p:cNvPr id="307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94" eaLnBrk="0" hangingPunct="0">
              <a:defRPr sz="3100">
                <a:solidFill>
                  <a:schemeClr val="tx1"/>
                </a:solidFill>
                <a:latin typeface="Arial" charset="0"/>
              </a:defRPr>
            </a:lvl1pPr>
            <a:lvl2pPr marL="729057" indent="-280406" defTabSz="915994" eaLnBrk="0" hangingPunct="0">
              <a:defRPr sz="3100">
                <a:solidFill>
                  <a:schemeClr val="tx1"/>
                </a:solidFill>
                <a:latin typeface="Arial" charset="0"/>
              </a:defRPr>
            </a:lvl2pPr>
            <a:lvl3pPr marL="1121626" indent="-224325" defTabSz="915994" eaLnBrk="0" hangingPunct="0">
              <a:defRPr sz="3100">
                <a:solidFill>
                  <a:schemeClr val="tx1"/>
                </a:solidFill>
                <a:latin typeface="Arial" charset="0"/>
              </a:defRPr>
            </a:lvl3pPr>
            <a:lvl4pPr marL="1570276" indent="-224325" defTabSz="915994" eaLnBrk="0" hangingPunct="0">
              <a:defRPr sz="3100">
                <a:solidFill>
                  <a:schemeClr val="tx1"/>
                </a:solidFill>
                <a:latin typeface="Arial" charset="0"/>
              </a:defRPr>
            </a:lvl4pPr>
            <a:lvl5pPr marL="2018927" indent="-224325" defTabSz="915994" eaLnBrk="0" hangingPunct="0">
              <a:defRPr sz="3100">
                <a:solidFill>
                  <a:schemeClr val="tx1"/>
                </a:solidFill>
                <a:latin typeface="Arial" charset="0"/>
              </a:defRPr>
            </a:lvl5pPr>
            <a:lvl6pPr marL="2467577"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6pPr>
            <a:lvl7pPr marL="2916227"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7pPr>
            <a:lvl8pPr marL="3364878"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8pPr>
            <a:lvl9pPr marL="3813528"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9pPr>
          </a:lstStyle>
          <a:p>
            <a:pPr eaLnBrk="1" hangingPunct="1"/>
            <a:fld id="{51BA4A66-E904-41D8-A6B8-39F9B4F77842}" type="slidenum">
              <a:rPr lang="en-US" altLang="en-US" sz="1200"/>
              <a:pPr eaLnBrk="1" hangingPunct="1"/>
              <a:t>23</a:t>
            </a:fld>
            <a:endParaRPr lang="en-US"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a:ln/>
        </p:spPr>
      </p:sp>
      <p:sp>
        <p:nvSpPr>
          <p:cNvPr id="768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76804"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625">
              <a:defRPr b="1">
                <a:solidFill>
                  <a:schemeClr val="tx1"/>
                </a:solidFill>
                <a:latin typeface="Arial" charset="0"/>
              </a:defRPr>
            </a:lvl1pPr>
            <a:lvl2pPr marL="742950" indent="-285750" defTabSz="936625">
              <a:defRPr b="1">
                <a:solidFill>
                  <a:schemeClr val="tx1"/>
                </a:solidFill>
                <a:latin typeface="Arial" charset="0"/>
              </a:defRPr>
            </a:lvl2pPr>
            <a:lvl3pPr marL="1143000" indent="-228600" defTabSz="936625">
              <a:defRPr b="1">
                <a:solidFill>
                  <a:schemeClr val="tx1"/>
                </a:solidFill>
                <a:latin typeface="Arial" charset="0"/>
              </a:defRPr>
            </a:lvl3pPr>
            <a:lvl4pPr marL="1600200" indent="-228600" defTabSz="936625">
              <a:defRPr b="1">
                <a:solidFill>
                  <a:schemeClr val="tx1"/>
                </a:solidFill>
                <a:latin typeface="Arial" charset="0"/>
              </a:defRPr>
            </a:lvl4pPr>
            <a:lvl5pPr marL="2057400" indent="-228600" defTabSz="936625">
              <a:defRPr b="1">
                <a:solidFill>
                  <a:schemeClr val="tx1"/>
                </a:solidFill>
                <a:latin typeface="Arial" charset="0"/>
              </a:defRPr>
            </a:lvl5pPr>
            <a:lvl6pPr marL="25146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6pPr>
            <a:lvl7pPr marL="29718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7pPr>
            <a:lvl8pPr marL="34290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8pPr>
            <a:lvl9pPr marL="38862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9pPr>
          </a:lstStyle>
          <a:p>
            <a:fld id="{FAFA52BF-7514-4FBF-B84E-1FFC92E792B2}" type="datetime1">
              <a:rPr lang="en-US" altLang="en-US" b="0" smtClean="0">
                <a:latin typeface="Times New Roman" pitchFamily="18" charset="0"/>
              </a:rPr>
              <a:pPr/>
              <a:t>4/6/2020</a:t>
            </a:fld>
            <a:endParaRPr lang="en-US" altLang="en-US" b="0">
              <a:latin typeface="Times New Roman" pitchFamily="18" charset="0"/>
            </a:endParaRPr>
          </a:p>
        </p:txBody>
      </p:sp>
      <p:sp>
        <p:nvSpPr>
          <p:cNvPr id="76805"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625">
              <a:defRPr b="1">
                <a:solidFill>
                  <a:schemeClr val="tx1"/>
                </a:solidFill>
                <a:latin typeface="Arial" charset="0"/>
              </a:defRPr>
            </a:lvl1pPr>
            <a:lvl2pPr marL="742950" indent="-285750" defTabSz="936625">
              <a:defRPr b="1">
                <a:solidFill>
                  <a:schemeClr val="tx1"/>
                </a:solidFill>
                <a:latin typeface="Arial" charset="0"/>
              </a:defRPr>
            </a:lvl2pPr>
            <a:lvl3pPr marL="1143000" indent="-228600" defTabSz="936625">
              <a:defRPr b="1">
                <a:solidFill>
                  <a:schemeClr val="tx1"/>
                </a:solidFill>
                <a:latin typeface="Arial" charset="0"/>
              </a:defRPr>
            </a:lvl3pPr>
            <a:lvl4pPr marL="1600200" indent="-228600" defTabSz="936625">
              <a:defRPr b="1">
                <a:solidFill>
                  <a:schemeClr val="tx1"/>
                </a:solidFill>
                <a:latin typeface="Arial" charset="0"/>
              </a:defRPr>
            </a:lvl4pPr>
            <a:lvl5pPr marL="2057400" indent="-228600" defTabSz="936625">
              <a:defRPr b="1">
                <a:solidFill>
                  <a:schemeClr val="tx1"/>
                </a:solidFill>
                <a:latin typeface="Arial" charset="0"/>
              </a:defRPr>
            </a:lvl5pPr>
            <a:lvl6pPr marL="25146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6pPr>
            <a:lvl7pPr marL="29718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7pPr>
            <a:lvl8pPr marL="34290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8pPr>
            <a:lvl9pPr marL="38862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9pPr>
          </a:lstStyle>
          <a:p>
            <a:fld id="{7B5A7C99-CD4B-4187-AA1F-E7C66A98E2EF}" type="slidenum">
              <a:rPr lang="en-US" altLang="en-US" b="0" smtClean="0"/>
              <a:pPr/>
              <a:t>25</a:t>
            </a:fld>
            <a:endParaRPr lang="en-US" altLang="en-US" sz="1200" b="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94" eaLnBrk="0" hangingPunct="0">
              <a:defRPr sz="3100">
                <a:solidFill>
                  <a:schemeClr val="tx1"/>
                </a:solidFill>
                <a:latin typeface="Arial" charset="0"/>
              </a:defRPr>
            </a:lvl1pPr>
            <a:lvl2pPr marL="729057" indent="-280406" defTabSz="915994" eaLnBrk="0" hangingPunct="0">
              <a:defRPr sz="3100">
                <a:solidFill>
                  <a:schemeClr val="tx1"/>
                </a:solidFill>
                <a:latin typeface="Arial" charset="0"/>
              </a:defRPr>
            </a:lvl2pPr>
            <a:lvl3pPr marL="1121626" indent="-224325" defTabSz="915994" eaLnBrk="0" hangingPunct="0">
              <a:defRPr sz="3100">
                <a:solidFill>
                  <a:schemeClr val="tx1"/>
                </a:solidFill>
                <a:latin typeface="Arial" charset="0"/>
              </a:defRPr>
            </a:lvl3pPr>
            <a:lvl4pPr marL="1570276" indent="-224325" defTabSz="915994" eaLnBrk="0" hangingPunct="0">
              <a:defRPr sz="3100">
                <a:solidFill>
                  <a:schemeClr val="tx1"/>
                </a:solidFill>
                <a:latin typeface="Arial" charset="0"/>
              </a:defRPr>
            </a:lvl4pPr>
            <a:lvl5pPr marL="2018927" indent="-224325" defTabSz="915994" eaLnBrk="0" hangingPunct="0">
              <a:defRPr sz="3100">
                <a:solidFill>
                  <a:schemeClr val="tx1"/>
                </a:solidFill>
                <a:latin typeface="Arial" charset="0"/>
              </a:defRPr>
            </a:lvl5pPr>
            <a:lvl6pPr marL="2467577"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6pPr>
            <a:lvl7pPr marL="2916227"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7pPr>
            <a:lvl8pPr marL="3364878"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8pPr>
            <a:lvl9pPr marL="3813528"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9pPr>
          </a:lstStyle>
          <a:p>
            <a:pPr eaLnBrk="1" hangingPunct="1"/>
            <a:fld id="{477926B2-41A7-4CF0-A0FD-6428CAB22BA9}" type="slidenum">
              <a:rPr lang="en-US" altLang="en-US" sz="1200"/>
              <a:pPr eaLnBrk="1" hangingPunct="1"/>
              <a:t>35</a:t>
            </a:fld>
            <a:endParaRPr lang="en-US" altLang="en-US"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a:ln/>
        </p:spPr>
      </p:sp>
      <p:sp>
        <p:nvSpPr>
          <p:cNvPr id="911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91140"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625">
              <a:defRPr b="1">
                <a:solidFill>
                  <a:schemeClr val="tx1"/>
                </a:solidFill>
                <a:latin typeface="Arial" charset="0"/>
              </a:defRPr>
            </a:lvl1pPr>
            <a:lvl2pPr marL="742950" indent="-285750" defTabSz="936625">
              <a:defRPr b="1">
                <a:solidFill>
                  <a:schemeClr val="tx1"/>
                </a:solidFill>
                <a:latin typeface="Arial" charset="0"/>
              </a:defRPr>
            </a:lvl2pPr>
            <a:lvl3pPr marL="1143000" indent="-228600" defTabSz="936625">
              <a:defRPr b="1">
                <a:solidFill>
                  <a:schemeClr val="tx1"/>
                </a:solidFill>
                <a:latin typeface="Arial" charset="0"/>
              </a:defRPr>
            </a:lvl3pPr>
            <a:lvl4pPr marL="1600200" indent="-228600" defTabSz="936625">
              <a:defRPr b="1">
                <a:solidFill>
                  <a:schemeClr val="tx1"/>
                </a:solidFill>
                <a:latin typeface="Arial" charset="0"/>
              </a:defRPr>
            </a:lvl4pPr>
            <a:lvl5pPr marL="2057400" indent="-228600" defTabSz="936625">
              <a:defRPr b="1">
                <a:solidFill>
                  <a:schemeClr val="tx1"/>
                </a:solidFill>
                <a:latin typeface="Arial" charset="0"/>
              </a:defRPr>
            </a:lvl5pPr>
            <a:lvl6pPr marL="25146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6pPr>
            <a:lvl7pPr marL="29718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7pPr>
            <a:lvl8pPr marL="34290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8pPr>
            <a:lvl9pPr marL="38862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9pPr>
          </a:lstStyle>
          <a:p>
            <a:fld id="{69C40FFA-24E0-416B-87B0-A0861B8348B5}" type="datetime1">
              <a:rPr lang="en-US" altLang="en-US" b="0" smtClean="0">
                <a:latin typeface="Times New Roman" pitchFamily="18" charset="0"/>
              </a:rPr>
              <a:pPr/>
              <a:t>4/6/2020</a:t>
            </a:fld>
            <a:endParaRPr lang="en-US" altLang="en-US" b="0">
              <a:latin typeface="Times New Roman" pitchFamily="18" charset="0"/>
            </a:endParaRPr>
          </a:p>
        </p:txBody>
      </p:sp>
      <p:sp>
        <p:nvSpPr>
          <p:cNvPr id="91141" name="Slide Number Placeholder 4"/>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625">
              <a:defRPr b="1">
                <a:solidFill>
                  <a:schemeClr val="tx1"/>
                </a:solidFill>
                <a:latin typeface="Arial" charset="0"/>
              </a:defRPr>
            </a:lvl1pPr>
            <a:lvl2pPr marL="742950" indent="-285750" defTabSz="936625">
              <a:defRPr b="1">
                <a:solidFill>
                  <a:schemeClr val="tx1"/>
                </a:solidFill>
                <a:latin typeface="Arial" charset="0"/>
              </a:defRPr>
            </a:lvl2pPr>
            <a:lvl3pPr marL="1143000" indent="-228600" defTabSz="936625">
              <a:defRPr b="1">
                <a:solidFill>
                  <a:schemeClr val="tx1"/>
                </a:solidFill>
                <a:latin typeface="Arial" charset="0"/>
              </a:defRPr>
            </a:lvl3pPr>
            <a:lvl4pPr marL="1600200" indent="-228600" defTabSz="936625">
              <a:defRPr b="1">
                <a:solidFill>
                  <a:schemeClr val="tx1"/>
                </a:solidFill>
                <a:latin typeface="Arial" charset="0"/>
              </a:defRPr>
            </a:lvl4pPr>
            <a:lvl5pPr marL="2057400" indent="-228600" defTabSz="936625">
              <a:defRPr b="1">
                <a:solidFill>
                  <a:schemeClr val="tx1"/>
                </a:solidFill>
                <a:latin typeface="Arial" charset="0"/>
              </a:defRPr>
            </a:lvl5pPr>
            <a:lvl6pPr marL="25146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6pPr>
            <a:lvl7pPr marL="29718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7pPr>
            <a:lvl8pPr marL="34290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8pPr>
            <a:lvl9pPr marL="3886200" indent="-228600" algn="ctr" defTabSz="936625" eaLnBrk="0" fontAlgn="base" hangingPunct="0">
              <a:lnSpc>
                <a:spcPts val="2500"/>
              </a:lnSpc>
              <a:spcBef>
                <a:spcPct val="0"/>
              </a:spcBef>
              <a:spcAft>
                <a:spcPts val="1000"/>
              </a:spcAft>
              <a:buClr>
                <a:srgbClr val="FDAA03"/>
              </a:buClr>
              <a:defRPr b="1">
                <a:solidFill>
                  <a:schemeClr val="tx1"/>
                </a:solidFill>
                <a:latin typeface="Arial" charset="0"/>
              </a:defRPr>
            </a:lvl9pPr>
          </a:lstStyle>
          <a:p>
            <a:fld id="{C158C8F6-A1D6-4D07-83EE-093CDB517D1A}" type="slidenum">
              <a:rPr lang="en-US" altLang="en-US" b="0" smtClean="0"/>
              <a:pPr/>
              <a:t>36</a:t>
            </a:fld>
            <a:endParaRPr lang="en-US" altLang="en-US" sz="1200" b="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5994" eaLnBrk="0" hangingPunct="0">
              <a:defRPr sz="3100">
                <a:solidFill>
                  <a:schemeClr val="tx1"/>
                </a:solidFill>
                <a:latin typeface="Arial" charset="0"/>
              </a:defRPr>
            </a:lvl1pPr>
            <a:lvl2pPr marL="729057" indent="-280406" defTabSz="915994" eaLnBrk="0" hangingPunct="0">
              <a:defRPr sz="3100">
                <a:solidFill>
                  <a:schemeClr val="tx1"/>
                </a:solidFill>
                <a:latin typeface="Arial" charset="0"/>
              </a:defRPr>
            </a:lvl2pPr>
            <a:lvl3pPr marL="1121626" indent="-224325" defTabSz="915994" eaLnBrk="0" hangingPunct="0">
              <a:defRPr sz="3100">
                <a:solidFill>
                  <a:schemeClr val="tx1"/>
                </a:solidFill>
                <a:latin typeface="Arial" charset="0"/>
              </a:defRPr>
            </a:lvl3pPr>
            <a:lvl4pPr marL="1570276" indent="-224325" defTabSz="915994" eaLnBrk="0" hangingPunct="0">
              <a:defRPr sz="3100">
                <a:solidFill>
                  <a:schemeClr val="tx1"/>
                </a:solidFill>
                <a:latin typeface="Arial" charset="0"/>
              </a:defRPr>
            </a:lvl4pPr>
            <a:lvl5pPr marL="2018927" indent="-224325" defTabSz="915994" eaLnBrk="0" hangingPunct="0">
              <a:defRPr sz="3100">
                <a:solidFill>
                  <a:schemeClr val="tx1"/>
                </a:solidFill>
                <a:latin typeface="Arial" charset="0"/>
              </a:defRPr>
            </a:lvl5pPr>
            <a:lvl6pPr marL="2467577"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6pPr>
            <a:lvl7pPr marL="2916227"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7pPr>
            <a:lvl8pPr marL="3364878"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8pPr>
            <a:lvl9pPr marL="3813528" indent="-224325" defTabSz="915994" eaLnBrk="0" fontAlgn="base" hangingPunct="0">
              <a:lnSpc>
                <a:spcPct val="90000"/>
              </a:lnSpc>
              <a:spcBef>
                <a:spcPct val="50000"/>
              </a:spcBef>
              <a:spcAft>
                <a:spcPct val="0"/>
              </a:spcAft>
              <a:buFont typeface="Arial" charset="0"/>
              <a:buChar char="►"/>
              <a:defRPr sz="3100">
                <a:solidFill>
                  <a:schemeClr val="tx1"/>
                </a:solidFill>
                <a:latin typeface="Arial" charset="0"/>
              </a:defRPr>
            </a:lvl9pPr>
          </a:lstStyle>
          <a:p>
            <a:pPr eaLnBrk="1" hangingPunct="1"/>
            <a:fld id="{D2C19754-A300-4876-B268-DFD028D42727}" type="slidenum">
              <a:rPr lang="en-US" altLang="en-US" sz="1200"/>
              <a:pPr eaLnBrk="1" hangingPunct="1"/>
              <a:t>54</a:t>
            </a:fld>
            <a:endParaRPr lang="en-US" altLang="en-US" sz="1200"/>
          </a:p>
        </p:txBody>
      </p:sp>
      <p:sp>
        <p:nvSpPr>
          <p:cNvPr id="35843" name="Rectangle 7"/>
          <p:cNvSpPr txBox="1">
            <a:spLocks noGrp="1" noChangeArrowheads="1"/>
          </p:cNvSpPr>
          <p:nvPr/>
        </p:nvSpPr>
        <p:spPr bwMode="auto">
          <a:xfrm>
            <a:off x="3884027" y="8684926"/>
            <a:ext cx="2972421" cy="45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nchor="b"/>
          <a:lstStyle>
            <a:lvl1pPr defTabSz="931863" eaLnBrk="0" hangingPunct="0">
              <a:defRPr sz="3200">
                <a:solidFill>
                  <a:schemeClr val="tx1"/>
                </a:solidFill>
                <a:latin typeface="Arial" charset="0"/>
              </a:defRPr>
            </a:lvl1pPr>
            <a:lvl2pPr marL="742950" indent="-285750" defTabSz="931863" eaLnBrk="0" hangingPunct="0">
              <a:defRPr sz="3200">
                <a:solidFill>
                  <a:schemeClr val="tx1"/>
                </a:solidFill>
                <a:latin typeface="Arial" charset="0"/>
              </a:defRPr>
            </a:lvl2pPr>
            <a:lvl3pPr marL="1143000" indent="-228600" defTabSz="931863" eaLnBrk="0" hangingPunct="0">
              <a:defRPr sz="3200">
                <a:solidFill>
                  <a:schemeClr val="tx1"/>
                </a:solidFill>
                <a:latin typeface="Arial" charset="0"/>
              </a:defRPr>
            </a:lvl3pPr>
            <a:lvl4pPr marL="1600200" indent="-228600" defTabSz="931863" eaLnBrk="0" hangingPunct="0">
              <a:defRPr sz="3200">
                <a:solidFill>
                  <a:schemeClr val="tx1"/>
                </a:solidFill>
                <a:latin typeface="Arial" charset="0"/>
              </a:defRPr>
            </a:lvl4pPr>
            <a:lvl5pPr marL="2057400" indent="-228600" defTabSz="931863" eaLnBrk="0" hangingPunct="0">
              <a:defRPr sz="3200">
                <a:solidFill>
                  <a:schemeClr val="tx1"/>
                </a:solidFill>
                <a:latin typeface="Arial" charset="0"/>
              </a:defRPr>
            </a:lvl5pPr>
            <a:lvl6pPr marL="2514600" indent="-228600" defTabSz="931863" eaLnBrk="0" fontAlgn="base" hangingPunct="0">
              <a:lnSpc>
                <a:spcPct val="90000"/>
              </a:lnSpc>
              <a:spcBef>
                <a:spcPct val="50000"/>
              </a:spcBef>
              <a:spcAft>
                <a:spcPct val="0"/>
              </a:spcAft>
              <a:buFont typeface="Arial" charset="0"/>
              <a:buChar char="►"/>
              <a:defRPr sz="3200">
                <a:solidFill>
                  <a:schemeClr val="tx1"/>
                </a:solidFill>
                <a:latin typeface="Arial" charset="0"/>
              </a:defRPr>
            </a:lvl6pPr>
            <a:lvl7pPr marL="2971800" indent="-228600" defTabSz="931863" eaLnBrk="0" fontAlgn="base" hangingPunct="0">
              <a:lnSpc>
                <a:spcPct val="90000"/>
              </a:lnSpc>
              <a:spcBef>
                <a:spcPct val="50000"/>
              </a:spcBef>
              <a:spcAft>
                <a:spcPct val="0"/>
              </a:spcAft>
              <a:buFont typeface="Arial" charset="0"/>
              <a:buChar char="►"/>
              <a:defRPr sz="3200">
                <a:solidFill>
                  <a:schemeClr val="tx1"/>
                </a:solidFill>
                <a:latin typeface="Arial" charset="0"/>
              </a:defRPr>
            </a:lvl7pPr>
            <a:lvl8pPr marL="3429000" indent="-228600" defTabSz="931863" eaLnBrk="0" fontAlgn="base" hangingPunct="0">
              <a:lnSpc>
                <a:spcPct val="90000"/>
              </a:lnSpc>
              <a:spcBef>
                <a:spcPct val="50000"/>
              </a:spcBef>
              <a:spcAft>
                <a:spcPct val="0"/>
              </a:spcAft>
              <a:buFont typeface="Arial" charset="0"/>
              <a:buChar char="►"/>
              <a:defRPr sz="3200">
                <a:solidFill>
                  <a:schemeClr val="tx1"/>
                </a:solidFill>
                <a:latin typeface="Arial" charset="0"/>
              </a:defRPr>
            </a:lvl8pPr>
            <a:lvl9pPr marL="3886200" indent="-228600" defTabSz="931863" eaLnBrk="0" fontAlgn="base" hangingPunct="0">
              <a:lnSpc>
                <a:spcPct val="90000"/>
              </a:lnSpc>
              <a:spcBef>
                <a:spcPct val="50000"/>
              </a:spcBef>
              <a:spcAft>
                <a:spcPct val="0"/>
              </a:spcAft>
              <a:buFont typeface="Arial" charset="0"/>
              <a:buChar char="►"/>
              <a:defRPr sz="3200">
                <a:solidFill>
                  <a:schemeClr val="tx1"/>
                </a:solidFill>
                <a:latin typeface="Arial" charset="0"/>
              </a:defRPr>
            </a:lvl9pPr>
          </a:lstStyle>
          <a:p>
            <a:pPr algn="r" eaLnBrk="1" hangingPunct="1">
              <a:lnSpc>
                <a:spcPct val="100000"/>
              </a:lnSpc>
              <a:spcBef>
                <a:spcPct val="0"/>
              </a:spcBef>
              <a:buFontTx/>
              <a:buNone/>
            </a:pPr>
            <a:fld id="{9B833495-2299-401D-B508-B5CB1921EE0C}" type="slidenum">
              <a:rPr lang="en-US" altLang="en-US" sz="1200"/>
              <a:pPr algn="r" eaLnBrk="1" hangingPunct="1">
                <a:lnSpc>
                  <a:spcPct val="100000"/>
                </a:lnSpc>
                <a:spcBef>
                  <a:spcPct val="0"/>
                </a:spcBef>
                <a:buFontTx/>
                <a:buNone/>
              </a:pPr>
              <a:t>54</a:t>
            </a:fld>
            <a:endParaRPr lang="en-US" altLang="en-US" sz="1200"/>
          </a:p>
        </p:txBody>
      </p:sp>
      <p:sp>
        <p:nvSpPr>
          <p:cNvPr id="35844" name="Rectangle 2"/>
          <p:cNvSpPr>
            <a:spLocks noGrp="1" noRot="1" noChangeAspect="1" noChangeArrowheads="1" noTextEdit="1"/>
          </p:cNvSpPr>
          <p:nvPr>
            <p:ph type="sldImg"/>
          </p:nvPr>
        </p:nvSpPr>
        <p:spPr>
          <a:xfrm>
            <a:off x="1144588" y="685800"/>
            <a:ext cx="4572000" cy="3429000"/>
          </a:xfrm>
          <a:ln/>
        </p:spPr>
      </p:sp>
      <p:sp>
        <p:nvSpPr>
          <p:cNvPr id="3584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5" tIns="45718" rIns="91435" bIns="45718"/>
          <a:lstStyle/>
          <a:p>
            <a:pPr lvl="2" eaLnBrk="1" hangingPunct="1">
              <a:buFont typeface="Wingdings" pitchFamily="2" charset="2"/>
              <a:buNone/>
            </a:pPr>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979704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2236979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6149984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12550471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72839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26755566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8555660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3263823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212325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768451F-357A-47BA-A1DF-4F86DFEFCC34}" type="datetimeFigureOut">
              <a:rPr lang="en-US" smtClean="0"/>
              <a:t>4/6/2020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2171100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68451F-357A-47BA-A1DF-4F86DFEFCC34}" type="datetimeFigureOut">
              <a:rPr lang="en-US" smtClean="0"/>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1836248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68451F-357A-47BA-A1DF-4F86DFEFCC34}" type="datetimeFigureOut">
              <a:rPr lang="en-US" smtClean="0"/>
              <a:t>4/6/2020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1737537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68451F-357A-47BA-A1DF-4F86DFEFCC34}" type="datetimeFigureOut">
              <a:rPr lang="en-US" smtClean="0"/>
              <a:t>4/6/2020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2826980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68451F-357A-47BA-A1DF-4F86DFEFCC34}" type="datetimeFigureOut">
              <a:rPr lang="en-US" smtClean="0"/>
              <a:t>4/6/2020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40128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6768451F-357A-47BA-A1DF-4F86DFEFCC34}" type="datetimeFigureOut">
              <a:rPr lang="en-US" smtClean="0"/>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112130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6768451F-357A-47BA-A1DF-4F86DFEFCC34}" type="datetimeFigureOut">
              <a:rPr lang="en-US" smtClean="0"/>
              <a:t>4/6/2020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7CB5E9C-751A-419F-84A3-6025297AAB16}" type="slidenum">
              <a:rPr lang="en-US" smtClean="0"/>
              <a:t>‹#›</a:t>
            </a:fld>
            <a:endParaRPr lang="en-US"/>
          </a:p>
        </p:txBody>
      </p:sp>
    </p:spTree>
    <p:extLst>
      <p:ext uri="{BB962C8B-B14F-4D97-AF65-F5344CB8AC3E}">
        <p14:creationId xmlns:p14="http://schemas.microsoft.com/office/powerpoint/2010/main" val="301061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768451F-357A-47BA-A1DF-4F86DFEFCC34}" type="datetimeFigureOut">
              <a:rPr lang="en-US" smtClean="0"/>
              <a:t>4/6/2020</a:t>
            </a:fld>
            <a:endParaRPr lang="en-US"/>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47CB5E9C-751A-419F-84A3-6025297AAB16}" type="slidenum">
              <a:rPr lang="en-US" smtClean="0"/>
              <a:t>‹#›</a:t>
            </a:fld>
            <a:endParaRPr lang="en-US"/>
          </a:p>
        </p:txBody>
      </p:sp>
    </p:spTree>
    <p:extLst>
      <p:ext uri="{BB962C8B-B14F-4D97-AF65-F5344CB8AC3E}">
        <p14:creationId xmlns:p14="http://schemas.microsoft.com/office/powerpoint/2010/main" val="340636566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hyperlink" Target="mailto:pam.gosier.cox@dot.gov"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www.dot.gov/privacy" TargetMode="External"/></Relationships>
</file>

<file path=ppt/slides/_rels/slide55.xml.rels><?xml version="1.0" encoding="UTF-8" standalone="yes"?>
<Relationships xmlns="http://schemas.openxmlformats.org/package/2006/relationships"><Relationship Id="rId2" Type="http://schemas.openxmlformats.org/officeDocument/2006/relationships/hyperlink" Target="mailto:FMCSASecurity@dot.gov"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143000"/>
          </a:xfrm>
        </p:spPr>
        <p:txBody>
          <a:bodyPr>
            <a:normAutofit fontScale="90000"/>
          </a:bodyPr>
          <a:lstStyle/>
          <a:p>
            <a:r>
              <a:rPr lang="en-US" b="1" dirty="0">
                <a:latin typeface="Arial" panose="020B0604020202020204" pitchFamily="34" charset="0"/>
                <a:cs typeface="Arial" panose="020B0604020202020204" pitchFamily="34" charset="0"/>
              </a:rPr>
              <a:t>Federal Motor Carrier Safety Administration </a:t>
            </a:r>
          </a:p>
        </p:txBody>
      </p:sp>
      <p:sp>
        <p:nvSpPr>
          <p:cNvPr id="3" name="Content Placeholder 2"/>
          <p:cNvSpPr>
            <a:spLocks noGrp="1"/>
          </p:cNvSpPr>
          <p:nvPr>
            <p:ph idx="1"/>
          </p:nvPr>
        </p:nvSpPr>
        <p:spPr>
          <a:xfrm>
            <a:off x="1676400" y="2403630"/>
            <a:ext cx="5638800" cy="1295400"/>
          </a:xfrm>
        </p:spPr>
        <p:txBody>
          <a:bodyPr>
            <a:normAutofit/>
          </a:bodyPr>
          <a:lstStyle/>
          <a:p>
            <a:pPr marL="0" indent="0" algn="ctr">
              <a:buNone/>
            </a:pPr>
            <a:r>
              <a:rPr lang="en-US" sz="2800" b="1" dirty="0">
                <a:latin typeface="Arial"/>
              </a:rPr>
              <a:t>2020 Information Privacy</a:t>
            </a:r>
          </a:p>
          <a:p>
            <a:pPr marL="0" indent="0" algn="ctr">
              <a:buNone/>
            </a:pPr>
            <a:r>
              <a:rPr lang="en-US" sz="2800" b="1" dirty="0">
                <a:latin typeface="Arial"/>
              </a:rPr>
              <a:t>Awareness Training</a:t>
            </a:r>
          </a:p>
          <a:p>
            <a:pPr marL="0" indent="0" algn="ctr">
              <a:buNone/>
            </a:pPr>
            <a:endParaRPr lang="en-US" sz="4200" dirty="0">
              <a:solidFill>
                <a:srgbClr val="000000"/>
              </a:solidFill>
              <a:latin typeface="Arial"/>
            </a:endParaRPr>
          </a:p>
        </p:txBody>
      </p:sp>
      <p:pic>
        <p:nvPicPr>
          <p:cNvPr id="11" name="Picture 10" descr="Department of transportation logo">
            <a:extLst>
              <a:ext uri="{FF2B5EF4-FFF2-40B4-BE49-F238E27FC236}">
                <a16:creationId xmlns:a16="http://schemas.microsoft.com/office/drawing/2014/main" id="{F1E6AF40-BABF-47C0-A14B-DE7CF07DB64E}"/>
              </a:ext>
            </a:extLst>
          </p:cNvPr>
          <p:cNvPicPr>
            <a:picLocks noChangeAspect="1"/>
          </p:cNvPicPr>
          <p:nvPr/>
        </p:nvPicPr>
        <p:blipFill>
          <a:blip r:embed="rId2"/>
          <a:stretch>
            <a:fillRect/>
          </a:stretch>
        </p:blipFill>
        <p:spPr>
          <a:xfrm>
            <a:off x="3810000" y="4047301"/>
            <a:ext cx="1282822" cy="1248614"/>
          </a:xfrm>
          <a:prstGeom prst="rect">
            <a:avLst/>
          </a:prstGeom>
        </p:spPr>
      </p:pic>
    </p:spTree>
    <p:extLst>
      <p:ext uri="{BB962C8B-B14F-4D97-AF65-F5344CB8AC3E}">
        <p14:creationId xmlns:p14="http://schemas.microsoft.com/office/powerpoint/2010/main" val="898745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5943599" cy="762000"/>
          </a:xfrm>
        </p:spPr>
        <p:txBody>
          <a:bodyPr>
            <a:normAutofit/>
          </a:bodyPr>
          <a:lstStyle/>
          <a:p>
            <a:r>
              <a:rPr lang="en-US" b="1" dirty="0"/>
              <a:t>Module 1: Knowledge Test</a:t>
            </a:r>
          </a:p>
        </p:txBody>
      </p:sp>
      <p:sp>
        <p:nvSpPr>
          <p:cNvPr id="3" name="Content Placeholder 2"/>
          <p:cNvSpPr>
            <a:spLocks noGrp="1"/>
          </p:cNvSpPr>
          <p:nvPr>
            <p:ph idx="1"/>
          </p:nvPr>
        </p:nvSpPr>
        <p:spPr>
          <a:xfrm>
            <a:off x="600722" y="1371600"/>
            <a:ext cx="6705600" cy="4525963"/>
          </a:xfrm>
        </p:spPr>
        <p:txBody>
          <a:bodyPr>
            <a:normAutofit fontScale="62500" lnSpcReduction="20000"/>
          </a:bodyPr>
          <a:lstStyle/>
          <a:p>
            <a:pPr marL="0" lvl="0" indent="0">
              <a:buNone/>
            </a:pPr>
            <a:r>
              <a:rPr lang="en-US" sz="2400" dirty="0"/>
              <a:t>Which of the following is NOT considered PII?</a:t>
            </a:r>
          </a:p>
          <a:p>
            <a:pPr lvl="0"/>
            <a:endParaRPr lang="en-US" sz="2400" dirty="0"/>
          </a:p>
          <a:p>
            <a:pPr marL="914400" lvl="1" indent="-457200">
              <a:buFont typeface="+mj-lt"/>
              <a:buAutoNum type="alphaUcPeriod"/>
            </a:pPr>
            <a:r>
              <a:rPr lang="en-US" sz="2200" dirty="0"/>
              <a:t>Social Security number </a:t>
            </a:r>
          </a:p>
          <a:p>
            <a:pPr marL="914400" lvl="1" indent="-457200">
              <a:buFont typeface="+mj-lt"/>
              <a:buAutoNum type="alphaUcPeriod"/>
            </a:pPr>
            <a:r>
              <a:rPr lang="en-US" sz="2200" dirty="0"/>
              <a:t>Name</a:t>
            </a:r>
          </a:p>
          <a:p>
            <a:pPr marL="914400" lvl="1" indent="-457200">
              <a:buFont typeface="+mj-lt"/>
              <a:buAutoNum type="alphaUcPeriod"/>
            </a:pPr>
            <a:r>
              <a:rPr lang="en-US" sz="2200" b="1" dirty="0">
                <a:solidFill>
                  <a:srgbClr val="00B050"/>
                </a:solidFill>
              </a:rPr>
              <a:t>Type of car an individual drives </a:t>
            </a:r>
          </a:p>
          <a:p>
            <a:pPr marL="914400" lvl="1" indent="-457200">
              <a:buFont typeface="+mj-lt"/>
              <a:buAutoNum type="alphaUcPeriod"/>
            </a:pPr>
            <a:r>
              <a:rPr lang="en-US" sz="2200" dirty="0"/>
              <a:t>Passport number </a:t>
            </a:r>
          </a:p>
          <a:p>
            <a:pPr marL="0" lvl="0" indent="0">
              <a:buNone/>
            </a:pPr>
            <a:endParaRPr lang="en-US" sz="2400" dirty="0"/>
          </a:p>
          <a:p>
            <a:pPr marL="0" lvl="0" indent="0">
              <a:buNone/>
            </a:pPr>
            <a:r>
              <a:rPr lang="en-US" sz="2400" dirty="0"/>
              <a:t>Sensitive Personally Identifiable Information (Sensitive PII or SPII) is a subset of PII which if lost, compromised or disclosed without authorization, could result in substantial harm, embarrassment, inconvenience, or unfairness to an individual.</a:t>
            </a:r>
          </a:p>
          <a:p>
            <a:pPr marL="0" lvl="0" indent="0">
              <a:buNone/>
            </a:pPr>
            <a:endParaRPr lang="en-US" sz="2400" dirty="0"/>
          </a:p>
          <a:p>
            <a:pPr marL="914400" lvl="1" indent="-457200">
              <a:buFont typeface="+mj-lt"/>
              <a:buAutoNum type="alphaUcPeriod"/>
            </a:pPr>
            <a:r>
              <a:rPr lang="en-US" sz="2400" b="1" dirty="0">
                <a:solidFill>
                  <a:srgbClr val="00B050"/>
                </a:solidFill>
              </a:rPr>
              <a:t>True</a:t>
            </a:r>
          </a:p>
          <a:p>
            <a:pPr marL="914400" lvl="1" indent="-457200">
              <a:buFont typeface="+mj-lt"/>
              <a:buAutoNum type="alphaUcPeriod"/>
            </a:pPr>
            <a:r>
              <a:rPr lang="en-US" sz="2400" dirty="0"/>
              <a:t>False </a:t>
            </a:r>
          </a:p>
          <a:p>
            <a:pPr marL="0" lvl="0" indent="0">
              <a:buNone/>
            </a:pPr>
            <a:endParaRPr lang="en-US" sz="2400" dirty="0"/>
          </a:p>
          <a:p>
            <a:pPr marL="457200" lvl="1" indent="0">
              <a:buNone/>
            </a:pPr>
            <a:r>
              <a:rPr lang="en-US" sz="2600" dirty="0"/>
              <a:t> </a:t>
            </a:r>
          </a:p>
          <a:p>
            <a:endParaRPr lang="en-US" dirty="0"/>
          </a:p>
        </p:txBody>
      </p:sp>
    </p:spTree>
    <p:extLst>
      <p:ext uri="{BB962C8B-B14F-4D97-AF65-F5344CB8AC3E}">
        <p14:creationId xmlns:p14="http://schemas.microsoft.com/office/powerpoint/2010/main" val="434040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6477000" cy="1143000"/>
          </a:xfrm>
        </p:spPr>
        <p:txBody>
          <a:bodyPr>
            <a:normAutofit fontScale="90000"/>
          </a:bodyPr>
          <a:lstStyle/>
          <a:p>
            <a:r>
              <a:rPr lang="en-US" b="1" dirty="0">
                <a:solidFill>
                  <a:schemeClr val="tx1">
                    <a:lumMod val="75000"/>
                    <a:lumOff val="25000"/>
                  </a:schemeClr>
                </a:solidFill>
              </a:rPr>
              <a:t>Module 2:</a:t>
            </a:r>
            <a:r>
              <a:rPr lang="en-US" b="1" dirty="0">
                <a:solidFill>
                  <a:schemeClr val="accent1"/>
                </a:solidFill>
              </a:rPr>
              <a:t> Privacy in the Federal Government  </a:t>
            </a:r>
          </a:p>
        </p:txBody>
      </p:sp>
      <p:sp>
        <p:nvSpPr>
          <p:cNvPr id="3" name="Content Placeholder 2"/>
          <p:cNvSpPr>
            <a:spLocks noGrp="1"/>
          </p:cNvSpPr>
          <p:nvPr>
            <p:ph idx="1"/>
          </p:nvPr>
        </p:nvSpPr>
        <p:spPr>
          <a:xfrm>
            <a:off x="609600" y="2057400"/>
            <a:ext cx="4953000" cy="2590800"/>
          </a:xfrm>
        </p:spPr>
        <p:txBody>
          <a:bodyPr/>
          <a:lstStyle/>
          <a:p>
            <a:pPr marL="0" indent="0">
              <a:buNone/>
            </a:pPr>
            <a:r>
              <a:rPr lang="en-US" b="1" dirty="0"/>
              <a:t>You will learn: </a:t>
            </a:r>
          </a:p>
          <a:p>
            <a:pPr>
              <a:buClr>
                <a:schemeClr val="accent1"/>
              </a:buClr>
              <a:buFont typeface="Wingdings" panose="05000000000000000000" pitchFamily="2" charset="2"/>
              <a:buChar char="ü"/>
            </a:pPr>
            <a:r>
              <a:rPr lang="en-US" dirty="0"/>
              <a:t>Key privacy laws and federal guidance</a:t>
            </a:r>
          </a:p>
          <a:p>
            <a:pPr>
              <a:buClr>
                <a:schemeClr val="accent1"/>
              </a:buClr>
              <a:buFont typeface="Wingdings" panose="05000000000000000000" pitchFamily="2" charset="2"/>
              <a:buChar char="ü"/>
            </a:pPr>
            <a:r>
              <a:rPr lang="en-US" dirty="0"/>
              <a:t>Fair Information Practice Principles</a:t>
            </a:r>
          </a:p>
          <a:p>
            <a:pPr>
              <a:buClr>
                <a:schemeClr val="accent1"/>
              </a:buClr>
              <a:buFont typeface="Wingdings" panose="05000000000000000000" pitchFamily="2" charset="2"/>
              <a:buChar char="ü"/>
            </a:pPr>
            <a:r>
              <a:rPr lang="en-US" dirty="0"/>
              <a:t>How FMCSA protects privacy</a:t>
            </a:r>
          </a:p>
        </p:txBody>
      </p:sp>
    </p:spTree>
    <p:extLst>
      <p:ext uri="{BB962C8B-B14F-4D97-AF65-F5344CB8AC3E}">
        <p14:creationId xmlns:p14="http://schemas.microsoft.com/office/powerpoint/2010/main" val="3538870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517" y="381000"/>
            <a:ext cx="6553200" cy="1066800"/>
          </a:xfrm>
        </p:spPr>
        <p:txBody>
          <a:bodyPr>
            <a:normAutofit/>
          </a:bodyPr>
          <a:lstStyle/>
          <a:p>
            <a:r>
              <a:rPr lang="en-US" sz="2800" b="1" dirty="0">
                <a:solidFill>
                  <a:schemeClr val="accent1"/>
                </a:solidFill>
              </a:rPr>
              <a:t>Key Privacy Legislation and Guidance for Federal Government Agencies</a:t>
            </a:r>
          </a:p>
        </p:txBody>
      </p:sp>
      <p:sp>
        <p:nvSpPr>
          <p:cNvPr id="3" name="Content Placeholder 2"/>
          <p:cNvSpPr>
            <a:spLocks noGrp="1"/>
          </p:cNvSpPr>
          <p:nvPr>
            <p:ph idx="1"/>
          </p:nvPr>
        </p:nvSpPr>
        <p:spPr>
          <a:xfrm>
            <a:off x="457200" y="1447800"/>
            <a:ext cx="6934200" cy="4876800"/>
          </a:xfrm>
        </p:spPr>
        <p:txBody>
          <a:bodyPr>
            <a:noAutofit/>
          </a:bodyPr>
          <a:lstStyle/>
          <a:p>
            <a:pPr marL="0" indent="0">
              <a:buNone/>
              <a:defRPr/>
            </a:pPr>
            <a:r>
              <a:rPr lang="en-US" sz="1600" b="1" dirty="0"/>
              <a:t>Privacy Act (1974)</a:t>
            </a:r>
          </a:p>
          <a:p>
            <a:pPr lvl="1">
              <a:buFont typeface="Arial" panose="020B0604020202020204" pitchFamily="34" charset="0"/>
              <a:buChar char="•"/>
              <a:defRPr/>
            </a:pPr>
            <a:r>
              <a:rPr lang="en-US" sz="1400" dirty="0"/>
              <a:t>Establishes how executive branch federal agencies gather, maintain, and disseminate PII </a:t>
            </a:r>
          </a:p>
          <a:p>
            <a:pPr lvl="1">
              <a:buFont typeface="Arial" panose="020B0604020202020204" pitchFamily="34" charset="0"/>
              <a:buChar char="•"/>
              <a:defRPr/>
            </a:pPr>
            <a:r>
              <a:rPr lang="en-US" sz="1400" dirty="0"/>
              <a:t>Allows individuals to access their own PII, subject to exemptions and conditions to disclosure </a:t>
            </a:r>
          </a:p>
          <a:p>
            <a:pPr lvl="1">
              <a:buFont typeface="Arial" panose="020B0604020202020204" pitchFamily="34" charset="0"/>
              <a:buChar char="•"/>
              <a:defRPr/>
            </a:pPr>
            <a:r>
              <a:rPr lang="en-US" sz="1400" dirty="0"/>
              <a:t>Requires publication of System of Records Notice</a:t>
            </a:r>
          </a:p>
          <a:p>
            <a:pPr lvl="1">
              <a:buFont typeface="Arial" panose="020B0604020202020204" pitchFamily="34" charset="0"/>
              <a:buChar char="•"/>
              <a:defRPr/>
            </a:pPr>
            <a:r>
              <a:rPr lang="en-US" sz="1400" dirty="0"/>
              <a:t>Establishes the Fair Information Practice Principles for Federal agencies</a:t>
            </a:r>
          </a:p>
          <a:p>
            <a:pPr marL="0" indent="0">
              <a:buNone/>
              <a:defRPr/>
            </a:pPr>
            <a:r>
              <a:rPr lang="en-US" sz="1600" b="1" dirty="0"/>
              <a:t>Freedom of Information Act (FOIA)</a:t>
            </a:r>
          </a:p>
          <a:p>
            <a:pPr lvl="1">
              <a:buFont typeface="Arial" panose="020B0604020202020204" pitchFamily="34" charset="0"/>
              <a:buChar char="•"/>
              <a:defRPr/>
            </a:pPr>
            <a:r>
              <a:rPr lang="en-US" sz="1400" dirty="0"/>
              <a:t>Right for anyone to request access to federal agency records and information</a:t>
            </a:r>
          </a:p>
          <a:p>
            <a:pPr marL="0" indent="0">
              <a:buNone/>
              <a:defRPr/>
            </a:pPr>
            <a:r>
              <a:rPr lang="en-US" sz="1600" b="1" dirty="0"/>
              <a:t>E-Government Act (2002)</a:t>
            </a:r>
          </a:p>
          <a:p>
            <a:pPr lvl="1">
              <a:buFont typeface="Arial" panose="020B0604020202020204" pitchFamily="34" charset="0"/>
              <a:buChar char="•"/>
              <a:defRPr/>
            </a:pPr>
            <a:r>
              <a:rPr lang="en-US" sz="1400" dirty="0"/>
              <a:t>Post website privacy policies in both statement and machine-readable form</a:t>
            </a:r>
          </a:p>
          <a:p>
            <a:pPr lvl="1">
              <a:buFont typeface="Arial" panose="020B0604020202020204" pitchFamily="34" charset="0"/>
              <a:buChar char="•"/>
              <a:defRPr/>
            </a:pPr>
            <a:r>
              <a:rPr lang="en-US" sz="1400" dirty="0"/>
              <a:t>Mandates Federal Agencies conduct Privacy Impact Assessments before developing or procuring IT systems that collect, maintain, or disseminate PII.</a:t>
            </a:r>
          </a:p>
          <a:p>
            <a:endParaRPr lang="en-US" sz="1600" dirty="0"/>
          </a:p>
        </p:txBody>
      </p:sp>
    </p:spTree>
    <p:extLst>
      <p:ext uri="{BB962C8B-B14F-4D97-AF65-F5344CB8AC3E}">
        <p14:creationId xmlns:p14="http://schemas.microsoft.com/office/powerpoint/2010/main" val="23824676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2800" b="1" dirty="0">
                <a:solidFill>
                  <a:schemeClr val="accent1"/>
                </a:solidFill>
              </a:rPr>
              <a:t>Key Privacy Legislation and Guidance for Federal Government Agencies </a:t>
            </a:r>
            <a:r>
              <a:rPr lang="en-US" sz="1800" b="1" i="1" dirty="0">
                <a:solidFill>
                  <a:schemeClr val="accent1"/>
                </a:solidFill>
              </a:rPr>
              <a:t>(continued)</a:t>
            </a:r>
          </a:p>
        </p:txBody>
      </p:sp>
      <p:pic>
        <p:nvPicPr>
          <p:cNvPr id="2050" name="Picture 2" descr="Key Privacy Legislation and guidance for federal government agencies." title="Tabl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676400"/>
            <a:ext cx="6828299" cy="4267200"/>
          </a:xfrm>
          <a:prstGeom prst="rect">
            <a:avLst/>
          </a:prstGeom>
          <a:noFill/>
          <a:ln>
            <a:noFill/>
          </a:ln>
          <a:effectLst>
            <a:outerShdw blurRad="63500" sx="102000" sy="102000" algn="ctr" rotWithShape="0">
              <a:schemeClr val="accent1">
                <a:lumMod val="50000"/>
                <a:alpha val="40000"/>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64537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5029200" cy="990600"/>
          </a:xfrm>
        </p:spPr>
        <p:txBody>
          <a:bodyPr>
            <a:normAutofit fontScale="90000"/>
          </a:bodyPr>
          <a:lstStyle/>
          <a:p>
            <a:r>
              <a:rPr lang="en-US" b="1" dirty="0">
                <a:solidFill>
                  <a:schemeClr val="accent1"/>
                </a:solidFill>
              </a:rPr>
              <a:t>Fair Information Practice Principles </a:t>
            </a:r>
          </a:p>
        </p:txBody>
      </p:sp>
      <p:sp>
        <p:nvSpPr>
          <p:cNvPr id="4" name="Content Placeholder 3"/>
          <p:cNvSpPr>
            <a:spLocks noGrp="1"/>
          </p:cNvSpPr>
          <p:nvPr>
            <p:ph idx="1"/>
          </p:nvPr>
        </p:nvSpPr>
        <p:spPr>
          <a:xfrm>
            <a:off x="762000" y="1600200"/>
            <a:ext cx="6553200" cy="4419600"/>
          </a:xfrm>
        </p:spPr>
        <p:txBody>
          <a:bodyPr>
            <a:normAutofit/>
          </a:bodyPr>
          <a:lstStyle/>
          <a:p>
            <a:pPr marL="0" marR="36830" lvl="0" indent="0">
              <a:lnSpc>
                <a:spcPct val="110000"/>
              </a:lnSpc>
              <a:spcBef>
                <a:spcPts val="0"/>
              </a:spcBef>
              <a:buNone/>
            </a:pPr>
            <a:r>
              <a:rPr lang="en-US" sz="1400" b="1" i="1" dirty="0">
                <a:ea typeface="Times New Roman"/>
                <a:cs typeface="Times New Roman"/>
              </a:rPr>
              <a:t>Transparency</a:t>
            </a:r>
            <a:r>
              <a:rPr lang="en-US" sz="1400" i="1" spc="5" dirty="0">
                <a:ea typeface="Times New Roman"/>
                <a:cs typeface="Times New Roman"/>
              </a:rPr>
              <a:t> </a:t>
            </a:r>
            <a:r>
              <a:rPr lang="en-US" sz="1400" dirty="0">
                <a:ea typeface="Times New Roman"/>
                <a:cs typeface="Times New Roman"/>
              </a:rPr>
              <a:t>- FMCSA </a:t>
            </a:r>
            <a:r>
              <a:rPr lang="en-US" sz="1400" spc="-10" dirty="0">
                <a:ea typeface="Times New Roman"/>
                <a:cs typeface="Times New Roman"/>
              </a:rPr>
              <a:t>m</a:t>
            </a:r>
            <a:r>
              <a:rPr lang="en-US" sz="1400" spc="5" dirty="0">
                <a:ea typeface="Times New Roman"/>
                <a:cs typeface="Times New Roman"/>
              </a:rPr>
              <a:t>u</a:t>
            </a:r>
            <a:r>
              <a:rPr lang="en-US" sz="1400" dirty="0">
                <a:ea typeface="Times New Roman"/>
                <a:cs typeface="Times New Roman"/>
              </a:rPr>
              <a:t>st be transparent abo</a:t>
            </a:r>
            <a:r>
              <a:rPr lang="en-US" sz="1400" spc="-5" dirty="0">
                <a:ea typeface="Times New Roman"/>
                <a:cs typeface="Times New Roman"/>
              </a:rPr>
              <a:t>u</a:t>
            </a:r>
            <a:r>
              <a:rPr lang="en-US" sz="1400" dirty="0">
                <a:ea typeface="Times New Roman"/>
                <a:cs typeface="Times New Roman"/>
              </a:rPr>
              <a:t>t what PII it c</a:t>
            </a:r>
            <a:r>
              <a:rPr lang="en-US" sz="1400" spc="-5" dirty="0">
                <a:ea typeface="Times New Roman"/>
                <a:cs typeface="Times New Roman"/>
              </a:rPr>
              <a:t>o</a:t>
            </a:r>
            <a:r>
              <a:rPr lang="en-US" sz="1400" dirty="0">
                <a:ea typeface="Times New Roman"/>
                <a:cs typeface="Times New Roman"/>
              </a:rPr>
              <a:t>llects, uses, disse</a:t>
            </a:r>
            <a:r>
              <a:rPr lang="en-US" sz="1400" spc="-10" dirty="0">
                <a:ea typeface="Times New Roman"/>
                <a:cs typeface="Times New Roman"/>
              </a:rPr>
              <a:t>m</a:t>
            </a:r>
            <a:r>
              <a:rPr lang="en-US" sz="1400" spc="5" dirty="0">
                <a:ea typeface="Times New Roman"/>
                <a:cs typeface="Times New Roman"/>
              </a:rPr>
              <a:t>i</a:t>
            </a:r>
            <a:r>
              <a:rPr lang="en-US" sz="1400" dirty="0">
                <a:ea typeface="Times New Roman"/>
                <a:cs typeface="Times New Roman"/>
              </a:rPr>
              <a:t>nates, and </a:t>
            </a:r>
            <a:r>
              <a:rPr lang="en-US" sz="1400" spc="-10" dirty="0">
                <a:ea typeface="Times New Roman"/>
                <a:cs typeface="Times New Roman"/>
              </a:rPr>
              <a:t>m</a:t>
            </a:r>
            <a:r>
              <a:rPr lang="en-US" sz="1400" dirty="0">
                <a:ea typeface="Times New Roman"/>
                <a:cs typeface="Times New Roman"/>
              </a:rPr>
              <a:t>aintains and provide individuals with notice of</a:t>
            </a:r>
            <a:r>
              <a:rPr lang="en-US" sz="1400" spc="-5" dirty="0">
                <a:ea typeface="Times New Roman"/>
                <a:cs typeface="Times New Roman"/>
              </a:rPr>
              <a:t> </a:t>
            </a:r>
            <a:r>
              <a:rPr lang="en-US" sz="1400" dirty="0">
                <a:ea typeface="Times New Roman"/>
                <a:cs typeface="Times New Roman"/>
              </a:rPr>
              <a:t>these applications.</a:t>
            </a:r>
          </a:p>
          <a:p>
            <a:pPr marL="228600" marR="0" indent="0">
              <a:lnSpc>
                <a:spcPct val="110000"/>
              </a:lnSpc>
              <a:spcBef>
                <a:spcPts val="0"/>
              </a:spcBef>
              <a:buNone/>
            </a:pPr>
            <a:endParaRPr lang="en-US" sz="1400" dirty="0">
              <a:ea typeface="Times New Roman"/>
              <a:cs typeface="Times New Roman"/>
            </a:endParaRPr>
          </a:p>
          <a:p>
            <a:pPr marL="0" marR="105410" lvl="0" indent="0">
              <a:lnSpc>
                <a:spcPct val="110000"/>
              </a:lnSpc>
              <a:spcBef>
                <a:spcPts val="0"/>
              </a:spcBef>
              <a:buNone/>
            </a:pPr>
            <a:r>
              <a:rPr lang="en-US" sz="1400" b="1" i="1" dirty="0">
                <a:ea typeface="Times New Roman"/>
                <a:cs typeface="Times New Roman"/>
              </a:rPr>
              <a:t>Individual </a:t>
            </a:r>
            <a:r>
              <a:rPr lang="en-US" sz="1400" b="1" i="1" spc="-5" dirty="0">
                <a:ea typeface="Times New Roman"/>
                <a:cs typeface="Times New Roman"/>
              </a:rPr>
              <a:t>P</a:t>
            </a:r>
            <a:r>
              <a:rPr lang="en-US" sz="1400" b="1" i="1" dirty="0">
                <a:ea typeface="Times New Roman"/>
                <a:cs typeface="Times New Roman"/>
              </a:rPr>
              <a:t>articipation</a:t>
            </a:r>
            <a:r>
              <a:rPr lang="en-US" sz="1400" i="1" dirty="0">
                <a:ea typeface="Times New Roman"/>
                <a:cs typeface="Times New Roman"/>
              </a:rPr>
              <a:t> </a:t>
            </a:r>
            <a:r>
              <a:rPr lang="en-US" sz="1400" dirty="0">
                <a:ea typeface="Times New Roman"/>
                <a:cs typeface="Times New Roman"/>
              </a:rPr>
              <a:t>- FMCSA </a:t>
            </a:r>
            <a:r>
              <a:rPr lang="en-US" sz="1400" spc="-10" dirty="0">
                <a:ea typeface="Times New Roman"/>
                <a:cs typeface="Times New Roman"/>
              </a:rPr>
              <a:t>m</a:t>
            </a:r>
            <a:r>
              <a:rPr lang="en-US" sz="1400" dirty="0">
                <a:ea typeface="Times New Roman"/>
                <a:cs typeface="Times New Roman"/>
              </a:rPr>
              <a:t>ust, to the e</a:t>
            </a:r>
            <a:r>
              <a:rPr lang="en-US" sz="1400" spc="-5" dirty="0">
                <a:ea typeface="Times New Roman"/>
                <a:cs typeface="Times New Roman"/>
              </a:rPr>
              <a:t>x</a:t>
            </a:r>
            <a:r>
              <a:rPr lang="en-US" sz="1400" dirty="0">
                <a:ea typeface="Times New Roman"/>
                <a:cs typeface="Times New Roman"/>
              </a:rPr>
              <a:t>te</a:t>
            </a:r>
            <a:r>
              <a:rPr lang="en-US" sz="1400" spc="-5" dirty="0">
                <a:ea typeface="Times New Roman"/>
                <a:cs typeface="Times New Roman"/>
              </a:rPr>
              <a:t>n</a:t>
            </a:r>
            <a:r>
              <a:rPr lang="en-US" sz="1400" dirty="0">
                <a:ea typeface="Times New Roman"/>
                <a:cs typeface="Times New Roman"/>
              </a:rPr>
              <a:t>t pra</a:t>
            </a:r>
            <a:r>
              <a:rPr lang="en-US" sz="1400" spc="-5" dirty="0">
                <a:ea typeface="Times New Roman"/>
                <a:cs typeface="Times New Roman"/>
              </a:rPr>
              <a:t>c</a:t>
            </a:r>
            <a:r>
              <a:rPr lang="en-US" sz="1400" dirty="0">
                <a:ea typeface="Times New Roman"/>
                <a:cs typeface="Times New Roman"/>
              </a:rPr>
              <a:t>ti</a:t>
            </a:r>
            <a:r>
              <a:rPr lang="en-US" sz="1400" spc="-5" dirty="0">
                <a:ea typeface="Times New Roman"/>
                <a:cs typeface="Times New Roman"/>
              </a:rPr>
              <a:t>c</a:t>
            </a:r>
            <a:r>
              <a:rPr lang="en-US" sz="1400" dirty="0">
                <a:ea typeface="Times New Roman"/>
                <a:cs typeface="Times New Roman"/>
              </a:rPr>
              <a:t>abl</a:t>
            </a:r>
            <a:r>
              <a:rPr lang="en-US" sz="1400" spc="-5" dirty="0">
                <a:ea typeface="Times New Roman"/>
                <a:cs typeface="Times New Roman"/>
              </a:rPr>
              <a:t>e</a:t>
            </a:r>
            <a:r>
              <a:rPr lang="en-US" sz="1400" dirty="0">
                <a:ea typeface="Times New Roman"/>
                <a:cs typeface="Times New Roman"/>
              </a:rPr>
              <a:t>, coll</a:t>
            </a:r>
            <a:r>
              <a:rPr lang="en-US" sz="1400" spc="-5" dirty="0">
                <a:ea typeface="Times New Roman"/>
                <a:cs typeface="Times New Roman"/>
              </a:rPr>
              <a:t>e</a:t>
            </a:r>
            <a:r>
              <a:rPr lang="en-US" sz="1400" dirty="0">
                <a:ea typeface="Times New Roman"/>
                <a:cs typeface="Times New Roman"/>
              </a:rPr>
              <a:t>ct infor</a:t>
            </a:r>
            <a:r>
              <a:rPr lang="en-US" sz="1400" spc="-10" dirty="0">
                <a:ea typeface="Times New Roman"/>
                <a:cs typeface="Times New Roman"/>
              </a:rPr>
              <a:t>m</a:t>
            </a:r>
            <a:r>
              <a:rPr lang="en-US" sz="1400" dirty="0">
                <a:ea typeface="Times New Roman"/>
                <a:cs typeface="Times New Roman"/>
              </a:rPr>
              <a:t>ation directly from the individual, as</a:t>
            </a:r>
            <a:r>
              <a:rPr lang="en-US" sz="1400" spc="-10" dirty="0">
                <a:ea typeface="Times New Roman"/>
                <a:cs typeface="Times New Roman"/>
              </a:rPr>
              <a:t> </a:t>
            </a:r>
            <a:r>
              <a:rPr lang="en-US" sz="1400" dirty="0">
                <a:ea typeface="Times New Roman"/>
                <a:cs typeface="Times New Roman"/>
              </a:rPr>
              <a:t>this</a:t>
            </a:r>
            <a:r>
              <a:rPr lang="en-US" sz="1400" spc="-5" dirty="0">
                <a:ea typeface="Times New Roman"/>
                <a:cs typeface="Times New Roman"/>
              </a:rPr>
              <a:t> </a:t>
            </a:r>
            <a:r>
              <a:rPr lang="en-US" sz="1400" dirty="0">
                <a:ea typeface="Times New Roman"/>
                <a:cs typeface="Times New Roman"/>
              </a:rPr>
              <a:t>practice</a:t>
            </a:r>
            <a:r>
              <a:rPr lang="en-US" sz="1400" spc="-5" dirty="0">
                <a:ea typeface="Times New Roman"/>
                <a:cs typeface="Times New Roman"/>
              </a:rPr>
              <a:t> </a:t>
            </a:r>
            <a:r>
              <a:rPr lang="en-US" sz="1400" dirty="0">
                <a:ea typeface="Times New Roman"/>
                <a:cs typeface="Times New Roman"/>
              </a:rPr>
              <a:t>increases</a:t>
            </a:r>
            <a:r>
              <a:rPr lang="en-US" sz="1400" spc="-5" dirty="0">
                <a:ea typeface="Times New Roman"/>
                <a:cs typeface="Times New Roman"/>
              </a:rPr>
              <a:t> </a:t>
            </a:r>
            <a:r>
              <a:rPr lang="en-US" sz="1400" dirty="0">
                <a:ea typeface="Times New Roman"/>
                <a:cs typeface="Times New Roman"/>
              </a:rPr>
              <a:t>the</a:t>
            </a:r>
            <a:r>
              <a:rPr lang="en-US" sz="1400" spc="-5" dirty="0">
                <a:ea typeface="Times New Roman"/>
                <a:cs typeface="Times New Roman"/>
              </a:rPr>
              <a:t> </a:t>
            </a:r>
            <a:r>
              <a:rPr lang="en-US" sz="1400" dirty="0">
                <a:ea typeface="Times New Roman"/>
                <a:cs typeface="Times New Roman"/>
              </a:rPr>
              <a:t>likelihood</a:t>
            </a:r>
            <a:r>
              <a:rPr lang="en-US" sz="1400" spc="-5" dirty="0">
                <a:ea typeface="Times New Roman"/>
                <a:cs typeface="Times New Roman"/>
              </a:rPr>
              <a:t> </a:t>
            </a:r>
            <a:r>
              <a:rPr lang="en-US" sz="1400" dirty="0">
                <a:ea typeface="Times New Roman"/>
                <a:cs typeface="Times New Roman"/>
              </a:rPr>
              <a:t>that the in</a:t>
            </a:r>
            <a:r>
              <a:rPr lang="en-US" sz="1400" spc="-5" dirty="0">
                <a:ea typeface="Times New Roman"/>
                <a:cs typeface="Times New Roman"/>
              </a:rPr>
              <a:t>f</a:t>
            </a:r>
            <a:r>
              <a:rPr lang="en-US" sz="1400" dirty="0">
                <a:ea typeface="Times New Roman"/>
                <a:cs typeface="Times New Roman"/>
              </a:rPr>
              <a:t>or</a:t>
            </a:r>
            <a:r>
              <a:rPr lang="en-US" sz="1400" spc="-10" dirty="0">
                <a:ea typeface="Times New Roman"/>
                <a:cs typeface="Times New Roman"/>
              </a:rPr>
              <a:t>m</a:t>
            </a:r>
            <a:r>
              <a:rPr lang="en-US" sz="1400" dirty="0">
                <a:ea typeface="Times New Roman"/>
                <a:cs typeface="Times New Roman"/>
              </a:rPr>
              <a:t>ation will </a:t>
            </a:r>
            <a:r>
              <a:rPr lang="en-US" sz="1400" spc="-5" dirty="0">
                <a:ea typeface="Times New Roman"/>
                <a:cs typeface="Times New Roman"/>
              </a:rPr>
              <a:t>b</a:t>
            </a:r>
            <a:r>
              <a:rPr lang="en-US" sz="1400" dirty="0">
                <a:ea typeface="Times New Roman"/>
                <a:cs typeface="Times New Roman"/>
              </a:rPr>
              <a:t>e </a:t>
            </a:r>
            <a:r>
              <a:rPr lang="en-US" sz="1400" spc="-5" dirty="0">
                <a:ea typeface="Times New Roman"/>
                <a:cs typeface="Times New Roman"/>
              </a:rPr>
              <a:t>a</a:t>
            </a:r>
            <a:r>
              <a:rPr lang="en-US" sz="1400" dirty="0">
                <a:ea typeface="Times New Roman"/>
                <a:cs typeface="Times New Roman"/>
              </a:rPr>
              <a:t>ccur</a:t>
            </a:r>
            <a:r>
              <a:rPr lang="en-US" sz="1400" spc="-5" dirty="0">
                <a:ea typeface="Times New Roman"/>
                <a:cs typeface="Times New Roman"/>
              </a:rPr>
              <a:t>a</a:t>
            </a:r>
            <a:r>
              <a:rPr lang="en-US" sz="1400" dirty="0">
                <a:ea typeface="Times New Roman"/>
                <a:cs typeface="Times New Roman"/>
              </a:rPr>
              <a:t>te, and give notice to the in</a:t>
            </a:r>
            <a:r>
              <a:rPr lang="en-US" sz="1400" spc="-5" dirty="0">
                <a:ea typeface="Times New Roman"/>
                <a:cs typeface="Times New Roman"/>
              </a:rPr>
              <a:t>d</a:t>
            </a:r>
            <a:r>
              <a:rPr lang="en-US" sz="1400" dirty="0">
                <a:ea typeface="Times New Roman"/>
                <a:cs typeface="Times New Roman"/>
              </a:rPr>
              <a:t>ivi</a:t>
            </a:r>
            <a:r>
              <a:rPr lang="en-US" sz="1400" spc="-5" dirty="0">
                <a:ea typeface="Times New Roman"/>
                <a:cs typeface="Times New Roman"/>
              </a:rPr>
              <a:t>d</a:t>
            </a:r>
            <a:r>
              <a:rPr lang="en-US" sz="1400" dirty="0">
                <a:ea typeface="Times New Roman"/>
                <a:cs typeface="Times New Roman"/>
              </a:rPr>
              <a:t>ual at the ti</a:t>
            </a:r>
            <a:r>
              <a:rPr lang="en-US" sz="1400" spc="-10" dirty="0">
                <a:ea typeface="Times New Roman"/>
                <a:cs typeface="Times New Roman"/>
              </a:rPr>
              <a:t>m</a:t>
            </a:r>
            <a:r>
              <a:rPr lang="en-US" sz="1400" dirty="0">
                <a:ea typeface="Times New Roman"/>
                <a:cs typeface="Times New Roman"/>
              </a:rPr>
              <a:t>e of collection of</a:t>
            </a:r>
            <a:r>
              <a:rPr lang="en-US" sz="1400" spc="-10" dirty="0">
                <a:ea typeface="Times New Roman"/>
                <a:cs typeface="Times New Roman"/>
              </a:rPr>
              <a:t> </a:t>
            </a:r>
            <a:r>
              <a:rPr lang="en-US" sz="1400" dirty="0">
                <a:ea typeface="Times New Roman"/>
                <a:cs typeface="Times New Roman"/>
              </a:rPr>
              <a:t>how the pr</a:t>
            </a:r>
            <a:r>
              <a:rPr lang="en-US" sz="1400" spc="-5" dirty="0">
                <a:ea typeface="Times New Roman"/>
                <a:cs typeface="Times New Roman"/>
              </a:rPr>
              <a:t>o</a:t>
            </a:r>
            <a:r>
              <a:rPr lang="en-US" sz="1400" dirty="0">
                <a:ea typeface="Times New Roman"/>
                <a:cs typeface="Times New Roman"/>
              </a:rPr>
              <a:t>gram</a:t>
            </a:r>
            <a:r>
              <a:rPr lang="en-US" sz="1400" spc="-10" dirty="0">
                <a:ea typeface="Times New Roman"/>
                <a:cs typeface="Times New Roman"/>
              </a:rPr>
              <a:t> </a:t>
            </a:r>
            <a:r>
              <a:rPr lang="en-US" sz="1400" dirty="0">
                <a:ea typeface="Times New Roman"/>
                <a:cs typeface="Times New Roman"/>
              </a:rPr>
              <a:t>provides for access, correction, and redress. </a:t>
            </a:r>
          </a:p>
          <a:p>
            <a:pPr marR="65405" lvl="0">
              <a:lnSpc>
                <a:spcPct val="110000"/>
              </a:lnSpc>
              <a:spcBef>
                <a:spcPts val="0"/>
              </a:spcBef>
              <a:buFont typeface="Symbol"/>
              <a:buChar char=""/>
            </a:pPr>
            <a:endParaRPr lang="en-US" sz="1400" b="1" i="1" dirty="0">
              <a:ea typeface="Times New Roman"/>
              <a:cs typeface="Times New Roman"/>
            </a:endParaRPr>
          </a:p>
          <a:p>
            <a:pPr marL="0" marR="65405" lvl="0" indent="0">
              <a:lnSpc>
                <a:spcPct val="110000"/>
              </a:lnSpc>
              <a:spcBef>
                <a:spcPts val="0"/>
              </a:spcBef>
              <a:buNone/>
            </a:pPr>
            <a:r>
              <a:rPr lang="en-US" sz="1400" b="1" i="1" dirty="0">
                <a:ea typeface="Times New Roman"/>
                <a:cs typeface="Times New Roman"/>
              </a:rPr>
              <a:t>Purpose Specification</a:t>
            </a:r>
            <a:r>
              <a:rPr lang="en-US" sz="1400" i="1" spc="-5" dirty="0">
                <a:ea typeface="Times New Roman"/>
                <a:cs typeface="Times New Roman"/>
              </a:rPr>
              <a:t> </a:t>
            </a:r>
            <a:r>
              <a:rPr lang="en-US" sz="1400" dirty="0">
                <a:ea typeface="Times New Roman"/>
                <a:cs typeface="Times New Roman"/>
              </a:rPr>
              <a:t>- FMCSA must articul</a:t>
            </a:r>
            <a:r>
              <a:rPr lang="en-US" sz="1400" spc="-5" dirty="0">
                <a:ea typeface="Times New Roman"/>
                <a:cs typeface="Times New Roman"/>
              </a:rPr>
              <a:t>a</a:t>
            </a:r>
            <a:r>
              <a:rPr lang="en-US" sz="1400" dirty="0">
                <a:ea typeface="Times New Roman"/>
                <a:cs typeface="Times New Roman"/>
              </a:rPr>
              <a:t>te with speci</a:t>
            </a:r>
            <a:r>
              <a:rPr lang="en-US" sz="1400" spc="-5" dirty="0">
                <a:ea typeface="Times New Roman"/>
                <a:cs typeface="Times New Roman"/>
              </a:rPr>
              <a:t>f</a:t>
            </a:r>
            <a:r>
              <a:rPr lang="en-US" sz="1400" dirty="0">
                <a:ea typeface="Times New Roman"/>
                <a:cs typeface="Times New Roman"/>
              </a:rPr>
              <a:t>i</a:t>
            </a:r>
            <a:r>
              <a:rPr lang="en-US" sz="1400" spc="-5" dirty="0">
                <a:ea typeface="Times New Roman"/>
                <a:cs typeface="Times New Roman"/>
              </a:rPr>
              <a:t>c</a:t>
            </a:r>
            <a:r>
              <a:rPr lang="en-US" sz="1400" dirty="0">
                <a:ea typeface="Times New Roman"/>
                <a:cs typeface="Times New Roman"/>
              </a:rPr>
              <a:t>ity</a:t>
            </a:r>
            <a:r>
              <a:rPr lang="en-US" sz="1400" spc="-5" dirty="0">
                <a:ea typeface="Times New Roman"/>
                <a:cs typeface="Times New Roman"/>
              </a:rPr>
              <a:t> </a:t>
            </a:r>
            <a:r>
              <a:rPr lang="en-US" sz="1400" dirty="0">
                <a:ea typeface="Times New Roman"/>
                <a:cs typeface="Times New Roman"/>
              </a:rPr>
              <a:t>the purpose of the program</a:t>
            </a:r>
            <a:r>
              <a:rPr lang="en-US" sz="1400" spc="-10" dirty="0">
                <a:ea typeface="Times New Roman"/>
                <a:cs typeface="Times New Roman"/>
              </a:rPr>
              <a:t> </a:t>
            </a:r>
            <a:r>
              <a:rPr lang="en-US" sz="1400" dirty="0">
                <a:ea typeface="Times New Roman"/>
                <a:cs typeface="Times New Roman"/>
              </a:rPr>
              <a:t>and tie the purpose(s) to</a:t>
            </a:r>
            <a:r>
              <a:rPr lang="en-US" sz="1400" spc="-5" dirty="0">
                <a:ea typeface="Times New Roman"/>
                <a:cs typeface="Times New Roman"/>
              </a:rPr>
              <a:t> </a:t>
            </a:r>
            <a:r>
              <a:rPr lang="en-US" sz="1400" dirty="0">
                <a:ea typeface="Times New Roman"/>
                <a:cs typeface="Times New Roman"/>
              </a:rPr>
              <a:t>the underlying </a:t>
            </a:r>
            <a:r>
              <a:rPr lang="en-US" sz="1400" spc="-10" dirty="0">
                <a:ea typeface="Times New Roman"/>
                <a:cs typeface="Times New Roman"/>
              </a:rPr>
              <a:t>m</a:t>
            </a:r>
            <a:r>
              <a:rPr lang="en-US" sz="1400" spc="5" dirty="0">
                <a:ea typeface="Times New Roman"/>
                <a:cs typeface="Times New Roman"/>
              </a:rPr>
              <a:t>i</a:t>
            </a:r>
            <a:r>
              <a:rPr lang="en-US" sz="1400" dirty="0">
                <a:ea typeface="Times New Roman"/>
                <a:cs typeface="Times New Roman"/>
              </a:rPr>
              <a:t>ssion of FMCSA and its enabling authority. </a:t>
            </a:r>
          </a:p>
          <a:p>
            <a:pPr marR="215265" lvl="0">
              <a:lnSpc>
                <a:spcPct val="110000"/>
              </a:lnSpc>
              <a:spcBef>
                <a:spcPts val="0"/>
              </a:spcBef>
              <a:buFont typeface="Symbol"/>
              <a:buChar char=""/>
            </a:pPr>
            <a:endParaRPr lang="en-US" sz="1400" b="1" i="1" dirty="0">
              <a:ea typeface="Times New Roman"/>
              <a:cs typeface="Times New Roman"/>
            </a:endParaRPr>
          </a:p>
          <a:p>
            <a:pPr marL="0" marR="215265" lvl="0" indent="0">
              <a:lnSpc>
                <a:spcPct val="110000"/>
              </a:lnSpc>
              <a:spcBef>
                <a:spcPts val="0"/>
              </a:spcBef>
              <a:buNone/>
            </a:pPr>
            <a:r>
              <a:rPr lang="en-US" sz="1400" b="1" i="1" dirty="0">
                <a:ea typeface="Times New Roman"/>
                <a:cs typeface="Times New Roman"/>
              </a:rPr>
              <a:t>Data Mini</a:t>
            </a:r>
            <a:r>
              <a:rPr lang="en-US" sz="1400" b="1" i="1" spc="-10" dirty="0">
                <a:ea typeface="Times New Roman"/>
                <a:cs typeface="Times New Roman"/>
              </a:rPr>
              <a:t>m</a:t>
            </a:r>
            <a:r>
              <a:rPr lang="en-US" sz="1400" b="1" i="1" spc="5" dirty="0">
                <a:ea typeface="Times New Roman"/>
                <a:cs typeface="Times New Roman"/>
              </a:rPr>
              <a:t>i</a:t>
            </a:r>
            <a:r>
              <a:rPr lang="en-US" sz="1400" b="1" i="1" dirty="0">
                <a:ea typeface="Times New Roman"/>
                <a:cs typeface="Times New Roman"/>
              </a:rPr>
              <a:t>zation</a:t>
            </a:r>
            <a:r>
              <a:rPr lang="en-US" sz="1400" i="1" dirty="0">
                <a:ea typeface="Times New Roman"/>
                <a:cs typeface="Times New Roman"/>
              </a:rPr>
              <a:t> </a:t>
            </a:r>
            <a:r>
              <a:rPr lang="en-US" sz="1400" dirty="0">
                <a:ea typeface="Times New Roman"/>
                <a:cs typeface="Times New Roman"/>
              </a:rPr>
              <a:t>- FMCSA </a:t>
            </a:r>
            <a:r>
              <a:rPr lang="en-US" sz="1400" spc="-10" dirty="0">
                <a:ea typeface="Times New Roman"/>
                <a:cs typeface="Times New Roman"/>
              </a:rPr>
              <a:t>m</a:t>
            </a:r>
            <a:r>
              <a:rPr lang="en-US" sz="1400" dirty="0">
                <a:ea typeface="Times New Roman"/>
                <a:cs typeface="Times New Roman"/>
              </a:rPr>
              <a:t>ust ensure th</a:t>
            </a:r>
            <a:r>
              <a:rPr lang="en-US" sz="1400" spc="-5" dirty="0">
                <a:ea typeface="Times New Roman"/>
                <a:cs typeface="Times New Roman"/>
              </a:rPr>
              <a:t>a</a:t>
            </a:r>
            <a:r>
              <a:rPr lang="en-US" sz="1400" dirty="0">
                <a:ea typeface="Times New Roman"/>
                <a:cs typeface="Times New Roman"/>
              </a:rPr>
              <a:t>t</a:t>
            </a:r>
            <a:r>
              <a:rPr lang="en-US" sz="1400" spc="5" dirty="0">
                <a:ea typeface="Times New Roman"/>
                <a:cs typeface="Times New Roman"/>
              </a:rPr>
              <a:t> </a:t>
            </a:r>
            <a:r>
              <a:rPr lang="en-US" sz="1400" dirty="0">
                <a:ea typeface="Times New Roman"/>
                <a:cs typeface="Times New Roman"/>
              </a:rPr>
              <a:t>PII</a:t>
            </a:r>
            <a:r>
              <a:rPr lang="en-US" sz="1400" spc="-10" dirty="0">
                <a:ea typeface="Times New Roman"/>
                <a:cs typeface="Times New Roman"/>
              </a:rPr>
              <a:t> </a:t>
            </a:r>
            <a:r>
              <a:rPr lang="en-US" sz="1400" dirty="0">
                <a:ea typeface="Times New Roman"/>
                <a:cs typeface="Times New Roman"/>
              </a:rPr>
              <a:t>is directly relevant and necessary to</a:t>
            </a:r>
            <a:r>
              <a:rPr lang="en-US" sz="1400" spc="-10" dirty="0">
                <a:ea typeface="Times New Roman"/>
                <a:cs typeface="Times New Roman"/>
              </a:rPr>
              <a:t> </a:t>
            </a:r>
            <a:r>
              <a:rPr lang="en-US" sz="1400" dirty="0">
                <a:ea typeface="Times New Roman"/>
                <a:cs typeface="Times New Roman"/>
              </a:rPr>
              <a:t>acco</a:t>
            </a:r>
            <a:r>
              <a:rPr lang="en-US" sz="1400" spc="-10" dirty="0">
                <a:ea typeface="Times New Roman"/>
                <a:cs typeface="Times New Roman"/>
              </a:rPr>
              <a:t>m</a:t>
            </a:r>
            <a:r>
              <a:rPr lang="en-US" sz="1400" dirty="0">
                <a:ea typeface="Times New Roman"/>
                <a:cs typeface="Times New Roman"/>
              </a:rPr>
              <a:t>plish the specific purpose(</a:t>
            </a:r>
            <a:r>
              <a:rPr lang="en-US" sz="1400" spc="-5" dirty="0">
                <a:ea typeface="Times New Roman"/>
                <a:cs typeface="Times New Roman"/>
              </a:rPr>
              <a:t>s</a:t>
            </a:r>
            <a:r>
              <a:rPr lang="en-US" sz="1400" dirty="0">
                <a:ea typeface="Times New Roman"/>
                <a:cs typeface="Times New Roman"/>
              </a:rPr>
              <a:t>) </a:t>
            </a:r>
            <a:r>
              <a:rPr lang="en-US" sz="1400" spc="-5" dirty="0">
                <a:ea typeface="Times New Roman"/>
                <a:cs typeface="Times New Roman"/>
              </a:rPr>
              <a:t>o</a:t>
            </a:r>
            <a:r>
              <a:rPr lang="en-US" sz="1400" dirty="0">
                <a:ea typeface="Times New Roman"/>
                <a:cs typeface="Times New Roman"/>
              </a:rPr>
              <a:t>f</a:t>
            </a:r>
            <a:r>
              <a:rPr lang="en-US" sz="1400" spc="-5" dirty="0">
                <a:ea typeface="Times New Roman"/>
                <a:cs typeface="Times New Roman"/>
              </a:rPr>
              <a:t> </a:t>
            </a:r>
            <a:r>
              <a:rPr lang="en-US" sz="1400" dirty="0">
                <a:ea typeface="Times New Roman"/>
                <a:cs typeface="Times New Roman"/>
              </a:rPr>
              <a:t>the progra</a:t>
            </a:r>
            <a:r>
              <a:rPr lang="en-US" sz="1400" spc="-10" dirty="0">
                <a:ea typeface="Times New Roman"/>
                <a:cs typeface="Times New Roman"/>
              </a:rPr>
              <a:t>m</a:t>
            </a:r>
            <a:r>
              <a:rPr lang="en-US" sz="1400" dirty="0">
                <a:ea typeface="Times New Roman"/>
                <a:cs typeface="Times New Roman"/>
              </a:rPr>
              <a:t> and this infor</a:t>
            </a:r>
            <a:r>
              <a:rPr lang="en-US" sz="1400" spc="-10" dirty="0">
                <a:ea typeface="Times New Roman"/>
                <a:cs typeface="Times New Roman"/>
              </a:rPr>
              <a:t>m</a:t>
            </a:r>
            <a:r>
              <a:rPr lang="en-US" sz="1400" dirty="0">
                <a:ea typeface="Times New Roman"/>
                <a:cs typeface="Times New Roman"/>
              </a:rPr>
              <a:t>ation should only be retained </a:t>
            </a:r>
            <a:r>
              <a:rPr lang="en-US" sz="1400" spc="-10" dirty="0">
                <a:ea typeface="Times New Roman"/>
                <a:cs typeface="Times New Roman"/>
              </a:rPr>
              <a:t>f</a:t>
            </a:r>
            <a:r>
              <a:rPr lang="en-US" sz="1400" dirty="0">
                <a:ea typeface="Times New Roman"/>
                <a:cs typeface="Times New Roman"/>
              </a:rPr>
              <a:t>or as long as</a:t>
            </a:r>
            <a:r>
              <a:rPr lang="en-US" sz="1400" spc="-5" dirty="0">
                <a:ea typeface="Times New Roman"/>
                <a:cs typeface="Times New Roman"/>
              </a:rPr>
              <a:t> </a:t>
            </a:r>
            <a:r>
              <a:rPr lang="en-US" sz="1400" dirty="0">
                <a:ea typeface="Times New Roman"/>
                <a:cs typeface="Times New Roman"/>
              </a:rPr>
              <a:t>nec</a:t>
            </a:r>
            <a:r>
              <a:rPr lang="en-US" sz="1400" spc="5" dirty="0">
                <a:ea typeface="Times New Roman"/>
                <a:cs typeface="Times New Roman"/>
              </a:rPr>
              <a:t>e</a:t>
            </a:r>
            <a:r>
              <a:rPr lang="en-US" sz="1400" dirty="0">
                <a:ea typeface="Times New Roman"/>
                <a:cs typeface="Times New Roman"/>
              </a:rPr>
              <a:t>ssary and rele</a:t>
            </a:r>
            <a:r>
              <a:rPr lang="en-US" sz="1400" spc="-5" dirty="0">
                <a:ea typeface="Times New Roman"/>
                <a:cs typeface="Times New Roman"/>
              </a:rPr>
              <a:t>v</a:t>
            </a:r>
            <a:r>
              <a:rPr lang="en-US" sz="1400" dirty="0">
                <a:ea typeface="Times New Roman"/>
                <a:cs typeface="Times New Roman"/>
              </a:rPr>
              <a:t>ant to fulfill the specified purposes.</a:t>
            </a:r>
          </a:p>
        </p:txBody>
      </p:sp>
    </p:spTree>
    <p:extLst>
      <p:ext uri="{BB962C8B-B14F-4D97-AF65-F5344CB8AC3E}">
        <p14:creationId xmlns:p14="http://schemas.microsoft.com/office/powerpoint/2010/main" val="259498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6781800" cy="1066800"/>
          </a:xfrm>
        </p:spPr>
        <p:txBody>
          <a:bodyPr>
            <a:noAutofit/>
          </a:bodyPr>
          <a:lstStyle/>
          <a:p>
            <a:pPr algn="l"/>
            <a:r>
              <a:rPr lang="en-US" sz="2800" b="1" dirty="0">
                <a:solidFill>
                  <a:schemeClr val="accent1"/>
                </a:solidFill>
              </a:rPr>
              <a:t>Fair Information Practice Principles </a:t>
            </a:r>
            <a:r>
              <a:rPr lang="en-US" sz="2000" b="1" i="1" dirty="0">
                <a:solidFill>
                  <a:schemeClr val="accent1"/>
                </a:solidFill>
              </a:rPr>
              <a:t>(Continued) </a:t>
            </a:r>
            <a:endParaRPr lang="en-US" sz="2000" b="1" dirty="0">
              <a:solidFill>
                <a:schemeClr val="accent1"/>
              </a:solidFill>
            </a:endParaRPr>
          </a:p>
        </p:txBody>
      </p:sp>
      <p:sp>
        <p:nvSpPr>
          <p:cNvPr id="4" name="Content Placeholder 3"/>
          <p:cNvSpPr>
            <a:spLocks noGrp="1"/>
          </p:cNvSpPr>
          <p:nvPr>
            <p:ph idx="1"/>
          </p:nvPr>
        </p:nvSpPr>
        <p:spPr>
          <a:xfrm>
            <a:off x="533400" y="1524000"/>
            <a:ext cx="6781800" cy="4267200"/>
          </a:xfrm>
        </p:spPr>
        <p:txBody>
          <a:bodyPr>
            <a:normAutofit fontScale="92500" lnSpcReduction="20000"/>
          </a:bodyPr>
          <a:lstStyle/>
          <a:p>
            <a:pPr marL="0" marR="36830" lvl="0" indent="0">
              <a:lnSpc>
                <a:spcPct val="120000"/>
              </a:lnSpc>
              <a:spcBef>
                <a:spcPts val="0"/>
              </a:spcBef>
              <a:buNone/>
            </a:pPr>
            <a:r>
              <a:rPr lang="en-US" sz="1800" b="1" dirty="0"/>
              <a:t>Use Limitation </a:t>
            </a:r>
            <a:r>
              <a:rPr lang="en-US" sz="1800" dirty="0"/>
              <a:t>- FMCSA must use and share PII only for the purposes for which FMCSA collected the information and for which the individual received notice.</a:t>
            </a:r>
            <a:endParaRPr lang="en-US" sz="1800" dirty="0">
              <a:ea typeface="Times New Roman"/>
              <a:cs typeface="Times New Roman"/>
            </a:endParaRPr>
          </a:p>
          <a:p>
            <a:pPr marL="228600" marR="0" indent="0">
              <a:spcBef>
                <a:spcPts val="0"/>
              </a:spcBef>
              <a:buNone/>
            </a:pPr>
            <a:endParaRPr lang="en-US" sz="1800" dirty="0">
              <a:ea typeface="Times New Roman"/>
              <a:cs typeface="Times New Roman"/>
            </a:endParaRPr>
          </a:p>
          <a:p>
            <a:pPr marL="0" marR="105410" lvl="0" indent="0">
              <a:lnSpc>
                <a:spcPct val="120000"/>
              </a:lnSpc>
              <a:spcBef>
                <a:spcPts val="0"/>
              </a:spcBef>
              <a:buNone/>
            </a:pPr>
            <a:r>
              <a:rPr lang="en-US" sz="1800" b="1" dirty="0"/>
              <a:t>Data Quality and Integrity</a:t>
            </a:r>
            <a:r>
              <a:rPr lang="en-US" sz="1800" dirty="0"/>
              <a:t> - FMCSA must ensure that PII is accurate, relevant, timely, and complete</a:t>
            </a:r>
            <a:r>
              <a:rPr lang="en-US" sz="1800" dirty="0">
                <a:ea typeface="Times New Roman"/>
                <a:cs typeface="Times New Roman"/>
              </a:rPr>
              <a:t>. </a:t>
            </a:r>
          </a:p>
          <a:p>
            <a:pPr marL="0" marR="65405" lvl="0" indent="0">
              <a:spcBef>
                <a:spcPts val="0"/>
              </a:spcBef>
              <a:buNone/>
            </a:pPr>
            <a:endParaRPr lang="en-US" sz="1800" b="1" i="1" dirty="0">
              <a:ea typeface="Times New Roman"/>
              <a:cs typeface="Times New Roman"/>
            </a:endParaRPr>
          </a:p>
          <a:p>
            <a:pPr marL="0" marR="65405" lvl="0" indent="0">
              <a:lnSpc>
                <a:spcPct val="120000"/>
              </a:lnSpc>
              <a:spcBef>
                <a:spcPts val="0"/>
              </a:spcBef>
              <a:buNone/>
            </a:pPr>
            <a:r>
              <a:rPr lang="en-US" sz="1800" b="1" dirty="0"/>
              <a:t>Security</a:t>
            </a:r>
            <a:r>
              <a:rPr lang="en-US" sz="1800" i="1" dirty="0"/>
              <a:t> </a:t>
            </a:r>
            <a:r>
              <a:rPr lang="en-US" sz="1800" dirty="0"/>
              <a:t>- FMCSA must use reasonable security safeguards to protect PII against risks such as loss or unauthorized access, destruction, use, modification, or disclosure</a:t>
            </a:r>
            <a:r>
              <a:rPr lang="en-US" sz="1800" dirty="0">
                <a:ea typeface="Times New Roman"/>
                <a:cs typeface="Times New Roman"/>
              </a:rPr>
              <a:t>. </a:t>
            </a:r>
          </a:p>
          <a:p>
            <a:pPr marL="0" marR="215265" lvl="0" indent="0">
              <a:spcBef>
                <a:spcPts val="0"/>
              </a:spcBef>
              <a:buNone/>
            </a:pPr>
            <a:endParaRPr lang="en-US" sz="1800" b="1" i="1" dirty="0">
              <a:ea typeface="Times New Roman"/>
              <a:cs typeface="Times New Roman"/>
            </a:endParaRPr>
          </a:p>
          <a:p>
            <a:pPr marL="0" marR="215265" lvl="0" indent="0">
              <a:lnSpc>
                <a:spcPct val="120000"/>
              </a:lnSpc>
              <a:spcBef>
                <a:spcPts val="0"/>
              </a:spcBef>
              <a:buNone/>
            </a:pPr>
            <a:r>
              <a:rPr lang="en-US" sz="1800" b="1" dirty="0"/>
              <a:t>Accountability and Auditing </a:t>
            </a:r>
            <a:r>
              <a:rPr lang="en-US" sz="1800" dirty="0"/>
              <a:t>- FMCSA must develop mechanisms to ensure compliance with these principles and with the program’s other documentation such as any applicable Privacy Impact Assessment (PIA), SORN, and Privacy Threshold Analysis (PTA)</a:t>
            </a:r>
            <a:r>
              <a:rPr lang="en-US" sz="1800" dirty="0">
                <a:ea typeface="Times New Roman"/>
                <a:cs typeface="Times New Roman"/>
              </a:rPr>
              <a:t>.</a:t>
            </a:r>
          </a:p>
          <a:p>
            <a:pPr marL="0" indent="0">
              <a:buNone/>
            </a:pPr>
            <a:endParaRPr lang="en-US" dirty="0"/>
          </a:p>
        </p:txBody>
      </p:sp>
    </p:spTree>
    <p:extLst>
      <p:ext uri="{BB962C8B-B14F-4D97-AF65-F5344CB8AC3E}">
        <p14:creationId xmlns:p14="http://schemas.microsoft.com/office/powerpoint/2010/main" val="3050075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45297"/>
            <a:ext cx="5334000" cy="792162"/>
          </a:xfrm>
        </p:spPr>
        <p:txBody>
          <a:bodyPr>
            <a:normAutofit fontScale="90000"/>
          </a:bodyPr>
          <a:lstStyle/>
          <a:p>
            <a:r>
              <a:rPr lang="en-US" sz="4000" b="1" dirty="0">
                <a:solidFill>
                  <a:schemeClr val="accent1"/>
                </a:solidFill>
              </a:rPr>
              <a:t>FMCSA Privacy Program</a:t>
            </a:r>
          </a:p>
        </p:txBody>
      </p:sp>
      <p:sp>
        <p:nvSpPr>
          <p:cNvPr id="4" name="Content Placeholder 3"/>
          <p:cNvSpPr>
            <a:spLocks noGrp="1"/>
          </p:cNvSpPr>
          <p:nvPr>
            <p:ph sz="half" idx="1"/>
          </p:nvPr>
        </p:nvSpPr>
        <p:spPr>
          <a:xfrm>
            <a:off x="304800" y="1143000"/>
            <a:ext cx="4572000" cy="4953000"/>
          </a:xfrm>
        </p:spPr>
        <p:txBody>
          <a:bodyPr>
            <a:normAutofit/>
          </a:bodyPr>
          <a:lstStyle/>
          <a:p>
            <a:pPr marL="0" indent="0">
              <a:lnSpc>
                <a:spcPct val="120000"/>
              </a:lnSpc>
              <a:spcBef>
                <a:spcPts val="0"/>
              </a:spcBef>
              <a:buNone/>
            </a:pPr>
            <a:r>
              <a:rPr lang="en-US" sz="1400" dirty="0"/>
              <a:t>While FMCSA is committed to carrying out it’s mission effectively,  FMCSA must also have in place robust protections for the privacy of any PII that it collects, maintains, uses and disseminates. </a:t>
            </a:r>
          </a:p>
          <a:p>
            <a:pPr marL="0" indent="0">
              <a:lnSpc>
                <a:spcPct val="120000"/>
              </a:lnSpc>
              <a:spcBef>
                <a:spcPts val="0"/>
              </a:spcBef>
              <a:buNone/>
            </a:pPr>
            <a:endParaRPr lang="en-US" sz="1400" dirty="0"/>
          </a:p>
          <a:p>
            <a:pPr marL="0" indent="0">
              <a:lnSpc>
                <a:spcPct val="120000"/>
              </a:lnSpc>
              <a:spcBef>
                <a:spcPts val="0"/>
              </a:spcBef>
              <a:buNone/>
            </a:pPr>
            <a:r>
              <a:rPr lang="en-US" sz="1400" dirty="0"/>
              <a:t>The FMCSA Privacy Program establishes, implements, and works with Program Offices to document effective privacy protections at FMCSA.  </a:t>
            </a:r>
          </a:p>
          <a:p>
            <a:pPr marL="0" indent="0">
              <a:lnSpc>
                <a:spcPct val="120000"/>
              </a:lnSpc>
              <a:spcBef>
                <a:spcPts val="0"/>
              </a:spcBef>
              <a:buNone/>
            </a:pPr>
            <a:endParaRPr lang="en-US" sz="1400" dirty="0"/>
          </a:p>
          <a:p>
            <a:pPr marL="0" indent="0">
              <a:lnSpc>
                <a:spcPct val="120000"/>
              </a:lnSpc>
              <a:spcBef>
                <a:spcPts val="0"/>
              </a:spcBef>
              <a:buNone/>
            </a:pPr>
            <a:r>
              <a:rPr lang="en-US" sz="1400" dirty="0"/>
              <a:t>These protections accomplish the following three objectives:</a:t>
            </a:r>
          </a:p>
          <a:p>
            <a:pPr lvl="0"/>
            <a:r>
              <a:rPr lang="en-US" sz="1400" dirty="0"/>
              <a:t>Minimize intrusiveness into the lives of individuals;</a:t>
            </a:r>
          </a:p>
          <a:p>
            <a:pPr lvl="0"/>
            <a:r>
              <a:rPr lang="en-US" sz="1400" dirty="0"/>
              <a:t>Maximize fairness in institutional decisions made about individuals; and</a:t>
            </a:r>
          </a:p>
          <a:p>
            <a:pPr lvl="0"/>
            <a:r>
              <a:rPr lang="en-US" sz="1400" dirty="0"/>
              <a:t>Provide individuals with legitimate, enforceable expectations of confidentiality.</a:t>
            </a:r>
          </a:p>
          <a:p>
            <a:endParaRPr lang="en-US" dirty="0"/>
          </a:p>
        </p:txBody>
      </p:sp>
      <p:pic>
        <p:nvPicPr>
          <p:cNvPr id="1026" name="Picture 2" descr="The Privacy Program process:&#10;&#10;Privacy Threshold Analysis&#10;Privacy Impact Assessment&#10;System of Record Notice&#10;Mandatory review" title="Table"/>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2362200"/>
            <a:ext cx="2471109" cy="238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50680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1" y="597763"/>
            <a:ext cx="7162800" cy="783229"/>
          </a:xfrm>
        </p:spPr>
        <p:txBody>
          <a:bodyPr>
            <a:normAutofit/>
          </a:bodyPr>
          <a:lstStyle/>
          <a:p>
            <a:r>
              <a:rPr lang="en-US" sz="3200" b="1" dirty="0">
                <a:solidFill>
                  <a:schemeClr val="tx1">
                    <a:lumMod val="75000"/>
                    <a:lumOff val="25000"/>
                  </a:schemeClr>
                </a:solidFill>
              </a:rPr>
              <a:t>Module 2:</a:t>
            </a:r>
            <a:r>
              <a:rPr lang="en-US" sz="3200" b="1" dirty="0">
                <a:solidFill>
                  <a:schemeClr val="accent1"/>
                </a:solidFill>
              </a:rPr>
              <a:t> Test your knowledge</a:t>
            </a:r>
          </a:p>
        </p:txBody>
      </p:sp>
      <p:sp>
        <p:nvSpPr>
          <p:cNvPr id="5" name="Content Placeholder 2"/>
          <p:cNvSpPr>
            <a:spLocks noGrp="1"/>
          </p:cNvSpPr>
          <p:nvPr>
            <p:ph sz="half" idx="1"/>
          </p:nvPr>
        </p:nvSpPr>
        <p:spPr>
          <a:xfrm>
            <a:off x="457200" y="1392829"/>
            <a:ext cx="6553200" cy="4703171"/>
          </a:xfrm>
        </p:spPr>
        <p:txBody>
          <a:bodyPr>
            <a:normAutofit/>
          </a:bodyPr>
          <a:lstStyle/>
          <a:p>
            <a:pPr marL="0" lvl="0" indent="0">
              <a:lnSpc>
                <a:spcPct val="120000"/>
              </a:lnSpc>
              <a:spcBef>
                <a:spcPts val="0"/>
              </a:spcBef>
              <a:buNone/>
            </a:pPr>
            <a:r>
              <a:rPr lang="en-US" sz="1600" b="1" dirty="0"/>
              <a:t>Which law requires Federal Agencies to publish a System of Records Notices when records stored in a system are retrieved by a unique identifier.</a:t>
            </a:r>
          </a:p>
          <a:p>
            <a:pPr marL="0" lvl="0" indent="0">
              <a:lnSpc>
                <a:spcPct val="120000"/>
              </a:lnSpc>
              <a:spcBef>
                <a:spcPts val="0"/>
              </a:spcBef>
              <a:buNone/>
            </a:pPr>
            <a:endParaRPr lang="en-US" sz="1600" dirty="0"/>
          </a:p>
          <a:p>
            <a:pPr marL="514350" lvl="0" indent="-514350">
              <a:lnSpc>
                <a:spcPct val="120000"/>
              </a:lnSpc>
              <a:spcBef>
                <a:spcPts val="0"/>
              </a:spcBef>
              <a:buFont typeface="+mj-lt"/>
              <a:buAutoNum type="alphaUcPeriod"/>
            </a:pPr>
            <a:r>
              <a:rPr lang="en-US" sz="1600" dirty="0"/>
              <a:t>Data Protection Act</a:t>
            </a:r>
          </a:p>
          <a:p>
            <a:pPr marL="514350" lvl="0" indent="-514350">
              <a:lnSpc>
                <a:spcPct val="120000"/>
              </a:lnSpc>
              <a:spcBef>
                <a:spcPts val="0"/>
              </a:spcBef>
              <a:buFont typeface="+mj-lt"/>
              <a:buAutoNum type="alphaUcPeriod"/>
            </a:pPr>
            <a:r>
              <a:rPr lang="en-US" sz="1600" dirty="0"/>
              <a:t>FOIA Act</a:t>
            </a:r>
          </a:p>
          <a:p>
            <a:pPr marL="514350" lvl="0" indent="-514350">
              <a:lnSpc>
                <a:spcPct val="120000"/>
              </a:lnSpc>
              <a:spcBef>
                <a:spcPts val="0"/>
              </a:spcBef>
              <a:buFont typeface="+mj-lt"/>
              <a:buAutoNum type="alphaUcPeriod"/>
            </a:pPr>
            <a:r>
              <a:rPr lang="en-US" sz="1600" dirty="0"/>
              <a:t>Privacy Act of 1974</a:t>
            </a:r>
          </a:p>
          <a:p>
            <a:pPr marL="514350" lvl="0" indent="-514350">
              <a:lnSpc>
                <a:spcPct val="120000"/>
              </a:lnSpc>
              <a:spcBef>
                <a:spcPts val="0"/>
              </a:spcBef>
              <a:buFont typeface="+mj-lt"/>
              <a:buAutoNum type="alphaUcPeriod"/>
            </a:pPr>
            <a:r>
              <a:rPr lang="en-US" sz="1600" dirty="0"/>
              <a:t>E-Government Act of 2002</a:t>
            </a:r>
          </a:p>
          <a:p>
            <a:pPr marL="0" lvl="0" indent="0">
              <a:lnSpc>
                <a:spcPct val="120000"/>
              </a:lnSpc>
              <a:spcBef>
                <a:spcPts val="0"/>
              </a:spcBef>
              <a:buNone/>
            </a:pPr>
            <a:endParaRPr lang="en-US" sz="1600" dirty="0"/>
          </a:p>
          <a:p>
            <a:pPr marL="0" lvl="0" indent="0">
              <a:lnSpc>
                <a:spcPct val="120000"/>
              </a:lnSpc>
              <a:spcBef>
                <a:spcPts val="0"/>
              </a:spcBef>
              <a:buNone/>
            </a:pPr>
            <a:r>
              <a:rPr lang="en-US" sz="1600" b="1" dirty="0"/>
              <a:t>The E-Government Act mandates Federal Agencies conduct Privacy Impact Assessments before developing or procuring IT systems that collect, maintain, or disseminate PII.</a:t>
            </a:r>
          </a:p>
          <a:p>
            <a:pPr marL="0" lvl="0" indent="0">
              <a:lnSpc>
                <a:spcPct val="120000"/>
              </a:lnSpc>
              <a:spcBef>
                <a:spcPts val="0"/>
              </a:spcBef>
              <a:buNone/>
            </a:pPr>
            <a:endParaRPr lang="en-US" sz="1600" dirty="0"/>
          </a:p>
          <a:p>
            <a:pPr marL="514350" indent="-514350">
              <a:lnSpc>
                <a:spcPct val="120000"/>
              </a:lnSpc>
              <a:spcBef>
                <a:spcPts val="0"/>
              </a:spcBef>
              <a:buFont typeface="+mj-lt"/>
              <a:buAutoNum type="alphaUcPeriod"/>
            </a:pPr>
            <a:r>
              <a:rPr lang="en-US" sz="1600" dirty="0"/>
              <a:t>True</a:t>
            </a:r>
          </a:p>
          <a:p>
            <a:pPr marL="514350" indent="-514350">
              <a:lnSpc>
                <a:spcPct val="120000"/>
              </a:lnSpc>
              <a:spcBef>
                <a:spcPts val="0"/>
              </a:spcBef>
              <a:buFont typeface="+mj-lt"/>
              <a:buAutoNum type="alphaUcPeriod"/>
            </a:pPr>
            <a:r>
              <a:rPr lang="en-US" sz="1600" dirty="0"/>
              <a:t>False</a:t>
            </a:r>
          </a:p>
          <a:p>
            <a:pPr marL="0" indent="0">
              <a:buNone/>
            </a:pPr>
            <a:endParaRPr lang="en-US" dirty="0"/>
          </a:p>
        </p:txBody>
      </p:sp>
    </p:spTree>
    <p:extLst>
      <p:ext uri="{BB962C8B-B14F-4D97-AF65-F5344CB8AC3E}">
        <p14:creationId xmlns:p14="http://schemas.microsoft.com/office/powerpoint/2010/main" val="3498495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685800"/>
          </a:xfrm>
        </p:spPr>
        <p:txBody>
          <a:bodyPr>
            <a:normAutofit/>
          </a:bodyPr>
          <a:lstStyle/>
          <a:p>
            <a:r>
              <a:rPr lang="en-US" sz="3200" dirty="0"/>
              <a:t>Module 2: Knowledge test</a:t>
            </a:r>
          </a:p>
        </p:txBody>
      </p:sp>
      <p:sp>
        <p:nvSpPr>
          <p:cNvPr id="5" name="Content Placeholder 2"/>
          <p:cNvSpPr>
            <a:spLocks noGrp="1"/>
          </p:cNvSpPr>
          <p:nvPr>
            <p:ph sz="half" idx="1"/>
          </p:nvPr>
        </p:nvSpPr>
        <p:spPr>
          <a:xfrm>
            <a:off x="735457" y="1371600"/>
            <a:ext cx="6096000" cy="4703171"/>
          </a:xfrm>
        </p:spPr>
        <p:txBody>
          <a:bodyPr>
            <a:normAutofit fontScale="92500" lnSpcReduction="20000"/>
          </a:bodyPr>
          <a:lstStyle/>
          <a:p>
            <a:pPr marL="0" lvl="0" indent="0">
              <a:buNone/>
            </a:pPr>
            <a:r>
              <a:rPr lang="en-US" dirty="0"/>
              <a:t>Which law requires Federal Agencies to publish a System of Records Notices when records stored in a system are retrieved by a unique identifier.</a:t>
            </a:r>
          </a:p>
          <a:p>
            <a:pPr marL="0" lvl="0" indent="0">
              <a:buNone/>
            </a:pPr>
            <a:endParaRPr lang="en-US" dirty="0"/>
          </a:p>
          <a:p>
            <a:pPr marL="514350" lvl="0" indent="-514350">
              <a:buFont typeface="+mj-lt"/>
              <a:buAutoNum type="alphaUcPeriod"/>
            </a:pPr>
            <a:r>
              <a:rPr lang="en-US" dirty="0"/>
              <a:t>Data Protection Act</a:t>
            </a:r>
          </a:p>
          <a:p>
            <a:pPr marL="514350" lvl="0" indent="-514350">
              <a:buFont typeface="+mj-lt"/>
              <a:buAutoNum type="alphaUcPeriod"/>
            </a:pPr>
            <a:r>
              <a:rPr lang="en-US" dirty="0"/>
              <a:t>FOIA Act</a:t>
            </a:r>
          </a:p>
          <a:p>
            <a:pPr marL="514350" lvl="0" indent="-514350">
              <a:buFont typeface="+mj-lt"/>
              <a:buAutoNum type="alphaUcPeriod"/>
            </a:pPr>
            <a:r>
              <a:rPr lang="en-US" b="1" dirty="0">
                <a:solidFill>
                  <a:srgbClr val="00B050"/>
                </a:solidFill>
              </a:rPr>
              <a:t>Privacy Act of 1974</a:t>
            </a:r>
          </a:p>
          <a:p>
            <a:pPr marL="514350" lvl="0" indent="-514350">
              <a:buFont typeface="+mj-lt"/>
              <a:buAutoNum type="alphaUcPeriod"/>
            </a:pPr>
            <a:r>
              <a:rPr lang="en-US" dirty="0"/>
              <a:t>E-Government Act of 2002</a:t>
            </a:r>
          </a:p>
          <a:p>
            <a:pPr marL="0" lvl="0" indent="0">
              <a:buNone/>
            </a:pPr>
            <a:endParaRPr lang="en-US" dirty="0"/>
          </a:p>
          <a:p>
            <a:pPr marL="0" lvl="0" indent="0">
              <a:buNone/>
            </a:pPr>
            <a:r>
              <a:rPr lang="en-US" dirty="0"/>
              <a:t>The E-Government Act mandates Federal Agencies conduct Privacy Impact Assessments before developing or procuring IT systems that collect, maintain, or disseminate PII.</a:t>
            </a:r>
          </a:p>
          <a:p>
            <a:pPr marL="0" lvl="0" indent="0">
              <a:buNone/>
            </a:pPr>
            <a:endParaRPr lang="en-US" dirty="0"/>
          </a:p>
          <a:p>
            <a:pPr marL="514350" indent="-514350">
              <a:buFont typeface="+mj-lt"/>
              <a:buAutoNum type="alphaUcPeriod"/>
            </a:pPr>
            <a:r>
              <a:rPr lang="en-US" b="1" dirty="0">
                <a:solidFill>
                  <a:srgbClr val="00B050"/>
                </a:solidFill>
              </a:rPr>
              <a:t>True</a:t>
            </a:r>
          </a:p>
          <a:p>
            <a:pPr marL="514350" indent="-514350">
              <a:buFont typeface="+mj-lt"/>
              <a:buAutoNum type="alphaUcPeriod"/>
            </a:pPr>
            <a:r>
              <a:rPr lang="en-US" dirty="0"/>
              <a:t>False</a:t>
            </a:r>
          </a:p>
          <a:p>
            <a:pPr marL="0" indent="0">
              <a:buNone/>
            </a:pPr>
            <a:endParaRPr lang="en-US" dirty="0"/>
          </a:p>
        </p:txBody>
      </p:sp>
    </p:spTree>
    <p:extLst>
      <p:ext uri="{BB962C8B-B14F-4D97-AF65-F5344CB8AC3E}">
        <p14:creationId xmlns:p14="http://schemas.microsoft.com/office/powerpoint/2010/main" val="36729855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4615" y="914400"/>
            <a:ext cx="5295900" cy="1143000"/>
          </a:xfrm>
        </p:spPr>
        <p:txBody>
          <a:bodyPr>
            <a:normAutofit fontScale="90000"/>
          </a:bodyPr>
          <a:lstStyle/>
          <a:p>
            <a:r>
              <a:rPr lang="en-US" b="1" dirty="0">
                <a:solidFill>
                  <a:schemeClr val="tx1">
                    <a:lumMod val="75000"/>
                    <a:lumOff val="25000"/>
                  </a:schemeClr>
                </a:solidFill>
              </a:rPr>
              <a:t>Module 3:</a:t>
            </a:r>
            <a:r>
              <a:rPr lang="en-US" b="1" dirty="0">
                <a:solidFill>
                  <a:schemeClr val="accent1"/>
                </a:solidFill>
              </a:rPr>
              <a:t> Key Privacy Documents </a:t>
            </a:r>
          </a:p>
        </p:txBody>
      </p:sp>
      <p:sp>
        <p:nvSpPr>
          <p:cNvPr id="3" name="Content Placeholder 2"/>
          <p:cNvSpPr>
            <a:spLocks noGrp="1"/>
          </p:cNvSpPr>
          <p:nvPr>
            <p:ph idx="1"/>
          </p:nvPr>
        </p:nvSpPr>
        <p:spPr>
          <a:xfrm>
            <a:off x="723900" y="2286000"/>
            <a:ext cx="5791200" cy="1828799"/>
          </a:xfrm>
        </p:spPr>
        <p:txBody>
          <a:bodyPr>
            <a:normAutofit lnSpcReduction="10000"/>
          </a:bodyPr>
          <a:lstStyle/>
          <a:p>
            <a:pPr marL="0" indent="0">
              <a:buNone/>
            </a:pPr>
            <a:endParaRPr lang="en-US" dirty="0"/>
          </a:p>
          <a:p>
            <a:pPr marL="0" indent="0">
              <a:buNone/>
            </a:pPr>
            <a:r>
              <a:rPr lang="en-US" sz="2400" b="1" dirty="0"/>
              <a:t>You will learn: </a:t>
            </a:r>
          </a:p>
          <a:p>
            <a:pPr>
              <a:spcBef>
                <a:spcPts val="600"/>
              </a:spcBef>
              <a:buClr>
                <a:schemeClr val="accent1"/>
              </a:buClr>
              <a:buFont typeface="Wingdings" panose="05000000000000000000" pitchFamily="2" charset="2"/>
              <a:buChar char="ü"/>
            </a:pPr>
            <a:r>
              <a:rPr lang="en-US" sz="1900" dirty="0"/>
              <a:t>The purpose of a Privacy Threshold Assessment</a:t>
            </a:r>
          </a:p>
          <a:p>
            <a:pPr>
              <a:spcBef>
                <a:spcPts val="600"/>
              </a:spcBef>
              <a:buClr>
                <a:schemeClr val="accent1"/>
              </a:buClr>
              <a:buFont typeface="Wingdings" panose="05000000000000000000" pitchFamily="2" charset="2"/>
              <a:buChar char="ü"/>
            </a:pPr>
            <a:r>
              <a:rPr lang="en-US" sz="1900" dirty="0"/>
              <a:t>The purpose of a Privacy Impact Assessment</a:t>
            </a:r>
          </a:p>
          <a:p>
            <a:pPr>
              <a:spcBef>
                <a:spcPts val="600"/>
              </a:spcBef>
              <a:buClr>
                <a:schemeClr val="accent1"/>
              </a:buClr>
              <a:buFont typeface="Wingdings" panose="05000000000000000000" pitchFamily="2" charset="2"/>
              <a:buChar char="ü"/>
            </a:pPr>
            <a:r>
              <a:rPr lang="en-US" sz="1900" dirty="0"/>
              <a:t>The purpose of a System of Records Notice</a:t>
            </a:r>
          </a:p>
        </p:txBody>
      </p:sp>
    </p:spTree>
    <p:extLst>
      <p:ext uri="{BB962C8B-B14F-4D97-AF65-F5344CB8AC3E}">
        <p14:creationId xmlns:p14="http://schemas.microsoft.com/office/powerpoint/2010/main" val="39918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838200"/>
          </a:xfrm>
        </p:spPr>
        <p:txBody>
          <a:bodyPr/>
          <a:lstStyle/>
          <a:p>
            <a:r>
              <a:rPr lang="en-US" b="1" dirty="0">
                <a:solidFill>
                  <a:schemeClr val="tx1">
                    <a:lumMod val="75000"/>
                    <a:lumOff val="25000"/>
                  </a:schemeClr>
                </a:solidFill>
              </a:rPr>
              <a:t>Module 1:</a:t>
            </a:r>
            <a:r>
              <a:rPr lang="en-US" b="1" dirty="0">
                <a:solidFill>
                  <a:schemeClr val="accent1"/>
                </a:solidFill>
              </a:rPr>
              <a:t> Introduction </a:t>
            </a:r>
          </a:p>
        </p:txBody>
      </p:sp>
      <p:sp>
        <p:nvSpPr>
          <p:cNvPr id="3" name="Content Placeholder 2"/>
          <p:cNvSpPr>
            <a:spLocks noGrp="1"/>
          </p:cNvSpPr>
          <p:nvPr>
            <p:ph idx="1"/>
          </p:nvPr>
        </p:nvSpPr>
        <p:spPr>
          <a:xfrm>
            <a:off x="838200" y="1752600"/>
            <a:ext cx="7315200" cy="2286000"/>
          </a:xfrm>
        </p:spPr>
        <p:txBody>
          <a:bodyPr/>
          <a:lstStyle/>
          <a:p>
            <a:pPr marL="0" indent="0">
              <a:buNone/>
            </a:pPr>
            <a:r>
              <a:rPr lang="en-US" sz="2400" b="1" dirty="0"/>
              <a:t>You will learn: </a:t>
            </a:r>
          </a:p>
          <a:p>
            <a:pPr>
              <a:buClr>
                <a:schemeClr val="accent1"/>
              </a:buClr>
              <a:buFont typeface="Wingdings" panose="05000000000000000000" pitchFamily="2" charset="2"/>
              <a:buChar char="ü"/>
            </a:pPr>
            <a:r>
              <a:rPr lang="en-US" dirty="0"/>
              <a:t>What is privacy? </a:t>
            </a:r>
          </a:p>
          <a:p>
            <a:pPr>
              <a:buClr>
                <a:schemeClr val="accent1"/>
              </a:buClr>
              <a:buFont typeface="Wingdings" panose="05000000000000000000" pitchFamily="2" charset="2"/>
              <a:buChar char="ü"/>
            </a:pPr>
            <a:r>
              <a:rPr lang="en-US" dirty="0"/>
              <a:t>Why is privacy important?</a:t>
            </a:r>
          </a:p>
          <a:p>
            <a:pPr>
              <a:buClr>
                <a:schemeClr val="accent1"/>
              </a:buClr>
              <a:buFont typeface="Wingdings" panose="05000000000000000000" pitchFamily="2" charset="2"/>
              <a:buChar char="ü"/>
            </a:pPr>
            <a:r>
              <a:rPr lang="en-US" dirty="0"/>
              <a:t>What is PII? </a:t>
            </a:r>
          </a:p>
          <a:p>
            <a:pPr>
              <a:buClr>
                <a:schemeClr val="accent1"/>
              </a:buClr>
              <a:buFont typeface="Wingdings" panose="05000000000000000000" pitchFamily="2" charset="2"/>
              <a:buChar char="ü"/>
            </a:pPr>
            <a:r>
              <a:rPr lang="en-US" dirty="0"/>
              <a:t>What is sensitive PII?</a:t>
            </a:r>
          </a:p>
        </p:txBody>
      </p:sp>
    </p:spTree>
    <p:extLst>
      <p:ext uri="{BB962C8B-B14F-4D97-AF65-F5344CB8AC3E}">
        <p14:creationId xmlns:p14="http://schemas.microsoft.com/office/powerpoint/2010/main" val="1659393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96200" cy="914400"/>
          </a:xfrm>
        </p:spPr>
        <p:txBody>
          <a:bodyPr>
            <a:normAutofit fontScale="90000"/>
          </a:bodyPr>
          <a:lstStyle/>
          <a:p>
            <a:r>
              <a:rPr lang="en-US" sz="4000" b="1" dirty="0">
                <a:solidFill>
                  <a:schemeClr val="accent1"/>
                </a:solidFill>
              </a:rPr>
              <a:t>Privacy Threshold Assessment (PTA)</a:t>
            </a:r>
          </a:p>
        </p:txBody>
      </p:sp>
      <p:sp>
        <p:nvSpPr>
          <p:cNvPr id="3" name="Content Placeholder 2"/>
          <p:cNvSpPr>
            <a:spLocks noGrp="1"/>
          </p:cNvSpPr>
          <p:nvPr>
            <p:ph idx="1"/>
          </p:nvPr>
        </p:nvSpPr>
        <p:spPr>
          <a:xfrm>
            <a:off x="533400" y="1600200"/>
            <a:ext cx="6705600" cy="4114800"/>
          </a:xfrm>
        </p:spPr>
        <p:txBody>
          <a:bodyPr>
            <a:noAutofit/>
          </a:bodyPr>
          <a:lstStyle/>
          <a:p>
            <a:pPr>
              <a:spcBef>
                <a:spcPts val="0"/>
              </a:spcBef>
            </a:pPr>
            <a:r>
              <a:rPr lang="en-US" sz="1600" b="0" i="0" u="none" strike="noStrike" baseline="0" dirty="0"/>
              <a:t>A document that</a:t>
            </a:r>
            <a:r>
              <a:rPr lang="en-US" sz="1600" b="0" i="0" u="none" strike="noStrike" dirty="0"/>
              <a:t> determines if a </a:t>
            </a:r>
            <a:r>
              <a:rPr lang="en-US" sz="1600" dirty="0"/>
              <a:t>system, program, or rulemaking is privacy sensitive.</a:t>
            </a:r>
          </a:p>
          <a:p>
            <a:pPr>
              <a:spcBef>
                <a:spcPts val="0"/>
              </a:spcBef>
            </a:pPr>
            <a:endParaRPr lang="en-US" sz="1600" dirty="0"/>
          </a:p>
          <a:p>
            <a:pPr>
              <a:spcBef>
                <a:spcPts val="0"/>
              </a:spcBef>
            </a:pPr>
            <a:r>
              <a:rPr lang="en-US" sz="1600" dirty="0"/>
              <a:t>A PTA demonstrates that privacy has been considered during the review of any new or updated program, project, process, or technology. </a:t>
            </a:r>
          </a:p>
          <a:p>
            <a:pPr marL="0" indent="0">
              <a:spcBef>
                <a:spcPts val="0"/>
              </a:spcBef>
              <a:buNone/>
            </a:pPr>
            <a:r>
              <a:rPr lang="en-US" sz="1600" dirty="0"/>
              <a:t> </a:t>
            </a:r>
            <a:endParaRPr lang="en-US" sz="1600" b="0" i="0" u="none" strike="noStrike" baseline="0" dirty="0"/>
          </a:p>
          <a:p>
            <a:pPr>
              <a:spcBef>
                <a:spcPts val="0"/>
              </a:spcBef>
            </a:pPr>
            <a:r>
              <a:rPr lang="en-US" sz="1600" dirty="0"/>
              <a:t>A PTA allows the FMCSA Privacy Team to better understand programs, pilots, systems, and sharing agreements and ensure that privacy protections are incorporated at the beginning of the development lifecycle. </a:t>
            </a:r>
          </a:p>
          <a:p>
            <a:pPr>
              <a:spcBef>
                <a:spcPts val="0"/>
              </a:spcBef>
            </a:pPr>
            <a:endParaRPr lang="en-US" sz="1600" dirty="0"/>
          </a:p>
          <a:p>
            <a:pPr>
              <a:spcBef>
                <a:spcPts val="0"/>
              </a:spcBef>
            </a:pPr>
            <a:r>
              <a:rPr lang="en-US" sz="1600" dirty="0"/>
              <a:t>The PTA serves as the official determination by the DOT Privacy Office if a system, program, or rulemaking has privacy implications and if additional privacy compliance documentation (PIA or SORN) is required.</a:t>
            </a:r>
          </a:p>
        </p:txBody>
      </p:sp>
    </p:spTree>
    <p:extLst>
      <p:ext uri="{BB962C8B-B14F-4D97-AF65-F5344CB8AC3E}">
        <p14:creationId xmlns:p14="http://schemas.microsoft.com/office/powerpoint/2010/main" val="3369346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50838"/>
            <a:ext cx="6324600" cy="715962"/>
          </a:xfrm>
        </p:spPr>
        <p:txBody>
          <a:bodyPr>
            <a:normAutofit/>
          </a:bodyPr>
          <a:lstStyle/>
          <a:p>
            <a:r>
              <a:rPr lang="en-US" sz="4000" b="1" dirty="0">
                <a:solidFill>
                  <a:schemeClr val="accent1"/>
                </a:solidFill>
              </a:rPr>
              <a:t>When to conduct a PTA </a:t>
            </a:r>
          </a:p>
        </p:txBody>
      </p:sp>
      <p:sp>
        <p:nvSpPr>
          <p:cNvPr id="3" name="Content Placeholder 2"/>
          <p:cNvSpPr>
            <a:spLocks noGrp="1"/>
          </p:cNvSpPr>
          <p:nvPr>
            <p:ph idx="1"/>
          </p:nvPr>
        </p:nvSpPr>
        <p:spPr>
          <a:xfrm>
            <a:off x="685800" y="1066800"/>
            <a:ext cx="6705600" cy="5257800"/>
          </a:xfrm>
        </p:spPr>
        <p:txBody>
          <a:bodyPr>
            <a:noAutofit/>
          </a:bodyPr>
          <a:lstStyle/>
          <a:p>
            <a:pPr>
              <a:spcBef>
                <a:spcPts val="0"/>
              </a:spcBef>
            </a:pPr>
            <a:r>
              <a:rPr lang="en-US" sz="1800" b="0" i="0" u="none" strike="noStrike" baseline="0" dirty="0"/>
              <a:t>Development or procurement of any new program or system that will handle or collect personally identifiable information (PII) </a:t>
            </a:r>
          </a:p>
          <a:p>
            <a:pPr>
              <a:spcBef>
                <a:spcPts val="0"/>
              </a:spcBef>
            </a:pPr>
            <a:endParaRPr lang="en-US" sz="1800" b="0" i="0" u="none" strike="noStrike" baseline="0" dirty="0"/>
          </a:p>
          <a:p>
            <a:pPr>
              <a:spcBef>
                <a:spcPts val="0"/>
              </a:spcBef>
            </a:pPr>
            <a:r>
              <a:rPr lang="en-US" sz="1800" b="0" i="0" u="none" strike="noStrike" baseline="0" dirty="0"/>
              <a:t>Establishment of pilots that will use PII </a:t>
            </a:r>
          </a:p>
          <a:p>
            <a:pPr marL="0" indent="0">
              <a:spcBef>
                <a:spcPts val="0"/>
              </a:spcBef>
              <a:buNone/>
            </a:pPr>
            <a:endParaRPr lang="en-US" sz="1800" b="0" i="0" u="none" strike="noStrike" baseline="0" dirty="0"/>
          </a:p>
          <a:p>
            <a:pPr>
              <a:spcBef>
                <a:spcPts val="0"/>
              </a:spcBef>
            </a:pPr>
            <a:r>
              <a:rPr lang="en-US" sz="1800" b="0" i="0" u="none" strike="noStrike" baseline="0" dirty="0"/>
              <a:t>Development of program or system revisions that affect PII </a:t>
            </a:r>
          </a:p>
          <a:p>
            <a:pPr>
              <a:spcBef>
                <a:spcPts val="0"/>
              </a:spcBef>
            </a:pPr>
            <a:endParaRPr lang="en-US" sz="1800" b="0" i="0" u="none" strike="noStrike" baseline="0" dirty="0"/>
          </a:p>
          <a:p>
            <a:pPr>
              <a:spcBef>
                <a:spcPts val="0"/>
              </a:spcBef>
            </a:pPr>
            <a:r>
              <a:rPr lang="en-US" sz="1800" b="0" i="0" u="none" strike="noStrike" baseline="0" dirty="0"/>
              <a:t>Issuance of a new or updated rulemaking that involves the collection, use, and maintenance of PII </a:t>
            </a:r>
          </a:p>
          <a:p>
            <a:pPr>
              <a:spcBef>
                <a:spcPts val="0"/>
              </a:spcBef>
            </a:pPr>
            <a:endParaRPr lang="en-US" sz="1800" b="0" i="0" u="none" strike="noStrike" baseline="0" dirty="0"/>
          </a:p>
          <a:p>
            <a:pPr>
              <a:spcBef>
                <a:spcPts val="0"/>
              </a:spcBef>
            </a:pPr>
            <a:r>
              <a:rPr lang="en-US" sz="1800" b="0" i="0" u="none" strike="noStrike" baseline="0" dirty="0"/>
              <a:t>Initiation of a new information sharing of PII, whether internal or external </a:t>
            </a:r>
          </a:p>
          <a:p>
            <a:pPr>
              <a:spcBef>
                <a:spcPts val="0"/>
              </a:spcBef>
            </a:pPr>
            <a:endParaRPr lang="en-US" sz="1800" b="0" i="0" u="none" strike="noStrike" baseline="0" dirty="0"/>
          </a:p>
          <a:p>
            <a:pPr>
              <a:spcBef>
                <a:spcPts val="0"/>
              </a:spcBef>
            </a:pPr>
            <a:r>
              <a:rPr lang="en-US" sz="1800" b="0" i="0" u="none" strike="noStrike" baseline="0" dirty="0"/>
              <a:t>Implementation of new uses of social media</a:t>
            </a:r>
          </a:p>
          <a:p>
            <a:pPr>
              <a:spcBef>
                <a:spcPts val="0"/>
              </a:spcBef>
            </a:pPr>
            <a:endParaRPr lang="en-US" sz="1800" dirty="0"/>
          </a:p>
          <a:p>
            <a:pPr>
              <a:spcBef>
                <a:spcPts val="0"/>
              </a:spcBef>
            </a:pPr>
            <a:r>
              <a:rPr lang="en-US" sz="1800" dirty="0"/>
              <a:t>Creation of new forms or other collections of PII (including but not limited to collections that trigger the Paperwork Reduction Act (PRA)) </a:t>
            </a:r>
          </a:p>
        </p:txBody>
      </p:sp>
    </p:spTree>
    <p:extLst>
      <p:ext uri="{BB962C8B-B14F-4D97-AF65-F5344CB8AC3E}">
        <p14:creationId xmlns:p14="http://schemas.microsoft.com/office/powerpoint/2010/main" val="2906606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4191000" cy="762000"/>
          </a:xfrm>
        </p:spPr>
        <p:txBody>
          <a:bodyPr>
            <a:noAutofit/>
          </a:bodyPr>
          <a:lstStyle/>
          <a:p>
            <a:r>
              <a:rPr lang="en-US" sz="4000" b="1" dirty="0">
                <a:solidFill>
                  <a:schemeClr val="accent1"/>
                </a:solidFill>
              </a:rPr>
              <a:t>The PTA Process </a:t>
            </a:r>
          </a:p>
        </p:txBody>
      </p:sp>
      <p:sp>
        <p:nvSpPr>
          <p:cNvPr id="3" name="Content Placeholder 2"/>
          <p:cNvSpPr>
            <a:spLocks noGrp="1"/>
          </p:cNvSpPr>
          <p:nvPr>
            <p:ph idx="1"/>
          </p:nvPr>
        </p:nvSpPr>
        <p:spPr>
          <a:xfrm>
            <a:off x="495300" y="1219200"/>
            <a:ext cx="6743700" cy="5029200"/>
          </a:xfrm>
        </p:spPr>
        <p:txBody>
          <a:bodyPr>
            <a:normAutofit fontScale="92500" lnSpcReduction="20000"/>
          </a:bodyPr>
          <a:lstStyle/>
          <a:p>
            <a:pPr lvl="0">
              <a:lnSpc>
                <a:spcPct val="110000"/>
              </a:lnSpc>
              <a:spcBef>
                <a:spcPts val="0"/>
              </a:spcBef>
              <a:buFont typeface="+mj-lt"/>
              <a:buAutoNum type="arabicPeriod"/>
            </a:pPr>
            <a:r>
              <a:rPr lang="en-US" sz="1700" dirty="0">
                <a:ea typeface="Calibri"/>
                <a:cs typeface="Times New Roman"/>
              </a:rPr>
              <a:t>The Program Office/System Owner/Rulemaking Team works with the FMCSA Privacy Team to develop the PTA. </a:t>
            </a:r>
          </a:p>
          <a:p>
            <a:pPr lvl="0">
              <a:lnSpc>
                <a:spcPct val="110000"/>
              </a:lnSpc>
              <a:spcBef>
                <a:spcPts val="0"/>
              </a:spcBef>
              <a:buFont typeface="+mj-lt"/>
              <a:buAutoNum type="arabicPeriod"/>
            </a:pPr>
            <a:endParaRPr lang="en-US" sz="1700" dirty="0">
              <a:ea typeface="Calibri"/>
              <a:cs typeface="Times New Roman"/>
            </a:endParaRPr>
          </a:p>
          <a:p>
            <a:pPr lvl="0">
              <a:lnSpc>
                <a:spcPct val="110000"/>
              </a:lnSpc>
              <a:spcBef>
                <a:spcPts val="0"/>
              </a:spcBef>
              <a:buFont typeface="+mj-lt"/>
              <a:buAutoNum type="arabicPeriod"/>
            </a:pPr>
            <a:r>
              <a:rPr lang="en-US" sz="1700" dirty="0">
                <a:ea typeface="Calibri"/>
                <a:cs typeface="Times New Roman"/>
              </a:rPr>
              <a:t>The PTA is reviewed by the FMCSA Privacy Team.   </a:t>
            </a:r>
          </a:p>
          <a:p>
            <a:pPr lvl="0">
              <a:lnSpc>
                <a:spcPct val="110000"/>
              </a:lnSpc>
              <a:spcBef>
                <a:spcPts val="0"/>
              </a:spcBef>
              <a:buFont typeface="+mj-lt"/>
              <a:buAutoNum type="arabicPeriod"/>
            </a:pPr>
            <a:endParaRPr lang="en-US" sz="1700" dirty="0">
              <a:ea typeface="Calibri"/>
              <a:cs typeface="Times New Roman"/>
            </a:endParaRPr>
          </a:p>
          <a:p>
            <a:pPr lvl="0">
              <a:lnSpc>
                <a:spcPct val="110000"/>
              </a:lnSpc>
              <a:spcBef>
                <a:spcPts val="0"/>
              </a:spcBef>
              <a:buFont typeface="+mj-lt"/>
              <a:buAutoNum type="arabicPeriod"/>
            </a:pPr>
            <a:r>
              <a:rPr lang="en-US" sz="1700" dirty="0">
                <a:ea typeface="Calibri"/>
                <a:cs typeface="Times New Roman"/>
              </a:rPr>
              <a:t>The PTA is submitted to the DOT Privacy Officer for review and adjudication. </a:t>
            </a:r>
          </a:p>
          <a:p>
            <a:pPr lvl="0">
              <a:lnSpc>
                <a:spcPct val="110000"/>
              </a:lnSpc>
              <a:spcBef>
                <a:spcPts val="0"/>
              </a:spcBef>
              <a:buFont typeface="+mj-lt"/>
              <a:buAutoNum type="arabicPeriod"/>
            </a:pPr>
            <a:endParaRPr lang="en-US" sz="1700" dirty="0">
              <a:ea typeface="Calibri"/>
              <a:cs typeface="Times New Roman"/>
            </a:endParaRPr>
          </a:p>
          <a:p>
            <a:pPr lvl="0">
              <a:lnSpc>
                <a:spcPct val="110000"/>
              </a:lnSpc>
              <a:spcBef>
                <a:spcPts val="0"/>
              </a:spcBef>
              <a:buFont typeface="+mj-lt"/>
              <a:buAutoNum type="arabicPeriod"/>
            </a:pPr>
            <a:r>
              <a:rPr lang="en-US" sz="1700" dirty="0">
                <a:ea typeface="Calibri"/>
                <a:cs typeface="Times New Roman"/>
              </a:rPr>
              <a:t>The FMCSA Privacy Team works with the Program Office/ System Owner/ Rulemaking Team to address any comments from the DOT Privacy Officer. </a:t>
            </a:r>
          </a:p>
          <a:p>
            <a:pPr lvl="0">
              <a:lnSpc>
                <a:spcPct val="110000"/>
              </a:lnSpc>
              <a:spcBef>
                <a:spcPts val="0"/>
              </a:spcBef>
              <a:buFont typeface="+mj-lt"/>
              <a:buAutoNum type="arabicPeriod"/>
            </a:pPr>
            <a:endParaRPr lang="en-US" sz="1700" dirty="0">
              <a:ea typeface="Calibri"/>
              <a:cs typeface="Times New Roman"/>
            </a:endParaRPr>
          </a:p>
          <a:p>
            <a:pPr lvl="0">
              <a:lnSpc>
                <a:spcPct val="110000"/>
              </a:lnSpc>
              <a:spcBef>
                <a:spcPts val="0"/>
              </a:spcBef>
              <a:buFont typeface="+mj-lt"/>
              <a:buAutoNum type="arabicPeriod"/>
            </a:pPr>
            <a:r>
              <a:rPr lang="en-US" sz="1700" dirty="0">
                <a:ea typeface="Calibri"/>
                <a:cs typeface="Times New Roman"/>
              </a:rPr>
              <a:t>Once the comments have been sufficiently addressed, the PTA is re-submitted to the DOT Privacy Officer. </a:t>
            </a:r>
          </a:p>
          <a:p>
            <a:pPr lvl="0">
              <a:lnSpc>
                <a:spcPct val="110000"/>
              </a:lnSpc>
              <a:spcBef>
                <a:spcPts val="0"/>
              </a:spcBef>
              <a:buFont typeface="+mj-lt"/>
              <a:buAutoNum type="arabicPeriod"/>
            </a:pPr>
            <a:endParaRPr lang="en-US" sz="1700" dirty="0">
              <a:ea typeface="Calibri"/>
              <a:cs typeface="Times New Roman"/>
            </a:endParaRPr>
          </a:p>
          <a:p>
            <a:pPr lvl="0">
              <a:lnSpc>
                <a:spcPct val="110000"/>
              </a:lnSpc>
              <a:spcBef>
                <a:spcPts val="0"/>
              </a:spcBef>
              <a:buFont typeface="+mj-lt"/>
              <a:buAutoNum type="arabicPeriod"/>
            </a:pPr>
            <a:r>
              <a:rPr lang="en-US" sz="1700" dirty="0">
                <a:ea typeface="Calibri"/>
                <a:cs typeface="Times New Roman"/>
              </a:rPr>
              <a:t>The DOT Privacy Officer approves the PTA and officially determines if the system/rulemaking/program requires a PIA or SORN. </a:t>
            </a:r>
          </a:p>
          <a:p>
            <a:pPr marL="457200" marR="0" indent="0">
              <a:lnSpc>
                <a:spcPct val="110000"/>
              </a:lnSpc>
              <a:spcBef>
                <a:spcPts val="0"/>
              </a:spcBef>
              <a:spcAft>
                <a:spcPts val="0"/>
              </a:spcAft>
              <a:buNone/>
            </a:pPr>
            <a:endParaRPr lang="en-US" sz="1900" dirty="0">
              <a:ea typeface="Calibri"/>
              <a:cs typeface="Times New Roman"/>
            </a:endParaRPr>
          </a:p>
          <a:p>
            <a:pPr marL="457200" marR="0" indent="0">
              <a:lnSpc>
                <a:spcPct val="110000"/>
              </a:lnSpc>
              <a:spcBef>
                <a:spcPts val="0"/>
              </a:spcBef>
              <a:spcAft>
                <a:spcPts val="0"/>
              </a:spcAft>
              <a:buNone/>
            </a:pPr>
            <a:r>
              <a:rPr lang="en-US" sz="1700" dirty="0">
                <a:solidFill>
                  <a:schemeClr val="accent1"/>
                </a:solidFill>
                <a:ea typeface="Calibri"/>
                <a:cs typeface="Times New Roman"/>
              </a:rPr>
              <a:t>*</a:t>
            </a:r>
            <a:r>
              <a:rPr lang="en-US" sz="1300" dirty="0">
                <a:ea typeface="Calibri"/>
                <a:cs typeface="Times New Roman"/>
              </a:rPr>
              <a:t>The approved document is reviewed and updated every 3 years. If any significant changes to the system/ program/ rulemaking are made the PTA must be updated to reflect these changes. </a:t>
            </a:r>
          </a:p>
          <a:p>
            <a:endParaRPr lang="en-US" dirty="0"/>
          </a:p>
        </p:txBody>
      </p:sp>
    </p:spTree>
    <p:extLst>
      <p:ext uri="{BB962C8B-B14F-4D97-AF65-F5344CB8AC3E}">
        <p14:creationId xmlns:p14="http://schemas.microsoft.com/office/powerpoint/2010/main" val="1248077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533400" y="350915"/>
            <a:ext cx="6477000" cy="584200"/>
          </a:xfrm>
        </p:spPr>
        <p:txBody>
          <a:bodyPr>
            <a:normAutofit fontScale="90000"/>
          </a:bodyPr>
          <a:lstStyle/>
          <a:p>
            <a:pPr eaLnBrk="1" hangingPunct="1"/>
            <a:r>
              <a:rPr lang="en-US" altLang="en-US" b="1" dirty="0">
                <a:solidFill>
                  <a:schemeClr val="accent1"/>
                </a:solidFill>
              </a:rPr>
              <a:t>Privacy Impact Assessment (PIA) </a:t>
            </a:r>
          </a:p>
        </p:txBody>
      </p:sp>
      <p:sp>
        <p:nvSpPr>
          <p:cNvPr id="13315" name="Content Placeholder 2"/>
          <p:cNvSpPr>
            <a:spLocks noGrp="1"/>
          </p:cNvSpPr>
          <p:nvPr>
            <p:ph idx="1"/>
          </p:nvPr>
        </p:nvSpPr>
        <p:spPr>
          <a:xfrm>
            <a:off x="568911" y="1219200"/>
            <a:ext cx="6705600" cy="4648200"/>
          </a:xfrm>
        </p:spPr>
        <p:txBody>
          <a:bodyPr>
            <a:normAutofit/>
          </a:bodyPr>
          <a:lstStyle/>
          <a:p>
            <a:pPr>
              <a:spcBef>
                <a:spcPts val="0"/>
              </a:spcBef>
            </a:pPr>
            <a:r>
              <a:rPr lang="en-US" sz="1600" dirty="0"/>
              <a:t>A PIA is a comprehensive analysis of how FMCSA’s electronic information systems and collections handle PII and how a new regulation will affect the privacy of individuals</a:t>
            </a:r>
            <a:r>
              <a:rPr lang="en-US" altLang="en-US" sz="1600" dirty="0"/>
              <a:t>.  </a:t>
            </a:r>
          </a:p>
          <a:p>
            <a:pPr>
              <a:spcBef>
                <a:spcPts val="0"/>
              </a:spcBef>
            </a:pPr>
            <a:endParaRPr lang="en-US" altLang="en-US" sz="1600" dirty="0"/>
          </a:p>
          <a:p>
            <a:pPr>
              <a:spcBef>
                <a:spcPts val="0"/>
              </a:spcBef>
            </a:pPr>
            <a:r>
              <a:rPr lang="en-US" altLang="en-US" sz="1600" dirty="0"/>
              <a:t>PIAs are a practical method of evaluating privacy in information systems and collections, and documenting assurance that privacy issues have been identified and adequately addressed. </a:t>
            </a:r>
          </a:p>
          <a:p>
            <a:pPr>
              <a:spcBef>
                <a:spcPts val="0"/>
              </a:spcBef>
            </a:pPr>
            <a:endParaRPr lang="en-US" altLang="en-US" sz="1600" dirty="0"/>
          </a:p>
          <a:p>
            <a:pPr>
              <a:spcBef>
                <a:spcPts val="0"/>
              </a:spcBef>
            </a:pPr>
            <a:r>
              <a:rPr lang="en-US" altLang="en-US" sz="1600" dirty="0"/>
              <a:t>The objective of the PIA is to systematically identify the risks and potential effects of collecting, maintaining, and disseminating PII, and to examine and evaluate other processes for handling information to lessen privacy risks.</a:t>
            </a:r>
          </a:p>
          <a:p>
            <a:pPr>
              <a:spcBef>
                <a:spcPts val="0"/>
              </a:spcBef>
            </a:pPr>
            <a:endParaRPr lang="en-US" altLang="en-US" sz="1600" dirty="0"/>
          </a:p>
          <a:p>
            <a:pPr>
              <a:spcBef>
                <a:spcPts val="0"/>
              </a:spcBef>
            </a:pPr>
            <a:r>
              <a:rPr lang="en-US" altLang="en-US" sz="1600" dirty="0"/>
              <a:t>PIAs are required for Federal IT Systems or programs that collect and store PII and rulemakings with a Privacy impact. </a:t>
            </a:r>
          </a:p>
          <a:p>
            <a:pPr>
              <a:spcBef>
                <a:spcPts val="0"/>
              </a:spcBef>
            </a:pPr>
            <a:endParaRPr lang="en-US" altLang="en-US" sz="1600" dirty="0"/>
          </a:p>
          <a:p>
            <a:pPr>
              <a:spcBef>
                <a:spcPts val="0"/>
              </a:spcBef>
            </a:pPr>
            <a:r>
              <a:rPr lang="en-US" altLang="en-US" sz="1600" dirty="0"/>
              <a:t>PIAs serve as public notice of a system’s potential privacy impacts and are posted on the DOT Privacy Office’s website</a:t>
            </a:r>
            <a:r>
              <a:rPr lang="en-US" altLang="en-US" sz="1700" dirty="0"/>
              <a:t>.  </a:t>
            </a:r>
          </a:p>
          <a:p>
            <a:pPr eaLnBrk="1" hangingPunct="1"/>
            <a:endParaRPr lang="en-US" altLang="en-US" dirty="0"/>
          </a:p>
        </p:txBody>
      </p:sp>
    </p:spTree>
    <p:extLst>
      <p:ext uri="{BB962C8B-B14F-4D97-AF65-F5344CB8AC3E}">
        <p14:creationId xmlns:p14="http://schemas.microsoft.com/office/powerpoint/2010/main" val="2631251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052" y="424819"/>
            <a:ext cx="5334000" cy="715962"/>
          </a:xfrm>
        </p:spPr>
        <p:txBody>
          <a:bodyPr>
            <a:normAutofit/>
          </a:bodyPr>
          <a:lstStyle/>
          <a:p>
            <a:r>
              <a:rPr lang="en-US" b="1" dirty="0">
                <a:solidFill>
                  <a:schemeClr val="accent1"/>
                </a:solidFill>
              </a:rPr>
              <a:t>When to conduct a PIA</a:t>
            </a:r>
          </a:p>
        </p:txBody>
      </p:sp>
      <p:sp>
        <p:nvSpPr>
          <p:cNvPr id="3" name="Content Placeholder 2"/>
          <p:cNvSpPr>
            <a:spLocks noGrp="1"/>
          </p:cNvSpPr>
          <p:nvPr>
            <p:ph idx="1"/>
          </p:nvPr>
        </p:nvSpPr>
        <p:spPr>
          <a:xfrm>
            <a:off x="457200" y="1143000"/>
            <a:ext cx="6934200" cy="5334000"/>
          </a:xfrm>
        </p:spPr>
        <p:txBody>
          <a:bodyPr>
            <a:normAutofit fontScale="55000" lnSpcReduction="20000"/>
          </a:bodyPr>
          <a:lstStyle/>
          <a:p>
            <a:endParaRPr lang="en-US" sz="1400" b="0" i="0" u="none" strike="noStrike" baseline="0" dirty="0">
              <a:solidFill>
                <a:srgbClr val="000000"/>
              </a:solidFill>
              <a:latin typeface="Arial"/>
            </a:endParaRPr>
          </a:p>
          <a:p>
            <a:pPr marL="0" lvl="0" indent="0">
              <a:lnSpc>
                <a:spcPct val="120000"/>
              </a:lnSpc>
              <a:spcBef>
                <a:spcPts val="0"/>
              </a:spcBef>
              <a:buNone/>
            </a:pPr>
            <a:r>
              <a:rPr lang="en-US" sz="2900" b="1" dirty="0"/>
              <a:t>Developing or procuring any new technologies or systems that handle or collect PII</a:t>
            </a:r>
            <a:r>
              <a:rPr lang="en-US" sz="2900" dirty="0"/>
              <a:t>.  </a:t>
            </a:r>
          </a:p>
          <a:p>
            <a:pPr>
              <a:lnSpc>
                <a:spcPct val="120000"/>
              </a:lnSpc>
              <a:spcBef>
                <a:spcPts val="0"/>
              </a:spcBef>
            </a:pPr>
            <a:r>
              <a:rPr lang="en-US" sz="2700" dirty="0"/>
              <a:t>The PIA should show that privacy was considered from the beginning stage of system development.</a:t>
            </a:r>
          </a:p>
          <a:p>
            <a:pPr>
              <a:lnSpc>
                <a:spcPct val="120000"/>
              </a:lnSpc>
              <a:spcBef>
                <a:spcPts val="0"/>
              </a:spcBef>
            </a:pPr>
            <a:r>
              <a:rPr lang="en-US" sz="2700" dirty="0"/>
              <a:t>If a program or system is beginning with a pilot test, a PIA is required prior to the commencement of the pilot test.</a:t>
            </a:r>
          </a:p>
          <a:p>
            <a:pPr lvl="1">
              <a:lnSpc>
                <a:spcPct val="120000"/>
              </a:lnSpc>
              <a:spcBef>
                <a:spcPts val="0"/>
              </a:spcBef>
            </a:pPr>
            <a:endParaRPr lang="en-US" sz="2900" dirty="0"/>
          </a:p>
          <a:p>
            <a:pPr marL="0" lvl="0" indent="0">
              <a:lnSpc>
                <a:spcPct val="120000"/>
              </a:lnSpc>
              <a:spcBef>
                <a:spcPts val="0"/>
              </a:spcBef>
              <a:buNone/>
            </a:pPr>
            <a:r>
              <a:rPr lang="en-US" sz="2900" b="1" dirty="0"/>
              <a:t>Developing system revisions</a:t>
            </a:r>
          </a:p>
          <a:p>
            <a:pPr>
              <a:lnSpc>
                <a:spcPct val="120000"/>
              </a:lnSpc>
              <a:spcBef>
                <a:spcPts val="0"/>
              </a:spcBef>
            </a:pPr>
            <a:r>
              <a:rPr lang="en-US" sz="2700" dirty="0"/>
              <a:t>If FMCSA modifies an existing system, a PIA will be required.  </a:t>
            </a:r>
            <a:r>
              <a:rPr lang="en-US" sz="2700" i="1" dirty="0"/>
              <a:t>For example</a:t>
            </a:r>
            <a:r>
              <a:rPr lang="en-US" sz="2700" dirty="0"/>
              <a:t>, if a FMCSA program or system adds additional sharing of information either with another agency or incorporates commercial data from an outside data aggregator, a PIA is required.</a:t>
            </a:r>
          </a:p>
          <a:p>
            <a:pPr>
              <a:lnSpc>
                <a:spcPct val="120000"/>
              </a:lnSpc>
              <a:spcBef>
                <a:spcPts val="0"/>
              </a:spcBef>
            </a:pPr>
            <a:endParaRPr lang="en-US" sz="2900" dirty="0"/>
          </a:p>
          <a:p>
            <a:pPr marL="0" lvl="0" indent="0">
              <a:lnSpc>
                <a:spcPct val="120000"/>
              </a:lnSpc>
              <a:spcBef>
                <a:spcPts val="0"/>
              </a:spcBef>
              <a:buNone/>
            </a:pPr>
            <a:r>
              <a:rPr lang="en-US" sz="2900" b="1" dirty="0"/>
              <a:t>Issuing a new or updated rulemaking that entails the collection of PII  </a:t>
            </a:r>
          </a:p>
          <a:p>
            <a:pPr>
              <a:lnSpc>
                <a:spcPct val="120000"/>
              </a:lnSpc>
              <a:spcBef>
                <a:spcPts val="0"/>
              </a:spcBef>
            </a:pPr>
            <a:r>
              <a:rPr lang="en-US" sz="2700" dirty="0"/>
              <a:t>If FMCSA decides to collect new information or update its existing collections as part of a rulemaking, a PIA is required.  The PIA should discuss how the management of these new collections ensures conformity with the Privacy Act of 1974 and current privacy guidance/regulations. </a:t>
            </a:r>
          </a:p>
          <a:p>
            <a:pPr>
              <a:lnSpc>
                <a:spcPct val="120000"/>
              </a:lnSpc>
              <a:spcBef>
                <a:spcPts val="0"/>
              </a:spcBef>
            </a:pPr>
            <a:r>
              <a:rPr lang="en-US" sz="2700" dirty="0"/>
              <a:t>Even if FMCSA has specific legal authority to collect certain information or build a certain program or system, a PIA is required.</a:t>
            </a:r>
          </a:p>
          <a:p>
            <a:endParaRPr lang="en-US" sz="2400" b="0" i="0" u="none" strike="noStrike" baseline="0" dirty="0">
              <a:solidFill>
                <a:srgbClr val="2D2D2D"/>
              </a:solidFill>
              <a:latin typeface="Arial"/>
            </a:endParaRPr>
          </a:p>
          <a:p>
            <a:endParaRPr lang="en-US" dirty="0"/>
          </a:p>
        </p:txBody>
      </p:sp>
    </p:spTree>
    <p:extLst>
      <p:ext uri="{BB962C8B-B14F-4D97-AF65-F5344CB8AC3E}">
        <p14:creationId xmlns:p14="http://schemas.microsoft.com/office/powerpoint/2010/main" val="3151745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p:nvPr>
        </p:nvSpPr>
        <p:spPr>
          <a:xfrm>
            <a:off x="609600" y="457200"/>
            <a:ext cx="5791200" cy="1062361"/>
          </a:xfrm>
        </p:spPr>
        <p:txBody>
          <a:bodyPr>
            <a:noAutofit/>
          </a:bodyPr>
          <a:lstStyle/>
          <a:p>
            <a:r>
              <a:rPr lang="en-US" altLang="en-US" sz="3600" b="1" dirty="0">
                <a:solidFill>
                  <a:schemeClr val="accent1"/>
                </a:solidFill>
              </a:rPr>
              <a:t>Information included in a PIA</a:t>
            </a:r>
          </a:p>
        </p:txBody>
      </p:sp>
      <p:sp>
        <p:nvSpPr>
          <p:cNvPr id="27652" name="Rectangle 3"/>
          <p:cNvSpPr>
            <a:spLocks noGrp="1" noChangeArrowheads="1"/>
          </p:cNvSpPr>
          <p:nvPr>
            <p:ph idx="1"/>
          </p:nvPr>
        </p:nvSpPr>
        <p:spPr>
          <a:xfrm>
            <a:off x="838200" y="1866900"/>
            <a:ext cx="3505200" cy="3124200"/>
          </a:xfrm>
        </p:spPr>
        <p:txBody>
          <a:bodyPr>
            <a:noAutofit/>
          </a:bodyPr>
          <a:lstStyle/>
          <a:p>
            <a:pPr>
              <a:spcBef>
                <a:spcPts val="0"/>
              </a:spcBef>
            </a:pPr>
            <a:r>
              <a:rPr lang="en-US" altLang="en-US" sz="1400" dirty="0"/>
              <a:t>Background information on the system/program/rulemaking</a:t>
            </a:r>
          </a:p>
          <a:p>
            <a:pPr>
              <a:spcBef>
                <a:spcPts val="0"/>
              </a:spcBef>
            </a:pPr>
            <a:endParaRPr lang="en-US" altLang="en-US" sz="1400" dirty="0"/>
          </a:p>
          <a:p>
            <a:pPr>
              <a:spcBef>
                <a:spcPts val="0"/>
              </a:spcBef>
            </a:pPr>
            <a:r>
              <a:rPr lang="en-US" altLang="en-US" sz="1400" dirty="0"/>
              <a:t>What information the system is collecting</a:t>
            </a:r>
          </a:p>
          <a:p>
            <a:pPr>
              <a:spcBef>
                <a:spcPts val="0"/>
              </a:spcBef>
            </a:pPr>
            <a:endParaRPr lang="en-US" altLang="en-US" sz="1400" dirty="0"/>
          </a:p>
          <a:p>
            <a:pPr>
              <a:spcBef>
                <a:spcPts val="0"/>
              </a:spcBef>
            </a:pPr>
            <a:r>
              <a:rPr lang="en-US" altLang="en-US" sz="1400" dirty="0"/>
              <a:t>Why the information is being collected</a:t>
            </a:r>
          </a:p>
          <a:p>
            <a:pPr>
              <a:spcBef>
                <a:spcPts val="0"/>
              </a:spcBef>
            </a:pPr>
            <a:endParaRPr lang="en-US" altLang="en-US" sz="1400" dirty="0"/>
          </a:p>
          <a:p>
            <a:pPr>
              <a:spcBef>
                <a:spcPts val="0"/>
              </a:spcBef>
            </a:pPr>
            <a:r>
              <a:rPr lang="en-US" altLang="en-US" sz="1400" dirty="0"/>
              <a:t>Intended use of the information</a:t>
            </a:r>
          </a:p>
          <a:p>
            <a:pPr>
              <a:spcBef>
                <a:spcPts val="0"/>
              </a:spcBef>
            </a:pPr>
            <a:endParaRPr lang="en-US" altLang="en-US" sz="1400" dirty="0"/>
          </a:p>
          <a:p>
            <a:pPr>
              <a:spcBef>
                <a:spcPts val="0"/>
              </a:spcBef>
            </a:pPr>
            <a:r>
              <a:rPr lang="en-US" altLang="en-US" sz="1400" dirty="0"/>
              <a:t>With whom the information will be shared</a:t>
            </a:r>
          </a:p>
          <a:p>
            <a:endParaRPr lang="en-US" altLang="en-US" sz="400" dirty="0"/>
          </a:p>
          <a:p>
            <a:endParaRPr lang="en-US" altLang="en-US" sz="400" dirty="0"/>
          </a:p>
        </p:txBody>
      </p:sp>
      <p:sp>
        <p:nvSpPr>
          <p:cNvPr id="2" name="Rectangle 1">
            <a:extLst>
              <a:ext uri="{FF2B5EF4-FFF2-40B4-BE49-F238E27FC236}">
                <a16:creationId xmlns:a16="http://schemas.microsoft.com/office/drawing/2014/main" id="{C55AADDE-BD9E-46D2-BA87-F8D289BEF7CC}"/>
              </a:ext>
            </a:extLst>
          </p:cNvPr>
          <p:cNvSpPr/>
          <p:nvPr/>
        </p:nvSpPr>
        <p:spPr>
          <a:xfrm>
            <a:off x="4495800" y="1752600"/>
            <a:ext cx="3276598" cy="3733800"/>
          </a:xfrm>
          <a:prstGeom prst="rect">
            <a:avLst/>
          </a:prstGeom>
        </p:spPr>
        <p:txBody>
          <a:bodyPr vert="horz" lIns="91440" tIns="45720" rIns="91440" bIns="45720" rtlCol="0">
            <a:noAutofit/>
          </a:bodyPr>
          <a:lstStyle/>
          <a:p>
            <a:pPr marL="342900" indent="-342900">
              <a:buClr>
                <a:schemeClr val="accent1"/>
              </a:buClr>
              <a:buSzPct val="80000"/>
              <a:buFont typeface="Wingdings 3" charset="2"/>
              <a:buChar char=""/>
            </a:pPr>
            <a:r>
              <a:rPr lang="en-US" sz="1400" dirty="0">
                <a:solidFill>
                  <a:schemeClr val="tx1">
                    <a:lumMod val="75000"/>
                    <a:lumOff val="25000"/>
                  </a:schemeClr>
                </a:solidFill>
              </a:rPr>
              <a:t>What opportunities individuals have to decline to provide information or consent to particular uses of the information</a:t>
            </a:r>
          </a:p>
          <a:p>
            <a:pPr marL="342900" indent="-342900">
              <a:buClr>
                <a:schemeClr val="accent1"/>
              </a:buClr>
              <a:buSzPct val="80000"/>
              <a:buFont typeface="Wingdings 3" charset="2"/>
              <a:buChar char=""/>
            </a:pPr>
            <a:endParaRPr lang="en-US" sz="1400" dirty="0">
              <a:solidFill>
                <a:schemeClr val="tx1">
                  <a:lumMod val="75000"/>
                  <a:lumOff val="25000"/>
                </a:schemeClr>
              </a:solidFill>
            </a:endParaRPr>
          </a:p>
          <a:p>
            <a:pPr marL="342900" indent="-342900">
              <a:buClr>
                <a:schemeClr val="accent1"/>
              </a:buClr>
              <a:buSzPct val="80000"/>
              <a:buFont typeface="Wingdings 3" charset="2"/>
              <a:buChar char=""/>
            </a:pPr>
            <a:r>
              <a:rPr lang="en-US" sz="1400" dirty="0">
                <a:solidFill>
                  <a:schemeClr val="tx1">
                    <a:lumMod val="75000"/>
                    <a:lumOff val="25000"/>
                  </a:schemeClr>
                </a:solidFill>
              </a:rPr>
              <a:t>How long the information will be retained</a:t>
            </a:r>
          </a:p>
          <a:p>
            <a:pPr marL="342900" indent="-342900">
              <a:buClr>
                <a:schemeClr val="accent1"/>
              </a:buClr>
              <a:buSzPct val="80000"/>
              <a:buFont typeface="Wingdings 3" charset="2"/>
              <a:buChar char=""/>
            </a:pPr>
            <a:endParaRPr lang="en-US" sz="1400" dirty="0">
              <a:solidFill>
                <a:schemeClr val="tx1">
                  <a:lumMod val="75000"/>
                  <a:lumOff val="25000"/>
                </a:schemeClr>
              </a:solidFill>
            </a:endParaRPr>
          </a:p>
          <a:p>
            <a:pPr marL="342900" indent="-342900">
              <a:buClr>
                <a:schemeClr val="accent1"/>
              </a:buClr>
              <a:buSzPct val="80000"/>
              <a:buFont typeface="Wingdings 3" charset="2"/>
              <a:buChar char=""/>
            </a:pPr>
            <a:r>
              <a:rPr lang="en-US" sz="1400" dirty="0">
                <a:solidFill>
                  <a:schemeClr val="tx1">
                    <a:lumMod val="75000"/>
                    <a:lumOff val="25000"/>
                  </a:schemeClr>
                </a:solidFill>
              </a:rPr>
              <a:t>How the quality of the information is ensured</a:t>
            </a:r>
          </a:p>
          <a:p>
            <a:pPr marL="342900" indent="-342900">
              <a:buClr>
                <a:schemeClr val="accent1"/>
              </a:buClr>
              <a:buSzPct val="80000"/>
              <a:buFont typeface="Wingdings 3" charset="2"/>
              <a:buChar char=""/>
            </a:pPr>
            <a:endParaRPr lang="en-US" sz="1400" dirty="0">
              <a:solidFill>
                <a:schemeClr val="tx1">
                  <a:lumMod val="75000"/>
                  <a:lumOff val="25000"/>
                </a:schemeClr>
              </a:solidFill>
            </a:endParaRPr>
          </a:p>
          <a:p>
            <a:pPr marL="342900" indent="-342900">
              <a:buClr>
                <a:schemeClr val="accent1"/>
              </a:buClr>
              <a:buSzPct val="80000"/>
              <a:buFont typeface="Wingdings 3" charset="2"/>
              <a:buChar char=""/>
            </a:pPr>
            <a:r>
              <a:rPr lang="en-US" sz="1400" dirty="0">
                <a:solidFill>
                  <a:schemeClr val="tx1">
                    <a:lumMod val="75000"/>
                    <a:lumOff val="25000"/>
                  </a:schemeClr>
                </a:solidFill>
              </a:rPr>
              <a:t>How the information will be secured</a:t>
            </a:r>
          </a:p>
          <a:p>
            <a:pPr marL="342900" indent="-342900">
              <a:buClr>
                <a:schemeClr val="accent1"/>
              </a:buClr>
              <a:buSzPct val="80000"/>
              <a:buFont typeface="Wingdings 3" charset="2"/>
              <a:buChar char=""/>
            </a:pPr>
            <a:endParaRPr lang="en-US" sz="1400" dirty="0">
              <a:solidFill>
                <a:schemeClr val="tx1">
                  <a:lumMod val="75000"/>
                  <a:lumOff val="25000"/>
                </a:schemeClr>
              </a:solidFill>
            </a:endParaRPr>
          </a:p>
          <a:p>
            <a:pPr marL="342900" indent="-342900">
              <a:buClr>
                <a:schemeClr val="accent1"/>
              </a:buClr>
              <a:buSzPct val="80000"/>
              <a:buFont typeface="Wingdings 3" charset="2"/>
              <a:buChar char=""/>
            </a:pPr>
            <a:r>
              <a:rPr lang="en-US" sz="1400" dirty="0">
                <a:solidFill>
                  <a:schemeClr val="tx1">
                    <a:lumMod val="75000"/>
                    <a:lumOff val="25000"/>
                  </a:schemeClr>
                </a:solidFill>
              </a:rPr>
              <a:t>Whether a system of records is being created</a:t>
            </a:r>
          </a:p>
        </p:txBody>
      </p:sp>
    </p:spTree>
    <p:extLst>
      <p:ext uri="{BB962C8B-B14F-4D97-AF65-F5344CB8AC3E}">
        <p14:creationId xmlns:p14="http://schemas.microsoft.com/office/powerpoint/2010/main" val="870198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3619500" cy="685800"/>
          </a:xfrm>
        </p:spPr>
        <p:txBody>
          <a:bodyPr>
            <a:normAutofit/>
          </a:bodyPr>
          <a:lstStyle/>
          <a:p>
            <a:r>
              <a:rPr lang="en-US" b="1" dirty="0">
                <a:solidFill>
                  <a:schemeClr val="accent1"/>
                </a:solidFill>
              </a:rPr>
              <a:t>The PIA Process </a:t>
            </a:r>
          </a:p>
        </p:txBody>
      </p:sp>
      <p:sp>
        <p:nvSpPr>
          <p:cNvPr id="3" name="Content Placeholder 2"/>
          <p:cNvSpPr>
            <a:spLocks noGrp="1"/>
          </p:cNvSpPr>
          <p:nvPr>
            <p:ph idx="1"/>
          </p:nvPr>
        </p:nvSpPr>
        <p:spPr>
          <a:xfrm>
            <a:off x="685800" y="1447800"/>
            <a:ext cx="6324600" cy="4191000"/>
          </a:xfrm>
        </p:spPr>
        <p:txBody>
          <a:bodyPr>
            <a:normAutofit fontScale="92500" lnSpcReduction="20000"/>
          </a:bodyPr>
          <a:lstStyle/>
          <a:p>
            <a:pPr lvl="0">
              <a:spcBef>
                <a:spcPts val="0"/>
              </a:spcBef>
              <a:buFont typeface="+mj-lt"/>
              <a:buAutoNum type="arabicPeriod"/>
            </a:pPr>
            <a:r>
              <a:rPr lang="en-US" sz="1600" dirty="0">
                <a:ea typeface="Calibri"/>
                <a:cs typeface="Times New Roman"/>
              </a:rPr>
              <a:t>The Program Office/ System Owner/ Rulemaking Team works with the FMCSA Privacy Team to develop the PIA. </a:t>
            </a:r>
          </a:p>
          <a:p>
            <a:pPr lvl="0">
              <a:spcBef>
                <a:spcPts val="0"/>
              </a:spcBef>
              <a:buFont typeface="+mj-lt"/>
              <a:buAutoNum type="arabicPeriod"/>
            </a:pPr>
            <a:endParaRPr lang="en-US" sz="1600" dirty="0">
              <a:ea typeface="Calibri"/>
              <a:cs typeface="Times New Roman"/>
            </a:endParaRPr>
          </a:p>
          <a:p>
            <a:pPr lvl="0">
              <a:spcBef>
                <a:spcPts val="0"/>
              </a:spcBef>
              <a:buFont typeface="+mj-lt"/>
              <a:buAutoNum type="arabicPeriod"/>
            </a:pPr>
            <a:r>
              <a:rPr lang="en-US" sz="1600" dirty="0">
                <a:ea typeface="Calibri"/>
                <a:cs typeface="Times New Roman"/>
              </a:rPr>
              <a:t>The PIA is reviewed by the FMCSA Privacy Team.   </a:t>
            </a:r>
          </a:p>
          <a:p>
            <a:pPr lvl="0">
              <a:spcBef>
                <a:spcPts val="0"/>
              </a:spcBef>
              <a:buFont typeface="+mj-lt"/>
              <a:buAutoNum type="arabicPeriod"/>
            </a:pPr>
            <a:endParaRPr lang="en-US" sz="1600" dirty="0">
              <a:ea typeface="Calibri"/>
              <a:cs typeface="Times New Roman"/>
            </a:endParaRPr>
          </a:p>
          <a:p>
            <a:pPr lvl="0">
              <a:spcBef>
                <a:spcPts val="0"/>
              </a:spcBef>
              <a:buFont typeface="+mj-lt"/>
              <a:buAutoNum type="arabicPeriod"/>
            </a:pPr>
            <a:r>
              <a:rPr lang="en-US" sz="1600" dirty="0">
                <a:ea typeface="Calibri"/>
                <a:cs typeface="Times New Roman"/>
              </a:rPr>
              <a:t>The PIA is submitted to the DOT Privacy Officer for review and approval.</a:t>
            </a:r>
          </a:p>
          <a:p>
            <a:pPr lvl="0">
              <a:spcBef>
                <a:spcPts val="0"/>
              </a:spcBef>
              <a:buFont typeface="+mj-lt"/>
              <a:buAutoNum type="arabicPeriod"/>
            </a:pPr>
            <a:endParaRPr lang="en-US" sz="1600" dirty="0">
              <a:ea typeface="Calibri"/>
              <a:cs typeface="Times New Roman"/>
            </a:endParaRPr>
          </a:p>
          <a:p>
            <a:pPr lvl="0">
              <a:spcBef>
                <a:spcPts val="0"/>
              </a:spcBef>
              <a:buFont typeface="+mj-lt"/>
              <a:buAutoNum type="arabicPeriod"/>
            </a:pPr>
            <a:r>
              <a:rPr lang="en-US" sz="1600" dirty="0">
                <a:ea typeface="Calibri"/>
                <a:cs typeface="Times New Roman"/>
              </a:rPr>
              <a:t>The FMCSA Privacy Team works with the Program Office/ System Owner/ Rulemaking Team to address any comments from the DOT Privacy Officer.</a:t>
            </a:r>
          </a:p>
          <a:p>
            <a:pPr lvl="0">
              <a:spcBef>
                <a:spcPts val="0"/>
              </a:spcBef>
              <a:buFont typeface="+mj-lt"/>
              <a:buAutoNum type="arabicPeriod"/>
            </a:pPr>
            <a:endParaRPr lang="en-US" sz="1600" dirty="0">
              <a:ea typeface="Calibri"/>
              <a:cs typeface="Times New Roman"/>
            </a:endParaRPr>
          </a:p>
          <a:p>
            <a:pPr lvl="0">
              <a:spcBef>
                <a:spcPts val="0"/>
              </a:spcBef>
              <a:buFont typeface="+mj-lt"/>
              <a:buAutoNum type="arabicPeriod"/>
            </a:pPr>
            <a:r>
              <a:rPr lang="en-US" sz="1600" dirty="0">
                <a:ea typeface="Calibri"/>
                <a:cs typeface="Times New Roman"/>
              </a:rPr>
              <a:t>Once the comments have been sufficiently addressed, the PIA is re-submitted to the DOT Privacy Officer. </a:t>
            </a:r>
          </a:p>
          <a:p>
            <a:pPr lvl="0">
              <a:spcBef>
                <a:spcPts val="0"/>
              </a:spcBef>
              <a:buFont typeface="+mj-lt"/>
              <a:buAutoNum type="arabicPeriod"/>
            </a:pPr>
            <a:endParaRPr lang="en-US" sz="1600" dirty="0">
              <a:ea typeface="Calibri"/>
              <a:cs typeface="Times New Roman"/>
            </a:endParaRPr>
          </a:p>
          <a:p>
            <a:pPr lvl="0">
              <a:spcBef>
                <a:spcPts val="0"/>
              </a:spcBef>
              <a:buFont typeface="+mj-lt"/>
              <a:buAutoNum type="arabicPeriod"/>
            </a:pPr>
            <a:r>
              <a:rPr lang="en-US" sz="1600" dirty="0">
                <a:ea typeface="Calibri"/>
                <a:cs typeface="Times New Roman"/>
              </a:rPr>
              <a:t>The DOT Privacy Officer approves the PIA and the document is published on the DOT Privacy Office website. </a:t>
            </a:r>
          </a:p>
          <a:p>
            <a:pPr lvl="0">
              <a:spcBef>
                <a:spcPts val="0"/>
              </a:spcBef>
              <a:buFont typeface="+mj-lt"/>
              <a:buAutoNum type="arabicPeriod"/>
            </a:pPr>
            <a:endParaRPr lang="en-US" dirty="0">
              <a:ea typeface="Calibri"/>
              <a:cs typeface="Times New Roman"/>
            </a:endParaRPr>
          </a:p>
          <a:p>
            <a:pPr marL="457200" marR="0" indent="0">
              <a:spcBef>
                <a:spcPts val="0"/>
              </a:spcBef>
              <a:spcAft>
                <a:spcPts val="0"/>
              </a:spcAft>
              <a:buNone/>
            </a:pPr>
            <a:r>
              <a:rPr lang="en-US" sz="1400" dirty="0">
                <a:ea typeface="Calibri"/>
                <a:cs typeface="Times New Roman"/>
              </a:rPr>
              <a:t>*The approved document is reviewed and updated every 3 years. If any significant changes to the system/ program/ rulemaking are made the PIA must be updated to reflect these changes. </a:t>
            </a:r>
          </a:p>
          <a:p>
            <a:endParaRPr lang="en-US" dirty="0"/>
          </a:p>
        </p:txBody>
      </p:sp>
    </p:spTree>
    <p:extLst>
      <p:ext uri="{BB962C8B-B14F-4D97-AF65-F5344CB8AC3E}">
        <p14:creationId xmlns:p14="http://schemas.microsoft.com/office/powerpoint/2010/main" val="2578779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81000"/>
            <a:ext cx="6781800" cy="563562"/>
          </a:xfrm>
        </p:spPr>
        <p:txBody>
          <a:bodyPr>
            <a:normAutofit fontScale="90000"/>
          </a:bodyPr>
          <a:lstStyle/>
          <a:p>
            <a:r>
              <a:rPr lang="en-US" sz="3600" b="1" dirty="0">
                <a:solidFill>
                  <a:schemeClr val="accent1"/>
                </a:solidFill>
                <a:latin typeface="Arial"/>
              </a:rPr>
              <a:t>System of Records Notice (SORN)</a:t>
            </a:r>
            <a:endParaRPr lang="en-US" sz="3600" b="1" dirty="0">
              <a:solidFill>
                <a:schemeClr val="accent1"/>
              </a:solidFill>
            </a:endParaRPr>
          </a:p>
        </p:txBody>
      </p:sp>
      <p:sp>
        <p:nvSpPr>
          <p:cNvPr id="3" name="Content Placeholder 2"/>
          <p:cNvSpPr>
            <a:spLocks noGrp="1"/>
          </p:cNvSpPr>
          <p:nvPr>
            <p:ph idx="1"/>
          </p:nvPr>
        </p:nvSpPr>
        <p:spPr>
          <a:xfrm>
            <a:off x="228600" y="1066800"/>
            <a:ext cx="7315200" cy="5715000"/>
          </a:xfrm>
        </p:spPr>
        <p:txBody>
          <a:bodyPr>
            <a:noAutofit/>
          </a:bodyPr>
          <a:lstStyle/>
          <a:p>
            <a:pPr marL="342900" lvl="1" indent="-342900">
              <a:spcBef>
                <a:spcPts val="0"/>
              </a:spcBef>
            </a:pPr>
            <a:r>
              <a:rPr lang="en-US" sz="1500" dirty="0"/>
              <a:t>The Privacy Act of 1974 requires Federal Agencies publishing of System of Records Notices when records stored in a system are retrieved by a unique identifier. </a:t>
            </a:r>
          </a:p>
          <a:p>
            <a:pPr marL="342900" lvl="1" indent="-342900">
              <a:spcBef>
                <a:spcPts val="0"/>
              </a:spcBef>
              <a:buFont typeface="Arial" panose="020B0604020202020204" pitchFamily="34" charset="0"/>
              <a:buChar char="•"/>
            </a:pPr>
            <a:endParaRPr lang="en-US" dirty="0"/>
          </a:p>
          <a:p>
            <a:pPr marL="685800" lvl="2" indent="-285750">
              <a:spcBef>
                <a:spcPts val="0"/>
              </a:spcBef>
            </a:pPr>
            <a:r>
              <a:rPr lang="en-US" sz="1200" b="1" dirty="0"/>
              <a:t>Record: </a:t>
            </a:r>
            <a:r>
              <a:rPr lang="en-US" sz="1200" dirty="0"/>
              <a:t>Information (1) about an individual (ex. medical, criminal, or employment history); that is, (2) maintained by or on behalf of an agency; and, (3) contains the individual’s name or other identifier (SSN, fingerprint, A-Number).</a:t>
            </a:r>
          </a:p>
          <a:p>
            <a:pPr marL="685800" lvl="2" indent="-285750">
              <a:spcBef>
                <a:spcPts val="0"/>
              </a:spcBef>
            </a:pPr>
            <a:endParaRPr lang="en-US" sz="1200" dirty="0"/>
          </a:p>
          <a:p>
            <a:pPr marL="685800" lvl="2" indent="-285750">
              <a:spcBef>
                <a:spcPts val="0"/>
              </a:spcBef>
            </a:pPr>
            <a:r>
              <a:rPr lang="en-US" sz="1200" b="1" dirty="0"/>
              <a:t>System of Records: </a:t>
            </a:r>
            <a:r>
              <a:rPr lang="en-US" sz="1200" dirty="0"/>
              <a:t>Any group of records under the control of an agency from which information is retrieved by the name of the individual or by some identifying number, symbol, or other identifying factor.</a:t>
            </a:r>
          </a:p>
          <a:p>
            <a:pPr marL="285750" lvl="1">
              <a:spcBef>
                <a:spcPts val="0"/>
              </a:spcBef>
            </a:pPr>
            <a:endParaRPr lang="en-US" dirty="0"/>
          </a:p>
          <a:p>
            <a:pPr marL="285750" lvl="1">
              <a:spcBef>
                <a:spcPts val="0"/>
              </a:spcBef>
            </a:pPr>
            <a:r>
              <a:rPr lang="en-US" sz="1500" dirty="0"/>
              <a:t>SORNs describe an agency’s “system of records” and the way that the agency collects, maintains, uses, and disseminates personal information about individuals. </a:t>
            </a:r>
          </a:p>
          <a:p>
            <a:pPr marL="285750" lvl="1">
              <a:spcBef>
                <a:spcPts val="0"/>
              </a:spcBef>
            </a:pPr>
            <a:endParaRPr lang="en-US" sz="1500" dirty="0"/>
          </a:p>
          <a:p>
            <a:pPr marL="285750" lvl="1">
              <a:spcBef>
                <a:spcPts val="0"/>
              </a:spcBef>
            </a:pPr>
            <a:r>
              <a:rPr lang="en-US" sz="1500" dirty="0"/>
              <a:t>SORNs are published in the Federal Register to notify the public about the nature of a system that contains PII records and to allow for public comment. </a:t>
            </a:r>
          </a:p>
          <a:p>
            <a:pPr marL="285750" lvl="1">
              <a:spcBef>
                <a:spcPts val="0"/>
              </a:spcBef>
            </a:pPr>
            <a:endParaRPr lang="en-US" sz="1500" dirty="0"/>
          </a:p>
          <a:p>
            <a:pPr marL="285750" lvl="1">
              <a:spcBef>
                <a:spcPts val="0"/>
              </a:spcBef>
            </a:pPr>
            <a:r>
              <a:rPr lang="en-US" sz="1500" dirty="0"/>
              <a:t>SORNs serve as public notice of an information collection, promotes transparency, and ensures government accountability to the public. </a:t>
            </a:r>
          </a:p>
          <a:p>
            <a:pPr marL="285750" lvl="1">
              <a:spcBef>
                <a:spcPts val="0"/>
              </a:spcBef>
            </a:pPr>
            <a:endParaRPr lang="en-US" sz="1500" dirty="0"/>
          </a:p>
          <a:p>
            <a:pPr marL="285750" lvl="1">
              <a:spcBef>
                <a:spcPts val="0"/>
              </a:spcBef>
            </a:pPr>
            <a:r>
              <a:rPr lang="en-US" sz="1500" dirty="0"/>
              <a:t>Agencies must update and republish a SORN when a system of records is altered or publish a notice of deletion when a system is not longer needed</a:t>
            </a:r>
          </a:p>
          <a:p>
            <a:pPr marL="342900" lvl="1" indent="-342900">
              <a:spcBef>
                <a:spcPts val="0"/>
              </a:spcBef>
              <a:buFont typeface="Arial" panose="020B0604020202020204" pitchFamily="34" charset="0"/>
              <a:buChar char="•"/>
            </a:pPr>
            <a:endParaRPr lang="en-US" dirty="0"/>
          </a:p>
          <a:p>
            <a:pPr marL="342900" lvl="1" indent="-342900">
              <a:spcBef>
                <a:spcPts val="0"/>
              </a:spcBef>
              <a:buFont typeface="Arial" panose="020B0604020202020204" pitchFamily="34" charset="0"/>
              <a:buChar char="•"/>
            </a:pPr>
            <a:endParaRPr lang="en-US" dirty="0"/>
          </a:p>
          <a:p>
            <a:pPr>
              <a:spcBef>
                <a:spcPts val="0"/>
              </a:spcBef>
            </a:pPr>
            <a:endParaRPr lang="en-US" sz="1600" dirty="0"/>
          </a:p>
        </p:txBody>
      </p:sp>
    </p:spTree>
    <p:extLst>
      <p:ext uri="{BB962C8B-B14F-4D97-AF65-F5344CB8AC3E}">
        <p14:creationId xmlns:p14="http://schemas.microsoft.com/office/powerpoint/2010/main" val="25670048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03238"/>
            <a:ext cx="5105400" cy="715962"/>
          </a:xfrm>
        </p:spPr>
        <p:txBody>
          <a:bodyPr>
            <a:normAutofit fontScale="90000"/>
          </a:bodyPr>
          <a:lstStyle/>
          <a:p>
            <a:r>
              <a:rPr lang="en-US" sz="3600" b="1" dirty="0">
                <a:solidFill>
                  <a:schemeClr val="accent1"/>
                </a:solidFill>
              </a:rPr>
              <a:t>When is a SORN required</a:t>
            </a:r>
          </a:p>
        </p:txBody>
      </p:sp>
      <p:sp>
        <p:nvSpPr>
          <p:cNvPr id="3" name="Content Placeholder 2"/>
          <p:cNvSpPr>
            <a:spLocks noGrp="1"/>
          </p:cNvSpPr>
          <p:nvPr>
            <p:ph idx="1"/>
          </p:nvPr>
        </p:nvSpPr>
        <p:spPr>
          <a:xfrm>
            <a:off x="434266" y="1447800"/>
            <a:ext cx="7566734" cy="4800600"/>
          </a:xfrm>
        </p:spPr>
        <p:txBody>
          <a:bodyPr>
            <a:normAutofit fontScale="47500" lnSpcReduction="20000"/>
          </a:bodyPr>
          <a:lstStyle/>
          <a:p>
            <a:pPr marL="0" indent="0">
              <a:lnSpc>
                <a:spcPct val="120000"/>
              </a:lnSpc>
              <a:spcBef>
                <a:spcPts val="0"/>
              </a:spcBef>
              <a:buNone/>
            </a:pPr>
            <a:r>
              <a:rPr lang="en-US" sz="3300" b="1" dirty="0"/>
              <a:t>A SORN is required when all of the following apply:</a:t>
            </a:r>
          </a:p>
          <a:p>
            <a:pPr lvl="1">
              <a:lnSpc>
                <a:spcPct val="120000"/>
              </a:lnSpc>
              <a:spcBef>
                <a:spcPts val="0"/>
              </a:spcBef>
            </a:pPr>
            <a:r>
              <a:rPr lang="en-US" sz="2900" dirty="0"/>
              <a:t>Records are maintained by a Federal Agency.</a:t>
            </a:r>
          </a:p>
          <a:p>
            <a:pPr lvl="1">
              <a:lnSpc>
                <a:spcPct val="120000"/>
              </a:lnSpc>
              <a:spcBef>
                <a:spcPts val="0"/>
              </a:spcBef>
            </a:pPr>
            <a:r>
              <a:rPr lang="en-US" sz="2900" dirty="0"/>
              <a:t>The records contain information about an individual.</a:t>
            </a:r>
          </a:p>
          <a:p>
            <a:pPr lvl="1">
              <a:lnSpc>
                <a:spcPct val="120000"/>
              </a:lnSpc>
              <a:spcBef>
                <a:spcPts val="0"/>
              </a:spcBef>
            </a:pPr>
            <a:r>
              <a:rPr lang="en-US" sz="2900" dirty="0"/>
              <a:t>The records are retrieved by a personal identifier.</a:t>
            </a:r>
          </a:p>
          <a:p>
            <a:pPr>
              <a:lnSpc>
                <a:spcPct val="120000"/>
              </a:lnSpc>
              <a:spcBef>
                <a:spcPts val="0"/>
              </a:spcBef>
            </a:pPr>
            <a:endParaRPr lang="en-US" dirty="0"/>
          </a:p>
          <a:p>
            <a:pPr marL="0" indent="0">
              <a:lnSpc>
                <a:spcPct val="120000"/>
              </a:lnSpc>
              <a:spcBef>
                <a:spcPts val="0"/>
              </a:spcBef>
              <a:buNone/>
            </a:pPr>
            <a:r>
              <a:rPr lang="en-US" sz="2900" b="1" dirty="0"/>
              <a:t>A new SORN or an update to an existing SORN must be published when any one of the following criteria is met: </a:t>
            </a:r>
          </a:p>
          <a:p>
            <a:pPr lvl="0">
              <a:lnSpc>
                <a:spcPct val="120000"/>
              </a:lnSpc>
              <a:spcBef>
                <a:spcPts val="0"/>
              </a:spcBef>
            </a:pPr>
            <a:endParaRPr lang="en-US" sz="500" dirty="0"/>
          </a:p>
          <a:p>
            <a:pPr lvl="1">
              <a:lnSpc>
                <a:spcPct val="120000"/>
              </a:lnSpc>
              <a:spcBef>
                <a:spcPts val="0"/>
              </a:spcBef>
            </a:pPr>
            <a:r>
              <a:rPr lang="en-US" sz="2900" dirty="0"/>
              <a:t>A program, authorized by a new or existing statute or Executive order (EO), maintains information on an individual and retrieves that information by personal identifier. </a:t>
            </a:r>
          </a:p>
          <a:p>
            <a:pPr lvl="1">
              <a:lnSpc>
                <a:spcPct val="120000"/>
              </a:lnSpc>
              <a:spcBef>
                <a:spcPts val="0"/>
              </a:spcBef>
            </a:pPr>
            <a:endParaRPr lang="en-US" sz="2900" dirty="0"/>
          </a:p>
          <a:p>
            <a:pPr lvl="1">
              <a:lnSpc>
                <a:spcPct val="120000"/>
              </a:lnSpc>
              <a:spcBef>
                <a:spcPts val="0"/>
              </a:spcBef>
            </a:pPr>
            <a:r>
              <a:rPr lang="en-US" sz="2900" dirty="0"/>
              <a:t>There is a new organization of records resulting in the consolidation of two or more existing systems into one new umbrella system, whenever the consolidation cannot be classified under a current SORN. </a:t>
            </a:r>
          </a:p>
          <a:p>
            <a:pPr lvl="1">
              <a:lnSpc>
                <a:spcPct val="120000"/>
              </a:lnSpc>
              <a:spcBef>
                <a:spcPts val="0"/>
              </a:spcBef>
            </a:pPr>
            <a:endParaRPr lang="en-US" sz="2900" dirty="0"/>
          </a:p>
          <a:p>
            <a:pPr lvl="1">
              <a:lnSpc>
                <a:spcPct val="120000"/>
              </a:lnSpc>
              <a:spcBef>
                <a:spcPts val="0"/>
              </a:spcBef>
            </a:pPr>
            <a:r>
              <a:rPr lang="en-US" sz="2900" dirty="0"/>
              <a:t>It is discovered that records about individuals are being created and used, and that this activity is not covered by a currently published SORN. In this case, OMB requires the temporary suspension of data collection and disclosure. </a:t>
            </a:r>
          </a:p>
          <a:p>
            <a:pPr lvl="1">
              <a:lnSpc>
                <a:spcPct val="120000"/>
              </a:lnSpc>
              <a:spcBef>
                <a:spcPts val="0"/>
              </a:spcBef>
            </a:pPr>
            <a:endParaRPr lang="en-US" sz="2900" dirty="0"/>
          </a:p>
          <a:p>
            <a:pPr lvl="1">
              <a:lnSpc>
                <a:spcPct val="120000"/>
              </a:lnSpc>
              <a:spcBef>
                <a:spcPts val="0"/>
              </a:spcBef>
            </a:pPr>
            <a:r>
              <a:rPr lang="en-US" sz="2900" dirty="0"/>
              <a:t>A new organization (configuration) of existing records about individuals that was not previously subject to the Privacy Act (i.e., was not a system of records) results in the creation of a system of records.</a:t>
            </a:r>
          </a:p>
        </p:txBody>
      </p:sp>
    </p:spTree>
    <p:extLst>
      <p:ext uri="{BB962C8B-B14F-4D97-AF65-F5344CB8AC3E}">
        <p14:creationId xmlns:p14="http://schemas.microsoft.com/office/powerpoint/2010/main" val="1247973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74647"/>
            <a:ext cx="6172200" cy="762000"/>
          </a:xfrm>
        </p:spPr>
        <p:txBody>
          <a:bodyPr>
            <a:normAutofit fontScale="90000"/>
          </a:bodyPr>
          <a:lstStyle/>
          <a:p>
            <a:r>
              <a:rPr lang="en-US" sz="3600" b="1" dirty="0">
                <a:solidFill>
                  <a:schemeClr val="accent1"/>
                </a:solidFill>
              </a:rPr>
              <a:t>Information included in a SORN</a:t>
            </a:r>
          </a:p>
        </p:txBody>
      </p:sp>
      <p:sp>
        <p:nvSpPr>
          <p:cNvPr id="6" name="Content Placeholder 2">
            <a:extLst>
              <a:ext uri="{FF2B5EF4-FFF2-40B4-BE49-F238E27FC236}">
                <a16:creationId xmlns:a16="http://schemas.microsoft.com/office/drawing/2014/main" id="{10077321-9B18-4BFE-B7BF-BCF3FAADBCC5}"/>
              </a:ext>
            </a:extLst>
          </p:cNvPr>
          <p:cNvSpPr>
            <a:spLocks noGrp="1"/>
          </p:cNvSpPr>
          <p:nvPr>
            <p:ph idx="1"/>
          </p:nvPr>
        </p:nvSpPr>
        <p:spPr>
          <a:xfrm>
            <a:off x="762000" y="1219200"/>
            <a:ext cx="2751665" cy="4683124"/>
          </a:xfrm>
        </p:spPr>
        <p:txBody>
          <a:bodyPr>
            <a:noAutofit/>
          </a:bodyPr>
          <a:lstStyle/>
          <a:p>
            <a:r>
              <a:rPr lang="en-US" sz="1400" dirty="0"/>
              <a:t>Agency</a:t>
            </a:r>
          </a:p>
          <a:p>
            <a:r>
              <a:rPr lang="en-US" sz="1400" dirty="0"/>
              <a:t>Action</a:t>
            </a:r>
          </a:p>
          <a:p>
            <a:r>
              <a:rPr lang="en-US" sz="1400" dirty="0"/>
              <a:t>Summary</a:t>
            </a:r>
          </a:p>
          <a:p>
            <a:r>
              <a:rPr lang="en-US" sz="1400" dirty="0"/>
              <a:t>Dates</a:t>
            </a:r>
          </a:p>
          <a:p>
            <a:r>
              <a:rPr lang="en-US" sz="1400" dirty="0"/>
              <a:t>Addresses</a:t>
            </a:r>
          </a:p>
          <a:p>
            <a:r>
              <a:rPr lang="en-US" sz="1400" dirty="0"/>
              <a:t>For Further Information Contact</a:t>
            </a:r>
          </a:p>
          <a:p>
            <a:r>
              <a:rPr lang="en-US" sz="1400" dirty="0"/>
              <a:t>Supplementary Information</a:t>
            </a:r>
          </a:p>
          <a:p>
            <a:r>
              <a:rPr lang="en-US" sz="1400" dirty="0"/>
              <a:t>System Name and Number</a:t>
            </a:r>
          </a:p>
          <a:p>
            <a:r>
              <a:rPr lang="en-US" sz="1400" dirty="0"/>
              <a:t>Security Classification</a:t>
            </a:r>
          </a:p>
          <a:p>
            <a:r>
              <a:rPr lang="en-US" sz="1400" dirty="0"/>
              <a:t>System Location</a:t>
            </a:r>
          </a:p>
          <a:p>
            <a:r>
              <a:rPr lang="en-US" sz="1400" dirty="0"/>
              <a:t>System Manager</a:t>
            </a:r>
          </a:p>
          <a:p>
            <a:r>
              <a:rPr lang="en-US" sz="1400" dirty="0"/>
              <a:t>Authority for Maintenance of the System</a:t>
            </a:r>
          </a:p>
          <a:p>
            <a:endParaRPr lang="en-US" sz="1400" dirty="0"/>
          </a:p>
        </p:txBody>
      </p:sp>
      <p:sp>
        <p:nvSpPr>
          <p:cNvPr id="7" name="Content Placeholder 3">
            <a:extLst>
              <a:ext uri="{FF2B5EF4-FFF2-40B4-BE49-F238E27FC236}">
                <a16:creationId xmlns:a16="http://schemas.microsoft.com/office/drawing/2014/main" id="{B4353543-4762-4701-B450-0915230792DD}"/>
              </a:ext>
            </a:extLst>
          </p:cNvPr>
          <p:cNvSpPr txBox="1">
            <a:spLocks/>
          </p:cNvSpPr>
          <p:nvPr/>
        </p:nvSpPr>
        <p:spPr>
          <a:xfrm>
            <a:off x="3962400" y="1136647"/>
            <a:ext cx="3505200" cy="4683124"/>
          </a:xfrm>
          <a:prstGeom prst="rect">
            <a:avLst/>
          </a:prstGeom>
        </p:spPr>
        <p:txBody>
          <a:bodyPr vert="horz" lIns="91440" tIns="45720" rIns="91440" bIns="45720" rtlCol="0">
            <a:noAutofit/>
          </a:bodyPr>
          <a:lstStyle>
            <a:lvl1pPr marL="342900" indent="-342900">
              <a:spcBef>
                <a:spcPts val="1000"/>
              </a:spcBef>
              <a:spcAft>
                <a:spcPts val="0"/>
              </a:spcAft>
              <a:buClr>
                <a:schemeClr val="accent1"/>
              </a:buClr>
              <a:buSzPct val="80000"/>
              <a:buFont typeface="Wingdings 3" charset="2"/>
              <a:buChar char=""/>
              <a:defRPr sz="1400">
                <a:solidFill>
                  <a:schemeClr val="tx1">
                    <a:lumMod val="75000"/>
                    <a:lumOff val="25000"/>
                  </a:schemeClr>
                </a:solidFill>
              </a:defRPr>
            </a:lvl1pPr>
            <a:lvl2pPr marL="742950" indent="-285750">
              <a:spcBef>
                <a:spcPts val="1000"/>
              </a:spcBef>
              <a:spcAft>
                <a:spcPts val="0"/>
              </a:spcAft>
              <a:buClr>
                <a:schemeClr val="accent1"/>
              </a:buClr>
              <a:buSzPct val="80000"/>
              <a:buFont typeface="Wingdings 3" charset="2"/>
              <a:buChar char=""/>
              <a:defRPr sz="1600">
                <a:solidFill>
                  <a:schemeClr val="tx1">
                    <a:lumMod val="75000"/>
                    <a:lumOff val="25000"/>
                  </a:schemeClr>
                </a:solidFill>
              </a:defRPr>
            </a:lvl2pPr>
            <a:lvl3pPr marL="1143000" indent="-228600">
              <a:spcBef>
                <a:spcPts val="1000"/>
              </a:spcBef>
              <a:spcAft>
                <a:spcPts val="0"/>
              </a:spcAft>
              <a:buClr>
                <a:schemeClr val="accent1"/>
              </a:buClr>
              <a:buSzPct val="80000"/>
              <a:buFont typeface="Wingdings 3" charset="2"/>
              <a:buChar char=""/>
              <a:defRPr sz="1400">
                <a:solidFill>
                  <a:schemeClr val="tx1">
                    <a:lumMod val="75000"/>
                    <a:lumOff val="25000"/>
                  </a:schemeClr>
                </a:solidFill>
              </a:defRPr>
            </a:lvl3pPr>
            <a:lvl4pPr marL="1600200" indent="-2286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4pPr>
            <a:lvl5pPr marL="2057400" indent="-2286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5pPr>
            <a:lvl6pPr marL="2514600" indent="-2286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6pPr>
            <a:lvl7pPr marL="2971800" indent="-2286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7pPr>
            <a:lvl8pPr marL="3429000" indent="-2286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8pPr>
            <a:lvl9pPr marL="3886200" indent="-228600">
              <a:spcBef>
                <a:spcPts val="1000"/>
              </a:spcBef>
              <a:spcAft>
                <a:spcPts val="0"/>
              </a:spcAft>
              <a:buClr>
                <a:schemeClr val="accent1"/>
              </a:buClr>
              <a:buSzPct val="80000"/>
              <a:buFont typeface="Wingdings 3" charset="2"/>
              <a:buChar char=""/>
              <a:defRPr sz="1200">
                <a:solidFill>
                  <a:schemeClr val="tx1">
                    <a:lumMod val="75000"/>
                    <a:lumOff val="25000"/>
                  </a:schemeClr>
                </a:solidFill>
              </a:defRPr>
            </a:lvl9pPr>
          </a:lstStyle>
          <a:p>
            <a:r>
              <a:rPr lang="en-US" dirty="0"/>
              <a:t>Purpose of the System</a:t>
            </a:r>
          </a:p>
          <a:p>
            <a:r>
              <a:rPr lang="en-US" dirty="0"/>
              <a:t>Categories of Individuals Covered by the System</a:t>
            </a:r>
          </a:p>
          <a:p>
            <a:r>
              <a:rPr lang="en-US" dirty="0"/>
              <a:t>Record Source Categories</a:t>
            </a:r>
          </a:p>
          <a:p>
            <a:r>
              <a:rPr lang="en-US" dirty="0"/>
              <a:t>Routine Uses of Records Maintained in the System</a:t>
            </a:r>
          </a:p>
          <a:p>
            <a:r>
              <a:rPr lang="en-US" dirty="0"/>
              <a:t>Policies and Practices for Retention and Disposal</a:t>
            </a:r>
          </a:p>
          <a:p>
            <a:r>
              <a:rPr lang="en-US" dirty="0"/>
              <a:t>Administrative, Technical and Physical Safeguards</a:t>
            </a:r>
          </a:p>
          <a:p>
            <a:r>
              <a:rPr lang="en-US" dirty="0"/>
              <a:t>Record Access Procedures</a:t>
            </a:r>
          </a:p>
          <a:p>
            <a:r>
              <a:rPr lang="en-US" dirty="0"/>
              <a:t>Contesting Record Procedures</a:t>
            </a:r>
          </a:p>
          <a:p>
            <a:r>
              <a:rPr lang="en-US" dirty="0"/>
              <a:t>Notification Procedures</a:t>
            </a:r>
          </a:p>
          <a:p>
            <a:r>
              <a:rPr lang="en-US" dirty="0"/>
              <a:t>Exemptions Promulgated for the System</a:t>
            </a:r>
          </a:p>
          <a:p>
            <a:r>
              <a:rPr lang="en-US" dirty="0"/>
              <a:t>History</a:t>
            </a:r>
          </a:p>
          <a:p>
            <a:endParaRPr lang="en-US" dirty="0"/>
          </a:p>
        </p:txBody>
      </p:sp>
    </p:spTree>
    <p:extLst>
      <p:ext uri="{BB962C8B-B14F-4D97-AF65-F5344CB8AC3E}">
        <p14:creationId xmlns:p14="http://schemas.microsoft.com/office/powerpoint/2010/main" val="3238623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223" y="512854"/>
            <a:ext cx="5410200" cy="792163"/>
          </a:xfrm>
        </p:spPr>
        <p:txBody>
          <a:bodyPr>
            <a:normAutofit/>
          </a:bodyPr>
          <a:lstStyle/>
          <a:p>
            <a:r>
              <a:rPr lang="en-US" b="1" dirty="0">
                <a:solidFill>
                  <a:schemeClr val="accent1"/>
                </a:solidFill>
              </a:rPr>
              <a:t>Understanding Privacy</a:t>
            </a:r>
          </a:p>
        </p:txBody>
      </p:sp>
      <p:sp>
        <p:nvSpPr>
          <p:cNvPr id="3" name="Content Placeholder 2"/>
          <p:cNvSpPr>
            <a:spLocks noGrp="1"/>
          </p:cNvSpPr>
          <p:nvPr>
            <p:ph idx="1"/>
          </p:nvPr>
        </p:nvSpPr>
        <p:spPr>
          <a:xfrm>
            <a:off x="685800" y="1676400"/>
            <a:ext cx="6781800" cy="3886200"/>
          </a:xfrm>
        </p:spPr>
        <p:txBody>
          <a:bodyPr>
            <a:normAutofit/>
          </a:bodyPr>
          <a:lstStyle/>
          <a:p>
            <a:r>
              <a:rPr lang="en-US" dirty="0"/>
              <a:t>Privacy is the ability of an individual or group to seclude themselves, or information about themselves, and thereby express themselves selectively. </a:t>
            </a:r>
          </a:p>
          <a:p>
            <a:r>
              <a:rPr lang="en-US" dirty="0"/>
              <a:t>Privacy as a right is loosely defined as, “the right to be left alone” or “the right to be free from interference and intrusion”</a:t>
            </a:r>
          </a:p>
          <a:p>
            <a:r>
              <a:rPr lang="en-US" dirty="0"/>
              <a:t>In the United States, the Supreme Court has found that the Constitution implicitly grants a right to privacy against governmental intrusion.</a:t>
            </a:r>
          </a:p>
        </p:txBody>
      </p:sp>
    </p:spTree>
    <p:extLst>
      <p:ext uri="{BB962C8B-B14F-4D97-AF65-F5344CB8AC3E}">
        <p14:creationId xmlns:p14="http://schemas.microsoft.com/office/powerpoint/2010/main" val="31584910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C82A29-E74D-4FA8-A922-4825FA4E8A97}"/>
              </a:ext>
            </a:extLst>
          </p:cNvPr>
          <p:cNvSpPr>
            <a:spLocks noGrp="1"/>
          </p:cNvSpPr>
          <p:nvPr>
            <p:ph type="title"/>
          </p:nvPr>
        </p:nvSpPr>
        <p:spPr/>
        <p:txBody>
          <a:bodyPr>
            <a:normAutofit/>
          </a:bodyPr>
          <a:lstStyle/>
          <a:p>
            <a:r>
              <a:rPr lang="en-US" sz="3200" b="1" dirty="0">
                <a:solidFill>
                  <a:schemeClr val="accent1"/>
                </a:solidFill>
              </a:rPr>
              <a:t>SORN Timeline </a:t>
            </a:r>
            <a:r>
              <a:rPr lang="en-US" sz="2400" b="1" dirty="0">
                <a:solidFill>
                  <a:schemeClr val="accent1"/>
                </a:solidFill>
              </a:rPr>
              <a:t>(approx.100-130 days)</a:t>
            </a:r>
          </a:p>
        </p:txBody>
      </p:sp>
      <p:pic>
        <p:nvPicPr>
          <p:cNvPr id="4" name="Content Placeholder 5" descr="SORN life cycle">
            <a:extLst>
              <a:ext uri="{FF2B5EF4-FFF2-40B4-BE49-F238E27FC236}">
                <a16:creationId xmlns:a16="http://schemas.microsoft.com/office/drawing/2014/main" id="{D2E7135B-5BA3-4489-9D83-53EC4BCABD40}"/>
              </a:ext>
            </a:extLst>
          </p:cNvPr>
          <p:cNvPicPr>
            <a:picLocks noGrp="1" noChangeAspect="1"/>
          </p:cNvPicPr>
          <p:nvPr>
            <p:ph idx="1"/>
          </p:nvPr>
        </p:nvPicPr>
        <p:blipFill>
          <a:blip r:embed="rId2"/>
          <a:stretch>
            <a:fillRect/>
          </a:stretch>
        </p:blipFill>
        <p:spPr>
          <a:xfrm>
            <a:off x="630314" y="1505728"/>
            <a:ext cx="6858000" cy="849343"/>
          </a:xfrm>
          <a:prstGeom prst="rect">
            <a:avLst/>
          </a:prstGeom>
        </p:spPr>
      </p:pic>
      <p:sp>
        <p:nvSpPr>
          <p:cNvPr id="5" name="Title 1">
            <a:extLst>
              <a:ext uri="{FF2B5EF4-FFF2-40B4-BE49-F238E27FC236}">
                <a16:creationId xmlns:a16="http://schemas.microsoft.com/office/drawing/2014/main" id="{8D2191F2-5C1C-492F-A38C-A2CF3452EE52}"/>
              </a:ext>
            </a:extLst>
          </p:cNvPr>
          <p:cNvSpPr txBox="1">
            <a:spLocks/>
          </p:cNvSpPr>
          <p:nvPr/>
        </p:nvSpPr>
        <p:spPr>
          <a:xfrm>
            <a:off x="604420" y="2607677"/>
            <a:ext cx="4876800" cy="431800"/>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000" b="1" dirty="0"/>
              <a:t>Explanation of Timeline for SORN Publication</a:t>
            </a:r>
          </a:p>
        </p:txBody>
      </p:sp>
      <p:sp>
        <p:nvSpPr>
          <p:cNvPr id="6" name="Content Placeholder 2">
            <a:extLst>
              <a:ext uri="{FF2B5EF4-FFF2-40B4-BE49-F238E27FC236}">
                <a16:creationId xmlns:a16="http://schemas.microsoft.com/office/drawing/2014/main" id="{6CE8D532-52F8-493E-A9D6-B132045F7044}"/>
              </a:ext>
            </a:extLst>
          </p:cNvPr>
          <p:cNvSpPr txBox="1">
            <a:spLocks/>
          </p:cNvSpPr>
          <p:nvPr/>
        </p:nvSpPr>
        <p:spPr>
          <a:xfrm>
            <a:off x="604420" y="3032348"/>
            <a:ext cx="6858000" cy="33067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rgbClr val="90C226"/>
              </a:buClr>
              <a:buNone/>
            </a:pPr>
            <a:r>
              <a:rPr lang="en-US" sz="1050" dirty="0">
                <a:solidFill>
                  <a:srgbClr val="000000"/>
                </a:solidFill>
                <a:latin typeface="Segoe UI" panose="020B0502040204020203" pitchFamily="34" charset="0"/>
                <a:cs typeface="Segoe UI" panose="020B0502040204020203" pitchFamily="34" charset="0"/>
              </a:rPr>
              <a:t>Allow </a:t>
            </a:r>
            <a:r>
              <a:rPr lang="en-US" sz="1050" b="1" dirty="0">
                <a:solidFill>
                  <a:schemeClr val="accent1"/>
                </a:solidFill>
                <a:latin typeface="Segoe UI" panose="020B0502040204020203" pitchFamily="34" charset="0"/>
                <a:cs typeface="Segoe UI" panose="020B0502040204020203" pitchFamily="34" charset="0"/>
              </a:rPr>
              <a:t>at least 130 days </a:t>
            </a:r>
            <a:r>
              <a:rPr lang="en-US" sz="1050" dirty="0">
                <a:solidFill>
                  <a:srgbClr val="000000"/>
                </a:solidFill>
                <a:latin typeface="Segoe UI" panose="020B0502040204020203" pitchFamily="34" charset="0"/>
                <a:cs typeface="Segoe UI" panose="020B0502040204020203" pitchFamily="34" charset="0"/>
              </a:rPr>
              <a:t>for a </a:t>
            </a:r>
            <a:r>
              <a:rPr lang="en-US" sz="1050" b="1" dirty="0">
                <a:solidFill>
                  <a:schemeClr val="accent1"/>
                </a:solidFill>
                <a:latin typeface="Segoe UI" panose="020B0502040204020203" pitchFamily="34" charset="0"/>
                <a:cs typeface="Segoe UI" panose="020B0502040204020203" pitchFamily="34" charset="0"/>
              </a:rPr>
              <a:t>new or revised </a:t>
            </a:r>
            <a:r>
              <a:rPr lang="en-US" sz="1050" dirty="0">
                <a:solidFill>
                  <a:srgbClr val="000000"/>
                </a:solidFill>
                <a:latin typeface="Segoe UI" panose="020B0502040204020203" pitchFamily="34" charset="0"/>
                <a:cs typeface="Segoe UI" panose="020B0502040204020203" pitchFamily="34" charset="0"/>
              </a:rPr>
              <a:t>system</a:t>
            </a:r>
            <a:r>
              <a:rPr lang="en-US" sz="1050" b="1" dirty="0">
                <a:solidFill>
                  <a:srgbClr val="000000"/>
                </a:solidFill>
                <a:latin typeface="Segoe UI" panose="020B0502040204020203" pitchFamily="34" charset="0"/>
                <a:cs typeface="Segoe UI" panose="020B0502040204020203" pitchFamily="34" charset="0"/>
              </a:rPr>
              <a:t> </a:t>
            </a:r>
            <a:r>
              <a:rPr lang="en-US" sz="1050" dirty="0">
                <a:solidFill>
                  <a:srgbClr val="000000"/>
                </a:solidFill>
                <a:latin typeface="Segoe UI" panose="020B0502040204020203" pitchFamily="34" charset="0"/>
                <a:cs typeface="Segoe UI" panose="020B0502040204020203" pitchFamily="34" charset="0"/>
              </a:rPr>
              <a:t>to become operational.</a:t>
            </a:r>
          </a:p>
          <a:p>
            <a:pPr lvl="1"/>
            <a:r>
              <a:rPr lang="en-US" sz="1050" dirty="0">
                <a:solidFill>
                  <a:srgbClr val="000000"/>
                </a:solidFill>
                <a:latin typeface="Segoe UI" panose="020B0502040204020203" pitchFamily="34" charset="0"/>
                <a:cs typeface="Segoe UI" panose="020B0502040204020203" pitchFamily="34" charset="0"/>
              </a:rPr>
              <a:t>A SORN revision is required when significant changes are made. Include changes to:</a:t>
            </a:r>
          </a:p>
          <a:p>
            <a:pPr lvl="2"/>
            <a:r>
              <a:rPr lang="en-US" sz="1050" dirty="0">
                <a:latin typeface="Segoe UI" panose="020B0502040204020203" pitchFamily="34" charset="0"/>
                <a:cs typeface="Segoe UI" panose="020B0502040204020203" pitchFamily="34" charset="0"/>
              </a:rPr>
              <a:t>Number or categories of individuals in the system</a:t>
            </a:r>
          </a:p>
          <a:p>
            <a:pPr lvl="2"/>
            <a:r>
              <a:rPr lang="en-US" sz="1050" dirty="0">
                <a:latin typeface="Segoe UI" panose="020B0502040204020203" pitchFamily="34" charset="0"/>
                <a:cs typeface="Segoe UI" panose="020B0502040204020203" pitchFamily="34" charset="0"/>
              </a:rPr>
              <a:t>Expansion of types or categories of information</a:t>
            </a:r>
          </a:p>
          <a:p>
            <a:pPr lvl="2"/>
            <a:r>
              <a:rPr lang="en-US" sz="1050" dirty="0">
                <a:latin typeface="Segoe UI" panose="020B0502040204020203" pitchFamily="34" charset="0"/>
                <a:cs typeface="Segoe UI" panose="020B0502040204020203" pitchFamily="34" charset="0"/>
              </a:rPr>
              <a:t>How records are stored, indexed, or retrieved</a:t>
            </a:r>
          </a:p>
          <a:p>
            <a:pPr lvl="2"/>
            <a:r>
              <a:rPr lang="en-US" sz="1050" dirty="0">
                <a:latin typeface="Segoe UI" panose="020B0502040204020203" pitchFamily="34" charset="0"/>
                <a:cs typeface="Segoe UI" panose="020B0502040204020203" pitchFamily="34" charset="0"/>
              </a:rPr>
              <a:t>Purpose </a:t>
            </a:r>
          </a:p>
          <a:p>
            <a:pPr lvl="2"/>
            <a:r>
              <a:rPr lang="en-US" sz="1050" dirty="0">
                <a:latin typeface="Segoe UI" panose="020B0502040204020203" pitchFamily="34" charset="0"/>
                <a:cs typeface="Segoe UI" panose="020B0502040204020203" pitchFamily="34" charset="0"/>
              </a:rPr>
              <a:t>Information sharing</a:t>
            </a:r>
          </a:p>
          <a:p>
            <a:pPr lvl="2"/>
            <a:r>
              <a:rPr lang="en-US" sz="1050" dirty="0">
                <a:latin typeface="Segoe UI" panose="020B0502040204020203" pitchFamily="34" charset="0"/>
                <a:cs typeface="Segoe UI" panose="020B0502040204020203" pitchFamily="34" charset="0"/>
              </a:rPr>
              <a:t>Procedure that affect individual rights</a:t>
            </a:r>
          </a:p>
          <a:p>
            <a:pPr marL="914400" lvl="2" indent="0">
              <a:buNone/>
            </a:pPr>
            <a:endParaRPr lang="en-US" sz="1050" dirty="0">
              <a:latin typeface="Segoe UI" panose="020B0502040204020203" pitchFamily="34" charset="0"/>
              <a:cs typeface="Segoe UI" panose="020B0502040204020203" pitchFamily="34" charset="0"/>
            </a:endParaRPr>
          </a:p>
          <a:p>
            <a:pPr marL="0" indent="0">
              <a:buClr>
                <a:srgbClr val="90C226"/>
              </a:buClr>
              <a:buNone/>
            </a:pPr>
            <a:r>
              <a:rPr lang="en-US" sz="1050" dirty="0">
                <a:solidFill>
                  <a:schemeClr val="accent1"/>
                </a:solidFill>
                <a:latin typeface="Segoe UI" panose="020B0502040204020203" pitchFamily="34" charset="0"/>
                <a:cs typeface="Segoe UI" panose="020B0502040204020203" pitchFamily="34" charset="0"/>
              </a:rPr>
              <a:t>Allow </a:t>
            </a:r>
            <a:r>
              <a:rPr lang="en-US" sz="1050" b="1" dirty="0">
                <a:solidFill>
                  <a:schemeClr val="accent1"/>
                </a:solidFill>
                <a:latin typeface="Segoe UI" panose="020B0502040204020203" pitchFamily="34" charset="0"/>
                <a:cs typeface="Segoe UI" panose="020B0502040204020203" pitchFamily="34" charset="0"/>
              </a:rPr>
              <a:t>at least 100 days </a:t>
            </a:r>
            <a:r>
              <a:rPr lang="en-US" sz="1050" dirty="0">
                <a:solidFill>
                  <a:srgbClr val="000000"/>
                </a:solidFill>
                <a:latin typeface="Segoe UI" panose="020B0502040204020203" pitchFamily="34" charset="0"/>
                <a:cs typeface="Segoe UI" panose="020B0502040204020203" pitchFamily="34" charset="0"/>
              </a:rPr>
              <a:t>for a </a:t>
            </a:r>
            <a:r>
              <a:rPr lang="en-US" sz="1050" b="1" dirty="0">
                <a:solidFill>
                  <a:schemeClr val="accent1"/>
                </a:solidFill>
                <a:latin typeface="Segoe UI" panose="020B0502040204020203" pitchFamily="34" charset="0"/>
                <a:cs typeface="Segoe UI" panose="020B0502040204020203" pitchFamily="34" charset="0"/>
              </a:rPr>
              <a:t>modified</a:t>
            </a:r>
            <a:r>
              <a:rPr lang="en-US" sz="1050" dirty="0">
                <a:solidFill>
                  <a:srgbClr val="000000"/>
                </a:solidFill>
                <a:latin typeface="Segoe UI" panose="020B0502040204020203" pitchFamily="34" charset="0"/>
                <a:cs typeface="Segoe UI" panose="020B0502040204020203" pitchFamily="34" charset="0"/>
              </a:rPr>
              <a:t> system.</a:t>
            </a:r>
          </a:p>
          <a:p>
            <a:pPr lvl="1"/>
            <a:r>
              <a:rPr lang="en-US" sz="1050" dirty="0">
                <a:solidFill>
                  <a:srgbClr val="000000"/>
                </a:solidFill>
                <a:latin typeface="Segoe UI" panose="020B0502040204020203" pitchFamily="34" charset="0"/>
                <a:cs typeface="Segoe UI" panose="020B0502040204020203" pitchFamily="34" charset="0"/>
              </a:rPr>
              <a:t>A modified SORN is one with nonsignificant alterations:</a:t>
            </a:r>
          </a:p>
          <a:p>
            <a:pPr lvl="2"/>
            <a:r>
              <a:rPr lang="en-US" sz="1050" dirty="0">
                <a:solidFill>
                  <a:srgbClr val="000000"/>
                </a:solidFill>
                <a:latin typeface="Segoe UI" panose="020B0502040204020203" pitchFamily="34" charset="0"/>
                <a:cs typeface="Segoe UI" panose="020B0502040204020203" pitchFamily="34" charset="0"/>
              </a:rPr>
              <a:t>System Owner change.</a:t>
            </a:r>
          </a:p>
          <a:p>
            <a:pPr lvl="2"/>
            <a:r>
              <a:rPr lang="en-US" sz="1050" dirty="0">
                <a:solidFill>
                  <a:srgbClr val="000000"/>
                </a:solidFill>
                <a:latin typeface="Segoe UI" panose="020B0502040204020203" pitchFamily="34" charset="0"/>
                <a:cs typeface="Segoe UI" panose="020B0502040204020203" pitchFamily="34" charset="0"/>
              </a:rPr>
              <a:t>System location change.</a:t>
            </a:r>
          </a:p>
          <a:p>
            <a:pPr lvl="2"/>
            <a:r>
              <a:rPr lang="en-US" sz="1050" dirty="0">
                <a:solidFill>
                  <a:srgbClr val="000000"/>
                </a:solidFill>
                <a:latin typeface="Segoe UI" panose="020B0502040204020203" pitchFamily="34" charset="0"/>
                <a:cs typeface="Segoe UI" panose="020B0502040204020203" pitchFamily="34" charset="0"/>
              </a:rPr>
              <a:t>System name change</a:t>
            </a:r>
          </a:p>
          <a:p>
            <a:pPr marL="914400" lvl="2" indent="0">
              <a:spcBef>
                <a:spcPts val="0"/>
              </a:spcBef>
              <a:buNone/>
            </a:pPr>
            <a:endParaRPr lang="en-US" sz="1050" dirty="0">
              <a:solidFill>
                <a:srgbClr val="000000"/>
              </a:solidFill>
              <a:latin typeface="Segoe UI" panose="020B0502040204020203" pitchFamily="34" charset="0"/>
              <a:cs typeface="Segoe UI" panose="020B0502040204020203" pitchFamily="34" charset="0"/>
            </a:endParaRPr>
          </a:p>
          <a:p>
            <a:pPr marL="0" indent="0">
              <a:buClr>
                <a:srgbClr val="90C226"/>
              </a:buClr>
              <a:buNone/>
            </a:pPr>
            <a:r>
              <a:rPr lang="en-US" sz="1050" dirty="0">
                <a:solidFill>
                  <a:srgbClr val="000000"/>
                </a:solidFill>
                <a:latin typeface="Segoe UI" panose="020B0502040204020203" pitchFamily="34" charset="0"/>
                <a:cs typeface="Segoe UI" panose="020B0502040204020203" pitchFamily="34" charset="0"/>
              </a:rPr>
              <a:t>OST Privacy Office will require approximately 60 days for DOT Privacy Office SORN review. 60 days includes the time for Component revisions/finalization, and submission to OMB.</a:t>
            </a:r>
            <a:endParaRPr lang="en-US" sz="1050" dirty="0">
              <a:solidFill>
                <a:prstClr val="black">
                  <a:lumMod val="75000"/>
                  <a:lumOff val="25000"/>
                </a:prstClr>
              </a:solidFill>
            </a:endParaRPr>
          </a:p>
          <a:p>
            <a:pPr>
              <a:buClr>
                <a:srgbClr val="90C226"/>
              </a:buClr>
            </a:pPr>
            <a:endParaRPr lang="en-US" sz="1050" dirty="0">
              <a:solidFill>
                <a:prstClr val="black">
                  <a:lumMod val="75000"/>
                  <a:lumOff val="25000"/>
                </a:prstClr>
              </a:solidFill>
            </a:endParaRPr>
          </a:p>
          <a:p>
            <a:pPr marL="0" indent="0">
              <a:buFont typeface="Arial" panose="020B0604020202020204" pitchFamily="34" charset="0"/>
              <a:buNone/>
            </a:pPr>
            <a:endParaRPr lang="en-US" sz="1050" dirty="0"/>
          </a:p>
        </p:txBody>
      </p:sp>
    </p:spTree>
    <p:extLst>
      <p:ext uri="{BB962C8B-B14F-4D97-AF65-F5344CB8AC3E}">
        <p14:creationId xmlns:p14="http://schemas.microsoft.com/office/powerpoint/2010/main" val="579612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3657600" cy="609600"/>
          </a:xfrm>
        </p:spPr>
        <p:txBody>
          <a:bodyPr>
            <a:noAutofit/>
          </a:bodyPr>
          <a:lstStyle/>
          <a:p>
            <a:r>
              <a:rPr lang="en-US" sz="4000" b="1" dirty="0">
                <a:solidFill>
                  <a:schemeClr val="accent1"/>
                </a:solidFill>
              </a:rPr>
              <a:t>SORN Process </a:t>
            </a:r>
          </a:p>
        </p:txBody>
      </p:sp>
      <p:sp>
        <p:nvSpPr>
          <p:cNvPr id="3" name="Content Placeholder 2"/>
          <p:cNvSpPr>
            <a:spLocks noGrp="1"/>
          </p:cNvSpPr>
          <p:nvPr>
            <p:ph idx="1"/>
          </p:nvPr>
        </p:nvSpPr>
        <p:spPr>
          <a:xfrm>
            <a:off x="609600" y="1219200"/>
            <a:ext cx="7010400" cy="5334000"/>
          </a:xfrm>
        </p:spPr>
        <p:txBody>
          <a:bodyPr>
            <a:noAutofit/>
          </a:bodyPr>
          <a:lstStyle/>
          <a:p>
            <a:pPr lvl="0">
              <a:spcBef>
                <a:spcPts val="0"/>
              </a:spcBef>
              <a:buFont typeface="+mj-lt"/>
              <a:buAutoNum type="arabicPeriod"/>
            </a:pPr>
            <a:r>
              <a:rPr lang="en-US" sz="1100" dirty="0">
                <a:ea typeface="Calibri"/>
                <a:cs typeface="Times New Roman"/>
              </a:rPr>
              <a:t>The Program Office/ System Owner/ Rulemaking Team works with the FMCSA Privacy  Team  to develop the SORN. </a:t>
            </a:r>
          </a:p>
          <a:p>
            <a:pPr lvl="0">
              <a:spcBef>
                <a:spcPts val="0"/>
              </a:spcBef>
              <a:buFont typeface="+mj-lt"/>
              <a:buAutoNum type="arabicPeriod"/>
            </a:pPr>
            <a:endParaRPr lang="en-US" sz="1100" dirty="0">
              <a:ea typeface="Calibri"/>
              <a:cs typeface="Times New Roman"/>
            </a:endParaRPr>
          </a:p>
          <a:p>
            <a:pPr lvl="0">
              <a:spcBef>
                <a:spcPts val="0"/>
              </a:spcBef>
              <a:buFont typeface="+mj-lt"/>
              <a:buAutoNum type="arabicPeriod"/>
            </a:pPr>
            <a:r>
              <a:rPr lang="en-US" sz="1100" dirty="0">
                <a:ea typeface="Calibri"/>
                <a:cs typeface="Times New Roman"/>
              </a:rPr>
              <a:t>The SORN is reviewed by the FMCSA Privacy Team.  </a:t>
            </a:r>
          </a:p>
          <a:p>
            <a:pPr lvl="0">
              <a:spcBef>
                <a:spcPts val="0"/>
              </a:spcBef>
              <a:buFont typeface="+mj-lt"/>
              <a:buAutoNum type="arabicPeriod"/>
            </a:pPr>
            <a:endParaRPr lang="en-US" sz="1100" dirty="0">
              <a:ea typeface="Calibri"/>
              <a:cs typeface="Times New Roman"/>
            </a:endParaRPr>
          </a:p>
          <a:p>
            <a:pPr lvl="0">
              <a:spcBef>
                <a:spcPts val="0"/>
              </a:spcBef>
              <a:buFont typeface="+mj-lt"/>
              <a:buAutoNum type="arabicPeriod"/>
            </a:pPr>
            <a:r>
              <a:rPr lang="en-US" sz="1100" dirty="0">
                <a:ea typeface="Calibri"/>
                <a:cs typeface="Times New Roman"/>
              </a:rPr>
              <a:t>The SORN is reviewed by FMCSA Chief Counsel. </a:t>
            </a:r>
          </a:p>
          <a:p>
            <a:pPr lvl="0">
              <a:spcBef>
                <a:spcPts val="0"/>
              </a:spcBef>
              <a:buFont typeface="+mj-lt"/>
              <a:buAutoNum type="arabicPeriod"/>
            </a:pPr>
            <a:endParaRPr lang="en-US" sz="1100" dirty="0">
              <a:ea typeface="Calibri"/>
              <a:cs typeface="Times New Roman"/>
            </a:endParaRPr>
          </a:p>
          <a:p>
            <a:pPr lvl="0">
              <a:spcBef>
                <a:spcPts val="0"/>
              </a:spcBef>
              <a:buFont typeface="+mj-lt"/>
              <a:buAutoNum type="arabicPeriod"/>
            </a:pPr>
            <a:r>
              <a:rPr lang="en-US" sz="1100" dirty="0">
                <a:ea typeface="Calibri"/>
                <a:cs typeface="Times New Roman"/>
              </a:rPr>
              <a:t>Once approved by the FMCSA Privacy Team the SORN is submitted to the DOT Privacy Officer for review and approval. </a:t>
            </a:r>
          </a:p>
          <a:p>
            <a:pPr lvl="0">
              <a:spcBef>
                <a:spcPts val="0"/>
              </a:spcBef>
              <a:buFont typeface="+mj-lt"/>
              <a:buAutoNum type="arabicPeriod"/>
            </a:pPr>
            <a:endParaRPr lang="en-US" sz="1100" dirty="0">
              <a:ea typeface="Calibri"/>
              <a:cs typeface="Times New Roman"/>
            </a:endParaRPr>
          </a:p>
          <a:p>
            <a:pPr lvl="0">
              <a:spcBef>
                <a:spcPts val="0"/>
              </a:spcBef>
              <a:buFont typeface="+mj-lt"/>
              <a:buAutoNum type="arabicPeriod"/>
            </a:pPr>
            <a:r>
              <a:rPr lang="en-US" sz="1100" dirty="0">
                <a:ea typeface="Calibri"/>
                <a:cs typeface="Times New Roman"/>
              </a:rPr>
              <a:t>The FMCSA Privacy Team works with the Program Office/ System Owner/ Rulemaking Team to address any comments from the DOT Privacy Officer. </a:t>
            </a:r>
          </a:p>
          <a:p>
            <a:pPr lvl="0">
              <a:spcBef>
                <a:spcPts val="0"/>
              </a:spcBef>
              <a:buFont typeface="+mj-lt"/>
              <a:buAutoNum type="arabicPeriod"/>
            </a:pPr>
            <a:endParaRPr lang="en-US" sz="1100" dirty="0">
              <a:ea typeface="Calibri"/>
              <a:cs typeface="Times New Roman"/>
            </a:endParaRPr>
          </a:p>
          <a:p>
            <a:pPr lvl="0">
              <a:spcBef>
                <a:spcPts val="0"/>
              </a:spcBef>
              <a:buFont typeface="+mj-lt"/>
              <a:buAutoNum type="arabicPeriod"/>
            </a:pPr>
            <a:r>
              <a:rPr lang="en-US" sz="1100" dirty="0">
                <a:ea typeface="Calibri"/>
                <a:cs typeface="Times New Roman"/>
              </a:rPr>
              <a:t>Once the comments have been sufficiently addressed, the SORN is re-submitted to the DOT Privacy Officer. </a:t>
            </a:r>
          </a:p>
          <a:p>
            <a:pPr lvl="0">
              <a:spcBef>
                <a:spcPts val="0"/>
              </a:spcBef>
              <a:buFont typeface="+mj-lt"/>
              <a:buAutoNum type="arabicPeriod"/>
            </a:pPr>
            <a:endParaRPr lang="en-US" sz="1100" dirty="0">
              <a:ea typeface="Calibri"/>
              <a:cs typeface="Times New Roman"/>
            </a:endParaRPr>
          </a:p>
          <a:p>
            <a:pPr lvl="0">
              <a:spcBef>
                <a:spcPts val="0"/>
              </a:spcBef>
              <a:buFont typeface="+mj-lt"/>
              <a:buAutoNum type="arabicPeriod"/>
            </a:pPr>
            <a:r>
              <a:rPr lang="en-US" sz="1100" dirty="0">
                <a:ea typeface="Calibri"/>
                <a:cs typeface="Times New Roman"/>
              </a:rPr>
              <a:t>The DOT Privacy Officer approves the SORN and the document is sent to the Office of Management and Budget (OMB) for approval.</a:t>
            </a:r>
          </a:p>
          <a:p>
            <a:pPr lvl="0">
              <a:spcBef>
                <a:spcPts val="0"/>
              </a:spcBef>
              <a:buFont typeface="+mj-lt"/>
              <a:buAutoNum type="arabicPeriod"/>
            </a:pPr>
            <a:endParaRPr lang="en-US" sz="1100" dirty="0">
              <a:ea typeface="Calibri"/>
              <a:cs typeface="Times New Roman"/>
            </a:endParaRPr>
          </a:p>
          <a:p>
            <a:pPr>
              <a:spcBef>
                <a:spcPts val="0"/>
              </a:spcBef>
              <a:buFont typeface="+mj-lt"/>
              <a:buAutoNum type="arabicPeriod"/>
            </a:pPr>
            <a:r>
              <a:rPr lang="en-US" sz="1100" dirty="0">
                <a:solidFill>
                  <a:prstClr val="black">
                    <a:lumMod val="75000"/>
                    <a:lumOff val="25000"/>
                  </a:prstClr>
                </a:solidFill>
              </a:rPr>
              <a:t>After a SORN is finalized by the DOT Privacy Office, a new or significantly modified SORN must be sent to OMB and Congress for “30 day” review. </a:t>
            </a:r>
            <a:endParaRPr lang="en-US" sz="1100" dirty="0">
              <a:ea typeface="Calibri"/>
              <a:cs typeface="Times New Roman"/>
            </a:endParaRPr>
          </a:p>
          <a:p>
            <a:pPr lvl="0">
              <a:spcBef>
                <a:spcPts val="0"/>
              </a:spcBef>
              <a:buFont typeface="+mj-lt"/>
              <a:buAutoNum type="arabicPeriod"/>
            </a:pPr>
            <a:r>
              <a:rPr lang="en-US" sz="1100" dirty="0">
                <a:ea typeface="Calibri"/>
                <a:cs typeface="Times New Roman"/>
              </a:rPr>
              <a:t>Once the SORN is approved by OMB, the SORN is published in the Federal Register for a 30 day comment period. </a:t>
            </a:r>
          </a:p>
          <a:p>
            <a:pPr lvl="0">
              <a:spcBef>
                <a:spcPts val="0"/>
              </a:spcBef>
              <a:buFont typeface="+mj-lt"/>
              <a:buAutoNum type="arabicPeriod"/>
            </a:pPr>
            <a:endParaRPr lang="en-US" sz="1100" dirty="0">
              <a:ea typeface="Calibri"/>
              <a:cs typeface="Times New Roman"/>
            </a:endParaRPr>
          </a:p>
          <a:p>
            <a:pPr lvl="0">
              <a:spcBef>
                <a:spcPts val="0"/>
              </a:spcBef>
              <a:buFont typeface="+mj-lt"/>
              <a:buAutoNum type="arabicPeriod"/>
            </a:pPr>
            <a:r>
              <a:rPr lang="en-US" sz="1100" dirty="0">
                <a:ea typeface="Calibri"/>
                <a:cs typeface="Times New Roman"/>
              </a:rPr>
              <a:t>If after the 30 days there are no required changes to the SORN in response to any of the comments, the SORN becomes official. If changes to the SORN are required based on the comments received, the SORN is updated using the same process above.   </a:t>
            </a:r>
          </a:p>
          <a:p>
            <a:pPr marL="0" lvl="0" indent="0">
              <a:spcBef>
                <a:spcPts val="0"/>
              </a:spcBef>
              <a:buNone/>
            </a:pPr>
            <a:endParaRPr lang="en-US" sz="1100" dirty="0">
              <a:ea typeface="Calibri"/>
              <a:cs typeface="Times New Roman"/>
            </a:endParaRPr>
          </a:p>
          <a:p>
            <a:pPr marL="0" lvl="0" indent="0">
              <a:spcBef>
                <a:spcPts val="0"/>
              </a:spcBef>
              <a:buNone/>
            </a:pPr>
            <a:r>
              <a:rPr lang="en-US" sz="1100" dirty="0">
                <a:solidFill>
                  <a:schemeClr val="accent2">
                    <a:lumMod val="75000"/>
                  </a:schemeClr>
                </a:solidFill>
                <a:ea typeface="Calibri"/>
                <a:cs typeface="Times New Roman"/>
              </a:rPr>
              <a:t>*The approved SORN is reviewed every 2 years to determine if changes are necessary. If any significant changes to the system/ program/ rulemaking are made that effect the collection or storage of the applicable records, the SORN must be updated to reflect these changes. </a:t>
            </a:r>
          </a:p>
          <a:p>
            <a:endParaRPr lang="en-US" sz="1200" dirty="0"/>
          </a:p>
        </p:txBody>
      </p:sp>
    </p:spTree>
    <p:extLst>
      <p:ext uri="{BB962C8B-B14F-4D97-AF65-F5344CB8AC3E}">
        <p14:creationId xmlns:p14="http://schemas.microsoft.com/office/powerpoint/2010/main" val="25346392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858001" cy="838200"/>
          </a:xfrm>
        </p:spPr>
        <p:txBody>
          <a:bodyPr>
            <a:normAutofit/>
          </a:bodyPr>
          <a:lstStyle/>
          <a:p>
            <a:r>
              <a:rPr lang="en-US" sz="3600" b="1" dirty="0">
                <a:solidFill>
                  <a:schemeClr val="tx2"/>
                </a:solidFill>
              </a:rPr>
              <a:t>Module 3:</a:t>
            </a:r>
            <a:r>
              <a:rPr lang="en-US" sz="3600" b="1" dirty="0">
                <a:solidFill>
                  <a:schemeClr val="accent1"/>
                </a:solidFill>
              </a:rPr>
              <a:t>Test your knowledge</a:t>
            </a:r>
          </a:p>
        </p:txBody>
      </p:sp>
      <p:sp>
        <p:nvSpPr>
          <p:cNvPr id="3" name="Content Placeholder 2"/>
          <p:cNvSpPr>
            <a:spLocks noGrp="1"/>
          </p:cNvSpPr>
          <p:nvPr>
            <p:ph idx="1"/>
          </p:nvPr>
        </p:nvSpPr>
        <p:spPr>
          <a:xfrm>
            <a:off x="609599" y="1600200"/>
            <a:ext cx="6019802" cy="4318000"/>
          </a:xfrm>
        </p:spPr>
        <p:txBody>
          <a:bodyPr>
            <a:noAutofit/>
          </a:bodyPr>
          <a:lstStyle/>
          <a:p>
            <a:pPr marL="0" lvl="0" indent="0">
              <a:spcBef>
                <a:spcPts val="0"/>
              </a:spcBef>
              <a:buNone/>
            </a:pPr>
            <a:r>
              <a:rPr lang="en-US" sz="1600" b="1" dirty="0"/>
              <a:t>When do you conduct a PTA?</a:t>
            </a:r>
          </a:p>
          <a:p>
            <a:pPr marL="914400" lvl="1" indent="-514350">
              <a:spcBef>
                <a:spcPts val="0"/>
              </a:spcBef>
              <a:buFont typeface="+mj-lt"/>
              <a:buAutoNum type="alphaUcPeriod"/>
            </a:pPr>
            <a:r>
              <a:rPr lang="en-US" sz="1400" dirty="0"/>
              <a:t>Development or procurement of any new program or system.</a:t>
            </a:r>
          </a:p>
          <a:p>
            <a:pPr marL="914400" lvl="1" indent="-514350">
              <a:spcBef>
                <a:spcPts val="0"/>
              </a:spcBef>
              <a:buFont typeface="+mj-lt"/>
              <a:buAutoNum type="alphaUcPeriod"/>
            </a:pPr>
            <a:r>
              <a:rPr lang="en-US" sz="1400" dirty="0"/>
              <a:t>Establishment of pilots that will use PII.</a:t>
            </a:r>
          </a:p>
          <a:p>
            <a:pPr marL="914400" lvl="1" indent="-514350">
              <a:spcBef>
                <a:spcPts val="0"/>
              </a:spcBef>
              <a:buFont typeface="+mj-lt"/>
              <a:buAutoNum type="alphaUcPeriod"/>
            </a:pPr>
            <a:r>
              <a:rPr lang="en-US" sz="1400" dirty="0"/>
              <a:t>Creation of new forms or other collections of PII.</a:t>
            </a:r>
          </a:p>
          <a:p>
            <a:pPr marL="914400" lvl="1" indent="-514350">
              <a:spcBef>
                <a:spcPts val="0"/>
              </a:spcBef>
              <a:buFont typeface="+mj-lt"/>
              <a:buAutoNum type="alphaUcPeriod"/>
            </a:pPr>
            <a:r>
              <a:rPr lang="en-US" sz="1400" dirty="0"/>
              <a:t>All of these above.</a:t>
            </a:r>
          </a:p>
          <a:p>
            <a:pPr marL="0" indent="0">
              <a:spcBef>
                <a:spcPts val="0"/>
              </a:spcBef>
              <a:buNone/>
            </a:pPr>
            <a:endParaRPr lang="en-US" sz="1400" dirty="0"/>
          </a:p>
          <a:p>
            <a:pPr marL="0" lvl="0" indent="0">
              <a:spcBef>
                <a:spcPts val="0"/>
              </a:spcBef>
              <a:buNone/>
            </a:pPr>
            <a:r>
              <a:rPr lang="en-US" sz="1600" b="1" dirty="0"/>
              <a:t>When do you conduct a PIA?</a:t>
            </a:r>
          </a:p>
          <a:p>
            <a:pPr marL="914400" lvl="1" indent="-514350">
              <a:spcBef>
                <a:spcPts val="0"/>
              </a:spcBef>
              <a:buFont typeface="+mj-lt"/>
              <a:buAutoNum type="alphaUcPeriod"/>
            </a:pPr>
            <a:r>
              <a:rPr lang="en-US" sz="1400" dirty="0"/>
              <a:t>Developing or procuring any new technologies or system that handle or collect PII.</a:t>
            </a:r>
          </a:p>
          <a:p>
            <a:pPr marL="914400" lvl="1" indent="-514350">
              <a:spcBef>
                <a:spcPts val="0"/>
              </a:spcBef>
              <a:buFont typeface="+mj-lt"/>
              <a:buAutoNum type="alphaUcPeriod"/>
            </a:pPr>
            <a:r>
              <a:rPr lang="en-US" sz="1400" dirty="0"/>
              <a:t>Developing system revisions.</a:t>
            </a:r>
          </a:p>
          <a:p>
            <a:pPr marL="914400" lvl="1" indent="-514350">
              <a:spcBef>
                <a:spcPts val="0"/>
              </a:spcBef>
              <a:buFont typeface="+mj-lt"/>
              <a:buAutoNum type="alphaUcPeriod"/>
            </a:pPr>
            <a:r>
              <a:rPr lang="en-US" sz="1400" dirty="0"/>
              <a:t>Issuing a new or updated rulemaking that entails the collection of PII.</a:t>
            </a:r>
          </a:p>
          <a:p>
            <a:pPr marL="914400" lvl="1" indent="-514350">
              <a:spcBef>
                <a:spcPts val="0"/>
              </a:spcBef>
              <a:buFont typeface="+mj-lt"/>
              <a:buAutoNum type="alphaUcPeriod"/>
            </a:pPr>
            <a:r>
              <a:rPr lang="en-US" sz="1400" dirty="0"/>
              <a:t>All of these above.</a:t>
            </a:r>
          </a:p>
          <a:p>
            <a:pPr marL="0" indent="0">
              <a:spcBef>
                <a:spcPts val="0"/>
              </a:spcBef>
              <a:buNone/>
            </a:pPr>
            <a:r>
              <a:rPr lang="en-US" sz="1400" dirty="0"/>
              <a:t> </a:t>
            </a:r>
          </a:p>
          <a:p>
            <a:pPr marL="0" lvl="0" indent="0">
              <a:spcBef>
                <a:spcPts val="0"/>
              </a:spcBef>
              <a:buNone/>
            </a:pPr>
            <a:r>
              <a:rPr lang="en-US" sz="1600" b="1" dirty="0"/>
              <a:t>DOT/FMCSA PIAs are posted on the DOT Privacy Officer’s website.</a:t>
            </a:r>
          </a:p>
          <a:p>
            <a:pPr marL="914400" lvl="1" indent="-514350">
              <a:spcBef>
                <a:spcPts val="0"/>
              </a:spcBef>
              <a:buFont typeface="+mj-lt"/>
              <a:buAutoNum type="alphaUcPeriod"/>
            </a:pPr>
            <a:r>
              <a:rPr lang="en-US" sz="1400" dirty="0"/>
              <a:t>True   </a:t>
            </a:r>
          </a:p>
          <a:p>
            <a:pPr marL="914400" lvl="1" indent="-514350">
              <a:spcBef>
                <a:spcPts val="0"/>
              </a:spcBef>
              <a:buFont typeface="+mj-lt"/>
              <a:buAutoNum type="alphaUcPeriod"/>
            </a:pPr>
            <a:r>
              <a:rPr lang="en-US" sz="1400" dirty="0"/>
              <a:t>False</a:t>
            </a:r>
          </a:p>
        </p:txBody>
      </p:sp>
    </p:spTree>
    <p:extLst>
      <p:ext uri="{BB962C8B-B14F-4D97-AF65-F5344CB8AC3E}">
        <p14:creationId xmlns:p14="http://schemas.microsoft.com/office/powerpoint/2010/main" val="33834820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5486401" cy="838200"/>
          </a:xfrm>
        </p:spPr>
        <p:txBody>
          <a:bodyPr>
            <a:normAutofit/>
          </a:bodyPr>
          <a:lstStyle/>
          <a:p>
            <a:r>
              <a:rPr lang="en-US" sz="3600" dirty="0"/>
              <a:t>Module 3: Knowledge Test</a:t>
            </a:r>
          </a:p>
        </p:txBody>
      </p:sp>
      <p:sp>
        <p:nvSpPr>
          <p:cNvPr id="3" name="Content Placeholder 2"/>
          <p:cNvSpPr>
            <a:spLocks noGrp="1"/>
          </p:cNvSpPr>
          <p:nvPr>
            <p:ph idx="1"/>
          </p:nvPr>
        </p:nvSpPr>
        <p:spPr>
          <a:xfrm>
            <a:off x="572609" y="1447800"/>
            <a:ext cx="6347714" cy="4191000"/>
          </a:xfrm>
        </p:spPr>
        <p:txBody>
          <a:bodyPr>
            <a:noAutofit/>
          </a:bodyPr>
          <a:lstStyle/>
          <a:p>
            <a:pPr marL="0" lvl="0" indent="0">
              <a:spcBef>
                <a:spcPts val="0"/>
              </a:spcBef>
              <a:buNone/>
            </a:pPr>
            <a:r>
              <a:rPr lang="en-US" sz="1400" dirty="0"/>
              <a:t>When do you conduct a PTA?</a:t>
            </a:r>
          </a:p>
          <a:p>
            <a:pPr marL="914400" lvl="1" indent="-514350">
              <a:spcBef>
                <a:spcPts val="0"/>
              </a:spcBef>
              <a:buFont typeface="+mj-lt"/>
              <a:buAutoNum type="alphaUcPeriod"/>
            </a:pPr>
            <a:r>
              <a:rPr lang="en-US" sz="1400" dirty="0"/>
              <a:t>Development or procurement of any new program or system.</a:t>
            </a:r>
          </a:p>
          <a:p>
            <a:pPr marL="914400" lvl="1" indent="-514350">
              <a:spcBef>
                <a:spcPts val="0"/>
              </a:spcBef>
              <a:buFont typeface="+mj-lt"/>
              <a:buAutoNum type="alphaUcPeriod"/>
            </a:pPr>
            <a:r>
              <a:rPr lang="en-US" sz="1400" dirty="0"/>
              <a:t>Establishment of pilots that will use PII.</a:t>
            </a:r>
          </a:p>
          <a:p>
            <a:pPr marL="914400" lvl="1" indent="-514350">
              <a:spcBef>
                <a:spcPts val="0"/>
              </a:spcBef>
              <a:buFont typeface="+mj-lt"/>
              <a:buAutoNum type="alphaUcPeriod"/>
            </a:pPr>
            <a:r>
              <a:rPr lang="en-US" sz="1400" dirty="0"/>
              <a:t>Creation of new forms or other collections of PII.</a:t>
            </a:r>
          </a:p>
          <a:p>
            <a:pPr marL="914400" lvl="1" indent="-514350">
              <a:spcBef>
                <a:spcPts val="0"/>
              </a:spcBef>
              <a:buFont typeface="+mj-lt"/>
              <a:buAutoNum type="alphaUcPeriod"/>
            </a:pPr>
            <a:r>
              <a:rPr lang="en-US" sz="1400" b="1" dirty="0">
                <a:solidFill>
                  <a:srgbClr val="00B050"/>
                </a:solidFill>
              </a:rPr>
              <a:t>All of these above.</a:t>
            </a:r>
          </a:p>
          <a:p>
            <a:pPr marL="0" indent="0">
              <a:spcBef>
                <a:spcPts val="0"/>
              </a:spcBef>
              <a:buNone/>
            </a:pPr>
            <a:endParaRPr lang="en-US" sz="1400" dirty="0"/>
          </a:p>
          <a:p>
            <a:pPr marL="0" lvl="0" indent="0">
              <a:spcBef>
                <a:spcPts val="0"/>
              </a:spcBef>
              <a:buNone/>
            </a:pPr>
            <a:r>
              <a:rPr lang="en-US" sz="1400" dirty="0"/>
              <a:t>When do you conduct a PIA?</a:t>
            </a:r>
          </a:p>
          <a:p>
            <a:pPr marL="914400" lvl="1" indent="-514350">
              <a:spcBef>
                <a:spcPts val="0"/>
              </a:spcBef>
              <a:buFont typeface="+mj-lt"/>
              <a:buAutoNum type="alphaUcPeriod"/>
            </a:pPr>
            <a:r>
              <a:rPr lang="en-US" sz="1400" dirty="0"/>
              <a:t>Developing or procuring any new technologies or system that handle or collect PII.</a:t>
            </a:r>
          </a:p>
          <a:p>
            <a:pPr marL="914400" lvl="1" indent="-514350">
              <a:spcBef>
                <a:spcPts val="0"/>
              </a:spcBef>
              <a:buFont typeface="+mj-lt"/>
              <a:buAutoNum type="alphaUcPeriod"/>
            </a:pPr>
            <a:r>
              <a:rPr lang="en-US" sz="1400" dirty="0"/>
              <a:t>Developing system revisions.</a:t>
            </a:r>
          </a:p>
          <a:p>
            <a:pPr marL="914400" lvl="1" indent="-514350">
              <a:spcBef>
                <a:spcPts val="0"/>
              </a:spcBef>
              <a:buFont typeface="+mj-lt"/>
              <a:buAutoNum type="alphaUcPeriod"/>
            </a:pPr>
            <a:r>
              <a:rPr lang="en-US" sz="1400" dirty="0"/>
              <a:t>Issuing a new or updated rulemaking that entails the collection of PII.</a:t>
            </a:r>
          </a:p>
          <a:p>
            <a:pPr marL="914400" lvl="1" indent="-514350">
              <a:spcBef>
                <a:spcPts val="0"/>
              </a:spcBef>
              <a:buFont typeface="+mj-lt"/>
              <a:buAutoNum type="alphaUcPeriod"/>
            </a:pPr>
            <a:r>
              <a:rPr lang="en-US" sz="1400" b="1" dirty="0">
                <a:solidFill>
                  <a:srgbClr val="00B050"/>
                </a:solidFill>
              </a:rPr>
              <a:t>All of these above.</a:t>
            </a:r>
          </a:p>
          <a:p>
            <a:pPr marL="0" indent="0">
              <a:spcBef>
                <a:spcPts val="0"/>
              </a:spcBef>
              <a:buNone/>
            </a:pPr>
            <a:r>
              <a:rPr lang="en-US" sz="1400" dirty="0"/>
              <a:t> </a:t>
            </a:r>
          </a:p>
          <a:p>
            <a:pPr marL="0" lvl="0" indent="0">
              <a:spcBef>
                <a:spcPts val="0"/>
              </a:spcBef>
              <a:buNone/>
            </a:pPr>
            <a:r>
              <a:rPr lang="en-US" sz="1400" dirty="0"/>
              <a:t>DOT/FMCSA PIAs are posted on the DOT Privacy Officer’s website.</a:t>
            </a:r>
          </a:p>
          <a:p>
            <a:pPr marL="914400" lvl="1" indent="-514350">
              <a:spcBef>
                <a:spcPts val="0"/>
              </a:spcBef>
              <a:buFont typeface="+mj-lt"/>
              <a:buAutoNum type="alphaUcPeriod"/>
            </a:pPr>
            <a:r>
              <a:rPr lang="en-US" sz="1400" dirty="0">
                <a:solidFill>
                  <a:srgbClr val="00B050"/>
                </a:solidFill>
              </a:rPr>
              <a:t>True   </a:t>
            </a:r>
          </a:p>
          <a:p>
            <a:pPr marL="914400" lvl="1" indent="-514350">
              <a:spcBef>
                <a:spcPts val="0"/>
              </a:spcBef>
              <a:buFont typeface="+mj-lt"/>
              <a:buAutoNum type="alphaUcPeriod"/>
            </a:pPr>
            <a:r>
              <a:rPr lang="en-US" sz="1400" dirty="0"/>
              <a:t>False</a:t>
            </a:r>
          </a:p>
        </p:txBody>
      </p:sp>
    </p:spTree>
    <p:extLst>
      <p:ext uri="{BB962C8B-B14F-4D97-AF65-F5344CB8AC3E}">
        <p14:creationId xmlns:p14="http://schemas.microsoft.com/office/powerpoint/2010/main" val="3596751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6096000" cy="838200"/>
          </a:xfrm>
        </p:spPr>
        <p:txBody>
          <a:bodyPr/>
          <a:lstStyle/>
          <a:p>
            <a:r>
              <a:rPr lang="en-US" b="1" dirty="0">
                <a:solidFill>
                  <a:schemeClr val="tx2"/>
                </a:solidFill>
              </a:rPr>
              <a:t>Module 4:</a:t>
            </a:r>
            <a:r>
              <a:rPr lang="en-US" b="1" dirty="0">
                <a:solidFill>
                  <a:schemeClr val="accent1"/>
                </a:solidFill>
              </a:rPr>
              <a:t> Protecting PII </a:t>
            </a:r>
          </a:p>
        </p:txBody>
      </p:sp>
      <p:sp>
        <p:nvSpPr>
          <p:cNvPr id="3" name="Content Placeholder 2"/>
          <p:cNvSpPr>
            <a:spLocks noGrp="1"/>
          </p:cNvSpPr>
          <p:nvPr>
            <p:ph idx="1"/>
          </p:nvPr>
        </p:nvSpPr>
        <p:spPr>
          <a:xfrm>
            <a:off x="609600" y="1600200"/>
            <a:ext cx="5105400" cy="3124201"/>
          </a:xfrm>
        </p:spPr>
        <p:txBody>
          <a:bodyPr/>
          <a:lstStyle/>
          <a:p>
            <a:pPr marL="0" indent="0">
              <a:buNone/>
            </a:pPr>
            <a:endParaRPr lang="en-US" dirty="0"/>
          </a:p>
          <a:p>
            <a:pPr marL="0" indent="0">
              <a:buNone/>
            </a:pPr>
            <a:r>
              <a:rPr lang="en-US" sz="2400" b="1" dirty="0"/>
              <a:t>You will learn: </a:t>
            </a:r>
          </a:p>
          <a:p>
            <a:pPr>
              <a:buClr>
                <a:schemeClr val="accent1"/>
              </a:buClr>
              <a:buFont typeface="Wingdings" panose="05000000000000000000" pitchFamily="2" charset="2"/>
              <a:buChar char="ü"/>
            </a:pPr>
            <a:r>
              <a:rPr lang="en-US" dirty="0"/>
              <a:t>Common privacy mistakes </a:t>
            </a:r>
          </a:p>
          <a:p>
            <a:pPr>
              <a:buClr>
                <a:schemeClr val="accent1"/>
              </a:buClr>
              <a:buFont typeface="Wingdings" panose="05000000000000000000" pitchFamily="2" charset="2"/>
              <a:buChar char="ü"/>
            </a:pPr>
            <a:r>
              <a:rPr lang="en-US" dirty="0"/>
              <a:t>Protecting sensitive PII </a:t>
            </a:r>
          </a:p>
          <a:p>
            <a:pPr>
              <a:buClr>
                <a:schemeClr val="accent1"/>
              </a:buClr>
              <a:buFont typeface="Wingdings" panose="05000000000000000000" pitchFamily="2" charset="2"/>
              <a:buChar char="ü"/>
            </a:pPr>
            <a:r>
              <a:rPr lang="en-US" dirty="0"/>
              <a:t>Protecting PII while teleworking</a:t>
            </a:r>
          </a:p>
        </p:txBody>
      </p:sp>
    </p:spTree>
    <p:extLst>
      <p:ext uri="{BB962C8B-B14F-4D97-AF65-F5344CB8AC3E}">
        <p14:creationId xmlns:p14="http://schemas.microsoft.com/office/powerpoint/2010/main" val="3721344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81000" y="368949"/>
            <a:ext cx="6248400" cy="848032"/>
          </a:xfrm>
        </p:spPr>
        <p:txBody>
          <a:bodyPr>
            <a:normAutofit fontScale="90000"/>
          </a:bodyPr>
          <a:lstStyle/>
          <a:p>
            <a:pPr eaLnBrk="1" hangingPunct="1"/>
            <a:r>
              <a:rPr lang="en-US" altLang="en-US" sz="4000" b="1" dirty="0">
                <a:solidFill>
                  <a:schemeClr val="accent1"/>
                </a:solidFill>
              </a:rPr>
              <a:t>Common Privacy Mistakes</a:t>
            </a:r>
          </a:p>
        </p:txBody>
      </p:sp>
      <p:sp>
        <p:nvSpPr>
          <p:cNvPr id="3" name="Content Placeholder 2"/>
          <p:cNvSpPr>
            <a:spLocks noGrp="1"/>
          </p:cNvSpPr>
          <p:nvPr>
            <p:ph idx="1"/>
          </p:nvPr>
        </p:nvSpPr>
        <p:spPr>
          <a:xfrm>
            <a:off x="457200" y="1219200"/>
            <a:ext cx="6858000" cy="4800600"/>
          </a:xfrm>
        </p:spPr>
        <p:txBody>
          <a:bodyPr>
            <a:normAutofit fontScale="62500" lnSpcReduction="20000"/>
          </a:bodyPr>
          <a:lstStyle/>
          <a:p>
            <a:pPr marL="0" indent="0" eaLnBrk="1" hangingPunct="1">
              <a:buNone/>
              <a:defRPr/>
            </a:pPr>
            <a:r>
              <a:rPr lang="en-US" sz="3600" b="1" dirty="0"/>
              <a:t>Operational privacy problems</a:t>
            </a:r>
          </a:p>
          <a:p>
            <a:pPr lvl="1">
              <a:defRPr/>
            </a:pPr>
            <a:r>
              <a:rPr lang="en-US" sz="2200" dirty="0"/>
              <a:t>Allowing unauthorized or inappropriate access to PII (e.g., do not have a need-to-know)</a:t>
            </a:r>
          </a:p>
          <a:p>
            <a:pPr lvl="1">
              <a:defRPr/>
            </a:pPr>
            <a:r>
              <a:rPr lang="en-US" sz="2200" dirty="0"/>
              <a:t>Providing or accepting unauthorized PII sharing with another agency or third party</a:t>
            </a:r>
          </a:p>
          <a:p>
            <a:pPr lvl="1">
              <a:defRPr/>
            </a:pPr>
            <a:r>
              <a:rPr lang="en-US" sz="2200" dirty="0"/>
              <a:t>Browsing or using PII for any purpose other than performing official duties</a:t>
            </a:r>
          </a:p>
          <a:p>
            <a:pPr lvl="1">
              <a:defRPr/>
            </a:pPr>
            <a:r>
              <a:rPr lang="en-US" sz="2200" dirty="0"/>
              <a:t>Leaving PII unattended on a printer or fax</a:t>
            </a:r>
          </a:p>
          <a:p>
            <a:pPr lvl="1">
              <a:defRPr/>
            </a:pPr>
            <a:r>
              <a:rPr lang="en-US" sz="2200" dirty="0"/>
              <a:t>Emailing PII without a Privacy Act/FOUO warning or without either encrypting or password protecting the PII</a:t>
            </a:r>
          </a:p>
          <a:p>
            <a:pPr lvl="1">
              <a:defRPr/>
            </a:pPr>
            <a:r>
              <a:rPr lang="en-US" sz="2200" dirty="0"/>
              <a:t>Not physically securing a computer that contains PII, particularly a laptop</a:t>
            </a:r>
          </a:p>
          <a:p>
            <a:pPr lvl="1">
              <a:defRPr/>
            </a:pPr>
            <a:r>
              <a:rPr lang="en-US" sz="2200" dirty="0"/>
              <a:t>Improperly disposing of PII</a:t>
            </a:r>
          </a:p>
          <a:p>
            <a:pPr lvl="1" eaLnBrk="1" hangingPunct="1">
              <a:defRPr/>
            </a:pPr>
            <a:endParaRPr lang="en-US" dirty="0"/>
          </a:p>
          <a:p>
            <a:pPr marL="0" indent="0">
              <a:buNone/>
            </a:pPr>
            <a:r>
              <a:rPr lang="en-US" altLang="en-US" sz="3600" b="1" dirty="0"/>
              <a:t>E-Government Act Related Problems</a:t>
            </a:r>
          </a:p>
          <a:p>
            <a:pPr lvl="1"/>
            <a:r>
              <a:rPr lang="en-US" altLang="en-US" sz="2200" dirty="0"/>
              <a:t>Performing a PIA without performing a true analysis of privacy impact</a:t>
            </a:r>
          </a:p>
          <a:p>
            <a:pPr lvl="1"/>
            <a:r>
              <a:rPr lang="en-US" altLang="en-US" sz="2200" dirty="0"/>
              <a:t>Failing to update a PIA when there is a change in a system related to the collection and use of PII</a:t>
            </a:r>
          </a:p>
          <a:p>
            <a:pPr lvl="1" eaLnBrk="1" hangingPunct="1">
              <a:defRPr/>
            </a:pPr>
            <a:endParaRPr lang="en-US" dirty="0"/>
          </a:p>
          <a:p>
            <a:pPr eaLnBrk="1" hangingPunct="1">
              <a:defRPr/>
            </a:pPr>
            <a:endParaRPr lang="en-US" dirty="0"/>
          </a:p>
        </p:txBody>
      </p:sp>
    </p:spTree>
    <p:extLst>
      <p:ext uri="{BB962C8B-B14F-4D97-AF65-F5344CB8AC3E}">
        <p14:creationId xmlns:p14="http://schemas.microsoft.com/office/powerpoint/2010/main" val="9282174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p:cNvSpPr>
            <a:spLocks noGrp="1" noChangeArrowheads="1"/>
          </p:cNvSpPr>
          <p:nvPr>
            <p:ph type="title"/>
          </p:nvPr>
        </p:nvSpPr>
        <p:spPr>
          <a:xfrm>
            <a:off x="457200" y="152400"/>
            <a:ext cx="6324600" cy="914400"/>
          </a:xfrm>
        </p:spPr>
        <p:txBody>
          <a:bodyPr>
            <a:normAutofit fontScale="90000"/>
          </a:bodyPr>
          <a:lstStyle/>
          <a:p>
            <a:r>
              <a:rPr lang="en-US" altLang="en-US" sz="4000" b="1" dirty="0">
                <a:solidFill>
                  <a:schemeClr val="accent1"/>
                </a:solidFill>
              </a:rPr>
              <a:t>Common Privacy Mistakes </a:t>
            </a:r>
            <a:r>
              <a:rPr lang="en-US" altLang="en-US" sz="2400" b="1" dirty="0">
                <a:solidFill>
                  <a:schemeClr val="accent1"/>
                </a:solidFill>
              </a:rPr>
              <a:t>(continued)</a:t>
            </a:r>
          </a:p>
        </p:txBody>
      </p:sp>
      <p:sp>
        <p:nvSpPr>
          <p:cNvPr id="41988" name="Rectangle 3"/>
          <p:cNvSpPr>
            <a:spLocks noGrp="1" noChangeArrowheads="1"/>
          </p:cNvSpPr>
          <p:nvPr>
            <p:ph idx="1"/>
          </p:nvPr>
        </p:nvSpPr>
        <p:spPr>
          <a:xfrm>
            <a:off x="457200" y="1295400"/>
            <a:ext cx="6781800" cy="4572000"/>
          </a:xfrm>
        </p:spPr>
        <p:txBody>
          <a:bodyPr>
            <a:normAutofit/>
          </a:bodyPr>
          <a:lstStyle/>
          <a:p>
            <a:pPr marL="0" indent="0">
              <a:lnSpc>
                <a:spcPct val="110000"/>
              </a:lnSpc>
              <a:spcBef>
                <a:spcPts val="0"/>
              </a:spcBef>
              <a:buNone/>
            </a:pPr>
            <a:r>
              <a:rPr lang="en-US" altLang="en-US" sz="2200" b="1" dirty="0"/>
              <a:t>Privacy Act-Related Problems</a:t>
            </a:r>
          </a:p>
          <a:p>
            <a:pPr lvl="1">
              <a:spcBef>
                <a:spcPts val="600"/>
              </a:spcBef>
            </a:pPr>
            <a:r>
              <a:rPr lang="en-US" altLang="en-US" sz="1400" dirty="0"/>
              <a:t>Inadvertently creating an unauthorized Privacy Act system of records, </a:t>
            </a:r>
            <a:r>
              <a:rPr lang="en-US" altLang="en-US" sz="1400" dirty="0">
                <a:cs typeface="Arial" charset="0"/>
              </a:rPr>
              <a:t>c</a:t>
            </a:r>
            <a:r>
              <a:rPr lang="en-US" altLang="en-US" sz="1400" dirty="0"/>
              <a:t>reating a file that contains PII retrieved by name or personal identifier</a:t>
            </a:r>
          </a:p>
          <a:p>
            <a:pPr lvl="1">
              <a:spcBef>
                <a:spcPts val="600"/>
              </a:spcBef>
            </a:pPr>
            <a:r>
              <a:rPr lang="en-US" altLang="en-US" sz="1400" dirty="0"/>
              <a:t>Failing to realize that PII is collected, used, and/or maintained in a system</a:t>
            </a:r>
          </a:p>
          <a:p>
            <a:pPr lvl="1">
              <a:spcBef>
                <a:spcPts val="600"/>
              </a:spcBef>
            </a:pPr>
            <a:r>
              <a:rPr lang="en-US" altLang="en-US" sz="1400" dirty="0"/>
              <a:t>Collecting, using, and/or maintaining more PII than is necessary</a:t>
            </a:r>
          </a:p>
          <a:p>
            <a:pPr lvl="2">
              <a:spcBef>
                <a:spcPts val="600"/>
              </a:spcBef>
            </a:pPr>
            <a:r>
              <a:rPr lang="en-US" altLang="en-US" dirty="0"/>
              <a:t>For example, Social Security Numbers are often collected and used when they are not needed</a:t>
            </a:r>
          </a:p>
          <a:p>
            <a:pPr lvl="1">
              <a:spcBef>
                <a:spcPts val="600"/>
              </a:spcBef>
            </a:pPr>
            <a:r>
              <a:rPr lang="en-US" altLang="en-US" sz="1400" dirty="0"/>
              <a:t>Failing to publish a SORN when a system of records is present</a:t>
            </a:r>
          </a:p>
          <a:p>
            <a:pPr lvl="1">
              <a:spcBef>
                <a:spcPts val="600"/>
              </a:spcBef>
            </a:pPr>
            <a:r>
              <a:rPr lang="en-US" altLang="en-US" sz="1400" dirty="0"/>
              <a:t>Failing to update a SORN to reflect changes in mission or system</a:t>
            </a:r>
          </a:p>
          <a:p>
            <a:pPr marL="457200" lvl="1" indent="0">
              <a:lnSpc>
                <a:spcPct val="110000"/>
              </a:lnSpc>
              <a:spcBef>
                <a:spcPts val="0"/>
              </a:spcBef>
              <a:buNone/>
            </a:pPr>
            <a:endParaRPr lang="en-US" altLang="en-US" sz="2200" dirty="0"/>
          </a:p>
          <a:p>
            <a:pPr marL="0" indent="0">
              <a:lnSpc>
                <a:spcPct val="110000"/>
              </a:lnSpc>
              <a:spcBef>
                <a:spcPts val="0"/>
              </a:spcBef>
              <a:buNone/>
            </a:pPr>
            <a:r>
              <a:rPr lang="en-US" altLang="en-US" sz="2200" b="1" dirty="0"/>
              <a:t>Privacy vs. information security problems</a:t>
            </a:r>
          </a:p>
          <a:p>
            <a:pPr lvl="1">
              <a:lnSpc>
                <a:spcPct val="110000"/>
              </a:lnSpc>
              <a:spcBef>
                <a:spcPts val="0"/>
              </a:spcBef>
            </a:pPr>
            <a:r>
              <a:rPr lang="en-US" altLang="en-US" sz="1400" dirty="0"/>
              <a:t>Assuming that security controls and information security measures have addressed privacy concerns</a:t>
            </a:r>
          </a:p>
          <a:p>
            <a:pPr lvl="1">
              <a:lnSpc>
                <a:spcPct val="110000"/>
              </a:lnSpc>
              <a:spcBef>
                <a:spcPts val="0"/>
              </a:spcBef>
            </a:pPr>
            <a:r>
              <a:rPr lang="en-US" altLang="en-US" sz="1400" dirty="0"/>
              <a:t>Believing that C&amp;A activities replace PIA requirements</a:t>
            </a:r>
          </a:p>
          <a:p>
            <a:pPr lvl="1"/>
            <a:endParaRPr lang="en-US" altLang="en-US" dirty="0"/>
          </a:p>
        </p:txBody>
      </p:sp>
    </p:spTree>
    <p:extLst>
      <p:ext uri="{BB962C8B-B14F-4D97-AF65-F5344CB8AC3E}">
        <p14:creationId xmlns:p14="http://schemas.microsoft.com/office/powerpoint/2010/main" val="10027578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6065" y="533400"/>
            <a:ext cx="6305735" cy="762000"/>
          </a:xfrm>
        </p:spPr>
        <p:txBody>
          <a:bodyPr>
            <a:noAutofit/>
          </a:bodyPr>
          <a:lstStyle/>
          <a:p>
            <a:r>
              <a:rPr lang="en-US" b="1" dirty="0">
                <a:solidFill>
                  <a:schemeClr val="accent1"/>
                </a:solidFill>
              </a:rPr>
              <a:t>How to Protect Sensitive PII</a:t>
            </a:r>
          </a:p>
        </p:txBody>
      </p:sp>
      <p:sp>
        <p:nvSpPr>
          <p:cNvPr id="3" name="Content Placeholder 2"/>
          <p:cNvSpPr>
            <a:spLocks noGrp="1"/>
          </p:cNvSpPr>
          <p:nvPr>
            <p:ph idx="1"/>
          </p:nvPr>
        </p:nvSpPr>
        <p:spPr>
          <a:xfrm>
            <a:off x="609600" y="1295400"/>
            <a:ext cx="6915335" cy="5029200"/>
          </a:xfrm>
        </p:spPr>
        <p:txBody>
          <a:bodyPr>
            <a:normAutofit fontScale="25000" lnSpcReduction="20000"/>
          </a:bodyPr>
          <a:lstStyle/>
          <a:p>
            <a:pPr lvl="0">
              <a:lnSpc>
                <a:spcPct val="120000"/>
              </a:lnSpc>
              <a:spcBef>
                <a:spcPts val="0"/>
              </a:spcBef>
            </a:pPr>
            <a:r>
              <a:rPr lang="en-US" sz="5600" dirty="0">
                <a:solidFill>
                  <a:prstClr val="black"/>
                </a:solidFill>
              </a:rPr>
              <a:t>Physically secure Sensitive PII (e.g., in a locked drawer, cabinet, desk, or safe) when not in use or not otherwise under the control of a person with a need to know.  </a:t>
            </a:r>
          </a:p>
          <a:p>
            <a:pPr lvl="1">
              <a:lnSpc>
                <a:spcPct val="120000"/>
              </a:lnSpc>
              <a:spcBef>
                <a:spcPts val="0"/>
              </a:spcBef>
              <a:buFont typeface="Courier New" panose="02070309020205020404" pitchFamily="49" charset="0"/>
              <a:buChar char="o"/>
            </a:pPr>
            <a:r>
              <a:rPr lang="en-US" sz="5600" dirty="0">
                <a:solidFill>
                  <a:prstClr val="black"/>
                </a:solidFill>
              </a:rPr>
              <a:t>Sensitive PII may be stored in a space where access control measures are employed to prevent unauthorized access by  members of the public or other  persons without a need to know (e.g., a locked room or floor, or other space where access is controlled by a guard, cipher lock, or card reader).   </a:t>
            </a:r>
          </a:p>
          <a:p>
            <a:pPr lvl="1">
              <a:lnSpc>
                <a:spcPct val="120000"/>
              </a:lnSpc>
              <a:spcBef>
                <a:spcPts val="0"/>
              </a:spcBef>
              <a:buFont typeface="Courier New" panose="02070309020205020404" pitchFamily="49" charset="0"/>
              <a:buChar char="o"/>
            </a:pPr>
            <a:r>
              <a:rPr lang="en-US" sz="5600" dirty="0">
                <a:solidFill>
                  <a:prstClr val="black"/>
                </a:solidFill>
              </a:rPr>
              <a:t>But the use of such measures is  not a substitute for physically securing Sensitive PII in a locked container when not in use.</a:t>
            </a:r>
          </a:p>
          <a:p>
            <a:pPr marL="0" lvl="0" indent="0">
              <a:lnSpc>
                <a:spcPct val="120000"/>
              </a:lnSpc>
              <a:spcBef>
                <a:spcPts val="0"/>
              </a:spcBef>
              <a:buNone/>
            </a:pPr>
            <a:endParaRPr lang="en-US" sz="5600" dirty="0">
              <a:solidFill>
                <a:prstClr val="black"/>
              </a:solidFill>
            </a:endParaRPr>
          </a:p>
          <a:p>
            <a:pPr lvl="0">
              <a:lnSpc>
                <a:spcPct val="120000"/>
              </a:lnSpc>
              <a:spcBef>
                <a:spcPts val="0"/>
              </a:spcBef>
            </a:pPr>
            <a:r>
              <a:rPr lang="en-US" sz="5600" dirty="0">
                <a:solidFill>
                  <a:prstClr val="black"/>
                </a:solidFill>
              </a:rPr>
              <a:t>Never leave Sensitive PII unattended on a desk, network printer, fax machine, or copier.</a:t>
            </a:r>
          </a:p>
          <a:p>
            <a:pPr lvl="0">
              <a:lnSpc>
                <a:spcPct val="120000"/>
              </a:lnSpc>
              <a:spcBef>
                <a:spcPts val="0"/>
              </a:spcBef>
            </a:pPr>
            <a:endParaRPr lang="en-US" sz="5600" dirty="0">
              <a:solidFill>
                <a:prstClr val="black"/>
              </a:solidFill>
            </a:endParaRPr>
          </a:p>
          <a:p>
            <a:pPr lvl="0">
              <a:lnSpc>
                <a:spcPct val="120000"/>
              </a:lnSpc>
              <a:spcBef>
                <a:spcPts val="0"/>
              </a:spcBef>
            </a:pPr>
            <a:r>
              <a:rPr lang="en-US" sz="5600" dirty="0">
                <a:solidFill>
                  <a:prstClr val="black"/>
                </a:solidFill>
              </a:rPr>
              <a:t>Use a privacy screen if you regularly access  Sensitive PII in an unsecured area where those without a need to know or member s of the public can see your screen, such as in a reception area.</a:t>
            </a:r>
          </a:p>
          <a:p>
            <a:pPr lvl="0">
              <a:lnSpc>
                <a:spcPct val="120000"/>
              </a:lnSpc>
              <a:spcBef>
                <a:spcPts val="0"/>
              </a:spcBef>
            </a:pPr>
            <a:endParaRPr lang="en-US" sz="5600" dirty="0">
              <a:solidFill>
                <a:prstClr val="black"/>
              </a:solidFill>
            </a:endParaRPr>
          </a:p>
          <a:p>
            <a:pPr marR="0">
              <a:lnSpc>
                <a:spcPct val="120000"/>
              </a:lnSpc>
              <a:spcBef>
                <a:spcPts val="0"/>
              </a:spcBef>
            </a:pPr>
            <a:r>
              <a:rPr lang="en-US" sz="5600" dirty="0">
                <a:solidFill>
                  <a:prstClr val="black"/>
                </a:solidFill>
              </a:rPr>
              <a:t>Lock your computer when you leave your desk.  You may lock your computer by holding down “Ctrl”+ “Alt” +  </a:t>
            </a:r>
            <a:r>
              <a:rPr lang="en-US" sz="5600" dirty="0">
                <a:ea typeface="Calibri"/>
              </a:rPr>
              <a:t>“Delete” and then hitting “Enter”, or by removing your Personal Identity Verification (PIV) Card from your ke</a:t>
            </a:r>
            <a:r>
              <a:rPr lang="en-US" sz="5600" dirty="0">
                <a:solidFill>
                  <a:prstClr val="black"/>
                </a:solidFill>
              </a:rPr>
              <a:t>yboard.</a:t>
            </a:r>
          </a:p>
          <a:p>
            <a:pPr marR="0">
              <a:lnSpc>
                <a:spcPct val="120000"/>
              </a:lnSpc>
              <a:spcBef>
                <a:spcPts val="0"/>
              </a:spcBef>
            </a:pPr>
            <a:endParaRPr lang="en-US" sz="5600" dirty="0">
              <a:solidFill>
                <a:prstClr val="black"/>
              </a:solidFill>
            </a:endParaRPr>
          </a:p>
          <a:p>
            <a:pPr marR="0">
              <a:lnSpc>
                <a:spcPct val="120000"/>
              </a:lnSpc>
              <a:spcBef>
                <a:spcPts val="0"/>
              </a:spcBef>
            </a:pPr>
            <a:r>
              <a:rPr lang="en-US" sz="5600" dirty="0">
                <a:ea typeface="Calibri"/>
              </a:rPr>
              <a:t>Do not permit your computer to remember passwords.</a:t>
            </a:r>
          </a:p>
          <a:p>
            <a:pPr marR="0">
              <a:spcBef>
                <a:spcPts val="0"/>
              </a:spcBef>
              <a:spcAft>
                <a:spcPts val="0"/>
              </a:spcAft>
            </a:pPr>
            <a:endParaRPr lang="en-US" sz="2900" dirty="0">
              <a:ea typeface="Calibri"/>
            </a:endParaRPr>
          </a:p>
          <a:p>
            <a:pPr marL="0" indent="0">
              <a:buNone/>
            </a:pPr>
            <a:endParaRPr lang="en-US" dirty="0"/>
          </a:p>
        </p:txBody>
      </p:sp>
    </p:spTree>
    <p:extLst>
      <p:ext uri="{BB962C8B-B14F-4D97-AF65-F5344CB8AC3E}">
        <p14:creationId xmlns:p14="http://schemas.microsoft.com/office/powerpoint/2010/main" val="81962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858000" cy="715962"/>
          </a:xfrm>
        </p:spPr>
        <p:txBody>
          <a:bodyPr>
            <a:normAutofit fontScale="90000"/>
          </a:bodyPr>
          <a:lstStyle/>
          <a:p>
            <a:r>
              <a:rPr lang="en-US" b="1" dirty="0">
                <a:solidFill>
                  <a:schemeClr val="accent1"/>
                </a:solidFill>
              </a:rPr>
              <a:t>How to protect Sensitive PII? </a:t>
            </a:r>
            <a:r>
              <a:rPr lang="en-US" sz="2000" b="1" i="1" dirty="0">
                <a:solidFill>
                  <a:schemeClr val="accent1"/>
                </a:solidFill>
              </a:rPr>
              <a:t>(Continued)</a:t>
            </a:r>
          </a:p>
        </p:txBody>
      </p:sp>
      <p:sp>
        <p:nvSpPr>
          <p:cNvPr id="3" name="Content Placeholder 2"/>
          <p:cNvSpPr>
            <a:spLocks noGrp="1"/>
          </p:cNvSpPr>
          <p:nvPr>
            <p:ph idx="1"/>
          </p:nvPr>
        </p:nvSpPr>
        <p:spPr>
          <a:xfrm>
            <a:off x="457200" y="1219200"/>
            <a:ext cx="6858000" cy="5287962"/>
          </a:xfrm>
        </p:spPr>
        <p:txBody>
          <a:bodyPr>
            <a:normAutofit fontScale="25000" lnSpcReduction="20000"/>
          </a:bodyPr>
          <a:lstStyle/>
          <a:p>
            <a:pPr lvl="0">
              <a:lnSpc>
                <a:spcPct val="120000"/>
              </a:lnSpc>
              <a:spcBef>
                <a:spcPts val="0"/>
              </a:spcBef>
            </a:pPr>
            <a:r>
              <a:rPr lang="en-US" sz="5600" dirty="0">
                <a:solidFill>
                  <a:prstClr val="black"/>
                </a:solidFill>
              </a:rPr>
              <a:t>Avoid discussion Sensitive PII in person or over the telephone when you’re within earshot of anyone who does not need to know the information.</a:t>
            </a:r>
          </a:p>
          <a:p>
            <a:pPr lvl="0">
              <a:lnSpc>
                <a:spcPct val="120000"/>
              </a:lnSpc>
              <a:spcBef>
                <a:spcPts val="0"/>
              </a:spcBef>
            </a:pPr>
            <a:endParaRPr lang="en-US" sz="5600" dirty="0">
              <a:solidFill>
                <a:prstClr val="black"/>
              </a:solidFill>
            </a:endParaRPr>
          </a:p>
          <a:p>
            <a:pPr lvl="0">
              <a:lnSpc>
                <a:spcPct val="120000"/>
              </a:lnSpc>
              <a:spcBef>
                <a:spcPts val="0"/>
              </a:spcBef>
            </a:pPr>
            <a:r>
              <a:rPr lang="en-US" sz="5600" dirty="0">
                <a:solidFill>
                  <a:prstClr val="black"/>
                </a:solidFill>
              </a:rPr>
              <a:t>If you must discuss Sensitive PII using a speakerphone, phone bridge or video teleconference, do so only if you are in a location where those without a need to know cannot overhear.</a:t>
            </a:r>
          </a:p>
          <a:p>
            <a:pPr lvl="0">
              <a:lnSpc>
                <a:spcPct val="120000"/>
              </a:lnSpc>
              <a:spcBef>
                <a:spcPts val="0"/>
              </a:spcBef>
            </a:pPr>
            <a:r>
              <a:rPr lang="en-US" sz="5600" dirty="0">
                <a:solidFill>
                  <a:prstClr val="black"/>
                </a:solidFill>
              </a:rPr>
              <a:t>Email the Sensitive PII within an encrypted attachment with the password provided separately (e.g., by phone, another email, or in person).</a:t>
            </a:r>
          </a:p>
          <a:p>
            <a:pPr lvl="0">
              <a:lnSpc>
                <a:spcPct val="120000"/>
              </a:lnSpc>
              <a:spcBef>
                <a:spcPts val="0"/>
              </a:spcBef>
            </a:pPr>
            <a:endParaRPr lang="en-US" sz="5600" dirty="0">
              <a:solidFill>
                <a:prstClr val="black"/>
              </a:solidFill>
            </a:endParaRPr>
          </a:p>
          <a:p>
            <a:pPr lvl="0">
              <a:lnSpc>
                <a:spcPct val="120000"/>
              </a:lnSpc>
              <a:spcBef>
                <a:spcPts val="0"/>
              </a:spcBef>
            </a:pPr>
            <a:r>
              <a:rPr lang="en-US" sz="5600" dirty="0">
                <a:solidFill>
                  <a:prstClr val="black"/>
                </a:solidFill>
              </a:rPr>
              <a:t>Avoid faxing Sensitive PII if at all possible.  If you must use a fax to transmit Sensitive PII, use a secured fax line, if available.  Alert the recipient prior to faxing so they can retrieve it as it is received by machine.  After sending the fax, verify that the recipient received the fax.</a:t>
            </a:r>
          </a:p>
          <a:p>
            <a:pPr lvl="0">
              <a:lnSpc>
                <a:spcPct val="120000"/>
              </a:lnSpc>
              <a:spcBef>
                <a:spcPts val="0"/>
              </a:spcBef>
            </a:pPr>
            <a:endParaRPr lang="en-US" sz="5600" dirty="0">
              <a:solidFill>
                <a:prstClr val="black"/>
              </a:solidFill>
            </a:endParaRPr>
          </a:p>
          <a:p>
            <a:pPr lvl="0">
              <a:lnSpc>
                <a:spcPct val="120000"/>
              </a:lnSpc>
              <a:spcBef>
                <a:spcPts val="0"/>
              </a:spcBef>
            </a:pPr>
            <a:r>
              <a:rPr lang="en-US" sz="5600" dirty="0">
                <a:solidFill>
                  <a:prstClr val="black"/>
                </a:solidFill>
              </a:rPr>
              <a:t>For mailings containing Sensitive PII materials (such as individual employee actions):</a:t>
            </a:r>
          </a:p>
          <a:p>
            <a:pPr lvl="1">
              <a:lnSpc>
                <a:spcPct val="120000"/>
              </a:lnSpc>
              <a:spcBef>
                <a:spcPts val="0"/>
              </a:spcBef>
              <a:buFont typeface="Courier New" panose="02070309020205020404" pitchFamily="49" charset="0"/>
              <a:buChar char="o"/>
            </a:pPr>
            <a:r>
              <a:rPr lang="en-US" sz="4800" dirty="0">
                <a:solidFill>
                  <a:prstClr val="black"/>
                </a:solidFill>
              </a:rPr>
              <a:t>Seal Sensitive PII materials in an opaque envelope or container</a:t>
            </a:r>
          </a:p>
          <a:p>
            <a:pPr lvl="1">
              <a:lnSpc>
                <a:spcPct val="120000"/>
              </a:lnSpc>
              <a:spcBef>
                <a:spcPts val="0"/>
              </a:spcBef>
              <a:buFont typeface="Courier New" panose="02070309020205020404" pitchFamily="49" charset="0"/>
              <a:buChar char="o"/>
            </a:pPr>
            <a:r>
              <a:rPr lang="en-US" sz="4800" dirty="0">
                <a:solidFill>
                  <a:prstClr val="black"/>
                </a:solidFill>
              </a:rPr>
              <a:t>Mail Sensitive PII materials using the U.S. Postal Service’s First Class Mail, Priority Mail, or an accountable commercial delivery service (e.g., UPS).</a:t>
            </a:r>
          </a:p>
          <a:p>
            <a:pPr lvl="1">
              <a:lnSpc>
                <a:spcPct val="120000"/>
              </a:lnSpc>
              <a:spcBef>
                <a:spcPts val="0"/>
              </a:spcBef>
            </a:pPr>
            <a:endParaRPr lang="en-US" sz="5600" dirty="0">
              <a:solidFill>
                <a:prstClr val="black"/>
              </a:solidFill>
            </a:endParaRPr>
          </a:p>
          <a:p>
            <a:pPr>
              <a:lnSpc>
                <a:spcPct val="120000"/>
              </a:lnSpc>
              <a:spcBef>
                <a:spcPts val="0"/>
              </a:spcBef>
            </a:pPr>
            <a:r>
              <a:rPr lang="en-US" sz="5600" dirty="0">
                <a:solidFill>
                  <a:prstClr val="black"/>
                </a:solidFill>
              </a:rPr>
              <a:t>For large data extracts, database transfers, backup tape transfers, or similar collections of Sensitive PII:</a:t>
            </a:r>
          </a:p>
          <a:p>
            <a:pPr lvl="1">
              <a:lnSpc>
                <a:spcPct val="120000"/>
              </a:lnSpc>
              <a:spcBef>
                <a:spcPts val="0"/>
              </a:spcBef>
              <a:buFont typeface="Courier New" panose="02070309020205020404" pitchFamily="49" charset="0"/>
              <a:buChar char="o"/>
            </a:pPr>
            <a:r>
              <a:rPr lang="en-US" sz="4800" dirty="0">
                <a:solidFill>
                  <a:prstClr val="black"/>
                </a:solidFill>
              </a:rPr>
              <a:t>Encrypt the data (if possible) and use a receipted delivery service (i.e., Return Receipt, Certified or Registered mail) or a tracking service (e.g., Track &amp; Return”) to ensure secure delivery  is made to the appropriate recipient.</a:t>
            </a:r>
          </a:p>
          <a:p>
            <a:pPr>
              <a:lnSpc>
                <a:spcPct val="120000"/>
              </a:lnSpc>
              <a:spcBef>
                <a:spcPts val="0"/>
              </a:spcBef>
            </a:pPr>
            <a:endParaRPr lang="en-US" dirty="0"/>
          </a:p>
        </p:txBody>
      </p:sp>
    </p:spTree>
    <p:extLst>
      <p:ext uri="{BB962C8B-B14F-4D97-AF65-F5344CB8AC3E}">
        <p14:creationId xmlns:p14="http://schemas.microsoft.com/office/powerpoint/2010/main" val="1851200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fontScale="90000"/>
          </a:bodyPr>
          <a:lstStyle/>
          <a:p>
            <a:r>
              <a:rPr lang="en-US" b="1" dirty="0">
                <a:solidFill>
                  <a:schemeClr val="accent1"/>
                </a:solidFill>
              </a:rPr>
              <a:t>Protecting PII when Teleworking</a:t>
            </a:r>
            <a:endParaRPr lang="en-US" dirty="0">
              <a:solidFill>
                <a:schemeClr val="accent1"/>
              </a:solidFill>
            </a:endParaRPr>
          </a:p>
        </p:txBody>
      </p:sp>
      <p:sp>
        <p:nvSpPr>
          <p:cNvPr id="3" name="Content Placeholder 2"/>
          <p:cNvSpPr>
            <a:spLocks noGrp="1"/>
          </p:cNvSpPr>
          <p:nvPr>
            <p:ph idx="1"/>
          </p:nvPr>
        </p:nvSpPr>
        <p:spPr>
          <a:xfrm>
            <a:off x="533400" y="1066800"/>
            <a:ext cx="6553200" cy="5075238"/>
          </a:xfrm>
        </p:spPr>
        <p:txBody>
          <a:bodyPr>
            <a:noAutofit/>
          </a:bodyPr>
          <a:lstStyle/>
          <a:p>
            <a:pPr>
              <a:spcBef>
                <a:spcPts val="0"/>
              </a:spcBef>
            </a:pPr>
            <a:r>
              <a:rPr lang="en-US" sz="1400" dirty="0"/>
              <a:t>Sensitive information should only be accessed via a FMCSA-approved devices such as laptops, Blackberry, and external hard drives, all of which must be encrypted.</a:t>
            </a:r>
          </a:p>
          <a:p>
            <a:pPr marL="0" indent="0">
              <a:spcBef>
                <a:spcPts val="0"/>
              </a:spcBef>
              <a:buNone/>
            </a:pPr>
            <a:endParaRPr lang="en-US" sz="1400" dirty="0"/>
          </a:p>
          <a:p>
            <a:pPr>
              <a:spcBef>
                <a:spcPts val="0"/>
              </a:spcBef>
            </a:pPr>
            <a:r>
              <a:rPr lang="en-US" sz="1400" dirty="0"/>
              <a:t>Personally owned computers should not be used to access, save, store, or host Sensitive PII.</a:t>
            </a:r>
          </a:p>
          <a:p>
            <a:pPr>
              <a:spcBef>
                <a:spcPts val="0"/>
              </a:spcBef>
            </a:pPr>
            <a:endParaRPr lang="en-US" sz="1400" dirty="0"/>
          </a:p>
          <a:p>
            <a:pPr>
              <a:spcBef>
                <a:spcPts val="0"/>
              </a:spcBef>
            </a:pPr>
            <a:r>
              <a:rPr lang="en-US" sz="1400" dirty="0"/>
              <a:t>Don’t transfer files to your home computer or print agency records on your home computer.</a:t>
            </a:r>
          </a:p>
          <a:p>
            <a:pPr>
              <a:spcBef>
                <a:spcPts val="0"/>
              </a:spcBef>
            </a:pPr>
            <a:endParaRPr lang="en-US" sz="1400" dirty="0"/>
          </a:p>
          <a:p>
            <a:pPr>
              <a:spcBef>
                <a:spcPts val="0"/>
              </a:spcBef>
            </a:pPr>
            <a:r>
              <a:rPr lang="en-US" sz="1400" dirty="0"/>
              <a:t>Don’t forward emails containing Sensitive PII to your personal email account (e.g., your Yahoo, Gmail, or AOL email-account) so that you can work on it on your home computer.</a:t>
            </a:r>
          </a:p>
          <a:p>
            <a:pPr>
              <a:spcBef>
                <a:spcPts val="0"/>
              </a:spcBef>
            </a:pPr>
            <a:endParaRPr lang="en-US" sz="1400" dirty="0"/>
          </a:p>
          <a:p>
            <a:pPr>
              <a:spcBef>
                <a:spcPts val="0"/>
              </a:spcBef>
            </a:pPr>
            <a:r>
              <a:rPr lang="en-US" sz="1400" dirty="0"/>
              <a:t>These rules also apply to all individuals on an approved telework agreement.</a:t>
            </a:r>
          </a:p>
          <a:p>
            <a:pPr>
              <a:spcBef>
                <a:spcPts val="0"/>
              </a:spcBef>
            </a:pPr>
            <a:endParaRPr lang="en-US" sz="1400" dirty="0"/>
          </a:p>
          <a:p>
            <a:pPr>
              <a:spcBef>
                <a:spcPts val="0"/>
              </a:spcBef>
            </a:pPr>
            <a:r>
              <a:rPr lang="en-US" sz="1400" dirty="0"/>
              <a:t>Obtain authorization from your supervisor to remove documents containing Sensitive PII from the office.</a:t>
            </a:r>
          </a:p>
          <a:p>
            <a:pPr>
              <a:spcBef>
                <a:spcPts val="0"/>
              </a:spcBef>
            </a:pPr>
            <a:endParaRPr lang="en-US" sz="1400" dirty="0"/>
          </a:p>
          <a:p>
            <a:pPr>
              <a:spcBef>
                <a:spcPts val="0"/>
              </a:spcBef>
            </a:pPr>
            <a:r>
              <a:rPr lang="en-US" sz="1400" dirty="0"/>
              <a:t>Secure your laptop and any hard copy Sensitive PII while teleworking, and ensure that other household members cannot access them.</a:t>
            </a:r>
          </a:p>
        </p:txBody>
      </p:sp>
    </p:spTree>
    <p:extLst>
      <p:ext uri="{BB962C8B-B14F-4D97-AF65-F5344CB8AC3E}">
        <p14:creationId xmlns:p14="http://schemas.microsoft.com/office/powerpoint/2010/main" val="3856884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838200"/>
          </a:xfrm>
        </p:spPr>
        <p:txBody>
          <a:bodyPr/>
          <a:lstStyle/>
          <a:p>
            <a:r>
              <a:rPr lang="en-US" b="1" dirty="0">
                <a:solidFill>
                  <a:schemeClr val="accent1"/>
                </a:solidFill>
              </a:rPr>
              <a:t> Why is Privacy Important?</a:t>
            </a:r>
          </a:p>
        </p:txBody>
      </p:sp>
      <p:sp>
        <p:nvSpPr>
          <p:cNvPr id="3" name="Content Placeholder 2"/>
          <p:cNvSpPr>
            <a:spLocks noGrp="1"/>
          </p:cNvSpPr>
          <p:nvPr>
            <p:ph idx="1"/>
          </p:nvPr>
        </p:nvSpPr>
        <p:spPr>
          <a:xfrm>
            <a:off x="304800" y="1600200"/>
            <a:ext cx="7010400" cy="3880773"/>
          </a:xfrm>
        </p:spPr>
        <p:txBody>
          <a:bodyPr>
            <a:normAutofit fontScale="77500" lnSpcReduction="20000"/>
          </a:bodyPr>
          <a:lstStyle/>
          <a:p>
            <a:pPr marL="400050" lvl="1" indent="0">
              <a:lnSpc>
                <a:spcPct val="120000"/>
              </a:lnSpc>
              <a:spcBef>
                <a:spcPts val="0"/>
              </a:spcBef>
              <a:buNone/>
            </a:pPr>
            <a:r>
              <a:rPr lang="en-US" sz="2000" b="1" dirty="0">
                <a:solidFill>
                  <a:srgbClr val="000000"/>
                </a:solidFill>
                <a:latin typeface="Arial"/>
              </a:rPr>
              <a:t>To earn and keep public trust </a:t>
            </a:r>
            <a:endParaRPr lang="en-US" sz="1400" b="1" dirty="0">
              <a:solidFill>
                <a:srgbClr val="000000"/>
              </a:solidFill>
              <a:latin typeface="Courier New"/>
            </a:endParaRPr>
          </a:p>
          <a:p>
            <a:pPr marL="457200" lvl="1" indent="0">
              <a:lnSpc>
                <a:spcPct val="120000"/>
              </a:lnSpc>
              <a:spcBef>
                <a:spcPts val="0"/>
              </a:spcBef>
              <a:buNone/>
            </a:pPr>
            <a:r>
              <a:rPr lang="en-US" sz="1900" dirty="0">
                <a:solidFill>
                  <a:srgbClr val="000000"/>
                </a:solidFill>
                <a:latin typeface="Arial"/>
              </a:rPr>
              <a:t>If the public no longer trusts FMCSA to protect their PII, public support for FMCSA programs may erode. </a:t>
            </a:r>
          </a:p>
          <a:p>
            <a:pPr lvl="0">
              <a:lnSpc>
                <a:spcPct val="120000"/>
              </a:lnSpc>
              <a:spcBef>
                <a:spcPts val="0"/>
              </a:spcBef>
            </a:pPr>
            <a:endParaRPr lang="en-US" sz="1800" dirty="0">
              <a:solidFill>
                <a:srgbClr val="000000"/>
              </a:solidFill>
              <a:latin typeface="Arial"/>
            </a:endParaRPr>
          </a:p>
          <a:p>
            <a:pPr marL="400050" lvl="1" indent="0">
              <a:lnSpc>
                <a:spcPct val="120000"/>
              </a:lnSpc>
              <a:spcBef>
                <a:spcPts val="0"/>
              </a:spcBef>
              <a:buNone/>
            </a:pPr>
            <a:r>
              <a:rPr lang="en-US" sz="2000" b="1" dirty="0">
                <a:solidFill>
                  <a:srgbClr val="000000"/>
                </a:solidFill>
                <a:latin typeface="Arial"/>
              </a:rPr>
              <a:t>To prevent privacy incidents </a:t>
            </a:r>
            <a:endParaRPr lang="en-US" sz="1400" b="1" dirty="0">
              <a:solidFill>
                <a:srgbClr val="000000"/>
              </a:solidFill>
              <a:latin typeface="Courier New"/>
            </a:endParaRPr>
          </a:p>
          <a:p>
            <a:pPr marL="400050" lvl="1" indent="0">
              <a:lnSpc>
                <a:spcPct val="120000"/>
              </a:lnSpc>
              <a:spcBef>
                <a:spcPts val="0"/>
              </a:spcBef>
              <a:buNone/>
            </a:pPr>
            <a:r>
              <a:rPr lang="en-US" sz="1900" dirty="0">
                <a:solidFill>
                  <a:srgbClr val="000000"/>
                </a:solidFill>
                <a:latin typeface="Arial"/>
              </a:rPr>
              <a:t>Incidents reported in national news erode the public’s trust in those agencies and are expensive to mitigate. Recovery cost per data breach incident averages $4.8M.</a:t>
            </a:r>
          </a:p>
          <a:p>
            <a:pPr marL="400050" lvl="1" indent="0">
              <a:lnSpc>
                <a:spcPct val="120000"/>
              </a:lnSpc>
              <a:spcBef>
                <a:spcPts val="0"/>
              </a:spcBef>
              <a:buNone/>
            </a:pPr>
            <a:endParaRPr lang="en-US" sz="2000" dirty="0">
              <a:solidFill>
                <a:srgbClr val="000000"/>
              </a:solidFill>
              <a:latin typeface="Arial"/>
            </a:endParaRPr>
          </a:p>
          <a:p>
            <a:pPr marL="400050" lvl="1" indent="0">
              <a:lnSpc>
                <a:spcPct val="120000"/>
              </a:lnSpc>
              <a:spcBef>
                <a:spcPts val="0"/>
              </a:spcBef>
              <a:buNone/>
            </a:pPr>
            <a:r>
              <a:rPr lang="en-US" sz="2000" b="1" dirty="0">
                <a:solidFill>
                  <a:srgbClr val="000000"/>
                </a:solidFill>
                <a:latin typeface="Arial"/>
              </a:rPr>
              <a:t>To prevent identity theft </a:t>
            </a:r>
            <a:endParaRPr lang="en-US" sz="1400" b="1" dirty="0">
              <a:solidFill>
                <a:srgbClr val="000000"/>
              </a:solidFill>
              <a:latin typeface="Courier New"/>
            </a:endParaRPr>
          </a:p>
          <a:p>
            <a:pPr marL="400050" lvl="1" indent="0">
              <a:lnSpc>
                <a:spcPct val="120000"/>
              </a:lnSpc>
              <a:spcBef>
                <a:spcPts val="0"/>
              </a:spcBef>
              <a:buNone/>
            </a:pPr>
            <a:r>
              <a:rPr lang="en-US" sz="1900" dirty="0">
                <a:solidFill>
                  <a:srgbClr val="000000"/>
                </a:solidFill>
                <a:latin typeface="Arial"/>
              </a:rPr>
              <a:t>Privacy incidents that raise the risk of identity theft can be lengthy, costly, and stressful to recover from for the individual and FMCSA. </a:t>
            </a:r>
          </a:p>
          <a:p>
            <a:pPr lvl="0">
              <a:lnSpc>
                <a:spcPct val="120000"/>
              </a:lnSpc>
              <a:spcBef>
                <a:spcPts val="0"/>
              </a:spcBef>
            </a:pPr>
            <a:endParaRPr lang="en-US" sz="1800" dirty="0">
              <a:solidFill>
                <a:srgbClr val="000000"/>
              </a:solidFill>
              <a:latin typeface="Arial"/>
            </a:endParaRPr>
          </a:p>
          <a:p>
            <a:pPr marL="400050" lvl="1" indent="0">
              <a:lnSpc>
                <a:spcPct val="120000"/>
              </a:lnSpc>
              <a:spcBef>
                <a:spcPts val="0"/>
              </a:spcBef>
              <a:buNone/>
            </a:pPr>
            <a:r>
              <a:rPr lang="en-US" sz="2000" b="1" dirty="0">
                <a:solidFill>
                  <a:srgbClr val="000000"/>
                </a:solidFill>
                <a:latin typeface="Arial"/>
              </a:rPr>
              <a:t>It’s the law </a:t>
            </a:r>
            <a:endParaRPr lang="en-US" sz="1400" b="1" dirty="0">
              <a:solidFill>
                <a:srgbClr val="000000"/>
              </a:solidFill>
              <a:latin typeface="Courier New"/>
            </a:endParaRPr>
          </a:p>
          <a:p>
            <a:pPr marL="400050" lvl="1" indent="0">
              <a:lnSpc>
                <a:spcPct val="120000"/>
              </a:lnSpc>
              <a:spcBef>
                <a:spcPts val="0"/>
              </a:spcBef>
              <a:buNone/>
            </a:pPr>
            <a:r>
              <a:rPr lang="en-US" sz="1900" dirty="0">
                <a:solidFill>
                  <a:srgbClr val="000000"/>
                </a:solidFill>
                <a:latin typeface="Arial"/>
              </a:rPr>
              <a:t>Failure to follow these laws may result in civil or criminal penalties, or loss of employment.</a:t>
            </a:r>
          </a:p>
          <a:p>
            <a:endParaRPr lang="en-US" dirty="0"/>
          </a:p>
        </p:txBody>
      </p:sp>
    </p:spTree>
    <p:extLst>
      <p:ext uri="{BB962C8B-B14F-4D97-AF65-F5344CB8AC3E}">
        <p14:creationId xmlns:p14="http://schemas.microsoft.com/office/powerpoint/2010/main" val="32069516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8" y="381000"/>
            <a:ext cx="6347713" cy="1320800"/>
          </a:xfrm>
        </p:spPr>
        <p:txBody>
          <a:bodyPr>
            <a:normAutofit/>
          </a:bodyPr>
          <a:lstStyle/>
          <a:p>
            <a:r>
              <a:rPr lang="en-US" b="1" dirty="0"/>
              <a:t>Module 4: Test your knowledge</a:t>
            </a:r>
          </a:p>
        </p:txBody>
      </p:sp>
      <p:sp>
        <p:nvSpPr>
          <p:cNvPr id="3" name="Content Placeholder 2"/>
          <p:cNvSpPr>
            <a:spLocks noGrp="1"/>
          </p:cNvSpPr>
          <p:nvPr>
            <p:ph idx="1"/>
          </p:nvPr>
        </p:nvSpPr>
        <p:spPr>
          <a:xfrm>
            <a:off x="609598" y="1937058"/>
            <a:ext cx="6347714" cy="4311342"/>
          </a:xfrm>
        </p:spPr>
        <p:txBody>
          <a:bodyPr>
            <a:normAutofit fontScale="32500" lnSpcReduction="20000"/>
          </a:bodyPr>
          <a:lstStyle/>
          <a:p>
            <a:pPr marL="0" lvl="0" indent="0">
              <a:lnSpc>
                <a:spcPct val="120000"/>
              </a:lnSpc>
              <a:spcBef>
                <a:spcPts val="0"/>
              </a:spcBef>
              <a:buNone/>
            </a:pPr>
            <a:r>
              <a:rPr lang="en-US" sz="4300" b="1" dirty="0"/>
              <a:t>What are ways you can protect PII?</a:t>
            </a:r>
          </a:p>
          <a:p>
            <a:pPr marL="914400" lvl="1" indent="-514350">
              <a:lnSpc>
                <a:spcPct val="120000"/>
              </a:lnSpc>
              <a:spcBef>
                <a:spcPts val="0"/>
              </a:spcBef>
              <a:buFont typeface="+mj-lt"/>
              <a:buAutoNum type="alphaUcPeriod"/>
            </a:pPr>
            <a:r>
              <a:rPr lang="en-US" sz="3700" dirty="0"/>
              <a:t>Share your password with others.</a:t>
            </a:r>
          </a:p>
          <a:p>
            <a:pPr marL="914400" lvl="1" indent="-514350">
              <a:lnSpc>
                <a:spcPct val="120000"/>
              </a:lnSpc>
              <a:spcBef>
                <a:spcPts val="0"/>
              </a:spcBef>
              <a:buFont typeface="+mj-lt"/>
              <a:buAutoNum type="alphaUcPeriod"/>
            </a:pPr>
            <a:r>
              <a:rPr lang="en-US" sz="3700" dirty="0"/>
              <a:t>Never leave sensitive PII unattended on a desk, network printer, fax machine or copier.</a:t>
            </a:r>
          </a:p>
          <a:p>
            <a:pPr marL="914400" lvl="1" indent="-514350">
              <a:lnSpc>
                <a:spcPct val="120000"/>
              </a:lnSpc>
              <a:spcBef>
                <a:spcPts val="0"/>
              </a:spcBef>
              <a:buFont typeface="+mj-lt"/>
              <a:buAutoNum type="alphaUcPeriod"/>
            </a:pPr>
            <a:r>
              <a:rPr lang="en-US" sz="3700" dirty="0"/>
              <a:t>Email Sensitive PII within an unencrypted with password included in the same email.</a:t>
            </a:r>
          </a:p>
          <a:p>
            <a:pPr marL="914400" lvl="1" indent="-514350">
              <a:lnSpc>
                <a:spcPct val="120000"/>
              </a:lnSpc>
              <a:spcBef>
                <a:spcPts val="0"/>
              </a:spcBef>
              <a:buFont typeface="+mj-lt"/>
              <a:buAutoNum type="alphaUcPeriod"/>
            </a:pPr>
            <a:r>
              <a:rPr lang="en-US" sz="3700" dirty="0"/>
              <a:t>None of these above.</a:t>
            </a:r>
          </a:p>
          <a:p>
            <a:pPr marL="0" indent="0">
              <a:lnSpc>
                <a:spcPct val="120000"/>
              </a:lnSpc>
              <a:spcBef>
                <a:spcPts val="0"/>
              </a:spcBef>
              <a:buNone/>
            </a:pPr>
            <a:endParaRPr lang="en-US" sz="3700" dirty="0"/>
          </a:p>
          <a:p>
            <a:pPr marL="0" lvl="0" indent="0">
              <a:lnSpc>
                <a:spcPct val="120000"/>
              </a:lnSpc>
              <a:spcBef>
                <a:spcPts val="0"/>
              </a:spcBef>
              <a:buNone/>
            </a:pPr>
            <a:r>
              <a:rPr lang="en-US" sz="4300" b="1" dirty="0"/>
              <a:t>What is a common privacy mistake?</a:t>
            </a:r>
            <a:r>
              <a:rPr lang="en-US" sz="4300" dirty="0"/>
              <a:t> </a:t>
            </a:r>
          </a:p>
          <a:p>
            <a:pPr marL="914400" lvl="1" indent="-514350">
              <a:lnSpc>
                <a:spcPct val="120000"/>
              </a:lnSpc>
              <a:spcBef>
                <a:spcPts val="0"/>
              </a:spcBef>
              <a:buFont typeface="+mj-lt"/>
              <a:buAutoNum type="alphaUcPeriod"/>
            </a:pPr>
            <a:r>
              <a:rPr lang="en-US" sz="3700" dirty="0"/>
              <a:t>Allowing unauthorized or inappropriate access to PII (e.g., do not have a need-to-know)</a:t>
            </a:r>
          </a:p>
          <a:p>
            <a:pPr marL="914400" lvl="1" indent="-514350">
              <a:lnSpc>
                <a:spcPct val="120000"/>
              </a:lnSpc>
              <a:spcBef>
                <a:spcPts val="0"/>
              </a:spcBef>
              <a:buFont typeface="+mj-lt"/>
              <a:buAutoNum type="alphaUcPeriod"/>
            </a:pPr>
            <a:r>
              <a:rPr lang="en-US" sz="3700" dirty="0"/>
              <a:t>Providing or accepting unauthorized PII sharing with another agency or third party</a:t>
            </a:r>
          </a:p>
          <a:p>
            <a:pPr marL="914400" lvl="1" indent="-514350">
              <a:lnSpc>
                <a:spcPct val="120000"/>
              </a:lnSpc>
              <a:spcBef>
                <a:spcPts val="0"/>
              </a:spcBef>
              <a:buFont typeface="+mj-lt"/>
              <a:buAutoNum type="alphaUcPeriod"/>
            </a:pPr>
            <a:r>
              <a:rPr lang="en-US" sz="3700" dirty="0"/>
              <a:t>Browsing or using PII for any purpose other than performing official duties</a:t>
            </a:r>
          </a:p>
          <a:p>
            <a:pPr marL="914400" lvl="1" indent="-514350">
              <a:lnSpc>
                <a:spcPct val="120000"/>
              </a:lnSpc>
              <a:spcBef>
                <a:spcPts val="0"/>
              </a:spcBef>
              <a:buFont typeface="+mj-lt"/>
              <a:buAutoNum type="alphaUcPeriod"/>
            </a:pPr>
            <a:r>
              <a:rPr lang="en-US" sz="3700" dirty="0"/>
              <a:t>All of the above</a:t>
            </a:r>
          </a:p>
          <a:p>
            <a:pPr marL="0" indent="0">
              <a:lnSpc>
                <a:spcPct val="120000"/>
              </a:lnSpc>
              <a:spcBef>
                <a:spcPts val="0"/>
              </a:spcBef>
              <a:buNone/>
            </a:pPr>
            <a:endParaRPr lang="en-US" sz="3700" dirty="0"/>
          </a:p>
          <a:p>
            <a:pPr marL="0" lvl="0" indent="0">
              <a:lnSpc>
                <a:spcPct val="120000"/>
              </a:lnSpc>
              <a:spcBef>
                <a:spcPts val="0"/>
              </a:spcBef>
              <a:buNone/>
            </a:pPr>
            <a:r>
              <a:rPr lang="en-US" sz="3700" b="1" dirty="0"/>
              <a:t>Sensitive information should only be accessed via a FMCSA-approved devices such as laptops, Blackberry, and external hard drives, all of which must be encrypted.</a:t>
            </a:r>
          </a:p>
          <a:p>
            <a:pPr marL="914400" lvl="1" indent="-514350">
              <a:lnSpc>
                <a:spcPct val="120000"/>
              </a:lnSpc>
              <a:spcBef>
                <a:spcPts val="0"/>
              </a:spcBef>
              <a:buFont typeface="+mj-lt"/>
              <a:buAutoNum type="alphaUcPeriod"/>
            </a:pPr>
            <a:r>
              <a:rPr lang="en-US" sz="3700" dirty="0"/>
              <a:t>True</a:t>
            </a:r>
          </a:p>
          <a:p>
            <a:pPr marL="914400" lvl="1" indent="-514350">
              <a:lnSpc>
                <a:spcPct val="120000"/>
              </a:lnSpc>
              <a:spcBef>
                <a:spcPts val="0"/>
              </a:spcBef>
              <a:buFont typeface="+mj-lt"/>
              <a:buAutoNum type="alphaUcPeriod"/>
            </a:pPr>
            <a:r>
              <a:rPr lang="en-US" sz="3700" dirty="0"/>
              <a:t>False </a:t>
            </a:r>
          </a:p>
          <a:p>
            <a:endParaRPr lang="en-US" dirty="0"/>
          </a:p>
        </p:txBody>
      </p:sp>
    </p:spTree>
    <p:extLst>
      <p:ext uri="{BB962C8B-B14F-4D97-AF65-F5344CB8AC3E}">
        <p14:creationId xmlns:p14="http://schemas.microsoft.com/office/powerpoint/2010/main" val="27474467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5257801" cy="685800"/>
          </a:xfrm>
        </p:spPr>
        <p:txBody>
          <a:bodyPr>
            <a:normAutofit fontScale="90000"/>
          </a:bodyPr>
          <a:lstStyle/>
          <a:p>
            <a:r>
              <a:rPr lang="en-US" dirty="0"/>
              <a:t>Module 4: Knowledge test</a:t>
            </a:r>
          </a:p>
        </p:txBody>
      </p:sp>
      <p:sp>
        <p:nvSpPr>
          <p:cNvPr id="3" name="Content Placeholder 2"/>
          <p:cNvSpPr>
            <a:spLocks noGrp="1"/>
          </p:cNvSpPr>
          <p:nvPr>
            <p:ph idx="1"/>
          </p:nvPr>
        </p:nvSpPr>
        <p:spPr>
          <a:xfrm>
            <a:off x="609599" y="1371600"/>
            <a:ext cx="6347714" cy="5029200"/>
          </a:xfrm>
        </p:spPr>
        <p:txBody>
          <a:bodyPr>
            <a:normAutofit fontScale="25000" lnSpcReduction="20000"/>
          </a:bodyPr>
          <a:lstStyle/>
          <a:p>
            <a:pPr marL="0" lvl="0" indent="0">
              <a:lnSpc>
                <a:spcPct val="120000"/>
              </a:lnSpc>
              <a:spcBef>
                <a:spcPts val="0"/>
              </a:spcBef>
              <a:buNone/>
            </a:pPr>
            <a:r>
              <a:rPr lang="en-US" sz="5600" dirty="0"/>
              <a:t>What are ways you can protect PII?</a:t>
            </a:r>
          </a:p>
          <a:p>
            <a:pPr marL="914400" lvl="1" indent="-514350">
              <a:lnSpc>
                <a:spcPct val="120000"/>
              </a:lnSpc>
              <a:spcBef>
                <a:spcPts val="0"/>
              </a:spcBef>
              <a:buFont typeface="+mj-lt"/>
              <a:buAutoNum type="alphaUcPeriod"/>
            </a:pPr>
            <a:r>
              <a:rPr lang="en-US" sz="5600" dirty="0"/>
              <a:t>Share your password with others.</a:t>
            </a:r>
          </a:p>
          <a:p>
            <a:pPr marL="914400" lvl="1" indent="-514350">
              <a:lnSpc>
                <a:spcPct val="120000"/>
              </a:lnSpc>
              <a:spcBef>
                <a:spcPts val="0"/>
              </a:spcBef>
              <a:buFont typeface="+mj-lt"/>
              <a:buAutoNum type="alphaUcPeriod"/>
            </a:pPr>
            <a:r>
              <a:rPr lang="en-US" sz="5600" b="1" dirty="0">
                <a:solidFill>
                  <a:srgbClr val="00B050"/>
                </a:solidFill>
              </a:rPr>
              <a:t>Never leave sensitive PII unattended on a desk, network printer, fax machine or copier.</a:t>
            </a:r>
          </a:p>
          <a:p>
            <a:pPr marL="914400" lvl="1" indent="-514350">
              <a:lnSpc>
                <a:spcPct val="120000"/>
              </a:lnSpc>
              <a:spcBef>
                <a:spcPts val="0"/>
              </a:spcBef>
              <a:buFont typeface="+mj-lt"/>
              <a:buAutoNum type="alphaUcPeriod"/>
            </a:pPr>
            <a:r>
              <a:rPr lang="en-US" sz="5600" dirty="0"/>
              <a:t>Email Sensitive PII within an unencrypted email with the password included in the same email.</a:t>
            </a:r>
          </a:p>
          <a:p>
            <a:pPr marL="914400" lvl="1" indent="-514350">
              <a:lnSpc>
                <a:spcPct val="120000"/>
              </a:lnSpc>
              <a:spcBef>
                <a:spcPts val="0"/>
              </a:spcBef>
              <a:buFont typeface="+mj-lt"/>
              <a:buAutoNum type="alphaUcPeriod"/>
            </a:pPr>
            <a:r>
              <a:rPr lang="en-US" sz="5600" dirty="0"/>
              <a:t>None of these above.</a:t>
            </a:r>
          </a:p>
          <a:p>
            <a:pPr marL="0" indent="0">
              <a:lnSpc>
                <a:spcPct val="120000"/>
              </a:lnSpc>
              <a:spcBef>
                <a:spcPts val="0"/>
              </a:spcBef>
              <a:buNone/>
            </a:pPr>
            <a:endParaRPr lang="en-US" sz="5600" dirty="0"/>
          </a:p>
          <a:p>
            <a:pPr marL="0" lvl="0" indent="0">
              <a:lnSpc>
                <a:spcPct val="120000"/>
              </a:lnSpc>
              <a:spcBef>
                <a:spcPts val="0"/>
              </a:spcBef>
              <a:buNone/>
            </a:pPr>
            <a:r>
              <a:rPr lang="en-US" sz="5600" dirty="0"/>
              <a:t>What is a common privacy mistake? </a:t>
            </a:r>
          </a:p>
          <a:p>
            <a:pPr marL="914400" lvl="1" indent="-514350">
              <a:lnSpc>
                <a:spcPct val="120000"/>
              </a:lnSpc>
              <a:spcBef>
                <a:spcPts val="0"/>
              </a:spcBef>
              <a:buFont typeface="+mj-lt"/>
              <a:buAutoNum type="alphaUcPeriod"/>
            </a:pPr>
            <a:r>
              <a:rPr lang="en-US" sz="5600" dirty="0"/>
              <a:t>Allowing unauthorized or inappropriate access to PII (e.g., do not have a need-to-know)</a:t>
            </a:r>
          </a:p>
          <a:p>
            <a:pPr marL="914400" lvl="1" indent="-514350">
              <a:lnSpc>
                <a:spcPct val="120000"/>
              </a:lnSpc>
              <a:spcBef>
                <a:spcPts val="0"/>
              </a:spcBef>
              <a:buFont typeface="+mj-lt"/>
              <a:buAutoNum type="alphaUcPeriod"/>
            </a:pPr>
            <a:r>
              <a:rPr lang="en-US" sz="5600" dirty="0"/>
              <a:t>Providing or accepting unauthorized PII sharing with another agency or third party</a:t>
            </a:r>
          </a:p>
          <a:p>
            <a:pPr marL="914400" lvl="1" indent="-514350">
              <a:lnSpc>
                <a:spcPct val="120000"/>
              </a:lnSpc>
              <a:spcBef>
                <a:spcPts val="0"/>
              </a:spcBef>
              <a:buFont typeface="+mj-lt"/>
              <a:buAutoNum type="alphaUcPeriod"/>
            </a:pPr>
            <a:r>
              <a:rPr lang="en-US" sz="5600" dirty="0"/>
              <a:t>Browsing or using PII for any purpose other than performing official duties</a:t>
            </a:r>
          </a:p>
          <a:p>
            <a:pPr marL="914400" lvl="1" indent="-514350">
              <a:lnSpc>
                <a:spcPct val="120000"/>
              </a:lnSpc>
              <a:spcBef>
                <a:spcPts val="0"/>
              </a:spcBef>
              <a:buFont typeface="+mj-lt"/>
              <a:buAutoNum type="alphaUcPeriod"/>
            </a:pPr>
            <a:r>
              <a:rPr lang="en-US" sz="5600" b="1" dirty="0">
                <a:solidFill>
                  <a:srgbClr val="00B050"/>
                </a:solidFill>
              </a:rPr>
              <a:t>All of the above</a:t>
            </a:r>
          </a:p>
          <a:p>
            <a:pPr marL="0" indent="0">
              <a:lnSpc>
                <a:spcPct val="120000"/>
              </a:lnSpc>
              <a:spcBef>
                <a:spcPts val="0"/>
              </a:spcBef>
              <a:buNone/>
            </a:pPr>
            <a:endParaRPr lang="en-US" sz="5600" dirty="0"/>
          </a:p>
          <a:p>
            <a:pPr marL="0" lvl="0" indent="0">
              <a:lnSpc>
                <a:spcPct val="120000"/>
              </a:lnSpc>
              <a:spcBef>
                <a:spcPts val="0"/>
              </a:spcBef>
              <a:buNone/>
            </a:pPr>
            <a:r>
              <a:rPr lang="en-US" sz="5600" dirty="0"/>
              <a:t>Sensitive information should only be accessed via a FMCSA-approved devices such as laptops, Blackberry, and external hard drives, all of which must be encrypted.</a:t>
            </a:r>
          </a:p>
          <a:p>
            <a:pPr marL="914400" lvl="1" indent="-514350">
              <a:lnSpc>
                <a:spcPct val="120000"/>
              </a:lnSpc>
              <a:spcBef>
                <a:spcPts val="0"/>
              </a:spcBef>
              <a:buFont typeface="+mj-lt"/>
              <a:buAutoNum type="alphaUcPeriod"/>
            </a:pPr>
            <a:r>
              <a:rPr lang="en-US" sz="5600" b="1" dirty="0">
                <a:solidFill>
                  <a:srgbClr val="00B050"/>
                </a:solidFill>
              </a:rPr>
              <a:t>True</a:t>
            </a:r>
          </a:p>
          <a:p>
            <a:pPr marL="914400" lvl="1" indent="-514350">
              <a:lnSpc>
                <a:spcPct val="120000"/>
              </a:lnSpc>
              <a:spcBef>
                <a:spcPts val="0"/>
              </a:spcBef>
              <a:buFont typeface="+mj-lt"/>
              <a:buAutoNum type="alphaUcPeriod"/>
            </a:pPr>
            <a:r>
              <a:rPr lang="en-US" sz="5600" dirty="0"/>
              <a:t>False </a:t>
            </a:r>
          </a:p>
          <a:p>
            <a:pPr>
              <a:lnSpc>
                <a:spcPct val="120000"/>
              </a:lnSpc>
              <a:spcBef>
                <a:spcPts val="0"/>
              </a:spcBef>
            </a:pPr>
            <a:endParaRPr lang="en-US" dirty="0"/>
          </a:p>
        </p:txBody>
      </p:sp>
    </p:spTree>
    <p:extLst>
      <p:ext uri="{BB962C8B-B14F-4D97-AF65-F5344CB8AC3E}">
        <p14:creationId xmlns:p14="http://schemas.microsoft.com/office/powerpoint/2010/main" val="1627109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tx2"/>
                </a:solidFill>
              </a:rPr>
              <a:t>Module 5:</a:t>
            </a:r>
            <a:r>
              <a:rPr lang="en-US" b="1" dirty="0">
                <a:solidFill>
                  <a:schemeClr val="accent1"/>
                </a:solidFill>
              </a:rPr>
              <a:t> Privacy Incidents</a:t>
            </a:r>
          </a:p>
        </p:txBody>
      </p:sp>
      <p:sp>
        <p:nvSpPr>
          <p:cNvPr id="3" name="Content Placeholder 2"/>
          <p:cNvSpPr>
            <a:spLocks noGrp="1"/>
          </p:cNvSpPr>
          <p:nvPr>
            <p:ph idx="1"/>
          </p:nvPr>
        </p:nvSpPr>
        <p:spPr>
          <a:xfrm>
            <a:off x="457200" y="1600201"/>
            <a:ext cx="6172200" cy="2819399"/>
          </a:xfrm>
        </p:spPr>
        <p:txBody>
          <a:bodyPr/>
          <a:lstStyle/>
          <a:p>
            <a:pPr marL="0" indent="0">
              <a:buNone/>
            </a:pPr>
            <a:endParaRPr lang="en-US" dirty="0"/>
          </a:p>
          <a:p>
            <a:pPr marL="0" indent="0">
              <a:buNone/>
            </a:pPr>
            <a:r>
              <a:rPr lang="en-US" sz="2000" b="1" dirty="0"/>
              <a:t>You will learn: </a:t>
            </a:r>
          </a:p>
          <a:p>
            <a:pPr>
              <a:buClr>
                <a:schemeClr val="accent1"/>
              </a:buClr>
              <a:buFont typeface="Wingdings" panose="05000000000000000000" pitchFamily="2" charset="2"/>
              <a:buChar char="ü"/>
            </a:pPr>
            <a:r>
              <a:rPr lang="en-US" dirty="0"/>
              <a:t>Understanding and identifying a privacy incident</a:t>
            </a:r>
          </a:p>
          <a:p>
            <a:pPr>
              <a:buClr>
                <a:schemeClr val="accent1"/>
              </a:buClr>
              <a:buFont typeface="Wingdings" panose="05000000000000000000" pitchFamily="2" charset="2"/>
              <a:buChar char="ü"/>
            </a:pPr>
            <a:r>
              <a:rPr lang="en-US" dirty="0"/>
              <a:t>Harms resulting from a privacy incidents</a:t>
            </a:r>
          </a:p>
          <a:p>
            <a:pPr>
              <a:buClr>
                <a:schemeClr val="accent1"/>
              </a:buClr>
              <a:buFont typeface="Wingdings" panose="05000000000000000000" pitchFamily="2" charset="2"/>
              <a:buChar char="ü"/>
            </a:pPr>
            <a:r>
              <a:rPr lang="en-US" dirty="0"/>
              <a:t>Examples of privacy incidents</a:t>
            </a:r>
          </a:p>
          <a:p>
            <a:pPr>
              <a:buClr>
                <a:schemeClr val="accent1"/>
              </a:buClr>
              <a:buFont typeface="Wingdings" panose="05000000000000000000" pitchFamily="2" charset="2"/>
              <a:buChar char="ü"/>
            </a:pPr>
            <a:r>
              <a:rPr lang="en-US" dirty="0"/>
              <a:t>Privacy incident response</a:t>
            </a:r>
          </a:p>
        </p:txBody>
      </p:sp>
    </p:spTree>
    <p:extLst>
      <p:ext uri="{BB962C8B-B14F-4D97-AF65-F5344CB8AC3E}">
        <p14:creationId xmlns:p14="http://schemas.microsoft.com/office/powerpoint/2010/main" val="31730497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644" y="381000"/>
            <a:ext cx="6113756" cy="868362"/>
          </a:xfrm>
        </p:spPr>
        <p:txBody>
          <a:bodyPr>
            <a:normAutofit/>
          </a:bodyPr>
          <a:lstStyle/>
          <a:p>
            <a:r>
              <a:rPr lang="en-US" b="1" dirty="0">
                <a:solidFill>
                  <a:schemeClr val="accent1"/>
                </a:solidFill>
              </a:rPr>
              <a:t>What is a Privacy Incident </a:t>
            </a:r>
          </a:p>
        </p:txBody>
      </p:sp>
      <p:sp>
        <p:nvSpPr>
          <p:cNvPr id="3" name="Content Placeholder 2"/>
          <p:cNvSpPr>
            <a:spLocks noGrp="1"/>
          </p:cNvSpPr>
          <p:nvPr>
            <p:ph idx="1"/>
          </p:nvPr>
        </p:nvSpPr>
        <p:spPr>
          <a:xfrm>
            <a:off x="479394" y="1371600"/>
            <a:ext cx="7140606" cy="4495800"/>
          </a:xfrm>
        </p:spPr>
        <p:txBody>
          <a:bodyPr>
            <a:normAutofit/>
          </a:bodyPr>
          <a:lstStyle/>
          <a:p>
            <a:pPr>
              <a:spcBef>
                <a:spcPts val="0"/>
              </a:spcBef>
            </a:pPr>
            <a:r>
              <a:rPr lang="en-US" sz="1600" dirty="0"/>
              <a:t>The term Privacy Incident is used to include the loss of control, compromise, unauthorized disclosure, unauthorized acquisition, unauthorized access, or any similar term referring to situations where persons other than authorized users and for an other than authorized purpose have access or potential access to personally identifiable information.  </a:t>
            </a:r>
          </a:p>
          <a:p>
            <a:pPr>
              <a:spcBef>
                <a:spcPts val="0"/>
              </a:spcBef>
            </a:pPr>
            <a:endParaRPr lang="en-US" sz="1600" dirty="0"/>
          </a:p>
          <a:p>
            <a:pPr>
              <a:spcBef>
                <a:spcPts val="0"/>
              </a:spcBef>
            </a:pPr>
            <a:r>
              <a:rPr lang="en-US" sz="1600" dirty="0"/>
              <a:t>A privacy incident involves PII in either physical (hard copy) or electronic forms. </a:t>
            </a:r>
          </a:p>
          <a:p>
            <a:pPr>
              <a:spcBef>
                <a:spcPts val="0"/>
              </a:spcBef>
            </a:pPr>
            <a:endParaRPr lang="en-US" sz="1600" dirty="0"/>
          </a:p>
          <a:p>
            <a:pPr>
              <a:spcBef>
                <a:spcPts val="0"/>
              </a:spcBef>
            </a:pPr>
            <a:r>
              <a:rPr lang="en-US" sz="1600" dirty="0"/>
              <a:t>All privacy incidents, including both suspected or confirmed privacy incidents, must be immediately reported.</a:t>
            </a:r>
          </a:p>
          <a:p>
            <a:pPr>
              <a:spcBef>
                <a:spcPts val="0"/>
              </a:spcBef>
            </a:pPr>
            <a:endParaRPr lang="en-US" sz="1600" dirty="0"/>
          </a:p>
          <a:p>
            <a:pPr>
              <a:spcBef>
                <a:spcPts val="0"/>
              </a:spcBef>
            </a:pPr>
            <a:r>
              <a:rPr lang="en-US" sz="1600" dirty="0"/>
              <a:t>FMCSA must report all suspected or confirmed privacy incidents within one (1) hour to the US Computer Emergency Readiness Team (US-CERT) as required by OMB M-07-16, Safeguarding Against and Responding to the Breach of Personally Identifiable Information.</a:t>
            </a:r>
          </a:p>
        </p:txBody>
      </p:sp>
    </p:spTree>
    <p:extLst>
      <p:ext uri="{BB962C8B-B14F-4D97-AF65-F5344CB8AC3E}">
        <p14:creationId xmlns:p14="http://schemas.microsoft.com/office/powerpoint/2010/main" val="28681399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accent1"/>
                </a:solidFill>
              </a:rPr>
              <a:t>Possible Harm Resulting from a Privacy Incident </a:t>
            </a:r>
          </a:p>
        </p:txBody>
      </p:sp>
      <p:sp>
        <p:nvSpPr>
          <p:cNvPr id="3" name="Content Placeholder 2"/>
          <p:cNvSpPr>
            <a:spLocks noGrp="1"/>
          </p:cNvSpPr>
          <p:nvPr>
            <p:ph idx="1"/>
          </p:nvPr>
        </p:nvSpPr>
        <p:spPr/>
        <p:txBody>
          <a:bodyPr>
            <a:normAutofit fontScale="92500" lnSpcReduction="20000"/>
          </a:bodyPr>
          <a:lstStyle/>
          <a:p>
            <a:endParaRPr lang="en-US" sz="1400" dirty="0">
              <a:solidFill>
                <a:srgbClr val="000000"/>
              </a:solidFill>
              <a:latin typeface="Arial"/>
            </a:endParaRPr>
          </a:p>
          <a:p>
            <a:pPr marL="0" indent="0">
              <a:buNone/>
            </a:pPr>
            <a:r>
              <a:rPr lang="en-US" sz="2400" b="1" dirty="0">
                <a:solidFill>
                  <a:srgbClr val="000000"/>
                </a:solidFill>
              </a:rPr>
              <a:t>Harm to an Agency: </a:t>
            </a:r>
          </a:p>
          <a:p>
            <a:pPr lvl="1"/>
            <a:r>
              <a:rPr lang="en-US" sz="1800" dirty="0">
                <a:solidFill>
                  <a:srgbClr val="000000"/>
                </a:solidFill>
              </a:rPr>
              <a:t>Undermining the integrity or security of a system or program </a:t>
            </a:r>
          </a:p>
          <a:p>
            <a:pPr lvl="1"/>
            <a:r>
              <a:rPr lang="en-US" sz="1800" dirty="0">
                <a:solidFill>
                  <a:srgbClr val="000000"/>
                </a:solidFill>
              </a:rPr>
              <a:t>Embarrassment </a:t>
            </a:r>
          </a:p>
          <a:p>
            <a:pPr lvl="1">
              <a:spcBef>
                <a:spcPts val="0"/>
              </a:spcBef>
            </a:pPr>
            <a:r>
              <a:rPr lang="en-US" sz="1800" dirty="0">
                <a:solidFill>
                  <a:srgbClr val="000000"/>
                </a:solidFill>
              </a:rPr>
              <a:t>Reputation</a:t>
            </a:r>
          </a:p>
          <a:p>
            <a:pPr marL="457200" lvl="1" indent="0">
              <a:spcBef>
                <a:spcPts val="0"/>
              </a:spcBef>
              <a:buNone/>
            </a:pPr>
            <a:endParaRPr lang="en-US" dirty="0">
              <a:solidFill>
                <a:srgbClr val="000000"/>
              </a:solidFill>
            </a:endParaRPr>
          </a:p>
          <a:p>
            <a:pPr marL="0" indent="0">
              <a:buNone/>
            </a:pPr>
            <a:r>
              <a:rPr lang="en-US" sz="2400" b="1" dirty="0">
                <a:solidFill>
                  <a:srgbClr val="000000"/>
                </a:solidFill>
              </a:rPr>
              <a:t>Harm to an individual: </a:t>
            </a:r>
          </a:p>
          <a:p>
            <a:pPr lvl="1"/>
            <a:r>
              <a:rPr lang="en-US" sz="1800" dirty="0">
                <a:solidFill>
                  <a:srgbClr val="000000"/>
                </a:solidFill>
              </a:rPr>
              <a:t>Identity theft </a:t>
            </a:r>
          </a:p>
          <a:p>
            <a:pPr lvl="1"/>
            <a:r>
              <a:rPr lang="en-US" sz="1800" dirty="0">
                <a:solidFill>
                  <a:srgbClr val="000000"/>
                </a:solidFill>
              </a:rPr>
              <a:t>Embarrassment </a:t>
            </a:r>
          </a:p>
          <a:p>
            <a:pPr lvl="1"/>
            <a:r>
              <a:rPr lang="en-US" sz="1800" dirty="0">
                <a:solidFill>
                  <a:srgbClr val="000000"/>
                </a:solidFill>
              </a:rPr>
              <a:t>Harassment </a:t>
            </a:r>
          </a:p>
          <a:p>
            <a:pPr lvl="1"/>
            <a:r>
              <a:rPr lang="en-US" sz="1800" dirty="0">
                <a:solidFill>
                  <a:srgbClr val="000000"/>
                </a:solidFill>
              </a:rPr>
              <a:t>Unfairness</a:t>
            </a:r>
          </a:p>
          <a:p>
            <a:endParaRPr lang="en-US" dirty="0">
              <a:solidFill>
                <a:srgbClr val="000000"/>
              </a:solidFill>
              <a:latin typeface="Arial"/>
            </a:endParaRPr>
          </a:p>
          <a:p>
            <a:endParaRPr lang="en-US" dirty="0"/>
          </a:p>
        </p:txBody>
      </p:sp>
    </p:spTree>
    <p:extLst>
      <p:ext uri="{BB962C8B-B14F-4D97-AF65-F5344CB8AC3E}">
        <p14:creationId xmlns:p14="http://schemas.microsoft.com/office/powerpoint/2010/main" val="11848818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9100" y="533400"/>
            <a:ext cx="6934200" cy="715962"/>
          </a:xfrm>
        </p:spPr>
        <p:txBody>
          <a:bodyPr>
            <a:normAutofit/>
          </a:bodyPr>
          <a:lstStyle/>
          <a:p>
            <a:r>
              <a:rPr lang="en-US" b="1" dirty="0">
                <a:solidFill>
                  <a:schemeClr val="accent1"/>
                </a:solidFill>
              </a:rPr>
              <a:t>Examples of Privacy Incidents </a:t>
            </a:r>
          </a:p>
        </p:txBody>
      </p:sp>
      <p:sp>
        <p:nvSpPr>
          <p:cNvPr id="3" name="Content Placeholder 2"/>
          <p:cNvSpPr>
            <a:spLocks noGrp="1"/>
          </p:cNvSpPr>
          <p:nvPr>
            <p:ph idx="1"/>
          </p:nvPr>
        </p:nvSpPr>
        <p:spPr>
          <a:xfrm>
            <a:off x="419100" y="1371600"/>
            <a:ext cx="6934200" cy="4038600"/>
          </a:xfrm>
        </p:spPr>
        <p:txBody>
          <a:bodyPr>
            <a:normAutofit fontScale="92500" lnSpcReduction="10000"/>
          </a:bodyPr>
          <a:lstStyle/>
          <a:p>
            <a:pPr>
              <a:spcBef>
                <a:spcPts val="0"/>
              </a:spcBef>
            </a:pPr>
            <a:endParaRPr lang="en-US" sz="1600" dirty="0">
              <a:solidFill>
                <a:srgbClr val="000000"/>
              </a:solidFill>
            </a:endParaRPr>
          </a:p>
          <a:p>
            <a:pPr>
              <a:spcBef>
                <a:spcPts val="0"/>
              </a:spcBef>
            </a:pPr>
            <a:r>
              <a:rPr lang="en-US" sz="1600" dirty="0">
                <a:solidFill>
                  <a:srgbClr val="000000"/>
                </a:solidFill>
              </a:rPr>
              <a:t>E-mail containing payroll information sent from a government e-mail account to a personal e-mail account. </a:t>
            </a:r>
          </a:p>
          <a:p>
            <a:pPr>
              <a:spcBef>
                <a:spcPts val="0"/>
              </a:spcBef>
            </a:pPr>
            <a:endParaRPr lang="en-US" sz="1600" dirty="0">
              <a:solidFill>
                <a:srgbClr val="000000"/>
              </a:solidFill>
            </a:endParaRPr>
          </a:p>
          <a:p>
            <a:pPr>
              <a:spcBef>
                <a:spcPts val="0"/>
              </a:spcBef>
            </a:pPr>
            <a:r>
              <a:rPr lang="en-US" sz="1600" dirty="0">
                <a:solidFill>
                  <a:srgbClr val="000000"/>
                </a:solidFill>
              </a:rPr>
              <a:t>Theft of an unencrypted laptop containing benefit application information. </a:t>
            </a:r>
          </a:p>
          <a:p>
            <a:pPr>
              <a:spcBef>
                <a:spcPts val="0"/>
              </a:spcBef>
            </a:pPr>
            <a:endParaRPr lang="en-US" sz="1600" dirty="0">
              <a:solidFill>
                <a:srgbClr val="000000"/>
              </a:solidFill>
            </a:endParaRPr>
          </a:p>
          <a:p>
            <a:pPr>
              <a:spcBef>
                <a:spcPts val="0"/>
              </a:spcBef>
            </a:pPr>
            <a:r>
              <a:rPr lang="en-US" sz="1600" dirty="0">
                <a:solidFill>
                  <a:srgbClr val="000000"/>
                </a:solidFill>
              </a:rPr>
              <a:t>Lost or stolen unencrypted thumb drive or unencrypted portable hard drive containing PII. </a:t>
            </a:r>
          </a:p>
          <a:p>
            <a:pPr>
              <a:spcBef>
                <a:spcPts val="0"/>
              </a:spcBef>
            </a:pPr>
            <a:endParaRPr lang="en-US" sz="1600" dirty="0">
              <a:solidFill>
                <a:srgbClr val="000000"/>
              </a:solidFill>
            </a:endParaRPr>
          </a:p>
          <a:p>
            <a:pPr>
              <a:spcBef>
                <a:spcPts val="0"/>
              </a:spcBef>
            </a:pPr>
            <a:r>
              <a:rPr lang="en-US" sz="1600" dirty="0">
                <a:solidFill>
                  <a:srgbClr val="000000"/>
                </a:solidFill>
              </a:rPr>
              <a:t>E-mail containing Sensitive PII sent internally to an individual who had no need to know. </a:t>
            </a:r>
          </a:p>
          <a:p>
            <a:pPr>
              <a:spcBef>
                <a:spcPts val="0"/>
              </a:spcBef>
            </a:pPr>
            <a:endParaRPr lang="en-US" sz="1600" dirty="0">
              <a:solidFill>
                <a:srgbClr val="000000"/>
              </a:solidFill>
            </a:endParaRPr>
          </a:p>
          <a:p>
            <a:pPr>
              <a:spcBef>
                <a:spcPts val="0"/>
              </a:spcBef>
            </a:pPr>
            <a:r>
              <a:rPr lang="en-US" sz="1600" dirty="0">
                <a:solidFill>
                  <a:srgbClr val="000000"/>
                </a:solidFill>
              </a:rPr>
              <a:t>A package of employee applications lost in the mail. </a:t>
            </a:r>
          </a:p>
          <a:p>
            <a:pPr>
              <a:spcBef>
                <a:spcPts val="0"/>
              </a:spcBef>
            </a:pPr>
            <a:endParaRPr lang="en-US" sz="1600" dirty="0">
              <a:solidFill>
                <a:srgbClr val="000000"/>
              </a:solidFill>
            </a:endParaRPr>
          </a:p>
          <a:p>
            <a:pPr>
              <a:spcBef>
                <a:spcPts val="0"/>
              </a:spcBef>
            </a:pPr>
            <a:r>
              <a:rPr lang="en-US" sz="1600" dirty="0">
                <a:solidFill>
                  <a:srgbClr val="000000"/>
                </a:solidFill>
              </a:rPr>
              <a:t>Unauthorized access to personnel files. </a:t>
            </a:r>
          </a:p>
          <a:p>
            <a:pPr>
              <a:spcBef>
                <a:spcPts val="0"/>
              </a:spcBef>
            </a:pPr>
            <a:endParaRPr lang="en-US" sz="1600" dirty="0">
              <a:solidFill>
                <a:srgbClr val="000000"/>
              </a:solidFill>
            </a:endParaRPr>
          </a:p>
          <a:p>
            <a:pPr>
              <a:spcBef>
                <a:spcPts val="0"/>
              </a:spcBef>
            </a:pPr>
            <a:r>
              <a:rPr lang="en-US" sz="1600" dirty="0">
                <a:solidFill>
                  <a:srgbClr val="000000"/>
                </a:solidFill>
              </a:rPr>
              <a:t>Documents containing PII thrown in a garbage can.</a:t>
            </a:r>
          </a:p>
          <a:p>
            <a:pPr>
              <a:spcBef>
                <a:spcPts val="0"/>
              </a:spcBef>
            </a:pPr>
            <a:endParaRPr lang="en-US" sz="1400" dirty="0"/>
          </a:p>
        </p:txBody>
      </p:sp>
    </p:spTree>
    <p:extLst>
      <p:ext uri="{BB962C8B-B14F-4D97-AF65-F5344CB8AC3E}">
        <p14:creationId xmlns:p14="http://schemas.microsoft.com/office/powerpoint/2010/main" val="20360825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3501" y="381000"/>
            <a:ext cx="8229600" cy="639762"/>
          </a:xfrm>
        </p:spPr>
        <p:txBody>
          <a:bodyPr>
            <a:noAutofit/>
          </a:bodyPr>
          <a:lstStyle/>
          <a:p>
            <a:r>
              <a:rPr lang="en-US" sz="4000" b="1" dirty="0">
                <a:solidFill>
                  <a:schemeClr val="accent1"/>
                </a:solidFill>
              </a:rPr>
              <a:t>Privacy Incident Response</a:t>
            </a:r>
          </a:p>
        </p:txBody>
      </p:sp>
      <p:sp>
        <p:nvSpPr>
          <p:cNvPr id="3" name="Content Placeholder 2"/>
          <p:cNvSpPr>
            <a:spLocks noGrp="1"/>
          </p:cNvSpPr>
          <p:nvPr>
            <p:ph idx="1"/>
          </p:nvPr>
        </p:nvSpPr>
        <p:spPr>
          <a:xfrm>
            <a:off x="457200" y="1219200"/>
            <a:ext cx="6858000" cy="5181600"/>
          </a:xfrm>
        </p:spPr>
        <p:txBody>
          <a:bodyPr>
            <a:noAutofit/>
          </a:bodyPr>
          <a:lstStyle/>
          <a:p>
            <a:pPr>
              <a:spcBef>
                <a:spcPts val="0"/>
              </a:spcBef>
            </a:pPr>
            <a:r>
              <a:rPr lang="en-US" sz="1400" dirty="0"/>
              <a:t>If a FMCSA employee or contractor suspects or confirms a breach of PII, the individual shall report the breach immediately upon discovery to the FMCSA Information System Security Manager (ISSM) or the FMCSA Privacy Officer.</a:t>
            </a:r>
          </a:p>
          <a:p>
            <a:pPr>
              <a:spcBef>
                <a:spcPts val="0"/>
              </a:spcBef>
            </a:pPr>
            <a:endParaRPr lang="en-US" sz="1400" dirty="0"/>
          </a:p>
          <a:p>
            <a:pPr>
              <a:spcBef>
                <a:spcPts val="0"/>
              </a:spcBef>
            </a:pPr>
            <a:r>
              <a:rPr lang="en-US" sz="1400" dirty="0"/>
              <a:t>When reporting the breach, the individual shall provide as much information as possible to the FMCSA ISSM about the incident. This information should include: </a:t>
            </a:r>
          </a:p>
          <a:p>
            <a:pPr lvl="2">
              <a:spcBef>
                <a:spcPts val="0"/>
              </a:spcBef>
            </a:pPr>
            <a:r>
              <a:rPr lang="en-US" dirty="0"/>
              <a:t>the nature of the suspected breach, </a:t>
            </a:r>
          </a:p>
          <a:p>
            <a:pPr lvl="2">
              <a:spcBef>
                <a:spcPts val="0"/>
              </a:spcBef>
            </a:pPr>
            <a:r>
              <a:rPr lang="en-US" dirty="0"/>
              <a:t>the type of data breached, </a:t>
            </a:r>
          </a:p>
          <a:p>
            <a:pPr lvl="2">
              <a:spcBef>
                <a:spcPts val="0"/>
              </a:spcBef>
            </a:pPr>
            <a:r>
              <a:rPr lang="en-US" dirty="0"/>
              <a:t>the date, time, and location of the suspected breach, </a:t>
            </a:r>
          </a:p>
          <a:p>
            <a:pPr lvl="2">
              <a:spcBef>
                <a:spcPts val="0"/>
              </a:spcBef>
            </a:pPr>
            <a:r>
              <a:rPr lang="en-US" dirty="0"/>
              <a:t>the identity of personnel that may be affected by the breach, and</a:t>
            </a:r>
          </a:p>
          <a:p>
            <a:pPr lvl="2">
              <a:spcBef>
                <a:spcPts val="0"/>
              </a:spcBef>
            </a:pPr>
            <a:r>
              <a:rPr lang="en-US" dirty="0"/>
              <a:t>any other pertinent information.</a:t>
            </a:r>
          </a:p>
          <a:p>
            <a:pPr lvl="2">
              <a:spcBef>
                <a:spcPts val="0"/>
              </a:spcBef>
            </a:pPr>
            <a:endParaRPr lang="en-US" dirty="0"/>
          </a:p>
          <a:p>
            <a:pPr>
              <a:spcBef>
                <a:spcPts val="0"/>
              </a:spcBef>
            </a:pPr>
            <a:r>
              <a:rPr lang="en-US" sz="1400" dirty="0"/>
              <a:t>The FMCSA ISSM shall report the breach immediately to DOT’s Cyber Security Management Center (CSMC). </a:t>
            </a:r>
          </a:p>
          <a:p>
            <a:pPr>
              <a:spcBef>
                <a:spcPts val="0"/>
              </a:spcBef>
            </a:pPr>
            <a:endParaRPr lang="en-US" sz="1400" dirty="0"/>
          </a:p>
          <a:p>
            <a:pPr>
              <a:spcBef>
                <a:spcPts val="0"/>
              </a:spcBef>
            </a:pPr>
            <a:r>
              <a:rPr lang="en-US" sz="1400" dirty="0"/>
              <a:t>Upon notification of the breach from the FMCSA ISSM, CSMC will immediately notify US-CERT.</a:t>
            </a:r>
          </a:p>
          <a:p>
            <a:pPr>
              <a:spcBef>
                <a:spcPts val="0"/>
              </a:spcBef>
            </a:pPr>
            <a:endParaRPr lang="en-US" sz="1400" dirty="0"/>
          </a:p>
          <a:p>
            <a:pPr>
              <a:spcBef>
                <a:spcPts val="0"/>
              </a:spcBef>
            </a:pPr>
            <a:r>
              <a:rPr lang="en-US" sz="1400" dirty="0"/>
              <a:t>The DOT Privacy Officer will then immediately document the information reported and determine an initial plan for assessing the suspected breach.</a:t>
            </a:r>
          </a:p>
        </p:txBody>
      </p:sp>
    </p:spTree>
    <p:extLst>
      <p:ext uri="{BB962C8B-B14F-4D97-AF65-F5344CB8AC3E}">
        <p14:creationId xmlns:p14="http://schemas.microsoft.com/office/powerpoint/2010/main" val="41779838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Module 5: Test your knowledge</a:t>
            </a:r>
          </a:p>
        </p:txBody>
      </p:sp>
      <p:sp>
        <p:nvSpPr>
          <p:cNvPr id="3" name="Content Placeholder 2"/>
          <p:cNvSpPr>
            <a:spLocks noGrp="1"/>
          </p:cNvSpPr>
          <p:nvPr>
            <p:ph idx="1"/>
          </p:nvPr>
        </p:nvSpPr>
        <p:spPr>
          <a:xfrm>
            <a:off x="626615" y="1981200"/>
            <a:ext cx="6347714" cy="3880773"/>
          </a:xfrm>
        </p:spPr>
        <p:txBody>
          <a:bodyPr>
            <a:normAutofit fontScale="55000" lnSpcReduction="20000"/>
          </a:bodyPr>
          <a:lstStyle/>
          <a:p>
            <a:pPr marL="0" lvl="0" indent="0">
              <a:buNone/>
            </a:pPr>
            <a:r>
              <a:rPr lang="en-US" sz="2500" b="1" dirty="0"/>
              <a:t>As required by OMB M-07-16, FMCSA must report all suspected or confirmed privacy incidents within what time frame to the US Computer Emergency Readiness Team (US-CERT)? </a:t>
            </a:r>
          </a:p>
          <a:p>
            <a:pPr marL="971550" lvl="1" indent="-514350">
              <a:buFont typeface="+mj-lt"/>
              <a:buAutoNum type="alphaUcPeriod"/>
            </a:pPr>
            <a:r>
              <a:rPr lang="en-US" sz="2300" dirty="0"/>
              <a:t>1 hour</a:t>
            </a:r>
          </a:p>
          <a:p>
            <a:pPr marL="971550" lvl="1" indent="-514350">
              <a:buFont typeface="+mj-lt"/>
              <a:buAutoNum type="alphaUcPeriod"/>
            </a:pPr>
            <a:r>
              <a:rPr lang="en-US" sz="2300" dirty="0"/>
              <a:t>6 hours </a:t>
            </a:r>
          </a:p>
          <a:p>
            <a:pPr marL="971550" lvl="1" indent="-514350">
              <a:buFont typeface="+mj-lt"/>
              <a:buAutoNum type="alphaUcPeriod"/>
            </a:pPr>
            <a:r>
              <a:rPr lang="en-US" sz="2300" dirty="0"/>
              <a:t>24 hours</a:t>
            </a:r>
          </a:p>
          <a:p>
            <a:pPr marL="971550" lvl="1" indent="-514350">
              <a:buFont typeface="+mj-lt"/>
              <a:buAutoNum type="alphaUcPeriod"/>
            </a:pPr>
            <a:r>
              <a:rPr lang="en-US" sz="2300" dirty="0"/>
              <a:t>48 hours </a:t>
            </a:r>
          </a:p>
          <a:p>
            <a:pPr marL="0" indent="0">
              <a:buNone/>
            </a:pPr>
            <a:r>
              <a:rPr lang="en-US" dirty="0"/>
              <a:t> </a:t>
            </a:r>
          </a:p>
          <a:p>
            <a:pPr marL="0" lvl="0" indent="0">
              <a:buNone/>
            </a:pPr>
            <a:r>
              <a:rPr lang="en-US" sz="2600" b="1" dirty="0"/>
              <a:t>When reporting a privacy breach, the individual shall provide as much information as possible to the FMCSA ISSM about the incident. This information should include: </a:t>
            </a:r>
          </a:p>
          <a:p>
            <a:pPr marL="914400" lvl="1" indent="-514350">
              <a:buFont typeface="+mj-lt"/>
              <a:buAutoNum type="alphaUcPeriod"/>
            </a:pPr>
            <a:r>
              <a:rPr lang="en-US" sz="2300" dirty="0"/>
              <a:t>The type of data breached</a:t>
            </a:r>
          </a:p>
          <a:p>
            <a:pPr marL="914400" lvl="1" indent="-514350">
              <a:buFont typeface="+mj-lt"/>
              <a:buAutoNum type="alphaUcPeriod"/>
            </a:pPr>
            <a:r>
              <a:rPr lang="en-US" sz="2300" dirty="0"/>
              <a:t>The nature of the suspected breach </a:t>
            </a:r>
          </a:p>
          <a:p>
            <a:pPr marL="914400" lvl="1" indent="-514350">
              <a:buFont typeface="+mj-lt"/>
              <a:buAutoNum type="alphaUcPeriod"/>
            </a:pPr>
            <a:r>
              <a:rPr lang="en-US" sz="2300" dirty="0"/>
              <a:t>The date, time, and location of the suspected breach </a:t>
            </a:r>
          </a:p>
          <a:p>
            <a:pPr marL="914400" lvl="1" indent="-514350">
              <a:buFont typeface="+mj-lt"/>
              <a:buAutoNum type="alphaUcPeriod"/>
            </a:pPr>
            <a:r>
              <a:rPr lang="en-US" sz="2300" dirty="0"/>
              <a:t>All of the above</a:t>
            </a:r>
          </a:p>
          <a:p>
            <a:endParaRPr lang="en-US" dirty="0"/>
          </a:p>
        </p:txBody>
      </p:sp>
    </p:spTree>
    <p:extLst>
      <p:ext uri="{BB962C8B-B14F-4D97-AF65-F5344CB8AC3E}">
        <p14:creationId xmlns:p14="http://schemas.microsoft.com/office/powerpoint/2010/main" val="1330895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762000"/>
          </a:xfrm>
        </p:spPr>
        <p:txBody>
          <a:bodyPr>
            <a:normAutofit/>
          </a:bodyPr>
          <a:lstStyle/>
          <a:p>
            <a:r>
              <a:rPr lang="en-US" dirty="0"/>
              <a:t>Module 5: Knowledge Test</a:t>
            </a:r>
          </a:p>
        </p:txBody>
      </p:sp>
      <p:sp>
        <p:nvSpPr>
          <p:cNvPr id="3" name="Content Placeholder 2"/>
          <p:cNvSpPr>
            <a:spLocks noGrp="1"/>
          </p:cNvSpPr>
          <p:nvPr>
            <p:ph idx="1"/>
          </p:nvPr>
        </p:nvSpPr>
        <p:spPr>
          <a:xfrm>
            <a:off x="685800" y="1600200"/>
            <a:ext cx="6347714" cy="3880773"/>
          </a:xfrm>
        </p:spPr>
        <p:txBody>
          <a:bodyPr>
            <a:normAutofit fontScale="77500" lnSpcReduction="20000"/>
          </a:bodyPr>
          <a:lstStyle/>
          <a:p>
            <a:pPr marL="0" lvl="0" indent="0">
              <a:buNone/>
            </a:pPr>
            <a:r>
              <a:rPr lang="en-US" dirty="0"/>
              <a:t>As required by OMB M-07-16, FMCSA must report all suspected or confirmed privacy incidents within what time frame to the US Computer Emergency Readiness Team (US-CERT)? </a:t>
            </a:r>
          </a:p>
          <a:p>
            <a:pPr marL="971550" lvl="1" indent="-514350">
              <a:buFont typeface="+mj-lt"/>
              <a:buAutoNum type="alphaUcPeriod"/>
            </a:pPr>
            <a:r>
              <a:rPr lang="en-US" b="1" dirty="0">
                <a:solidFill>
                  <a:srgbClr val="00B050"/>
                </a:solidFill>
              </a:rPr>
              <a:t>1 hour</a:t>
            </a:r>
          </a:p>
          <a:p>
            <a:pPr marL="971550" lvl="1" indent="-514350">
              <a:buFont typeface="+mj-lt"/>
              <a:buAutoNum type="alphaUcPeriod"/>
            </a:pPr>
            <a:r>
              <a:rPr lang="en-US" dirty="0"/>
              <a:t>6 hours </a:t>
            </a:r>
          </a:p>
          <a:p>
            <a:pPr marL="971550" lvl="1" indent="-514350">
              <a:buFont typeface="+mj-lt"/>
              <a:buAutoNum type="alphaUcPeriod"/>
            </a:pPr>
            <a:r>
              <a:rPr lang="en-US" dirty="0"/>
              <a:t>24 hours</a:t>
            </a:r>
          </a:p>
          <a:p>
            <a:pPr marL="971550" lvl="1" indent="-514350">
              <a:buFont typeface="+mj-lt"/>
              <a:buAutoNum type="alphaUcPeriod"/>
            </a:pPr>
            <a:r>
              <a:rPr lang="en-US" dirty="0"/>
              <a:t>48 hours </a:t>
            </a:r>
          </a:p>
          <a:p>
            <a:pPr marL="0" indent="0">
              <a:buNone/>
            </a:pPr>
            <a:r>
              <a:rPr lang="en-US" dirty="0"/>
              <a:t> </a:t>
            </a:r>
          </a:p>
          <a:p>
            <a:pPr marL="0" lvl="0" indent="0">
              <a:buNone/>
            </a:pPr>
            <a:r>
              <a:rPr lang="en-US" dirty="0"/>
              <a:t>When reporting a privacy breach, the individual shall provide as much information as possible to the FMCSA ISSM about the incident. This information should include: </a:t>
            </a:r>
          </a:p>
          <a:p>
            <a:pPr marL="914400" lvl="1" indent="-514350">
              <a:buFont typeface="+mj-lt"/>
              <a:buAutoNum type="alphaUcPeriod"/>
            </a:pPr>
            <a:r>
              <a:rPr lang="en-US" dirty="0"/>
              <a:t>The type of data breached</a:t>
            </a:r>
          </a:p>
          <a:p>
            <a:pPr marL="914400" lvl="1" indent="-514350">
              <a:buFont typeface="+mj-lt"/>
              <a:buAutoNum type="alphaUcPeriod"/>
            </a:pPr>
            <a:r>
              <a:rPr lang="en-US" dirty="0"/>
              <a:t>The nature of the suspected breach </a:t>
            </a:r>
          </a:p>
          <a:p>
            <a:pPr marL="914400" lvl="1" indent="-514350">
              <a:buFont typeface="+mj-lt"/>
              <a:buAutoNum type="alphaUcPeriod"/>
            </a:pPr>
            <a:r>
              <a:rPr lang="en-US" dirty="0"/>
              <a:t>The date, time, and location of the suspected breach </a:t>
            </a:r>
          </a:p>
          <a:p>
            <a:pPr marL="914400" lvl="1" indent="-514350">
              <a:buFont typeface="+mj-lt"/>
              <a:buAutoNum type="alphaUcPeriod"/>
            </a:pPr>
            <a:r>
              <a:rPr lang="en-US" b="1" dirty="0">
                <a:solidFill>
                  <a:srgbClr val="00B050"/>
                </a:solidFill>
              </a:rPr>
              <a:t>All of the above</a:t>
            </a:r>
          </a:p>
          <a:p>
            <a:endParaRPr lang="en-US" dirty="0"/>
          </a:p>
        </p:txBody>
      </p:sp>
    </p:spTree>
    <p:extLst>
      <p:ext uri="{BB962C8B-B14F-4D97-AF65-F5344CB8AC3E}">
        <p14:creationId xmlns:p14="http://schemas.microsoft.com/office/powerpoint/2010/main" val="340070462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chemeClr val="tx2"/>
                </a:solidFill>
              </a:rPr>
              <a:t>Module 6:</a:t>
            </a:r>
            <a:r>
              <a:rPr lang="en-US" b="1" dirty="0">
                <a:solidFill>
                  <a:schemeClr val="accent1"/>
                </a:solidFill>
              </a:rPr>
              <a:t> System Owner Responsibilities </a:t>
            </a:r>
          </a:p>
        </p:txBody>
      </p:sp>
      <p:sp>
        <p:nvSpPr>
          <p:cNvPr id="3" name="Content Placeholder 2"/>
          <p:cNvSpPr>
            <a:spLocks noGrp="1"/>
          </p:cNvSpPr>
          <p:nvPr>
            <p:ph idx="1"/>
          </p:nvPr>
        </p:nvSpPr>
        <p:spPr>
          <a:xfrm>
            <a:off x="773555" y="1752600"/>
            <a:ext cx="5322445" cy="2057400"/>
          </a:xfrm>
        </p:spPr>
        <p:txBody>
          <a:bodyPr>
            <a:normAutofit/>
          </a:bodyPr>
          <a:lstStyle/>
          <a:p>
            <a:pPr marL="0" indent="0">
              <a:buNone/>
            </a:pPr>
            <a:endParaRPr lang="en-US" dirty="0"/>
          </a:p>
          <a:p>
            <a:pPr marL="0" indent="0">
              <a:buNone/>
            </a:pPr>
            <a:r>
              <a:rPr lang="en-US" sz="2000" b="1" dirty="0"/>
              <a:t>You will learn:</a:t>
            </a:r>
          </a:p>
          <a:p>
            <a:pPr marL="0" indent="0">
              <a:spcBef>
                <a:spcPts val="0"/>
              </a:spcBef>
              <a:buNone/>
            </a:pPr>
            <a:endParaRPr lang="en-US" b="1" dirty="0"/>
          </a:p>
          <a:p>
            <a:pPr>
              <a:buClr>
                <a:schemeClr val="accent1"/>
              </a:buClr>
              <a:buFont typeface="Wingdings" panose="05000000000000000000" pitchFamily="2" charset="2"/>
              <a:buChar char="ü"/>
            </a:pPr>
            <a:r>
              <a:rPr lang="en-US" dirty="0"/>
              <a:t>System owner responsibilities</a:t>
            </a:r>
          </a:p>
          <a:p>
            <a:pPr>
              <a:buClr>
                <a:schemeClr val="accent1"/>
              </a:buClr>
              <a:buFont typeface="Wingdings" panose="05000000000000000000" pitchFamily="2" charset="2"/>
              <a:buChar char="ü"/>
            </a:pPr>
            <a:r>
              <a:rPr lang="en-US" dirty="0"/>
              <a:t>Privacy requirements for IT service contracts</a:t>
            </a:r>
          </a:p>
        </p:txBody>
      </p:sp>
    </p:spTree>
    <p:extLst>
      <p:ext uri="{BB962C8B-B14F-4D97-AF65-F5344CB8AC3E}">
        <p14:creationId xmlns:p14="http://schemas.microsoft.com/office/powerpoint/2010/main" val="124467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6781800" cy="914400"/>
          </a:xfrm>
        </p:spPr>
        <p:txBody>
          <a:bodyPr>
            <a:normAutofit fontScale="90000"/>
          </a:bodyPr>
          <a:lstStyle/>
          <a:p>
            <a:r>
              <a:rPr lang="en-US" sz="3600" b="1" dirty="0">
                <a:solidFill>
                  <a:schemeClr val="accent1"/>
                </a:solidFill>
              </a:rPr>
              <a:t>Personally Identifiable Information</a:t>
            </a:r>
            <a:br>
              <a:rPr lang="en-US" sz="3600" b="1" dirty="0">
                <a:solidFill>
                  <a:schemeClr val="accent1"/>
                </a:solidFill>
              </a:rPr>
            </a:br>
            <a:r>
              <a:rPr lang="en-US" sz="3600" b="1" dirty="0">
                <a:solidFill>
                  <a:schemeClr val="accent1"/>
                </a:solidFill>
              </a:rPr>
              <a:t>(PII)</a:t>
            </a:r>
          </a:p>
        </p:txBody>
      </p:sp>
      <p:sp>
        <p:nvSpPr>
          <p:cNvPr id="3" name="Content Placeholder 2"/>
          <p:cNvSpPr>
            <a:spLocks noGrp="1"/>
          </p:cNvSpPr>
          <p:nvPr>
            <p:ph idx="1"/>
          </p:nvPr>
        </p:nvSpPr>
        <p:spPr>
          <a:xfrm>
            <a:off x="609600" y="1676400"/>
            <a:ext cx="6849862" cy="3810000"/>
          </a:xfrm>
        </p:spPr>
        <p:txBody>
          <a:bodyPr>
            <a:normAutofit fontScale="92500" lnSpcReduction="10000"/>
          </a:bodyPr>
          <a:lstStyle/>
          <a:p>
            <a:endParaRPr lang="en-US" sz="1400" dirty="0">
              <a:solidFill>
                <a:srgbClr val="000000"/>
              </a:solidFill>
              <a:latin typeface="Arial"/>
            </a:endParaRPr>
          </a:p>
          <a:p>
            <a:pPr>
              <a:spcBef>
                <a:spcPts val="0"/>
              </a:spcBef>
            </a:pPr>
            <a:r>
              <a:rPr lang="en-US" sz="1800" dirty="0"/>
              <a:t>PII is information that can be used to distinguish or trace an individual’s identity, such as their name, Social Security number, biometric records, etc., alone, or when combined with other personal or identifying information which is linked or linkable to a specific individual, such as date and place of birth, mother’s maiden name, etc.</a:t>
            </a:r>
          </a:p>
          <a:p>
            <a:pPr>
              <a:spcBef>
                <a:spcPts val="0"/>
              </a:spcBef>
            </a:pPr>
            <a:endParaRPr lang="en-US" sz="1800" dirty="0"/>
          </a:p>
          <a:p>
            <a:pPr>
              <a:spcBef>
                <a:spcPts val="0"/>
              </a:spcBef>
            </a:pPr>
            <a:r>
              <a:rPr lang="en-US" sz="1800" dirty="0"/>
              <a:t>Sensitive Personally Identifiable Information (Sensitive PII or SPII) is a subset of PII which if lost, compromised or disclosed without authorization, could result in substantial harm, embarrassment, inconvenience, or unfairness to an individual. </a:t>
            </a:r>
          </a:p>
          <a:p>
            <a:pPr>
              <a:spcBef>
                <a:spcPts val="0"/>
              </a:spcBef>
            </a:pPr>
            <a:endParaRPr lang="en-US" sz="1800" dirty="0"/>
          </a:p>
          <a:p>
            <a:pPr>
              <a:spcBef>
                <a:spcPts val="0"/>
              </a:spcBef>
            </a:pPr>
            <a:r>
              <a:rPr lang="en-US" sz="1800" dirty="0"/>
              <a:t>Sensitive PII requires stricter handling guidelines because of the increased risk to an individual if the data are compromised.</a:t>
            </a:r>
          </a:p>
        </p:txBody>
      </p:sp>
    </p:spTree>
    <p:extLst>
      <p:ext uri="{BB962C8B-B14F-4D97-AF65-F5344CB8AC3E}">
        <p14:creationId xmlns:p14="http://schemas.microsoft.com/office/powerpoint/2010/main" val="25628659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4114801" cy="1320800"/>
          </a:xfrm>
        </p:spPr>
        <p:txBody>
          <a:bodyPr/>
          <a:lstStyle/>
          <a:p>
            <a:r>
              <a:rPr lang="en-US" b="1" dirty="0">
                <a:solidFill>
                  <a:schemeClr val="accent1"/>
                </a:solidFill>
              </a:rPr>
              <a:t>System Owner  Responsibilities</a:t>
            </a:r>
          </a:p>
        </p:txBody>
      </p:sp>
      <p:sp>
        <p:nvSpPr>
          <p:cNvPr id="3" name="Content Placeholder 2"/>
          <p:cNvSpPr>
            <a:spLocks noGrp="1"/>
          </p:cNvSpPr>
          <p:nvPr>
            <p:ph idx="1"/>
          </p:nvPr>
        </p:nvSpPr>
        <p:spPr>
          <a:xfrm>
            <a:off x="609600" y="1813264"/>
            <a:ext cx="6705600" cy="1143001"/>
          </a:xfrm>
        </p:spPr>
        <p:txBody>
          <a:bodyPr>
            <a:noAutofit/>
          </a:bodyPr>
          <a:lstStyle/>
          <a:p>
            <a:pPr marL="0" indent="0">
              <a:buNone/>
            </a:pPr>
            <a:r>
              <a:rPr lang="en-US" dirty="0"/>
              <a:t>The System Owner is the key point of contact (POC) for the information system and is responsible for coordinating System Development Life Cycle activities specific to the information system</a:t>
            </a:r>
          </a:p>
        </p:txBody>
      </p:sp>
      <p:sp>
        <p:nvSpPr>
          <p:cNvPr id="4" name="Rectangle 3">
            <a:extLst>
              <a:ext uri="{FF2B5EF4-FFF2-40B4-BE49-F238E27FC236}">
                <a16:creationId xmlns:a16="http://schemas.microsoft.com/office/drawing/2014/main" id="{1AE5A5F0-F46D-4963-B4B7-56103EFD5094}"/>
              </a:ext>
            </a:extLst>
          </p:cNvPr>
          <p:cNvSpPr/>
          <p:nvPr/>
        </p:nvSpPr>
        <p:spPr>
          <a:xfrm>
            <a:off x="609600" y="3048000"/>
            <a:ext cx="6324600" cy="2416046"/>
          </a:xfrm>
          <a:prstGeom prst="rect">
            <a:avLst/>
          </a:prstGeom>
        </p:spPr>
        <p:txBody>
          <a:bodyPr wrap="square">
            <a:spAutoFit/>
          </a:bodyPr>
          <a:lstStyle/>
          <a:p>
            <a:pPr>
              <a:spcAft>
                <a:spcPts val="600"/>
              </a:spcAft>
            </a:pPr>
            <a:r>
              <a:rPr lang="en-US" b="1" dirty="0"/>
              <a:t>The System Owner will:</a:t>
            </a:r>
          </a:p>
          <a:p>
            <a:pPr marL="285750" indent="-285750">
              <a:buFont typeface="Arial" panose="020B0604020202020204" pitchFamily="34" charset="0"/>
              <a:buChar char="•"/>
            </a:pPr>
            <a:r>
              <a:rPr lang="en-US" sz="1600" dirty="0"/>
              <a:t>Ensure the information system is operated according to applicable privacy controls</a:t>
            </a:r>
          </a:p>
          <a:p>
            <a:pPr marL="285750" indent="-285750">
              <a:buFont typeface="Arial" panose="020B0604020202020204" pitchFamily="34" charset="0"/>
              <a:buChar char="•"/>
            </a:pPr>
            <a:r>
              <a:rPr lang="en-US" sz="1600" dirty="0"/>
              <a:t>Monitor and immediately report any suspected or  confirmed breaches of Privacy Act Records and other records containing PII, to the component PO</a:t>
            </a:r>
          </a:p>
          <a:p>
            <a:pPr marL="285750" indent="-285750">
              <a:buFont typeface="Arial" panose="020B0604020202020204" pitchFamily="34" charset="0"/>
              <a:buChar char="•"/>
            </a:pPr>
            <a:r>
              <a:rPr lang="en-US" sz="1600" dirty="0"/>
              <a:t>Ensure that all proper measures are taken to ensure confidentiality of PII on all information systems for which they are responsible.</a:t>
            </a:r>
          </a:p>
        </p:txBody>
      </p:sp>
    </p:spTree>
    <p:extLst>
      <p:ext uri="{BB962C8B-B14F-4D97-AF65-F5344CB8AC3E}">
        <p14:creationId xmlns:p14="http://schemas.microsoft.com/office/powerpoint/2010/main" val="10238223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297" y="381000"/>
            <a:ext cx="6618303" cy="990600"/>
          </a:xfrm>
        </p:spPr>
        <p:txBody>
          <a:bodyPr>
            <a:normAutofit fontScale="90000"/>
          </a:bodyPr>
          <a:lstStyle/>
          <a:p>
            <a:r>
              <a:rPr lang="en-US" b="1" dirty="0">
                <a:solidFill>
                  <a:schemeClr val="accent1"/>
                </a:solidFill>
              </a:rPr>
              <a:t>Privacy Requirements for IT Service Contracts</a:t>
            </a:r>
          </a:p>
        </p:txBody>
      </p:sp>
      <p:sp>
        <p:nvSpPr>
          <p:cNvPr id="3" name="Content Placeholder 2"/>
          <p:cNvSpPr>
            <a:spLocks noGrp="1"/>
          </p:cNvSpPr>
          <p:nvPr>
            <p:ph idx="1"/>
          </p:nvPr>
        </p:nvSpPr>
        <p:spPr>
          <a:xfrm>
            <a:off x="723900" y="1752600"/>
            <a:ext cx="6438900" cy="4572000"/>
          </a:xfrm>
        </p:spPr>
        <p:txBody>
          <a:bodyPr>
            <a:normAutofit fontScale="62500" lnSpcReduction="20000"/>
          </a:bodyPr>
          <a:lstStyle/>
          <a:p>
            <a:pPr>
              <a:lnSpc>
                <a:spcPct val="120000"/>
              </a:lnSpc>
              <a:spcBef>
                <a:spcPts val="0"/>
              </a:spcBef>
            </a:pPr>
            <a:r>
              <a:rPr lang="en-US" sz="2600" dirty="0"/>
              <a:t>Approved federal privacy requirements should be in all IT service contracts and other acquisition-related documents for FMCSA IT Systems developed, maintained, operated, and or managed by contractors that contain PII.</a:t>
            </a:r>
          </a:p>
          <a:p>
            <a:pPr>
              <a:lnSpc>
                <a:spcPct val="120000"/>
              </a:lnSpc>
              <a:spcBef>
                <a:spcPts val="0"/>
              </a:spcBef>
            </a:pPr>
            <a:endParaRPr lang="en-US" sz="2600" dirty="0"/>
          </a:p>
          <a:p>
            <a:pPr>
              <a:lnSpc>
                <a:spcPct val="120000"/>
              </a:lnSpc>
              <a:spcBef>
                <a:spcPts val="0"/>
              </a:spcBef>
            </a:pPr>
            <a:r>
              <a:rPr lang="en-US" sz="2600" dirty="0"/>
              <a:t>FMCSA Program offices must ensure all contractors maintaining information systems containing PII will have contracts that contain the appropriate clauses as may be required by Federal Acquisition Regulations (FAR) and other Federal authorities in order to ensure that the PII under the control of the contractor is maintained in accordance with Federal and DOT policy.</a:t>
            </a:r>
          </a:p>
          <a:p>
            <a:pPr>
              <a:lnSpc>
                <a:spcPct val="120000"/>
              </a:lnSpc>
              <a:spcBef>
                <a:spcPts val="0"/>
              </a:spcBef>
            </a:pPr>
            <a:endParaRPr lang="en-US" sz="2600" dirty="0"/>
          </a:p>
          <a:p>
            <a:pPr>
              <a:lnSpc>
                <a:spcPct val="120000"/>
              </a:lnSpc>
              <a:spcBef>
                <a:spcPts val="0"/>
              </a:spcBef>
            </a:pPr>
            <a:r>
              <a:rPr lang="en-US" sz="2600" dirty="0"/>
              <a:t>FMCSA Program offices must obtain contractual assurances from third parties working on official DOT business that the third parties will protect PII in a manner consistent with the privacy practices of the Department during all phases of the system development lifecycle.</a:t>
            </a:r>
          </a:p>
          <a:p>
            <a:endParaRPr lang="en-US" sz="2400" dirty="0"/>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28797856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7467600" cy="1143000"/>
          </a:xfrm>
        </p:spPr>
        <p:txBody>
          <a:bodyPr>
            <a:normAutofit fontScale="90000"/>
          </a:bodyPr>
          <a:lstStyle/>
          <a:p>
            <a:r>
              <a:rPr lang="en-US" b="1" dirty="0"/>
              <a:t>Module 6: TEST YOUR KNOWLEDGE</a:t>
            </a:r>
          </a:p>
        </p:txBody>
      </p:sp>
      <p:sp>
        <p:nvSpPr>
          <p:cNvPr id="3" name="Content Placeholder 2"/>
          <p:cNvSpPr>
            <a:spLocks noGrp="1"/>
          </p:cNvSpPr>
          <p:nvPr>
            <p:ph idx="1"/>
          </p:nvPr>
        </p:nvSpPr>
        <p:spPr>
          <a:xfrm>
            <a:off x="381000" y="1676401"/>
            <a:ext cx="6934200" cy="1752599"/>
          </a:xfrm>
        </p:spPr>
        <p:txBody>
          <a:bodyPr>
            <a:normAutofit/>
          </a:bodyPr>
          <a:lstStyle/>
          <a:p>
            <a:pPr marL="0" lvl="0" indent="0">
              <a:buNone/>
            </a:pPr>
            <a:r>
              <a:rPr lang="en-US" sz="1800" b="1" dirty="0"/>
              <a:t>The System Owner ensures the information system is operated according to applicable privacy controls. </a:t>
            </a:r>
          </a:p>
          <a:p>
            <a:pPr marL="971550" lvl="1" indent="-514350">
              <a:buFont typeface="+mj-lt"/>
              <a:buAutoNum type="alphaUcPeriod"/>
            </a:pPr>
            <a:r>
              <a:rPr lang="en-US" sz="1600" dirty="0"/>
              <a:t>True</a:t>
            </a:r>
          </a:p>
          <a:p>
            <a:pPr marL="971550" lvl="1" indent="-514350">
              <a:buFont typeface="+mj-lt"/>
              <a:buAutoNum type="alphaUcPeriod"/>
            </a:pPr>
            <a:r>
              <a:rPr lang="en-US" sz="1600" dirty="0"/>
              <a:t>False</a:t>
            </a:r>
          </a:p>
          <a:p>
            <a:endParaRPr lang="en-US" dirty="0"/>
          </a:p>
        </p:txBody>
      </p:sp>
    </p:spTree>
    <p:extLst>
      <p:ext uri="{BB962C8B-B14F-4D97-AF65-F5344CB8AC3E}">
        <p14:creationId xmlns:p14="http://schemas.microsoft.com/office/powerpoint/2010/main" val="38933821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Module 6:Knowledge test</a:t>
            </a:r>
          </a:p>
        </p:txBody>
      </p:sp>
      <p:sp>
        <p:nvSpPr>
          <p:cNvPr id="3" name="Content Placeholder 2"/>
          <p:cNvSpPr>
            <a:spLocks noGrp="1"/>
          </p:cNvSpPr>
          <p:nvPr>
            <p:ph idx="1"/>
          </p:nvPr>
        </p:nvSpPr>
        <p:spPr>
          <a:xfrm>
            <a:off x="609599" y="1752600"/>
            <a:ext cx="6500112" cy="1752600"/>
          </a:xfrm>
        </p:spPr>
        <p:txBody>
          <a:bodyPr/>
          <a:lstStyle/>
          <a:p>
            <a:pPr marL="0" lvl="0" indent="0">
              <a:buNone/>
            </a:pPr>
            <a:r>
              <a:rPr lang="en-US" sz="1800" dirty="0"/>
              <a:t>The System Owner ensures the information system is operated according to applicable privacy controls. </a:t>
            </a:r>
          </a:p>
          <a:p>
            <a:pPr marL="971550" lvl="1" indent="-514350">
              <a:buFont typeface="+mj-lt"/>
              <a:buAutoNum type="alphaUcPeriod"/>
            </a:pPr>
            <a:r>
              <a:rPr lang="en-US" sz="1800" b="1" dirty="0">
                <a:solidFill>
                  <a:srgbClr val="00B050"/>
                </a:solidFill>
              </a:rPr>
              <a:t>True</a:t>
            </a:r>
          </a:p>
          <a:p>
            <a:pPr marL="971550" lvl="1" indent="-514350">
              <a:buFont typeface="+mj-lt"/>
              <a:buAutoNum type="alphaUcPeriod"/>
            </a:pPr>
            <a:r>
              <a:rPr lang="en-US" sz="1800" dirty="0"/>
              <a:t>False</a:t>
            </a:r>
          </a:p>
          <a:p>
            <a:endParaRPr lang="en-US" dirty="0"/>
          </a:p>
        </p:txBody>
      </p:sp>
    </p:spTree>
    <p:extLst>
      <p:ext uri="{BB962C8B-B14F-4D97-AF65-F5344CB8AC3E}">
        <p14:creationId xmlns:p14="http://schemas.microsoft.com/office/powerpoint/2010/main" val="33508109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4"/>
          <p:cNvSpPr>
            <a:spLocks noGrp="1"/>
          </p:cNvSpPr>
          <p:nvPr>
            <p:ph type="title"/>
          </p:nvPr>
        </p:nvSpPr>
        <p:spPr>
          <a:xfrm>
            <a:off x="533400" y="304800"/>
            <a:ext cx="6324600" cy="990600"/>
          </a:xfrm>
        </p:spPr>
        <p:txBody>
          <a:bodyPr/>
          <a:lstStyle/>
          <a:p>
            <a:pPr eaLnBrk="1" hangingPunct="1"/>
            <a:r>
              <a:rPr lang="en-US" altLang="en-US" b="1" dirty="0">
                <a:cs typeface="Times New Roman" pitchFamily="18" charset="0"/>
              </a:rPr>
              <a:t>Privacy Points of Contacts</a:t>
            </a:r>
          </a:p>
        </p:txBody>
      </p:sp>
      <p:sp>
        <p:nvSpPr>
          <p:cNvPr id="18435" name="Content Placeholder 5"/>
          <p:cNvSpPr>
            <a:spLocks noGrp="1"/>
          </p:cNvSpPr>
          <p:nvPr>
            <p:ph idx="1"/>
          </p:nvPr>
        </p:nvSpPr>
        <p:spPr>
          <a:xfrm>
            <a:off x="838200" y="1219200"/>
            <a:ext cx="6553200" cy="3505200"/>
          </a:xfrm>
        </p:spPr>
        <p:txBody>
          <a:bodyPr>
            <a:noAutofit/>
          </a:bodyPr>
          <a:lstStyle/>
          <a:p>
            <a:pPr eaLnBrk="1" hangingPunct="1"/>
            <a:r>
              <a:rPr lang="en-US" altLang="en-US" sz="1600" b="1" dirty="0"/>
              <a:t>FMCSA Privacy Officer</a:t>
            </a:r>
          </a:p>
          <a:p>
            <a:pPr marL="457200" lvl="1" indent="0">
              <a:buNone/>
            </a:pPr>
            <a:r>
              <a:rPr lang="en-US" altLang="en-US" sz="1600" dirty="0"/>
              <a:t>Pamela Gosier-Cox</a:t>
            </a:r>
          </a:p>
          <a:p>
            <a:pPr marL="457200" lvl="1" indent="0">
              <a:buNone/>
            </a:pPr>
            <a:r>
              <a:rPr lang="en-US" sz="1600" dirty="0"/>
              <a:t>Email: </a:t>
            </a:r>
            <a:r>
              <a:rPr lang="en-US" sz="1600" dirty="0">
                <a:hlinkClick r:id="rId3" tooltip="Pam.gosier.cox@dot.gov"/>
              </a:rPr>
              <a:t>pam.gosier.cox@dot.gov</a:t>
            </a:r>
            <a:endParaRPr lang="en-US" sz="1600" dirty="0"/>
          </a:p>
          <a:p>
            <a:pPr marL="457200" lvl="1" indent="0">
              <a:buNone/>
            </a:pPr>
            <a:r>
              <a:rPr lang="en-US" sz="1600" dirty="0"/>
              <a:t>Phone: (202) 366-3655</a:t>
            </a:r>
          </a:p>
          <a:p>
            <a:pPr marL="457200" lvl="1" indent="0">
              <a:spcBef>
                <a:spcPts val="0"/>
              </a:spcBef>
              <a:buNone/>
            </a:pPr>
            <a:endParaRPr lang="en-US" altLang="en-US" sz="1600" dirty="0"/>
          </a:p>
          <a:p>
            <a:r>
              <a:rPr lang="en-US" altLang="en-US" sz="1600" b="1" dirty="0"/>
              <a:t>Privacy Consultant</a:t>
            </a:r>
          </a:p>
          <a:p>
            <a:pPr marL="457200" lvl="1" indent="0">
              <a:buNone/>
            </a:pPr>
            <a:r>
              <a:rPr lang="en-US" altLang="en-US" dirty="0"/>
              <a:t>Ngoc-</a:t>
            </a:r>
            <a:r>
              <a:rPr lang="en-US" altLang="en-US" dirty="0" err="1"/>
              <a:t>Khanh</a:t>
            </a:r>
            <a:r>
              <a:rPr lang="en-US" altLang="en-US" dirty="0"/>
              <a:t> (Kat) Hoang</a:t>
            </a:r>
            <a:endParaRPr lang="en-US" altLang="en-US" sz="1600" dirty="0"/>
          </a:p>
          <a:p>
            <a:pPr marL="457200" lvl="1" indent="0">
              <a:buNone/>
            </a:pPr>
            <a:r>
              <a:rPr lang="en-US" altLang="en-US" sz="1600" dirty="0"/>
              <a:t>Email: ngoc.hoang@dot.gov</a:t>
            </a:r>
          </a:p>
          <a:p>
            <a:pPr marL="457200" lvl="1" indent="0">
              <a:buNone/>
            </a:pPr>
            <a:r>
              <a:rPr lang="en-US" altLang="en-US" sz="1600" dirty="0"/>
              <a:t>Phone: (</a:t>
            </a:r>
            <a:r>
              <a:rPr lang="en-US" altLang="en-US"/>
              <a:t>202)</a:t>
            </a:r>
            <a:r>
              <a:rPr lang="en-US"/>
              <a:t> 366-8941</a:t>
            </a:r>
            <a:endParaRPr lang="en-US" altLang="en-US" sz="1600" dirty="0"/>
          </a:p>
          <a:p>
            <a:pPr>
              <a:buNone/>
            </a:pPr>
            <a:endParaRPr lang="en-US" sz="1600" dirty="0">
              <a:ea typeface="Times New Roman"/>
            </a:endParaRPr>
          </a:p>
          <a:p>
            <a:pPr>
              <a:buNone/>
            </a:pPr>
            <a:r>
              <a:rPr lang="en-US" sz="1600" dirty="0">
                <a:ea typeface="Times New Roman"/>
              </a:rPr>
              <a:t>Further information can be found on the DOT Privacy</a:t>
            </a:r>
          </a:p>
          <a:p>
            <a:pPr>
              <a:buNone/>
            </a:pPr>
            <a:r>
              <a:rPr lang="en-US" sz="1600" dirty="0">
                <a:ea typeface="Times New Roman"/>
              </a:rPr>
              <a:t>Office’s webpage, located at </a:t>
            </a:r>
            <a:r>
              <a:rPr lang="en-US" sz="1600" u="sng" dirty="0">
                <a:solidFill>
                  <a:srgbClr val="0000FF"/>
                </a:solidFill>
                <a:ea typeface="Times New Roman"/>
                <a:cs typeface="Times New Roman"/>
                <a:hlinkClick r:id="rId4"/>
              </a:rPr>
              <a:t>Department of Transportation Privacy</a:t>
            </a:r>
            <a:endParaRPr lang="en-US" altLang="en-US" sz="1600" dirty="0"/>
          </a:p>
        </p:txBody>
      </p:sp>
    </p:spTree>
    <p:extLst>
      <p:ext uri="{BB962C8B-B14F-4D97-AF65-F5344CB8AC3E}">
        <p14:creationId xmlns:p14="http://schemas.microsoft.com/office/powerpoint/2010/main" val="10143784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Course Complete!</a:t>
            </a:r>
          </a:p>
        </p:txBody>
      </p:sp>
      <p:sp>
        <p:nvSpPr>
          <p:cNvPr id="3" name="Content Placeholder 2"/>
          <p:cNvSpPr>
            <a:spLocks noGrp="1"/>
          </p:cNvSpPr>
          <p:nvPr>
            <p:ph idx="1"/>
          </p:nvPr>
        </p:nvSpPr>
        <p:spPr/>
        <p:txBody>
          <a:bodyPr/>
          <a:lstStyle/>
          <a:p>
            <a:pPr marL="0" indent="0" algn="ctr">
              <a:buNone/>
            </a:pPr>
            <a:r>
              <a:rPr lang="en-US" i="1" dirty="0"/>
              <a:t>Thank you!</a:t>
            </a:r>
          </a:p>
          <a:p>
            <a:pPr marL="0" indent="0" algn="ctr">
              <a:buNone/>
            </a:pPr>
            <a:r>
              <a:rPr lang="en-US" dirty="0"/>
              <a:t>This completes the Information Privacy Awareness Training requirement for FY 2020. </a:t>
            </a:r>
          </a:p>
          <a:p>
            <a:pPr marL="0" indent="0" algn="ctr">
              <a:buNone/>
            </a:pPr>
            <a:br>
              <a:rPr lang="en-US" dirty="0"/>
            </a:br>
            <a:r>
              <a:rPr lang="en-US" dirty="0"/>
              <a:t>Please self-certify by sending an email to: </a:t>
            </a:r>
            <a:br>
              <a:rPr lang="en-US" dirty="0"/>
            </a:br>
            <a:r>
              <a:rPr lang="en-US" dirty="0">
                <a:hlinkClick r:id="rId2"/>
              </a:rPr>
              <a:t>FMCSASecurityTraining@dot.gov</a:t>
            </a:r>
            <a:endParaRPr lang="en-US" dirty="0"/>
          </a:p>
        </p:txBody>
      </p:sp>
    </p:spTree>
    <p:extLst>
      <p:ext uri="{BB962C8B-B14F-4D97-AF65-F5344CB8AC3E}">
        <p14:creationId xmlns:p14="http://schemas.microsoft.com/office/powerpoint/2010/main" val="21722738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3200400" cy="838200"/>
          </a:xfrm>
        </p:spPr>
        <p:txBody>
          <a:bodyPr>
            <a:normAutofit/>
          </a:bodyPr>
          <a:lstStyle/>
          <a:p>
            <a:r>
              <a:rPr lang="en-US" sz="4000" b="1" dirty="0">
                <a:solidFill>
                  <a:schemeClr val="accent1"/>
                </a:solidFill>
              </a:rPr>
              <a:t>Sensitive PII</a:t>
            </a:r>
          </a:p>
        </p:txBody>
      </p:sp>
      <p:sp>
        <p:nvSpPr>
          <p:cNvPr id="3" name="Content Placeholder 2"/>
          <p:cNvSpPr>
            <a:spLocks noGrp="1"/>
          </p:cNvSpPr>
          <p:nvPr>
            <p:ph idx="1"/>
          </p:nvPr>
        </p:nvSpPr>
        <p:spPr>
          <a:xfrm>
            <a:off x="381000" y="1447800"/>
            <a:ext cx="6858000" cy="3429000"/>
          </a:xfrm>
        </p:spPr>
        <p:txBody>
          <a:bodyPr>
            <a:noAutofit/>
          </a:bodyPr>
          <a:lstStyle/>
          <a:p>
            <a:pPr marL="0" indent="0">
              <a:spcBef>
                <a:spcPts val="0"/>
              </a:spcBef>
              <a:buNone/>
            </a:pPr>
            <a:r>
              <a:rPr lang="en-US" sz="1600" b="1" dirty="0"/>
              <a:t>The following PII is always </a:t>
            </a:r>
            <a:r>
              <a:rPr lang="en-US" sz="1600" b="1" i="1" dirty="0"/>
              <a:t>(de facto) </a:t>
            </a:r>
            <a:r>
              <a:rPr lang="en-US" sz="1600" b="1" dirty="0"/>
              <a:t>sensitive, with or without any</a:t>
            </a:r>
          </a:p>
          <a:p>
            <a:pPr marL="0" indent="0">
              <a:spcBef>
                <a:spcPts val="0"/>
              </a:spcBef>
              <a:buNone/>
            </a:pPr>
            <a:r>
              <a:rPr lang="en-US" sz="1600" b="1" dirty="0"/>
              <a:t>associated personal information, and cannot be treated as low confidentiality:</a:t>
            </a:r>
          </a:p>
          <a:p>
            <a:pPr marL="0" indent="0">
              <a:spcBef>
                <a:spcPts val="0"/>
              </a:spcBef>
              <a:buNone/>
            </a:pPr>
            <a:endParaRPr lang="en-US" sz="1600" b="1" dirty="0"/>
          </a:p>
          <a:p>
            <a:pPr lvl="1">
              <a:spcBef>
                <a:spcPts val="0"/>
              </a:spcBef>
              <a:buFont typeface="Arial" panose="020B0604020202020204" pitchFamily="34" charset="0"/>
              <a:buChar char="•"/>
            </a:pPr>
            <a:r>
              <a:rPr lang="en-US" dirty="0"/>
              <a:t>Social Security number (SSN)</a:t>
            </a:r>
          </a:p>
          <a:p>
            <a:pPr lvl="1">
              <a:spcBef>
                <a:spcPts val="0"/>
              </a:spcBef>
              <a:buFont typeface="Arial" panose="020B0604020202020204" pitchFamily="34" charset="0"/>
              <a:buChar char="•"/>
            </a:pPr>
            <a:r>
              <a:rPr lang="en-US" dirty="0"/>
              <a:t>Passport number</a:t>
            </a:r>
          </a:p>
          <a:p>
            <a:pPr lvl="1">
              <a:spcBef>
                <a:spcPts val="0"/>
              </a:spcBef>
              <a:buFont typeface="Arial" panose="020B0604020202020204" pitchFamily="34" charset="0"/>
              <a:buChar char="•"/>
            </a:pPr>
            <a:r>
              <a:rPr lang="en-US" dirty="0"/>
              <a:t>Driver’s license number</a:t>
            </a:r>
          </a:p>
          <a:p>
            <a:pPr lvl="1">
              <a:spcBef>
                <a:spcPts val="0"/>
              </a:spcBef>
              <a:buFont typeface="Arial" panose="020B0604020202020204" pitchFamily="34" charset="0"/>
              <a:buChar char="•"/>
            </a:pPr>
            <a:r>
              <a:rPr lang="en-US" dirty="0"/>
              <a:t>Vehicle Identification Number (VIN)</a:t>
            </a:r>
          </a:p>
          <a:p>
            <a:pPr lvl="1">
              <a:spcBef>
                <a:spcPts val="0"/>
              </a:spcBef>
              <a:buFont typeface="Arial" panose="020B0604020202020204" pitchFamily="34" charset="0"/>
              <a:buChar char="•"/>
            </a:pPr>
            <a:r>
              <a:rPr lang="en-US" dirty="0"/>
              <a:t>Biometrics, such as finger or iris print, and DNA</a:t>
            </a:r>
          </a:p>
          <a:p>
            <a:pPr lvl="1">
              <a:spcBef>
                <a:spcPts val="0"/>
              </a:spcBef>
              <a:buFont typeface="Arial" panose="020B0604020202020204" pitchFamily="34" charset="0"/>
              <a:buChar char="•"/>
            </a:pPr>
            <a:r>
              <a:rPr lang="en-US" dirty="0"/>
              <a:t>Financial account number such as credit card or bank account number</a:t>
            </a:r>
          </a:p>
          <a:p>
            <a:pPr lvl="1">
              <a:spcBef>
                <a:spcPts val="0"/>
              </a:spcBef>
              <a:buFont typeface="Arial" panose="020B0604020202020204" pitchFamily="34" charset="0"/>
              <a:buChar char="•"/>
            </a:pPr>
            <a:r>
              <a:rPr lang="en-US" dirty="0"/>
              <a:t>The combination of any individual identifier and date of birth, or mother’s maiden name, or last four of an individual’s SSN</a:t>
            </a:r>
          </a:p>
          <a:p>
            <a:pPr>
              <a:spcBef>
                <a:spcPts val="0"/>
              </a:spcBef>
            </a:pPr>
            <a:endParaRPr lang="en-US" sz="1000" dirty="0"/>
          </a:p>
          <a:p>
            <a:pPr marL="0" indent="0">
              <a:spcBef>
                <a:spcPts val="0"/>
              </a:spcBef>
              <a:buNone/>
            </a:pPr>
            <a:endParaRPr lang="en-US" sz="1600" dirty="0"/>
          </a:p>
        </p:txBody>
      </p:sp>
    </p:spTree>
    <p:extLst>
      <p:ext uri="{BB962C8B-B14F-4D97-AF65-F5344CB8AC3E}">
        <p14:creationId xmlns:p14="http://schemas.microsoft.com/office/powerpoint/2010/main" val="24277762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785AC-A13E-4877-9F98-481962B94E65}"/>
              </a:ext>
            </a:extLst>
          </p:cNvPr>
          <p:cNvSpPr>
            <a:spLocks noGrp="1"/>
          </p:cNvSpPr>
          <p:nvPr>
            <p:ph type="title"/>
          </p:nvPr>
        </p:nvSpPr>
        <p:spPr>
          <a:xfrm>
            <a:off x="609601" y="816637"/>
            <a:ext cx="4343400" cy="685800"/>
          </a:xfrm>
        </p:spPr>
        <p:txBody>
          <a:bodyPr/>
          <a:lstStyle/>
          <a:p>
            <a:r>
              <a:rPr lang="en-US" b="1" dirty="0"/>
              <a:t>Sensitive PII </a:t>
            </a:r>
            <a:r>
              <a:rPr lang="en-US" sz="1800" b="1" i="1" dirty="0"/>
              <a:t>(continued)</a:t>
            </a:r>
          </a:p>
        </p:txBody>
      </p:sp>
      <p:sp>
        <p:nvSpPr>
          <p:cNvPr id="3" name="Content Placeholder 2">
            <a:extLst>
              <a:ext uri="{FF2B5EF4-FFF2-40B4-BE49-F238E27FC236}">
                <a16:creationId xmlns:a16="http://schemas.microsoft.com/office/drawing/2014/main" id="{8D79E946-30F6-4A28-A5FD-1798FAEFA690}"/>
              </a:ext>
            </a:extLst>
          </p:cNvPr>
          <p:cNvSpPr>
            <a:spLocks noGrp="1"/>
          </p:cNvSpPr>
          <p:nvPr>
            <p:ph idx="1"/>
          </p:nvPr>
        </p:nvSpPr>
        <p:spPr>
          <a:xfrm>
            <a:off x="599982" y="1828801"/>
            <a:ext cx="6347714" cy="3200400"/>
          </a:xfrm>
        </p:spPr>
        <p:txBody>
          <a:bodyPr/>
          <a:lstStyle/>
          <a:p>
            <a:pPr marL="0" indent="0">
              <a:spcBef>
                <a:spcPts val="0"/>
              </a:spcBef>
              <a:buNone/>
            </a:pPr>
            <a:r>
              <a:rPr lang="en-US" sz="2000" b="1" dirty="0"/>
              <a:t>The following information is Sensitive PII when associated with an individual:</a:t>
            </a:r>
          </a:p>
          <a:p>
            <a:pPr marL="0" indent="0">
              <a:spcBef>
                <a:spcPts val="0"/>
              </a:spcBef>
              <a:buNone/>
            </a:pPr>
            <a:endParaRPr lang="en-US" sz="2000" b="1" dirty="0"/>
          </a:p>
          <a:p>
            <a:pPr lvl="1">
              <a:spcBef>
                <a:spcPts val="0"/>
              </a:spcBef>
              <a:buFont typeface="Arial" panose="020B0604020202020204" pitchFamily="34" charset="0"/>
              <a:buChar char="•"/>
            </a:pPr>
            <a:r>
              <a:rPr lang="en-US" dirty="0"/>
              <a:t>Account passwords</a:t>
            </a:r>
          </a:p>
          <a:p>
            <a:pPr lvl="1">
              <a:spcBef>
                <a:spcPts val="0"/>
              </a:spcBef>
              <a:buFont typeface="Arial" panose="020B0604020202020204" pitchFamily="34" charset="0"/>
              <a:buChar char="•"/>
            </a:pPr>
            <a:r>
              <a:rPr lang="en-US" dirty="0"/>
              <a:t>Criminal history</a:t>
            </a:r>
          </a:p>
          <a:p>
            <a:pPr lvl="1">
              <a:spcBef>
                <a:spcPts val="0"/>
              </a:spcBef>
              <a:buFont typeface="Arial" panose="020B0604020202020204" pitchFamily="34" charset="0"/>
              <a:buChar char="•"/>
            </a:pPr>
            <a:r>
              <a:rPr lang="en-US" dirty="0"/>
              <a:t>Ethnic or religious affiliation</a:t>
            </a:r>
          </a:p>
          <a:p>
            <a:pPr lvl="1">
              <a:spcBef>
                <a:spcPts val="0"/>
              </a:spcBef>
              <a:buFont typeface="Arial" panose="020B0604020202020204" pitchFamily="34" charset="0"/>
              <a:buChar char="•"/>
            </a:pPr>
            <a:r>
              <a:rPr lang="en-US" dirty="0"/>
              <a:t>Last 4 digits of SSN</a:t>
            </a:r>
          </a:p>
          <a:p>
            <a:pPr lvl="1">
              <a:spcBef>
                <a:spcPts val="0"/>
              </a:spcBef>
              <a:buFont typeface="Arial" panose="020B0604020202020204" pitchFamily="34" charset="0"/>
              <a:buChar char="•"/>
            </a:pPr>
            <a:r>
              <a:rPr lang="en-US" dirty="0"/>
              <a:t>Mother’s maiden name</a:t>
            </a:r>
          </a:p>
          <a:p>
            <a:pPr lvl="1">
              <a:spcBef>
                <a:spcPts val="0"/>
              </a:spcBef>
              <a:buFont typeface="Arial" panose="020B0604020202020204" pitchFamily="34" charset="0"/>
              <a:buChar char="•"/>
            </a:pPr>
            <a:r>
              <a:rPr lang="en-US" dirty="0"/>
              <a:t>Medical Information</a:t>
            </a:r>
          </a:p>
          <a:p>
            <a:pPr lvl="1">
              <a:spcBef>
                <a:spcPts val="0"/>
              </a:spcBef>
              <a:buFont typeface="Arial" panose="020B0604020202020204" pitchFamily="34" charset="0"/>
              <a:buChar char="•"/>
            </a:pPr>
            <a:r>
              <a:rPr lang="en-US" dirty="0"/>
              <a:t>Sexual orientation</a:t>
            </a:r>
          </a:p>
        </p:txBody>
      </p:sp>
    </p:spTree>
    <p:extLst>
      <p:ext uri="{BB962C8B-B14F-4D97-AF65-F5344CB8AC3E}">
        <p14:creationId xmlns:p14="http://schemas.microsoft.com/office/powerpoint/2010/main" val="2846304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4419600" cy="715962"/>
          </a:xfrm>
        </p:spPr>
        <p:txBody>
          <a:bodyPr/>
          <a:lstStyle/>
          <a:p>
            <a:r>
              <a:rPr lang="en-US" sz="3600" b="1" dirty="0">
                <a:solidFill>
                  <a:schemeClr val="accent1"/>
                </a:solidFill>
              </a:rPr>
              <a:t>Sensitive PII  </a:t>
            </a:r>
            <a:r>
              <a:rPr lang="en-US" sz="1800" i="1" dirty="0">
                <a:solidFill>
                  <a:schemeClr val="accent1"/>
                </a:solidFill>
              </a:rPr>
              <a:t>(continued)</a:t>
            </a:r>
          </a:p>
        </p:txBody>
      </p:sp>
      <p:sp>
        <p:nvSpPr>
          <p:cNvPr id="3" name="Content Placeholder 2"/>
          <p:cNvSpPr>
            <a:spLocks noGrp="1"/>
          </p:cNvSpPr>
          <p:nvPr>
            <p:ph idx="1"/>
          </p:nvPr>
        </p:nvSpPr>
        <p:spPr>
          <a:xfrm>
            <a:off x="533400" y="1447800"/>
            <a:ext cx="6781800" cy="4343400"/>
          </a:xfrm>
        </p:spPr>
        <p:txBody>
          <a:bodyPr>
            <a:noAutofit/>
          </a:bodyPr>
          <a:lstStyle/>
          <a:p>
            <a:pPr marL="0" indent="0">
              <a:spcBef>
                <a:spcPts val="0"/>
              </a:spcBef>
              <a:buNone/>
            </a:pPr>
            <a:r>
              <a:rPr lang="en-US" sz="1600" dirty="0"/>
              <a:t>In addition to </a:t>
            </a:r>
            <a:r>
              <a:rPr lang="en-US" sz="1600" i="1" dirty="0"/>
              <a:t>de facto </a:t>
            </a:r>
            <a:r>
              <a:rPr lang="en-US" sz="1600" dirty="0"/>
              <a:t>Sensitive PII, some PII may be deemed sensitive based on context. For example, a list of employee names is not Sensitive PII; however, a list of employees’ names and their performance rating would be considered Sensitive PII.</a:t>
            </a:r>
          </a:p>
          <a:p>
            <a:pPr>
              <a:spcBef>
                <a:spcPts val="0"/>
              </a:spcBef>
            </a:pPr>
            <a:endParaRPr lang="en-US" sz="1800" dirty="0"/>
          </a:p>
          <a:p>
            <a:pPr marL="0" indent="0">
              <a:spcBef>
                <a:spcPts val="0"/>
              </a:spcBef>
              <a:buNone/>
            </a:pPr>
            <a:r>
              <a:rPr lang="en-US" sz="1600" b="1" dirty="0"/>
              <a:t>The following PII is not sensitive alone or in combination unless documented with sensitive qualifying information and may be treated as low confidentiality:</a:t>
            </a:r>
          </a:p>
          <a:p>
            <a:pPr marL="0" indent="0">
              <a:spcBef>
                <a:spcPts val="0"/>
              </a:spcBef>
              <a:buNone/>
            </a:pPr>
            <a:endParaRPr lang="en-US" sz="1600" b="1" dirty="0"/>
          </a:p>
          <a:p>
            <a:pPr lvl="1">
              <a:spcBef>
                <a:spcPts val="0"/>
              </a:spcBef>
              <a:buFont typeface="Arial" panose="020B0604020202020204" pitchFamily="34" charset="0"/>
              <a:buChar char="•"/>
            </a:pPr>
            <a:r>
              <a:rPr lang="en-US" dirty="0"/>
              <a:t>Name</a:t>
            </a:r>
          </a:p>
          <a:p>
            <a:pPr lvl="1">
              <a:spcBef>
                <a:spcPts val="0"/>
              </a:spcBef>
              <a:buFont typeface="Arial" panose="020B0604020202020204" pitchFamily="34" charset="0"/>
              <a:buChar char="•"/>
            </a:pPr>
            <a:r>
              <a:rPr lang="en-US" dirty="0"/>
              <a:t>Professional or personal contact information including email, physical address, phone number and fax number</a:t>
            </a:r>
          </a:p>
          <a:p>
            <a:pPr marL="0" indent="0">
              <a:spcBef>
                <a:spcPts val="0"/>
              </a:spcBef>
              <a:buNone/>
            </a:pPr>
            <a:endParaRPr lang="en-US" sz="1600" dirty="0"/>
          </a:p>
          <a:p>
            <a:pPr marL="0" indent="0">
              <a:spcBef>
                <a:spcPts val="0"/>
              </a:spcBef>
              <a:buNone/>
            </a:pPr>
            <a:r>
              <a:rPr lang="en-US" sz="1600" dirty="0"/>
              <a:t>Federal employee name, work contact information, grade, salary and position are considered PII. Except for limited circumstances, this information is publically available and is not considered sensitive.</a:t>
            </a:r>
          </a:p>
        </p:txBody>
      </p:sp>
    </p:spTree>
    <p:extLst>
      <p:ext uri="{BB962C8B-B14F-4D97-AF65-F5344CB8AC3E}">
        <p14:creationId xmlns:p14="http://schemas.microsoft.com/office/powerpoint/2010/main" val="955470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chemeClr val="tx1">
                    <a:lumMod val="75000"/>
                    <a:lumOff val="25000"/>
                  </a:schemeClr>
                </a:solidFill>
              </a:rPr>
              <a:t>Module 1:</a:t>
            </a:r>
            <a:r>
              <a:rPr lang="en-US" sz="2800" b="1" dirty="0"/>
              <a:t> Test your knowledge</a:t>
            </a:r>
          </a:p>
        </p:txBody>
      </p:sp>
      <p:sp>
        <p:nvSpPr>
          <p:cNvPr id="3" name="Content Placeholder 2"/>
          <p:cNvSpPr>
            <a:spLocks noGrp="1"/>
          </p:cNvSpPr>
          <p:nvPr>
            <p:ph idx="1"/>
          </p:nvPr>
        </p:nvSpPr>
        <p:spPr>
          <a:xfrm>
            <a:off x="609599" y="1524000"/>
            <a:ext cx="6400801" cy="4571999"/>
          </a:xfrm>
        </p:spPr>
        <p:txBody>
          <a:bodyPr>
            <a:normAutofit fontScale="62500" lnSpcReduction="20000"/>
          </a:bodyPr>
          <a:lstStyle/>
          <a:p>
            <a:pPr marL="0" lvl="0" indent="0">
              <a:buNone/>
            </a:pPr>
            <a:r>
              <a:rPr lang="en-US" sz="2400" dirty="0"/>
              <a:t>Which of the following is NOT considered PII?</a:t>
            </a:r>
          </a:p>
          <a:p>
            <a:pPr lvl="0"/>
            <a:endParaRPr lang="en-US" sz="2400" dirty="0"/>
          </a:p>
          <a:p>
            <a:pPr marL="914400" lvl="1" indent="-457200">
              <a:buFont typeface="+mj-lt"/>
              <a:buAutoNum type="alphaUcPeriod"/>
            </a:pPr>
            <a:r>
              <a:rPr lang="en-US" sz="2200" dirty="0"/>
              <a:t>Social Security number </a:t>
            </a:r>
          </a:p>
          <a:p>
            <a:pPr marL="914400" lvl="1" indent="-457200">
              <a:buFont typeface="+mj-lt"/>
              <a:buAutoNum type="alphaUcPeriod"/>
            </a:pPr>
            <a:r>
              <a:rPr lang="en-US" sz="2200" dirty="0"/>
              <a:t>Name</a:t>
            </a:r>
          </a:p>
          <a:p>
            <a:pPr marL="914400" lvl="1" indent="-457200">
              <a:buFont typeface="+mj-lt"/>
              <a:buAutoNum type="alphaUcPeriod"/>
            </a:pPr>
            <a:r>
              <a:rPr lang="en-US" sz="2200" dirty="0"/>
              <a:t>Type of car an individual drives </a:t>
            </a:r>
          </a:p>
          <a:p>
            <a:pPr marL="914400" lvl="1" indent="-457200">
              <a:buFont typeface="+mj-lt"/>
              <a:buAutoNum type="alphaUcPeriod"/>
            </a:pPr>
            <a:r>
              <a:rPr lang="en-US" sz="2200" dirty="0"/>
              <a:t>Passport number </a:t>
            </a:r>
          </a:p>
          <a:p>
            <a:pPr marL="0" lvl="0" indent="0">
              <a:buNone/>
            </a:pPr>
            <a:endParaRPr lang="en-US" sz="2400" dirty="0"/>
          </a:p>
          <a:p>
            <a:pPr marL="0" lvl="0" indent="0">
              <a:buNone/>
            </a:pPr>
            <a:r>
              <a:rPr lang="en-US" sz="2400" dirty="0"/>
              <a:t>Sensitive Personally Identifiable Information (Sensitive PII or SPII) is a subset of PII which if lost, compromised or disclosed without authorization, could result in substantial harm, embarrassment, inconvenience, or unfairness to an individual.</a:t>
            </a:r>
          </a:p>
          <a:p>
            <a:pPr marL="0" lvl="0" indent="0">
              <a:buNone/>
            </a:pPr>
            <a:endParaRPr lang="en-US" sz="2400" dirty="0"/>
          </a:p>
          <a:p>
            <a:pPr marL="914400" lvl="1" indent="-457200">
              <a:buFont typeface="+mj-lt"/>
              <a:buAutoNum type="alphaUcPeriod"/>
            </a:pPr>
            <a:r>
              <a:rPr lang="en-US" sz="2400" dirty="0"/>
              <a:t>True</a:t>
            </a:r>
          </a:p>
          <a:p>
            <a:pPr marL="914400" lvl="1" indent="-457200">
              <a:buFont typeface="+mj-lt"/>
              <a:buAutoNum type="alphaUcPeriod"/>
            </a:pPr>
            <a:r>
              <a:rPr lang="en-US" sz="2400" dirty="0"/>
              <a:t>False </a:t>
            </a:r>
          </a:p>
          <a:p>
            <a:pPr marL="0" lvl="0" indent="0">
              <a:buNone/>
            </a:pPr>
            <a:endParaRPr lang="en-US" sz="2400" dirty="0"/>
          </a:p>
          <a:p>
            <a:pPr marL="457200" lvl="1" indent="0">
              <a:buNone/>
            </a:pPr>
            <a:r>
              <a:rPr lang="en-US" sz="2600" dirty="0"/>
              <a:t> </a:t>
            </a:r>
          </a:p>
          <a:p>
            <a:endParaRPr lang="en-US" dirty="0"/>
          </a:p>
        </p:txBody>
      </p:sp>
    </p:spTree>
    <p:extLst>
      <p:ext uri="{BB962C8B-B14F-4D97-AF65-F5344CB8AC3E}">
        <p14:creationId xmlns:p14="http://schemas.microsoft.com/office/powerpoint/2010/main" val="69314450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9129</TotalTime>
  <Words>5765</Words>
  <Application>Microsoft Office PowerPoint</Application>
  <PresentationFormat>On-screen Show (4:3)</PresentationFormat>
  <Paragraphs>621</Paragraphs>
  <Slides>55</Slides>
  <Notes>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55</vt:i4>
      </vt:variant>
    </vt:vector>
  </HeadingPairs>
  <TitlesOfParts>
    <vt:vector size="65" baseType="lpstr">
      <vt:lpstr>Arial</vt:lpstr>
      <vt:lpstr>Calibri</vt:lpstr>
      <vt:lpstr>Courier New</vt:lpstr>
      <vt:lpstr>Segoe UI</vt:lpstr>
      <vt:lpstr>Symbol</vt:lpstr>
      <vt:lpstr>Times New Roman</vt:lpstr>
      <vt:lpstr>Trebuchet MS</vt:lpstr>
      <vt:lpstr>Wingdings</vt:lpstr>
      <vt:lpstr>Wingdings 3</vt:lpstr>
      <vt:lpstr>Facet</vt:lpstr>
      <vt:lpstr>Federal Motor Carrier Safety Administration </vt:lpstr>
      <vt:lpstr>Module 1: Introduction </vt:lpstr>
      <vt:lpstr>Understanding Privacy</vt:lpstr>
      <vt:lpstr> Why is Privacy Important?</vt:lpstr>
      <vt:lpstr>Personally Identifiable Information (PII)</vt:lpstr>
      <vt:lpstr>Sensitive PII</vt:lpstr>
      <vt:lpstr>Sensitive PII (continued)</vt:lpstr>
      <vt:lpstr>Sensitive PII  (continued)</vt:lpstr>
      <vt:lpstr>Module 1: Test your knowledge</vt:lpstr>
      <vt:lpstr>Module 1: Knowledge Test</vt:lpstr>
      <vt:lpstr>Module 2: Privacy in the Federal Government  </vt:lpstr>
      <vt:lpstr>Key Privacy Legislation and Guidance for Federal Government Agencies</vt:lpstr>
      <vt:lpstr>Key Privacy Legislation and Guidance for Federal Government Agencies (continued)</vt:lpstr>
      <vt:lpstr>Fair Information Practice Principles </vt:lpstr>
      <vt:lpstr>Fair Information Practice Principles (Continued) </vt:lpstr>
      <vt:lpstr>FMCSA Privacy Program</vt:lpstr>
      <vt:lpstr>Module 2: Test your knowledge</vt:lpstr>
      <vt:lpstr>Module 2: Knowledge test</vt:lpstr>
      <vt:lpstr>Module 3: Key Privacy Documents </vt:lpstr>
      <vt:lpstr>Privacy Threshold Assessment (PTA)</vt:lpstr>
      <vt:lpstr>When to conduct a PTA </vt:lpstr>
      <vt:lpstr>The PTA Process </vt:lpstr>
      <vt:lpstr>Privacy Impact Assessment (PIA) </vt:lpstr>
      <vt:lpstr>When to conduct a PIA</vt:lpstr>
      <vt:lpstr>Information included in a PIA</vt:lpstr>
      <vt:lpstr>The PIA Process </vt:lpstr>
      <vt:lpstr>System of Records Notice (SORN)</vt:lpstr>
      <vt:lpstr>When is a SORN required</vt:lpstr>
      <vt:lpstr>Information included in a SORN</vt:lpstr>
      <vt:lpstr>SORN Timeline (approx.100-130 days)</vt:lpstr>
      <vt:lpstr>SORN Process </vt:lpstr>
      <vt:lpstr>Module 3:Test your knowledge</vt:lpstr>
      <vt:lpstr>Module 3: Knowledge Test</vt:lpstr>
      <vt:lpstr>Module 4: Protecting PII </vt:lpstr>
      <vt:lpstr>Common Privacy Mistakes</vt:lpstr>
      <vt:lpstr>Common Privacy Mistakes (continued)</vt:lpstr>
      <vt:lpstr>How to Protect Sensitive PII</vt:lpstr>
      <vt:lpstr>How to protect Sensitive PII? (Continued)</vt:lpstr>
      <vt:lpstr>Protecting PII when Teleworking</vt:lpstr>
      <vt:lpstr>Module 4: Test your knowledge</vt:lpstr>
      <vt:lpstr>Module 4: Knowledge test</vt:lpstr>
      <vt:lpstr>Module 5: Privacy Incidents</vt:lpstr>
      <vt:lpstr>What is a Privacy Incident </vt:lpstr>
      <vt:lpstr>Possible Harm Resulting from a Privacy Incident </vt:lpstr>
      <vt:lpstr>Examples of Privacy Incidents </vt:lpstr>
      <vt:lpstr>Privacy Incident Response</vt:lpstr>
      <vt:lpstr>Module 5: Test your knowledge</vt:lpstr>
      <vt:lpstr>Module 5: Knowledge Test</vt:lpstr>
      <vt:lpstr>Module 6: System Owner Responsibilities </vt:lpstr>
      <vt:lpstr>System Owner  Responsibilities</vt:lpstr>
      <vt:lpstr>Privacy Requirements for IT Service Contracts</vt:lpstr>
      <vt:lpstr>Module 6: TEST YOUR KNOWLEDGE</vt:lpstr>
      <vt:lpstr>Module 6:Knowledge test</vt:lpstr>
      <vt:lpstr>Privacy Points of Contacts</vt:lpstr>
      <vt:lpstr>Course Complete!</vt:lpstr>
    </vt:vector>
  </TitlesOfParts>
  <Company>DOT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SKDiMartino</dc:creator>
  <cp:lastModifiedBy>Gosier-Cox, Pam (FMCSA)</cp:lastModifiedBy>
  <cp:revision>138</cp:revision>
  <dcterms:created xsi:type="dcterms:W3CDTF">2015-03-11T15:23:28Z</dcterms:created>
  <dcterms:modified xsi:type="dcterms:W3CDTF">2020-04-07T21:40:48Z</dcterms:modified>
</cp:coreProperties>
</file>