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88" r:id="rId5"/>
    <p:sldId id="317" r:id="rId6"/>
  </p:sldIdLst>
  <p:sldSz cx="13004800" cy="9753600"/>
  <p:notesSz cx="7010400" cy="92964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ppa, Shashi (NHTSA)" initials="KS(" lastIdx="8" clrIdx="0">
    <p:extLst>
      <p:ext uri="{19B8F6BF-5375-455C-9EA6-DF929625EA0E}">
        <p15:presenceInfo xmlns:p15="http://schemas.microsoft.com/office/powerpoint/2012/main" userId="S-1-5-21-982035342-1880134254-310265210-576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17" autoAdjust="0"/>
    <p:restoredTop sz="84898" autoAdjust="0"/>
  </p:normalViewPr>
  <p:slideViewPr>
    <p:cSldViewPr snapToGrid="0" snapToObjects="1">
      <p:cViewPr varScale="1">
        <p:scale>
          <a:sx n="52" d="100"/>
          <a:sy n="52" d="100"/>
        </p:scale>
        <p:origin x="14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3" d="100"/>
        <a:sy n="53" d="100"/>
      </p:scale>
      <p:origin x="0" y="-12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 dirty="0"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34721" y="4415791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026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88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275235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#"/>
          <p:cNvSpPr txBox="1"/>
          <p:nvPr/>
        </p:nvSpPr>
        <p:spPr>
          <a:xfrm>
            <a:off x="12359913" y="128160"/>
            <a:ext cx="274114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/>
              <a:t>4</a:t>
            </a:r>
            <a:endParaRPr dirty="0"/>
          </a:p>
        </p:txBody>
      </p:sp>
      <p:sp>
        <p:nvSpPr>
          <p:cNvPr id="160" name="HEADER"/>
          <p:cNvSpPr txBox="1"/>
          <p:nvPr/>
        </p:nvSpPr>
        <p:spPr>
          <a:xfrm>
            <a:off x="197152" y="650624"/>
            <a:ext cx="11750144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defTabSz="825500">
              <a:defRPr sz="4800" b="0">
                <a:solidFill>
                  <a:srgbClr val="0183B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l"/>
            <a:r>
              <a:rPr lang="en-US" sz="4000" dirty="0"/>
              <a:t>Seat Belt Requirements – FMVSS No. 208</a:t>
            </a:r>
            <a:endParaRPr sz="4000" dirty="0"/>
          </a:p>
        </p:txBody>
      </p:sp>
      <p:sp>
        <p:nvSpPr>
          <p:cNvPr id="161" name="Line"/>
          <p:cNvSpPr/>
          <p:nvPr/>
        </p:nvSpPr>
        <p:spPr>
          <a:xfrm>
            <a:off x="679087" y="1590351"/>
            <a:ext cx="10610621" cy="1"/>
          </a:xfrm>
          <a:prstGeom prst="line">
            <a:avLst/>
          </a:prstGeom>
          <a:ln w="38100" cap="rnd">
            <a:solidFill>
              <a:srgbClr val="929292"/>
            </a:solidFill>
            <a:custDash>
              <a:ds d="100000" sp="200000"/>
            </a:custDash>
          </a:ln>
        </p:spPr>
        <p:txBody>
          <a:bodyPr lIns="0" tIns="0" rIns="0" bIns="0" anchor="ctr"/>
          <a:lstStyle/>
          <a:p>
            <a:pPr defTabSz="82550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541580"/>
              </p:ext>
            </p:extLst>
          </p:nvPr>
        </p:nvGraphicFramePr>
        <p:xfrm>
          <a:off x="470679" y="1784420"/>
          <a:ext cx="11889234" cy="665988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4174164">
                  <a:extLst>
                    <a:ext uri="{9D8B030D-6E8A-4147-A177-3AD203B41FA5}">
                      <a16:colId xmlns:a16="http://schemas.microsoft.com/office/drawing/2014/main" val="4147169914"/>
                    </a:ext>
                  </a:extLst>
                </a:gridCol>
                <a:gridCol w="2752368">
                  <a:extLst>
                    <a:ext uri="{9D8B030D-6E8A-4147-A177-3AD203B41FA5}">
                      <a16:colId xmlns:a16="http://schemas.microsoft.com/office/drawing/2014/main" val="3828577166"/>
                    </a:ext>
                  </a:extLst>
                </a:gridCol>
                <a:gridCol w="4962702">
                  <a:extLst>
                    <a:ext uri="{9D8B030D-6E8A-4147-A177-3AD203B41FA5}">
                      <a16:colId xmlns:a16="http://schemas.microsoft.com/office/drawing/2014/main" val="2161620472"/>
                    </a:ext>
                  </a:extLst>
                </a:gridCol>
              </a:tblGrid>
              <a:tr h="823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Vehicle Type * </a:t>
                      </a:r>
                      <a:endParaRPr lang="en-US" sz="2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Gross Vehicle Weight Rating</a:t>
                      </a:r>
                      <a:endParaRPr lang="en-US" sz="2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Seat Belt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Requirement **</a:t>
                      </a:r>
                      <a:endParaRPr lang="en-US" sz="2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43802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All Buses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&lt;= 10,000 lbs.</a:t>
                      </a:r>
                      <a:endParaRPr lang="en-US" sz="2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Lap/shoulder belts for all DSPs</a:t>
                      </a:r>
                      <a:endParaRPr lang="en-US" sz="2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936262"/>
                  </a:ext>
                </a:extLst>
              </a:tr>
              <a:tr h="415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Medium over-the-road (Motorcoach)</a:t>
                      </a:r>
                      <a:endParaRPr lang="en-US" sz="2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10,000 - 26,000 lbs. </a:t>
                      </a:r>
                      <a:endParaRPr lang="en-US" sz="2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Lap/shoulder belts for all DSPs</a:t>
                      </a:r>
                      <a:endParaRPr lang="en-US" sz="2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217082"/>
                  </a:ext>
                </a:extLst>
              </a:tr>
              <a:tr h="278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Medium other buses</a:t>
                      </a:r>
                      <a:endParaRPr lang="en-US" sz="2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10,000 - 26,000 lbs. </a:t>
                      </a:r>
                      <a:endParaRPr lang="en-US" sz="2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Belt for driver only</a:t>
                      </a:r>
                      <a:endParaRPr lang="en-US" sz="2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731027"/>
                  </a:ext>
                </a:extLst>
              </a:tr>
              <a:tr h="2427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Large school bus</a:t>
                      </a:r>
                      <a:endParaRPr lang="en-US" sz="2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&gt; 10,000 lbs. </a:t>
                      </a:r>
                      <a:endParaRPr lang="en-US" sz="2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Belt for driver only</a:t>
                      </a:r>
                      <a:endParaRPr lang="en-US" sz="2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180784"/>
                  </a:ext>
                </a:extLst>
              </a:tr>
              <a:tr h="229693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effectLst/>
                          <a:latin typeface="+mj-lt"/>
                        </a:rPr>
                        <a:t>Transit bus </a:t>
                      </a:r>
                      <a:endParaRPr lang="en-US" sz="2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+mj-lt"/>
                        </a:rPr>
                        <a:t>&gt; 26,000 lbs.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Belt for driver only</a:t>
                      </a:r>
                      <a:endParaRPr lang="en-US" sz="2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1757892"/>
                  </a:ext>
                </a:extLst>
              </a:tr>
              <a:tr h="5490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Large Other Buses,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including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motorcoaches</a:t>
                      </a:r>
                      <a:endParaRPr lang="en-US" sz="2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tx1"/>
                          </a:solidFill>
                          <a:latin typeface="+mj-lt"/>
                        </a:rPr>
                        <a:t>&gt; 26,000 lbs.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>
                          <a:effectLst/>
                          <a:latin typeface="+mj-lt"/>
                        </a:rPr>
                        <a:t>Lap/shoulder belts for all DSPs</a:t>
                      </a:r>
                      <a:endParaRPr lang="en-US" sz="2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081657"/>
                  </a:ext>
                </a:extLst>
              </a:tr>
              <a:tr h="559501">
                <a:tc gridSpan="3">
                  <a:txBody>
                    <a:bodyPr/>
                    <a:lstStyle/>
                    <a:p>
                      <a:pPr marL="0" marR="0" indent="0" algn="l" defTabSz="5842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sym typeface="Helvetica Neue"/>
                        </a:rPr>
                        <a:t>*    </a:t>
                      </a:r>
                      <a:r>
                        <a:rPr kumimoji="0" lang="en-US" sz="24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sym typeface="Helvetica Neue"/>
                        </a:rPr>
                        <a:t>All have more than 10 Designated Seating Positions</a:t>
                      </a:r>
                    </a:p>
                    <a:p>
                      <a:pPr marL="0" marR="0" indent="0" algn="l" defTabSz="5842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b="0" dirty="0"/>
                        <a:t>**  Some exclusions may apply</a:t>
                      </a:r>
                      <a:endParaRPr kumimoji="0" lang="en-US" sz="24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sym typeface="Helvetica Neue"/>
                      </a:endParaRPr>
                    </a:p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91237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622F65F-602F-44FF-8429-CF5FEE10D1D6}"/>
              </a:ext>
            </a:extLst>
          </p:cNvPr>
          <p:cNvSpPr txBox="1"/>
          <p:nvPr/>
        </p:nvSpPr>
        <p:spPr>
          <a:xfrm>
            <a:off x="360075" y="8762123"/>
            <a:ext cx="223479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/>
            <a:r>
              <a:rPr lang="en-US" b="0" dirty="0">
                <a:solidFill>
                  <a:srgbClr val="0070C0"/>
                </a:solidFill>
                <a:latin typeface="Arial"/>
                <a:cs typeface="Arial"/>
                <a:hlinkClick r:id="" action="ppaction://noaction"/>
              </a:rPr>
              <a:t>Definitions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0149591" y="8874974"/>
            <a:ext cx="2855209" cy="871369"/>
            <a:chOff x="1172584" y="818751"/>
            <a:chExt cx="10944959" cy="3312185"/>
          </a:xfrm>
        </p:grpSpPr>
        <p:sp>
          <p:nvSpPr>
            <p:cNvPr id="9" name="Rectangle 8"/>
            <p:cNvSpPr/>
            <p:nvPr/>
          </p:nvSpPr>
          <p:spPr>
            <a:xfrm>
              <a:off x="1688950" y="1140311"/>
              <a:ext cx="10004611" cy="249577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2" t="35186" r="16003" b="39159"/>
            <a:stretch/>
          </p:blipFill>
          <p:spPr>
            <a:xfrm>
              <a:off x="1172584" y="818751"/>
              <a:ext cx="10944959" cy="33121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5793513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HEADER"/>
          <p:cNvSpPr txBox="1"/>
          <p:nvPr/>
        </p:nvSpPr>
        <p:spPr>
          <a:xfrm>
            <a:off x="424979" y="342848"/>
            <a:ext cx="8741600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defTabSz="825500">
              <a:defRPr sz="4800" b="0">
                <a:solidFill>
                  <a:srgbClr val="0183B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l"/>
            <a:r>
              <a:rPr lang="en-US" sz="4000" dirty="0"/>
              <a:t>Other Occupant Protection Standards for Buses</a:t>
            </a:r>
            <a:endParaRPr sz="4000" dirty="0"/>
          </a:p>
        </p:txBody>
      </p:sp>
      <p:sp>
        <p:nvSpPr>
          <p:cNvPr id="161" name="Line"/>
          <p:cNvSpPr/>
          <p:nvPr/>
        </p:nvSpPr>
        <p:spPr>
          <a:xfrm>
            <a:off x="679087" y="1590351"/>
            <a:ext cx="10610621" cy="1"/>
          </a:xfrm>
          <a:prstGeom prst="line">
            <a:avLst/>
          </a:prstGeom>
          <a:ln w="38100" cap="rnd">
            <a:solidFill>
              <a:srgbClr val="929292"/>
            </a:solidFill>
            <a:custDash>
              <a:ds d="100000" sp="200000"/>
            </a:custDash>
          </a:ln>
        </p:spPr>
        <p:txBody>
          <a:bodyPr lIns="0" tIns="0" rIns="0" bIns="0" anchor="ctr"/>
          <a:lstStyle/>
          <a:p>
            <a:pPr defTabSz="82550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62" name="Lorem ipsum dolor sit amet, consectetur adipiscing…"/>
          <p:cNvSpPr txBox="1"/>
          <p:nvPr/>
        </p:nvSpPr>
        <p:spPr>
          <a:xfrm>
            <a:off x="679086" y="1848838"/>
            <a:ext cx="11268211" cy="748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 defTabSz="825500">
              <a:lnSpc>
                <a:spcPct val="120000"/>
              </a:lnSpc>
              <a:buClr>
                <a:srgbClr val="0183BF"/>
              </a:buClr>
              <a:buSzPct val="75000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dirty="0">
                <a:solidFill>
                  <a:srgbClr val="0070C0"/>
                </a:solidFill>
                <a:latin typeface="+mj-lt"/>
                <a:sym typeface="Arial"/>
              </a:rPr>
              <a:t>School Buses</a:t>
            </a:r>
            <a:endParaRPr lang="en-US" b="0" dirty="0">
              <a:latin typeface="+mj-lt"/>
              <a:sym typeface="Arial"/>
            </a:endParaRPr>
          </a:p>
          <a:p>
            <a:pPr marL="457200" lvl="6" indent="-457200" algn="l" defTabSz="825500">
              <a:lnSpc>
                <a:spcPct val="120000"/>
              </a:lnSpc>
              <a:buClr>
                <a:srgbClr val="0183BF"/>
              </a:buClr>
              <a:buSzPct val="75000"/>
              <a:buFont typeface="Courier New" panose="02070309020205020404" pitchFamily="49" charset="0"/>
              <a:buChar char="o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000" b="0" i="1" dirty="0">
                <a:latin typeface="+mj-lt"/>
                <a:sym typeface="Arial"/>
              </a:rPr>
              <a:t>FMVSS No. 220, School bus rollover protection</a:t>
            </a:r>
          </a:p>
          <a:p>
            <a:pPr marL="457200" lvl="8" indent="-457200" algn="l" defTabSz="825500">
              <a:lnSpc>
                <a:spcPct val="120000"/>
              </a:lnSpc>
              <a:buClr>
                <a:srgbClr val="0183BF"/>
              </a:buClr>
              <a:buSzPct val="75000"/>
              <a:buFont typeface="Courier New" panose="02070309020205020404" pitchFamily="49" charset="0"/>
              <a:buChar char="o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000" b="0" i="1" dirty="0">
                <a:latin typeface="+mj-lt"/>
                <a:sym typeface="Arial"/>
              </a:rPr>
              <a:t>FMVSS No. 221, School bus body joint strength</a:t>
            </a:r>
          </a:p>
          <a:p>
            <a:pPr marL="457200" lvl="8" indent="-457200" algn="l" defTabSz="825500">
              <a:lnSpc>
                <a:spcPct val="120000"/>
              </a:lnSpc>
              <a:buClr>
                <a:srgbClr val="0183BF"/>
              </a:buClr>
              <a:buSzPct val="75000"/>
              <a:buFont typeface="Courier New" panose="02070309020205020404" pitchFamily="49" charset="0"/>
              <a:buChar char="o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000" b="0" i="1" dirty="0">
                <a:latin typeface="+mj-lt"/>
                <a:sym typeface="Arial"/>
              </a:rPr>
              <a:t>FMVSS No. 222, School bus passenger seating and crash protection</a:t>
            </a:r>
          </a:p>
          <a:p>
            <a:pPr marL="457200" lvl="8" indent="-457200" algn="l" defTabSz="825500">
              <a:lnSpc>
                <a:spcPct val="120000"/>
              </a:lnSpc>
              <a:buClr>
                <a:srgbClr val="0183BF"/>
              </a:buClr>
              <a:buSzPct val="75000"/>
              <a:buFont typeface="Courier New" panose="02070309020205020404" pitchFamily="49" charset="0"/>
              <a:buChar char="o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000" b="0" i="1" dirty="0">
                <a:latin typeface="+mj-lt"/>
                <a:sym typeface="Arial"/>
              </a:rPr>
              <a:t>FMVSSs No. 131, School bus pedestrian safety devices</a:t>
            </a:r>
          </a:p>
          <a:p>
            <a:pPr marL="457200" lvl="8" indent="-457200" algn="l" defTabSz="825500">
              <a:lnSpc>
                <a:spcPct val="120000"/>
              </a:lnSpc>
              <a:buClr>
                <a:srgbClr val="0183BF"/>
              </a:buClr>
              <a:buSzPct val="75000"/>
              <a:buFont typeface="Courier New" panose="02070309020205020404" pitchFamily="49" charset="0"/>
              <a:buChar char="o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000" b="0" i="1" dirty="0">
                <a:latin typeface="+mj-lt"/>
                <a:sym typeface="Arial"/>
              </a:rPr>
              <a:t>FMVSS Nos. 108 and 111 – Signal lamps for conspicuity and mirrors for driver 360</a:t>
            </a:r>
            <a:r>
              <a:rPr lang="en-US" sz="2000" b="0" i="1" baseline="30000" dirty="0">
                <a:latin typeface="+mj-lt"/>
                <a:sym typeface="Arial"/>
              </a:rPr>
              <a:t>0</a:t>
            </a:r>
            <a:r>
              <a:rPr lang="en-US" sz="2000" b="0" i="1" dirty="0">
                <a:latin typeface="+mj-lt"/>
                <a:sym typeface="Arial"/>
              </a:rPr>
              <a:t> visibility</a:t>
            </a:r>
          </a:p>
          <a:p>
            <a:pPr marL="457200" lvl="8" indent="-457200" algn="l" defTabSz="825500">
              <a:lnSpc>
                <a:spcPct val="120000"/>
              </a:lnSpc>
              <a:buClr>
                <a:srgbClr val="0183BF"/>
              </a:buClr>
              <a:buSzPct val="75000"/>
              <a:buFont typeface="Courier New" panose="02070309020205020404" pitchFamily="49" charset="0"/>
              <a:buChar char="o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000" b="0" i="1" dirty="0">
                <a:latin typeface="+mj-lt"/>
                <a:sym typeface="Arial"/>
              </a:rPr>
              <a:t>FMVSS No. 301, 303, 304, and 305 – fuel system integrity</a:t>
            </a:r>
            <a:endParaRPr lang="en-US" sz="2000" b="0" dirty="0">
              <a:latin typeface="+mj-lt"/>
            </a:endParaRPr>
          </a:p>
          <a:p>
            <a:pPr algn="l" defTabSz="825500">
              <a:lnSpc>
                <a:spcPct val="120000"/>
              </a:lnSpc>
              <a:buClr>
                <a:srgbClr val="0183BF"/>
              </a:buClr>
              <a:buSzPct val="75000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3000" dirty="0">
                <a:solidFill>
                  <a:srgbClr val="0070C0"/>
                </a:solidFill>
                <a:latin typeface="+mj-lt"/>
                <a:sym typeface="Arial"/>
              </a:rPr>
              <a:t>Buses with GVWR &lt;10,000 lbs.</a:t>
            </a:r>
          </a:p>
          <a:p>
            <a:pPr marL="457200" indent="-457200" algn="l" defTabSz="825500">
              <a:lnSpc>
                <a:spcPct val="120000"/>
              </a:lnSpc>
              <a:buClr>
                <a:srgbClr val="0183BF"/>
              </a:buClr>
              <a:buSzPct val="75000"/>
              <a:buFont typeface="Courier New" panose="02070309020205020404" pitchFamily="49" charset="0"/>
              <a:buChar char="o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000" b="0" i="1" dirty="0">
                <a:latin typeface="+mj-lt"/>
              </a:rPr>
              <a:t>FMVSS No. 216, Roof crush resistance</a:t>
            </a:r>
          </a:p>
          <a:p>
            <a:pPr marL="457200" indent="-457200" algn="l" defTabSz="825500">
              <a:lnSpc>
                <a:spcPct val="120000"/>
              </a:lnSpc>
              <a:buClr>
                <a:srgbClr val="0183BF"/>
              </a:buClr>
              <a:buSzPct val="75000"/>
              <a:buFont typeface="Courier New" panose="02070309020205020404" pitchFamily="49" charset="0"/>
              <a:buChar char="o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000" b="0" i="1" dirty="0">
                <a:latin typeface="+mj-lt"/>
              </a:rPr>
              <a:t>FMVSS No. 226, Ejection mitigation</a:t>
            </a:r>
          </a:p>
          <a:p>
            <a:pPr marL="457200" indent="-457200" algn="l" defTabSz="825500">
              <a:lnSpc>
                <a:spcPct val="120000"/>
              </a:lnSpc>
              <a:buClr>
                <a:srgbClr val="0183BF"/>
              </a:buClr>
              <a:buSzPct val="75000"/>
              <a:buFont typeface="Courier New" panose="02070309020205020404" pitchFamily="49" charset="0"/>
              <a:buChar char="o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000" b="0" i="1" dirty="0">
                <a:latin typeface="+mj-lt"/>
              </a:rPr>
              <a:t>Other crash avoidance and crashworthiness standards applicable to light vehicles</a:t>
            </a:r>
          </a:p>
          <a:p>
            <a:pPr algn="l" defTabSz="825500">
              <a:lnSpc>
                <a:spcPct val="120000"/>
              </a:lnSpc>
              <a:buClr>
                <a:srgbClr val="0183BF"/>
              </a:buClr>
              <a:buSzPct val="75000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3000" dirty="0" err="1">
                <a:solidFill>
                  <a:srgbClr val="0070C0"/>
                </a:solidFill>
                <a:latin typeface="+mj-lt"/>
                <a:sym typeface="Arial"/>
              </a:rPr>
              <a:t>Motorcoaches</a:t>
            </a:r>
            <a:r>
              <a:rPr lang="en-US" sz="3000" dirty="0">
                <a:solidFill>
                  <a:srgbClr val="0070C0"/>
                </a:solidFill>
                <a:latin typeface="+mj-lt"/>
                <a:sym typeface="Arial"/>
              </a:rPr>
              <a:t> and Other Large Buses</a:t>
            </a:r>
          </a:p>
          <a:p>
            <a:pPr marL="342900" indent="-342900" algn="l" defTabSz="825500">
              <a:lnSpc>
                <a:spcPct val="120000"/>
              </a:lnSpc>
              <a:buClr>
                <a:srgbClr val="0183BF"/>
              </a:buClr>
              <a:buSzPct val="75000"/>
              <a:buFont typeface="Courier New" panose="02070309020205020404" pitchFamily="49" charset="0"/>
              <a:buChar char="o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latin typeface="+mj-lt"/>
                <a:sym typeface="Arial"/>
              </a:rPr>
              <a:t>FMVSS No. 136, Electronic stability control (ESC) systems for heavy vehicles</a:t>
            </a:r>
          </a:p>
          <a:p>
            <a:pPr algn="l" defTabSz="825500">
              <a:lnSpc>
                <a:spcPct val="120000"/>
              </a:lnSpc>
              <a:buClr>
                <a:srgbClr val="0183BF"/>
              </a:buClr>
              <a:buSzPct val="75000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3000" b="0" dirty="0">
                <a:solidFill>
                  <a:srgbClr val="0070C0"/>
                </a:solidFill>
                <a:latin typeface="+mn-lt"/>
                <a:ea typeface="Arial"/>
                <a:cs typeface="Arial"/>
                <a:sym typeface="Arial"/>
              </a:rPr>
              <a:t>All Buses</a:t>
            </a:r>
          </a:p>
          <a:p>
            <a:pPr marL="457200" indent="-457200" algn="l" defTabSz="825500">
              <a:lnSpc>
                <a:spcPct val="120000"/>
              </a:lnSpc>
              <a:buClr>
                <a:srgbClr val="0183BF"/>
              </a:buClr>
              <a:buSzPct val="75000"/>
              <a:buFont typeface="Courier New" panose="02070309020205020404" pitchFamily="49" charset="0"/>
              <a:buChar char="o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000" b="0" i="1" dirty="0">
                <a:solidFill>
                  <a:schemeClr val="bg2">
                    <a:lumMod val="50000"/>
                  </a:schemeClr>
                </a:solidFill>
                <a:latin typeface="+mn-lt"/>
                <a:ea typeface="Arial"/>
                <a:cs typeface="Arial"/>
                <a:sym typeface="Arial"/>
              </a:rPr>
              <a:t>FMVSS No. 217, Bus emergency exits and window release and retention</a:t>
            </a:r>
          </a:p>
          <a:p>
            <a:pPr marL="457200" indent="-457200" algn="l" defTabSz="825500">
              <a:lnSpc>
                <a:spcPct val="120000"/>
              </a:lnSpc>
              <a:buClr>
                <a:srgbClr val="0183BF"/>
              </a:buClr>
              <a:buSzPct val="75000"/>
              <a:buFont typeface="Courier New" panose="02070309020205020404" pitchFamily="49" charset="0"/>
              <a:buChar char="o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000" b="0" i="1" dirty="0">
                <a:solidFill>
                  <a:schemeClr val="bg2">
                    <a:lumMod val="50000"/>
                  </a:schemeClr>
                </a:solidFill>
                <a:latin typeface="+mn-lt"/>
                <a:ea typeface="Arial"/>
                <a:cs typeface="Arial"/>
                <a:sym typeface="Arial"/>
              </a:rPr>
              <a:t>Safety standards for lighting, mirrors, controls, displays, tires, brakes, doors, locks, seats, material flammability, etc.</a:t>
            </a:r>
          </a:p>
          <a:p>
            <a:pPr marL="457200" indent="-457200" algn="l" defTabSz="825500">
              <a:lnSpc>
                <a:spcPct val="120000"/>
              </a:lnSpc>
              <a:buClr>
                <a:srgbClr val="0183BF"/>
              </a:buClr>
              <a:buSzPct val="75000"/>
              <a:buFont typeface="Courier New" panose="02070309020205020404" pitchFamily="49" charset="0"/>
              <a:buChar char="o"/>
              <a:defRPr sz="3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en-US" sz="2000" b="0" dirty="0">
              <a:solidFill>
                <a:schemeClr val="bg2">
                  <a:lumMod val="50000"/>
                </a:schemeClr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149591" y="8902383"/>
            <a:ext cx="2855209" cy="871369"/>
            <a:chOff x="1172584" y="818751"/>
            <a:chExt cx="10944959" cy="3312185"/>
          </a:xfrm>
        </p:grpSpPr>
        <p:sp>
          <p:nvSpPr>
            <p:cNvPr id="7" name="Rectangle 6"/>
            <p:cNvSpPr/>
            <p:nvPr/>
          </p:nvSpPr>
          <p:spPr>
            <a:xfrm>
              <a:off x="1688950" y="1140311"/>
              <a:ext cx="10004611" cy="249577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2" t="35186" r="16003" b="39159"/>
            <a:stretch/>
          </p:blipFill>
          <p:spPr>
            <a:xfrm>
              <a:off x="1172584" y="818751"/>
              <a:ext cx="10944959" cy="33121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292186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E3B428FAD4924085431437BA09FBDB" ma:contentTypeVersion="0" ma:contentTypeDescription="Create a new document." ma:contentTypeScope="" ma:versionID="284be5701f88b6fc92093a8f006a953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A27979-6723-4D15-B63D-E241AF5FB3E0}">
  <ds:schemaRefs>
    <ds:schemaRef ds:uri="http://purl.org/dc/dcmitype/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2089D27-835C-4D12-AAA2-222703DE4E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F2B68A-075D-4AB5-8DE7-65C7834439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4559</TotalTime>
  <Words>283</Words>
  <Application>Microsoft Office PowerPoint</Application>
  <PresentationFormat>Custom</PresentationFormat>
  <Paragraphs>45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Courier New</vt:lpstr>
      <vt:lpstr>Helvetica Neue</vt:lpstr>
      <vt:lpstr>Helvetica Neue Light</vt:lpstr>
      <vt:lpstr>Helvetica Neue Medium</vt:lpstr>
      <vt:lpstr>Helvetica Neue Thin</vt:lpstr>
      <vt:lpstr>Times New Roman</vt:lpstr>
      <vt:lpstr>White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Owens, Warren (NHTSA)</dc:creator>
  <cp:lastModifiedBy>Bitner, Loretta (FMCSA)</cp:lastModifiedBy>
  <cp:revision>184</cp:revision>
  <cp:lastPrinted>2019-08-12T20:51:39Z</cp:lastPrinted>
  <dcterms:modified xsi:type="dcterms:W3CDTF">2020-01-07T17:56:22Z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0x010100B6E3B428FAD4924085431437BA09FBDB</vt:lpwstr>
  </property>
</Properties>
</file>