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32"/>
  </p:notesMasterIdLst>
  <p:handoutMasterIdLst>
    <p:handoutMasterId r:id="rId33"/>
  </p:handoutMasterIdLst>
  <p:sldIdLst>
    <p:sldId id="256" r:id="rId6"/>
    <p:sldId id="269" r:id="rId7"/>
    <p:sldId id="289" r:id="rId8"/>
    <p:sldId id="290" r:id="rId9"/>
    <p:sldId id="291" r:id="rId10"/>
    <p:sldId id="292" r:id="rId11"/>
    <p:sldId id="293" r:id="rId12"/>
    <p:sldId id="294" r:id="rId13"/>
    <p:sldId id="279" r:id="rId14"/>
    <p:sldId id="273" r:id="rId15"/>
    <p:sldId id="272" r:id="rId16"/>
    <p:sldId id="280" r:id="rId17"/>
    <p:sldId id="281" r:id="rId18"/>
    <p:sldId id="298" r:id="rId19"/>
    <p:sldId id="299" r:id="rId20"/>
    <p:sldId id="282" r:id="rId21"/>
    <p:sldId id="301" r:id="rId22"/>
    <p:sldId id="283" r:id="rId23"/>
    <p:sldId id="284" r:id="rId24"/>
    <p:sldId id="302" r:id="rId25"/>
    <p:sldId id="285" r:id="rId26"/>
    <p:sldId id="286" r:id="rId27"/>
    <p:sldId id="295" r:id="rId28"/>
    <p:sldId id="287" r:id="rId29"/>
    <p:sldId id="296" r:id="rId30"/>
    <p:sldId id="297"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Daecher" initials="MAD" lastIdx="2" clrIdx="0">
    <p:extLst>
      <p:ext uri="{19B8F6BF-5375-455C-9EA6-DF929625EA0E}">
        <p15:presenceInfo xmlns:p15="http://schemas.microsoft.com/office/powerpoint/2012/main" userId="Matthew Daech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53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1" autoAdjust="0"/>
    <p:restoredTop sz="71007" autoAdjust="0"/>
  </p:normalViewPr>
  <p:slideViewPr>
    <p:cSldViewPr snapToGrid="0" snapToObjects="1">
      <p:cViewPr varScale="1">
        <p:scale>
          <a:sx n="63" d="100"/>
          <a:sy n="63" d="100"/>
        </p:scale>
        <p:origin x="1742"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883705-D467-8B41-9280-A1EB3B217C38}" type="datetimeFigureOut">
              <a:rPr lang="en-US" smtClean="0"/>
              <a:t>12/13/2019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0BA27C-E076-AB47-AF6C-7E192933293C}" type="slidenum">
              <a:rPr lang="en-US" smtClean="0"/>
              <a:t>‹#›</a:t>
            </a:fld>
            <a:endParaRPr lang="en-US"/>
          </a:p>
        </p:txBody>
      </p:sp>
    </p:spTree>
    <p:extLst>
      <p:ext uri="{BB962C8B-B14F-4D97-AF65-F5344CB8AC3E}">
        <p14:creationId xmlns:p14="http://schemas.microsoft.com/office/powerpoint/2010/main" val="10249228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686C98-C2FD-3642-92DD-F0983A1C8296}" type="datetimeFigureOut">
              <a:rPr lang="en-US" smtClean="0"/>
              <a:t>12/13/2019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516AD0-FEA0-8040-9FCB-FCFB3F42F4E9}" type="slidenum">
              <a:rPr lang="en-US" smtClean="0"/>
              <a:t>‹#›</a:t>
            </a:fld>
            <a:endParaRPr lang="en-US"/>
          </a:p>
        </p:txBody>
      </p:sp>
    </p:spTree>
    <p:extLst>
      <p:ext uri="{BB962C8B-B14F-4D97-AF65-F5344CB8AC3E}">
        <p14:creationId xmlns:p14="http://schemas.microsoft.com/office/powerpoint/2010/main" val="346398070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1</a:t>
            </a:fld>
            <a:endParaRPr lang="en-US"/>
          </a:p>
        </p:txBody>
      </p:sp>
    </p:spTree>
    <p:extLst>
      <p:ext uri="{BB962C8B-B14F-4D97-AF65-F5344CB8AC3E}">
        <p14:creationId xmlns:p14="http://schemas.microsoft.com/office/powerpoint/2010/main" val="107078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Being a commercial motorcoach driver - especially an over-the-road driver - will occasionally morph to being a crude diagnostic mechanic.  Motorcoaches are complex machines, with hundreds of mechanical and electronic systems that occasionally act up, and even fail. </a:t>
            </a:r>
            <a:r>
              <a:rPr lang="en-US" sz="1200" kern="1200" dirty="0">
                <a:solidFill>
                  <a:schemeClr val="tx1"/>
                </a:solidFill>
                <a:effectLst/>
                <a:latin typeface="+mn-lt"/>
                <a:ea typeface="+mn-ea"/>
                <a:cs typeface="+mn-cs"/>
              </a:rPr>
              <a:t>You</a:t>
            </a:r>
            <a:r>
              <a:rPr lang="en-US" sz="1200" kern="1200" baseline="0" dirty="0">
                <a:solidFill>
                  <a:schemeClr val="tx1"/>
                </a:solidFill>
                <a:effectLst/>
                <a:latin typeface="+mn-lt"/>
                <a:ea typeface="+mn-ea"/>
                <a:cs typeface="+mn-cs"/>
              </a:rPr>
              <a:t> won</a:t>
            </a:r>
            <a:r>
              <a:rPr lang="fr-FR" sz="1200" kern="1200" baseline="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t learn to be a master mechanic, but you may learn a </a:t>
            </a:r>
            <a:r>
              <a:rPr lang="en-US" sz="1200" kern="1200" dirty="0">
                <a:solidFill>
                  <a:schemeClr val="tx1"/>
                </a:solidFill>
                <a:effectLst/>
                <a:latin typeface="+mn-lt"/>
                <a:ea typeface="+mn-ea"/>
                <a:cs typeface="+mn-cs"/>
              </a:rPr>
              <a:t>few ways to get the coach going again.</a:t>
            </a:r>
            <a:r>
              <a:rPr lang="en-US" sz="1200" kern="1200" baseline="0" dirty="0">
                <a:solidFill>
                  <a:schemeClr val="tx1"/>
                </a:solidFill>
                <a:effectLst/>
                <a:latin typeface="+mn-lt"/>
                <a:ea typeface="+mn-ea"/>
                <a:cs typeface="+mn-cs"/>
              </a:rPr>
              <a:t>  This table presents some basic mechanical issues and their potential causes.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many cases, you will not be able to determine,</a:t>
            </a:r>
            <a:r>
              <a:rPr lang="en-US" sz="1200" kern="1200" baseline="0" dirty="0">
                <a:solidFill>
                  <a:schemeClr val="tx1"/>
                </a:solidFill>
                <a:effectLst/>
                <a:latin typeface="+mn-lt"/>
                <a:ea typeface="+mn-ea"/>
                <a:cs typeface="+mn-cs"/>
              </a:rPr>
              <a:t> let alone fix </a:t>
            </a:r>
            <a:r>
              <a:rPr lang="en-US" sz="1200" kern="1200" dirty="0">
                <a:solidFill>
                  <a:schemeClr val="tx1"/>
                </a:solidFill>
                <a:effectLst/>
                <a:latin typeface="+mn-lt"/>
                <a:ea typeface="+mn-ea"/>
                <a:cs typeface="+mn-cs"/>
              </a:rPr>
              <a:t>the problem, and you will have to phone your company for further instructions. Maintenance</a:t>
            </a:r>
            <a:r>
              <a:rPr lang="en-US" sz="1200" kern="1200" baseline="0" dirty="0">
                <a:solidFill>
                  <a:schemeClr val="tx1"/>
                </a:solidFill>
                <a:effectLst/>
                <a:latin typeface="+mn-lt"/>
                <a:ea typeface="+mn-ea"/>
                <a:cs typeface="+mn-cs"/>
              </a:rPr>
              <a:t> staff is usually very good at troubleshooting issues over the phone – just remember, the more information you can provide them, the better the chance of them being able to determine the issue.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10</a:t>
            </a:fld>
            <a:endParaRPr lang="en-US"/>
          </a:p>
        </p:txBody>
      </p:sp>
    </p:spTree>
    <p:extLst>
      <p:ext uri="{BB962C8B-B14F-4D97-AF65-F5344CB8AC3E}">
        <p14:creationId xmlns:p14="http://schemas.microsoft.com/office/powerpoint/2010/main" val="703108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Breakdowns used to be a more complicated process than they are today.  Before cell phones and on-board communication mechanisms, breakdowns would mean either you or someone on-board getting to a phone, or finding someone in</a:t>
            </a:r>
            <a:r>
              <a:rPr lang="en-US" sz="1200" kern="1200" baseline="0" dirty="0">
                <a:solidFill>
                  <a:schemeClr val="tx1"/>
                </a:solidFill>
                <a:effectLst/>
                <a:latin typeface="+mn-lt"/>
                <a:ea typeface="+mn-ea"/>
                <a:cs typeface="+mn-cs"/>
              </a:rPr>
              <a:t> passing willing </a:t>
            </a:r>
            <a:r>
              <a:rPr lang="en-US" sz="1200" kern="1200" dirty="0">
                <a:solidFill>
                  <a:schemeClr val="tx1"/>
                </a:solidFill>
                <a:effectLst/>
                <a:latin typeface="+mn-lt"/>
                <a:ea typeface="+mn-ea"/>
                <a:cs typeface="+mn-cs"/>
              </a:rPr>
              <a:t>to assist in relaying distress messages for you to the company.  With today’s technology, those days are almost long gone. There are very few areas of the country where you or someone on board the coach would not have a cellular phone capable of reaching help.  Additionally, some companies have systems on-board</a:t>
            </a:r>
            <a:r>
              <a:rPr lang="en-US" sz="1200" kern="1200" baseline="0" dirty="0">
                <a:solidFill>
                  <a:schemeClr val="tx1"/>
                </a:solidFill>
                <a:effectLst/>
                <a:latin typeface="+mn-lt"/>
                <a:ea typeface="+mn-ea"/>
                <a:cs typeface="+mn-cs"/>
              </a:rPr>
              <a:t> that </a:t>
            </a:r>
            <a:r>
              <a:rPr lang="en-US" sz="1200" kern="1200" dirty="0">
                <a:solidFill>
                  <a:schemeClr val="tx1"/>
                </a:solidFill>
                <a:effectLst/>
                <a:latin typeface="+mn-lt"/>
                <a:ea typeface="+mn-ea"/>
                <a:cs typeface="+mn-cs"/>
              </a:rPr>
              <a:t>provide for communication from the vehicle back to the company, either through cellular or satellite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signals.  Even better, electronic control systems on many of today’s modern motorcoaches may also have the ability to communicate information back to the mechanics at the shop, including trouble codes and similar diagnostic data that can be helpful in determining issues.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Nonetheless, Murphy’s Law strikes often. There still are potential areas where you could break down and have no cell phone coverage or other outside</a:t>
            </a:r>
            <a:r>
              <a:rPr lang="en-US" sz="1200" kern="1200" baseline="0" dirty="0">
                <a:solidFill>
                  <a:schemeClr val="tx1"/>
                </a:solidFill>
                <a:effectLst/>
                <a:latin typeface="+mn-lt"/>
                <a:ea typeface="+mn-ea"/>
                <a:cs typeface="+mn-cs"/>
              </a:rPr>
              <a:t> communication options</a:t>
            </a:r>
            <a:r>
              <a:rPr lang="en-US" sz="1200" kern="1200" dirty="0">
                <a:solidFill>
                  <a:schemeClr val="tx1"/>
                </a:solidFill>
                <a:effectLst/>
                <a:latin typeface="+mn-lt"/>
                <a:ea typeface="+mn-ea"/>
                <a:cs typeface="+mn-cs"/>
              </a:rPr>
              <a:t>.  So, let’s review another</a:t>
            </a:r>
            <a:r>
              <a:rPr lang="en-US" sz="1200" kern="1200" baseline="0" dirty="0">
                <a:solidFill>
                  <a:schemeClr val="tx1"/>
                </a:solidFill>
                <a:effectLst/>
                <a:latin typeface="+mn-lt"/>
                <a:ea typeface="+mn-ea"/>
                <a:cs typeface="+mn-cs"/>
              </a:rPr>
              <a:t> almost-lost art – finding ways to get help, the old-fashioned way: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Seek help from nearby business or resident. </a:t>
            </a:r>
            <a:r>
              <a:rPr lang="en-US" sz="1200" b="0" kern="1200" baseline="0" dirty="0">
                <a:solidFill>
                  <a:schemeClr val="tx1"/>
                </a:solidFill>
                <a:effectLst/>
                <a:latin typeface="+mn-lt"/>
                <a:ea typeface="+mn-ea"/>
                <a:cs typeface="+mn-cs"/>
              </a:rPr>
              <a:t>As the driver and company representative, you should always stay with the group and the coach. If there is a tour leader, he or she may be willing to access this help for you.  If businesses or residents are not close by, you should move to the next option.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Secure assistance from a passing motorist. </a:t>
            </a:r>
            <a:r>
              <a:rPr lang="en-US" sz="1200" b="0" kern="1200" baseline="0" dirty="0">
                <a:solidFill>
                  <a:schemeClr val="tx1"/>
                </a:solidFill>
                <a:effectLst/>
                <a:latin typeface="+mn-lt"/>
                <a:ea typeface="+mn-ea"/>
                <a:cs typeface="+mn-cs"/>
              </a:rPr>
              <a:t>If you find a motorist willing to help, it’s best to provide them written, specific information to relay to authorities and your company.  That information is:  Company number to call; Who you are (driver, coach number); Where you are (mile marker, route, distance from town X); Brief indication of the coach issues/symptoms.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Flag down a truck with a CB.  </a:t>
            </a:r>
            <a:r>
              <a:rPr lang="en-US" b="0" dirty="0"/>
              <a:t>Standby</a:t>
            </a:r>
            <a:r>
              <a:rPr lang="en-US" b="0" baseline="0" dirty="0"/>
              <a:t> method – CBs can reach help on dedicated police channels or network with each other to reach help.  Additionally, truckers are very likely to want to help out another commercial vehicle driver.</a:t>
            </a: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Wait for police to stop.</a:t>
            </a:r>
            <a:r>
              <a:rPr lang="en-US" b="0" baseline="0" dirty="0"/>
              <a:t>  Chances are, if you don</a:t>
            </a:r>
            <a:r>
              <a:rPr lang="fr-FR" b="0" baseline="0" dirty="0"/>
              <a:t>’</a:t>
            </a:r>
            <a:r>
              <a:rPr lang="en-US" b="0" baseline="0" dirty="0"/>
              <a:t>t have cell service, just waiting for a police agency to roll by might be a long shot.</a:t>
            </a: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ASK:  Ask the students to study this picture.  What do they see?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Answer:  driver could have pulled further onto shoulder and position the bus further off the travel lane.  If students mention triangles not being present, correct them, pointing out that this is a divided highway and that all three triangles would be positioned behind the coach.</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11</a:t>
            </a:fld>
            <a:endParaRPr lang="en-US"/>
          </a:p>
        </p:txBody>
      </p:sp>
    </p:spTree>
    <p:extLst>
      <p:ext uri="{BB962C8B-B14F-4D97-AF65-F5344CB8AC3E}">
        <p14:creationId xmlns:p14="http://schemas.microsoft.com/office/powerpoint/2010/main" val="2072109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type of emergency situation is a crash.  Crashes vary greatly by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type and severity, and protocols in various scenarios may differ by company.  However, there are a few general guidelines that govern driver responsibilities in the event of a crash:</a:t>
            </a:r>
          </a:p>
          <a:p>
            <a:pPr marL="0" indent="0">
              <a:buFont typeface="Arial"/>
              <a:buNone/>
            </a:pPr>
            <a:endParaRPr lang="en-US" sz="1200" kern="1200" dirty="0">
              <a:solidFill>
                <a:schemeClr val="tx1"/>
              </a:solidFill>
              <a:effectLst/>
              <a:latin typeface="+mn-lt"/>
              <a:ea typeface="+mn-ea"/>
              <a:cs typeface="+mn-cs"/>
            </a:endParaRPr>
          </a:p>
          <a:p>
            <a:pPr marL="171450" indent="-171450">
              <a:buFont typeface="Arial"/>
              <a:buChar char="•"/>
            </a:pPr>
            <a:r>
              <a:rPr lang="en-US" sz="1200" kern="1200" dirty="0">
                <a:solidFill>
                  <a:schemeClr val="tx1"/>
                </a:solidFill>
                <a:effectLst/>
                <a:latin typeface="+mn-lt"/>
                <a:ea typeface="+mn-ea"/>
                <a:cs typeface="+mn-cs"/>
              </a:rPr>
              <a:t>Try to keep calm and assess </a:t>
            </a:r>
            <a:r>
              <a:rPr lang="en-US" sz="1200" kern="1200" baseline="0" dirty="0">
                <a:solidFill>
                  <a:schemeClr val="tx1"/>
                </a:solidFill>
                <a:effectLst/>
                <a:latin typeface="+mn-lt"/>
                <a:ea typeface="+mn-ea"/>
                <a:cs typeface="+mn-cs"/>
              </a:rPr>
              <a:t>the situation.</a:t>
            </a:r>
            <a:r>
              <a:rPr lang="en-US" sz="1200" kern="1200" dirty="0">
                <a:solidFill>
                  <a:schemeClr val="tx1"/>
                </a:solidFill>
                <a:effectLst/>
                <a:latin typeface="+mn-lt"/>
                <a:ea typeface="+mn-ea"/>
                <a:cs typeface="+mn-cs"/>
              </a:rPr>
              <a:t>  Contact emergency personnel and/or your company</a:t>
            </a:r>
            <a:r>
              <a:rPr lang="en-US" sz="1200" kern="1200" baseline="0" dirty="0">
                <a:solidFill>
                  <a:schemeClr val="tx1"/>
                </a:solidFill>
                <a:effectLst/>
                <a:latin typeface="+mn-lt"/>
                <a:ea typeface="+mn-ea"/>
                <a:cs typeface="+mn-cs"/>
              </a:rPr>
              <a:t> as necessary.</a:t>
            </a:r>
            <a:r>
              <a:rPr lang="en-US" sz="1200" kern="1200" dirty="0">
                <a:solidFill>
                  <a:schemeClr val="tx1"/>
                </a:solidFill>
                <a:effectLst/>
                <a:latin typeface="+mn-lt"/>
                <a:ea typeface="+mn-ea"/>
                <a:cs typeface="+mn-cs"/>
              </a:rPr>
              <a:t> </a:t>
            </a:r>
          </a:p>
          <a:p>
            <a:pPr marL="0" indent="0">
              <a:buFont typeface="Arial"/>
              <a:buNone/>
            </a:pPr>
            <a:endParaRPr lang="en-US" sz="1200" kern="1200" dirty="0">
              <a:solidFill>
                <a:schemeClr val="tx1"/>
              </a:solidFill>
              <a:effectLst/>
              <a:latin typeface="+mn-lt"/>
              <a:ea typeface="+mn-ea"/>
              <a:cs typeface="+mn-cs"/>
            </a:endParaRPr>
          </a:p>
          <a:p>
            <a:pPr marL="171450" indent="-171450">
              <a:buFont typeface="Arial"/>
              <a:buChar char="•"/>
            </a:pPr>
            <a:r>
              <a:rPr lang="en-US" sz="1200" kern="1200" dirty="0">
                <a:solidFill>
                  <a:schemeClr val="tx1"/>
                </a:solidFill>
                <a:effectLst/>
                <a:latin typeface="+mn-lt"/>
                <a:ea typeface="+mn-ea"/>
                <a:cs typeface="+mn-cs"/>
              </a:rPr>
              <a:t>Be sure that the coach is safely parked and secured from rolling.  If your coach</a:t>
            </a:r>
            <a:r>
              <a:rPr lang="en-US" sz="1200" kern="1200" baseline="0" dirty="0">
                <a:solidFill>
                  <a:schemeClr val="tx1"/>
                </a:solidFill>
                <a:effectLst/>
                <a:latin typeface="+mn-lt"/>
                <a:ea typeface="+mn-ea"/>
                <a:cs typeface="+mn-cs"/>
              </a:rPr>
              <a:t> is on the roadway and still operable, move it off the roadway and out of harms way.  </a:t>
            </a:r>
            <a:r>
              <a:rPr lang="en-US" sz="1200" kern="1200" dirty="0">
                <a:solidFill>
                  <a:schemeClr val="tx1"/>
                </a:solidFill>
                <a:effectLst/>
                <a:latin typeface="+mn-lt"/>
                <a:ea typeface="+mn-ea"/>
                <a:cs typeface="+mn-cs"/>
              </a:rPr>
              <a:t>If your coach is on or near the roadway and cannot be moved, put out the reflective triangles to warn</a:t>
            </a:r>
            <a:r>
              <a:rPr lang="en-US" sz="1200" kern="1200" baseline="0" dirty="0">
                <a:solidFill>
                  <a:schemeClr val="tx1"/>
                </a:solidFill>
                <a:effectLst/>
                <a:latin typeface="+mn-lt"/>
                <a:ea typeface="+mn-ea"/>
                <a:cs typeface="+mn-cs"/>
              </a:rPr>
              <a:t> other motorists</a:t>
            </a:r>
            <a:r>
              <a:rPr lang="en-US" sz="1200" kern="1200" dirty="0">
                <a:solidFill>
                  <a:schemeClr val="tx1"/>
                </a:solidFill>
                <a:effectLst/>
                <a:latin typeface="+mn-lt"/>
                <a:ea typeface="+mn-ea"/>
                <a:cs typeface="+mn-cs"/>
              </a:rPr>
              <a:t>.  If the crash site cannot easily be seen by approaching traffic, it may be necessary to warn them.</a:t>
            </a:r>
          </a:p>
          <a:p>
            <a:pPr marL="0" indent="0">
              <a:buFont typeface="Arial"/>
              <a:buNone/>
            </a:pPr>
            <a:endParaRPr lang="en-US" sz="1200" kern="1200" dirty="0">
              <a:solidFill>
                <a:schemeClr val="tx1"/>
              </a:solidFill>
              <a:effectLst/>
              <a:latin typeface="+mn-lt"/>
              <a:ea typeface="+mn-ea"/>
              <a:cs typeface="+mn-cs"/>
            </a:endParaRPr>
          </a:p>
          <a:p>
            <a:pPr marL="171450" indent="-171450">
              <a:buFont typeface="Arial"/>
              <a:buChar char="•"/>
            </a:pPr>
            <a:r>
              <a:rPr lang="en-US" sz="1200" kern="1200" dirty="0">
                <a:solidFill>
                  <a:schemeClr val="tx1"/>
                </a:solidFill>
                <a:effectLst/>
                <a:latin typeface="+mn-lt"/>
                <a:ea typeface="+mn-ea"/>
                <a:cs typeface="+mn-cs"/>
              </a:rPr>
              <a:t>Render reasonable assistance to any injured persons.  Keep injured persons warm and comfortable.  At the same time, be aware of your own first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aid abilities and limitations so that you do not cause</a:t>
            </a:r>
            <a:r>
              <a:rPr lang="en-US" sz="1200" kern="1200" baseline="0" dirty="0">
                <a:solidFill>
                  <a:schemeClr val="tx1"/>
                </a:solidFill>
                <a:effectLst/>
                <a:latin typeface="+mn-lt"/>
                <a:ea typeface="+mn-ea"/>
                <a:cs typeface="+mn-cs"/>
              </a:rPr>
              <a:t> more harm than good.  </a:t>
            </a:r>
            <a:r>
              <a:rPr lang="en-US" sz="1200" kern="1200" dirty="0">
                <a:solidFill>
                  <a:schemeClr val="tx1"/>
                </a:solidFill>
                <a:effectLst/>
                <a:latin typeface="+mn-lt"/>
                <a:ea typeface="+mn-ea"/>
                <a:cs typeface="+mn-cs"/>
              </a:rPr>
              <a:t>Find out if any of your passengers are trained in first aid.  You should not move injured persons at the scene if moving them is likely to cause further injury.</a:t>
            </a:r>
            <a:endParaRPr lang="en-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12</a:t>
            </a:fld>
            <a:endParaRPr lang="en-US"/>
          </a:p>
        </p:txBody>
      </p:sp>
    </p:spTree>
    <p:extLst>
      <p:ext uri="{BB962C8B-B14F-4D97-AF65-F5344CB8AC3E}">
        <p14:creationId xmlns:p14="http://schemas.microsoft.com/office/powerpoint/2010/main" val="2850705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any crash, your company will require you to provide specific information needed</a:t>
            </a:r>
            <a:r>
              <a:rPr lang="en-US" sz="1200" kern="1200" baseline="0" dirty="0">
                <a:solidFill>
                  <a:schemeClr val="tx1"/>
                </a:solidFill>
                <a:effectLst/>
                <a:latin typeface="+mn-lt"/>
                <a:ea typeface="+mn-ea"/>
                <a:cs typeface="+mn-cs"/>
              </a:rPr>
              <a:t> to properly document the incident as well as file an insurance claim, if necessary.  While information required to be gathered may vary depending upon the type of incident (and likely the location), the following is an overview of common pertinent information:   </a:t>
            </a:r>
          </a:p>
          <a:p>
            <a:endParaRPr lang="en-US" sz="1200" kern="1200" baseline="0" dirty="0">
              <a:solidFill>
                <a:schemeClr val="tx1"/>
              </a:solidFill>
              <a:effectLst/>
              <a:latin typeface="+mn-lt"/>
              <a:ea typeface="+mn-ea"/>
              <a:cs typeface="+mn-cs"/>
            </a:endParaRPr>
          </a:p>
          <a:p>
            <a:pPr marL="171450" indent="-171450">
              <a:buFont typeface="Arial"/>
              <a:buChar char="•"/>
            </a:pPr>
            <a:r>
              <a:rPr lang="en-US" sz="1200" kern="1200" baseline="0" dirty="0">
                <a:solidFill>
                  <a:schemeClr val="tx1"/>
                </a:solidFill>
                <a:effectLst/>
                <a:latin typeface="+mn-lt"/>
                <a:ea typeface="+mn-ea"/>
                <a:cs typeface="+mn-cs"/>
              </a:rPr>
              <a:t>Passenger details – name, contact information, where seated, and statement if witnessed</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baseline="0" dirty="0">
                <a:solidFill>
                  <a:schemeClr val="tx1"/>
                </a:solidFill>
                <a:effectLst/>
                <a:latin typeface="+mn-lt"/>
                <a:ea typeface="+mn-ea"/>
                <a:cs typeface="+mn-cs"/>
              </a:rPr>
              <a:t>Details of other parties involved - </a:t>
            </a:r>
            <a:r>
              <a:rPr lang="en-US" sz="1200" kern="1200" dirty="0">
                <a:solidFill>
                  <a:schemeClr val="tx1"/>
                </a:solidFill>
                <a:effectLst/>
                <a:latin typeface="+mn-lt"/>
                <a:ea typeface="+mn-ea"/>
                <a:cs typeface="+mn-cs"/>
              </a:rPr>
              <a:t>the license numbers of all vehicles involved and detail of drivers and passengers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Independent witness names and contact information</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Names of responding police agency and officers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Location details – roadway, nearby identifying cross streets or</a:t>
            </a:r>
            <a:r>
              <a:rPr lang="en-US" sz="1200" kern="1200" baseline="0" dirty="0">
                <a:solidFill>
                  <a:schemeClr val="tx1"/>
                </a:solidFill>
                <a:effectLst/>
                <a:latin typeface="+mn-lt"/>
                <a:ea typeface="+mn-ea"/>
                <a:cs typeface="+mn-cs"/>
              </a:rPr>
              <a:t> markers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baseline="0" dirty="0">
                <a:solidFill>
                  <a:schemeClr val="tx1"/>
                </a:solidFill>
                <a:effectLst/>
                <a:latin typeface="+mn-lt"/>
                <a:ea typeface="+mn-ea"/>
                <a:cs typeface="+mn-cs"/>
              </a:rPr>
              <a:t>Photographs – to document damages to vehicles and property, general area of crash and any other evidence (tire marks, debris fields, etc.)</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baseline="0" dirty="0">
                <a:solidFill>
                  <a:schemeClr val="tx1"/>
                </a:solidFill>
                <a:effectLst/>
                <a:latin typeface="+mn-lt"/>
                <a:ea typeface="+mn-ea"/>
                <a:cs typeface="+mn-cs"/>
              </a:rPr>
              <a:t>Any environmental spills – any spill of fuel or other vehicle fluids needs to be contained and addressed</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kern="1200" dirty="0">
                <a:solidFill>
                  <a:schemeClr val="tx1"/>
                </a:solidFill>
                <a:effectLst/>
                <a:latin typeface="+mn-lt"/>
                <a:ea typeface="+mn-ea"/>
                <a:cs typeface="+mn-cs"/>
              </a:rPr>
              <a:t>Remember that what you say can affect your company's (and your) liability. You should cooperate with police, but you should not discuss the crash with anyone</a:t>
            </a:r>
            <a:r>
              <a:rPr lang="en-US" sz="1200" kern="1200" baseline="0" dirty="0">
                <a:solidFill>
                  <a:schemeClr val="tx1"/>
                </a:solidFill>
                <a:effectLst/>
                <a:latin typeface="+mn-lt"/>
                <a:ea typeface="+mn-ea"/>
                <a:cs typeface="+mn-cs"/>
              </a:rPr>
              <a:t> else except company representatives.  Follow company guidance with respect to any media inquiries.</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13</a:t>
            </a:fld>
            <a:endParaRPr lang="en-US"/>
          </a:p>
        </p:txBody>
      </p:sp>
    </p:spTree>
    <p:extLst>
      <p:ext uri="{BB962C8B-B14F-4D97-AF65-F5344CB8AC3E}">
        <p14:creationId xmlns:p14="http://schemas.microsoft.com/office/powerpoint/2010/main" val="853286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a:t>
            </a:r>
            <a:r>
              <a:rPr lang="en-US" baseline="0" dirty="0"/>
              <a:t> </a:t>
            </a:r>
            <a:r>
              <a:rPr lang="en-US" dirty="0"/>
              <a:t>regulations require post-crash drug and alcohol testing following DOT-recordable crashes that</a:t>
            </a:r>
            <a:r>
              <a:rPr lang="en-US" baseline="0" dirty="0"/>
              <a:t> involve a fatality or where a driver is issued a citation in connection with a crash involving injuries treated away from the scene or towing of an involved vehicle.  Additionally, c</a:t>
            </a:r>
            <a:r>
              <a:rPr lang="en-US" dirty="0"/>
              <a:t>ompany policies</a:t>
            </a:r>
            <a:r>
              <a:rPr lang="en-US" baseline="0" dirty="0"/>
              <a:t> can require post-crash testing in other circumstances.   </a:t>
            </a:r>
          </a:p>
          <a:p>
            <a:endParaRPr lang="en-US" baseline="0" dirty="0"/>
          </a:p>
          <a:p>
            <a:r>
              <a:rPr lang="en-US" baseline="0" dirty="0"/>
              <a:t>Remember to never consume any alcohol or drugs following a crash.</a:t>
            </a:r>
            <a:endParaRPr lang="en-US" dirty="0"/>
          </a:p>
        </p:txBody>
      </p:sp>
      <p:sp>
        <p:nvSpPr>
          <p:cNvPr id="4" name="Slide Number Placeholder 3"/>
          <p:cNvSpPr>
            <a:spLocks noGrp="1"/>
          </p:cNvSpPr>
          <p:nvPr>
            <p:ph type="sldNum" sz="quarter" idx="10"/>
          </p:nvPr>
        </p:nvSpPr>
        <p:spPr/>
        <p:txBody>
          <a:bodyPr/>
          <a:lstStyle/>
          <a:p>
            <a:fld id="{16FDEF3C-16A3-4148-9BDF-58719250FEE9}" type="slidenum">
              <a:rPr lang="en-US" smtClean="0"/>
              <a:t>14</a:t>
            </a:fld>
            <a:endParaRPr lang="en-US"/>
          </a:p>
        </p:txBody>
      </p:sp>
    </p:spTree>
    <p:extLst>
      <p:ext uri="{BB962C8B-B14F-4D97-AF65-F5344CB8AC3E}">
        <p14:creationId xmlns:p14="http://schemas.microsoft.com/office/powerpoint/2010/main" val="2940413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any issue encountered on a trip has the potential to be serious, there are several incidents that almost</a:t>
            </a:r>
            <a:r>
              <a:rPr lang="en-US" baseline="0" dirty="0"/>
              <a:t> always are. Though rare, you should be mentally prepared to handle even these tough situations.  These include: tire blowouts, brake failures, bus fires, and any condition that may cause you to leave the roadway.</a:t>
            </a:r>
            <a:endParaRPr lang="en-US" dirty="0"/>
          </a:p>
        </p:txBody>
      </p:sp>
      <p:sp>
        <p:nvSpPr>
          <p:cNvPr id="4" name="Slide Number Placeholder 3"/>
          <p:cNvSpPr>
            <a:spLocks noGrp="1"/>
          </p:cNvSpPr>
          <p:nvPr>
            <p:ph type="sldNum" sz="quarter" idx="10"/>
          </p:nvPr>
        </p:nvSpPr>
        <p:spPr/>
        <p:txBody>
          <a:bodyPr/>
          <a:lstStyle/>
          <a:p>
            <a:fld id="{16FDEF3C-16A3-4148-9BDF-58719250FEE9}" type="slidenum">
              <a:rPr lang="en-US" smtClean="0"/>
              <a:t>15</a:t>
            </a:fld>
            <a:endParaRPr lang="en-US"/>
          </a:p>
        </p:txBody>
      </p:sp>
    </p:spTree>
    <p:extLst>
      <p:ext uri="{BB962C8B-B14F-4D97-AF65-F5344CB8AC3E}">
        <p14:creationId xmlns:p14="http://schemas.microsoft.com/office/powerpoint/2010/main" val="4117791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Tire failures are rare occurrences</a:t>
            </a:r>
            <a:r>
              <a:rPr lang="en-US" sz="1200" b="0" kern="1200" baseline="0" dirty="0">
                <a:solidFill>
                  <a:schemeClr val="tx1"/>
                </a:solidFill>
                <a:effectLst/>
                <a:latin typeface="+mn-lt"/>
                <a:ea typeface="+mn-ea"/>
                <a:cs typeface="+mn-cs"/>
              </a:rPr>
              <a:t> when</a:t>
            </a:r>
            <a:r>
              <a:rPr lang="en-US" sz="1200" b="0" kern="1200" dirty="0">
                <a:solidFill>
                  <a:schemeClr val="tx1"/>
                </a:solidFill>
                <a:effectLst/>
                <a:latin typeface="+mn-lt"/>
                <a:ea typeface="+mn-ea"/>
                <a:cs typeface="+mn-cs"/>
              </a:rPr>
              <a:t> a motorcoach</a:t>
            </a:r>
            <a:r>
              <a:rPr lang="en-US" sz="1200" b="0" kern="1200" baseline="0" dirty="0">
                <a:solidFill>
                  <a:schemeClr val="tx1"/>
                </a:solidFill>
                <a:effectLst/>
                <a:latin typeface="+mn-lt"/>
                <a:ea typeface="+mn-ea"/>
                <a:cs typeface="+mn-cs"/>
              </a:rPr>
              <a:t> and its tires are properly maintained and inspected. Nevertheless, failures do occur. </a:t>
            </a:r>
            <a:r>
              <a:rPr lang="en-US" baseline="0" dirty="0">
                <a:latin typeface="Calibri" charset="0"/>
              </a:rPr>
              <a:t>Tires usually leak air over time after developing a leak </a:t>
            </a:r>
            <a:r>
              <a:rPr lang="mr-IN" baseline="0" dirty="0">
                <a:latin typeface="Calibri" charset="0"/>
              </a:rPr>
              <a:t>–</a:t>
            </a:r>
            <a:r>
              <a:rPr lang="en-US" baseline="0" dirty="0">
                <a:latin typeface="Calibri" charset="0"/>
              </a:rPr>
              <a:t> perhaps from a road hazard or faulty valve stem. </a:t>
            </a:r>
            <a:r>
              <a:rPr lang="en-US" sz="1200" kern="1200" dirty="0">
                <a:solidFill>
                  <a:schemeClr val="tx1"/>
                </a:solidFill>
                <a:effectLst/>
                <a:latin typeface="+mn-lt"/>
                <a:ea typeface="+mn-ea"/>
                <a:cs typeface="+mn-cs"/>
              </a:rPr>
              <a:t>Many instances of tire failure will be forecasted; tire </a:t>
            </a:r>
            <a:r>
              <a:rPr lang="en-US" sz="1200" kern="1200" dirty="0" err="1">
                <a:solidFill>
                  <a:schemeClr val="tx1"/>
                </a:solidFill>
                <a:effectLst/>
                <a:latin typeface="+mn-lt"/>
                <a:ea typeface="+mn-ea"/>
                <a:cs typeface="+mn-cs"/>
              </a:rPr>
              <a:t>delaminations</a:t>
            </a:r>
            <a:r>
              <a:rPr lang="en-US" sz="1200" kern="1200" dirty="0">
                <a:solidFill>
                  <a:schemeClr val="tx1"/>
                </a:solidFill>
                <a:effectLst/>
                <a:latin typeface="+mn-lt"/>
                <a:ea typeface="+mn-ea"/>
                <a:cs typeface="+mn-cs"/>
              </a:rPr>
              <a:t> (tread separates from tire), and flat tires will typically cause vibrations immediately prior to failure.</a:t>
            </a:r>
          </a:p>
          <a:p>
            <a:r>
              <a:rPr lang="en-US" sz="1200"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latin typeface="Calibri" charset="0"/>
              </a:rPr>
              <a:t>However, catastrophic tire failures do occasionally occur. </a:t>
            </a:r>
            <a:r>
              <a:rPr lang="en-US" dirty="0">
                <a:latin typeface="Calibri" charset="0"/>
              </a:rPr>
              <a:t>If you hear a loud “pop” while driving,</a:t>
            </a:r>
            <a:r>
              <a:rPr lang="en-US" baseline="0" dirty="0">
                <a:latin typeface="Calibri" charset="0"/>
              </a:rPr>
              <a:t> followed by loss of control or vibration, </a:t>
            </a:r>
            <a:r>
              <a:rPr lang="en-US" dirty="0">
                <a:latin typeface="Calibri" charset="0"/>
              </a:rPr>
              <a:t>you may have had a tire blow-out.  You</a:t>
            </a:r>
            <a:r>
              <a:rPr lang="en-US" baseline="0" dirty="0">
                <a:latin typeface="Calibri" charset="0"/>
              </a:rPr>
              <a:t> should react the same to any suspected blowout.  </a:t>
            </a:r>
            <a:r>
              <a:rPr lang="en-US" dirty="0">
                <a:latin typeface="Calibri" charset="0"/>
              </a:rPr>
              <a:t>A rear blowout will be harder to determine </a:t>
            </a:r>
            <a:r>
              <a:rPr lang="mr-IN" dirty="0">
                <a:latin typeface="Calibri" charset="0"/>
              </a:rPr>
              <a:t>–</a:t>
            </a:r>
            <a:r>
              <a:rPr lang="en-US" dirty="0">
                <a:latin typeface="Calibri" charset="0"/>
              </a:rPr>
              <a:t> the distant</a:t>
            </a:r>
            <a:r>
              <a:rPr lang="en-US" baseline="0" dirty="0">
                <a:latin typeface="Calibri" charset="0"/>
              </a:rPr>
              <a:t> sound won’t be as loud, and the resulting vibration may even be very slight.  On the other hand, there will be little doubt if you have a steer tire blowout.  The sound will be much louder and obvious, as will the vibration and reaction of the coach.  The steering wheel will shake </a:t>
            </a:r>
            <a:r>
              <a:rPr lang="mr-IN" baseline="0" dirty="0">
                <a:latin typeface="Calibri" charset="0"/>
              </a:rPr>
              <a:t>–</a:t>
            </a:r>
            <a:r>
              <a:rPr lang="en-US" baseline="0" dirty="0">
                <a:latin typeface="Calibri" charset="0"/>
              </a:rPr>
              <a:t> sometimes violently - and will steer toward the side of the blowout, trying to pull the coach in that direction.</a:t>
            </a:r>
            <a:endParaRPr lang="en-US" dirty="0">
              <a:latin typeface="Calibri" charset="0"/>
            </a:endParaRPr>
          </a:p>
          <a:p>
            <a:endParaRPr lang="en-US" baseline="0" dirty="0">
              <a:latin typeface="Calibri"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Calibri" charset="0"/>
              </a:rPr>
              <a:t>Your first reaction should be to grip the steering wheel tightly and stay off the brake. Do not try to turn off the roadway immediately - Activate your hazards, and let the coach coast until you are below 20 miles per hour; then, pull off the road and stop in a safe location, using the brake gently.  If you are having serious trouble controlling the coach</a:t>
            </a:r>
            <a:r>
              <a:rPr lang="en-US" baseline="0" dirty="0">
                <a:latin typeface="Calibri" charset="0"/>
              </a:rPr>
              <a:t> with a steer tire blowout, accelerate slightly to try to stabilize the position and heading of the blown-out wheel.</a:t>
            </a:r>
          </a:p>
          <a:p>
            <a:endParaRPr lang="en-US" baseline="0" dirty="0">
              <a:latin typeface="Calibri" charset="0"/>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2516AD0-FEA0-8040-9FCB-FCFB3F42F4E9}" type="slidenum">
              <a:rPr lang="en-US" smtClean="0"/>
              <a:t>16</a:t>
            </a:fld>
            <a:endParaRPr lang="en-US"/>
          </a:p>
        </p:txBody>
      </p:sp>
    </p:spTree>
    <p:extLst>
      <p:ext uri="{BB962C8B-B14F-4D97-AF65-F5344CB8AC3E}">
        <p14:creationId xmlns:p14="http://schemas.microsoft.com/office/powerpoint/2010/main" val="1219765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mr-IN" dirty="0"/>
              <a:t>’</a:t>
            </a:r>
            <a:r>
              <a:rPr lang="en-US" dirty="0" err="1"/>
              <a:t>ve</a:t>
            </a:r>
            <a:r>
              <a:rPr lang="en-US" baseline="0" dirty="0"/>
              <a:t> already covered one instance of brake failure in Module 8 </a:t>
            </a:r>
            <a:r>
              <a:rPr lang="mr-IN" baseline="0" dirty="0"/>
              <a:t>–</a:t>
            </a:r>
            <a:r>
              <a:rPr lang="en-US" baseline="0" dirty="0"/>
              <a:t> brakes that got too hot when over-used descending downhill.  But what should you do if your brakes fail under normal operating conditions?</a:t>
            </a:r>
          </a:p>
          <a:p>
            <a:endParaRPr lang="en-US" baseline="0" dirty="0"/>
          </a:p>
          <a:p>
            <a:r>
              <a:rPr lang="en-US" baseline="0" dirty="0"/>
              <a:t>Air brake systems that develop a leak in the air storage system are also designed to give you warning when they are failing.  The low air pressure signal will sound in the cab, and you will see the diminished air pressure reading on the dashboard gauge.  This usually comes on at about 60psi; giving you some time to reduce your speed and get off the roadway.  Here’s what you should remember </a:t>
            </a:r>
            <a:r>
              <a:rPr lang="mr-IN" baseline="0" dirty="0"/>
              <a:t>–</a:t>
            </a:r>
            <a:r>
              <a:rPr lang="en-US" baseline="0" dirty="0"/>
              <a:t> once this occurs, you should only brake when you are ready to stop.  The system will usually have air stored near brake chambers that hopefully will remain until you are ready for a brake application.  If you experience air pressure loss, activate your hazards, reduce your speed using manual downshift of the transmission gears. Once your speed is reduced to under 20 mph. move off the roadway if possible and attempt the brake application.</a:t>
            </a:r>
          </a:p>
          <a:p>
            <a:endParaRPr lang="en-US" baseline="0" dirty="0"/>
          </a:p>
          <a:p>
            <a:r>
              <a:rPr lang="en-US" baseline="0" dirty="0"/>
              <a:t>Catastrophic failures of an air brake system are rare. However, if a catastrophic failure of all air pressure in the system occurs, the parking brakes will generally engage, resulting in a very abrupt stopping of the rear wheels.  If this occurs, if possible, steer gently off the roadway, but do not make any abrupt steering inputs. </a:t>
            </a:r>
            <a:endParaRPr lang="en-US" dirty="0"/>
          </a:p>
        </p:txBody>
      </p:sp>
      <p:sp>
        <p:nvSpPr>
          <p:cNvPr id="4" name="Slide Number Placeholder 3"/>
          <p:cNvSpPr>
            <a:spLocks noGrp="1"/>
          </p:cNvSpPr>
          <p:nvPr>
            <p:ph type="sldNum" sz="quarter" idx="10"/>
          </p:nvPr>
        </p:nvSpPr>
        <p:spPr/>
        <p:txBody>
          <a:bodyPr/>
          <a:lstStyle/>
          <a:p>
            <a:fld id="{16FDEF3C-16A3-4148-9BDF-58719250FEE9}" type="slidenum">
              <a:rPr lang="en-US" smtClean="0"/>
              <a:t>17</a:t>
            </a:fld>
            <a:endParaRPr lang="en-US"/>
          </a:p>
        </p:txBody>
      </p:sp>
    </p:spTree>
    <p:extLst>
      <p:ext uri="{BB962C8B-B14F-4D97-AF65-F5344CB8AC3E}">
        <p14:creationId xmlns:p14="http://schemas.microsoft.com/office/powerpoint/2010/main" val="2684670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Tire failures are one potential cause of bus fires.  Many times, bus fires are not detected until they are out of control.  Bus fires can be very dangerous, especially in the event of a fully loaded motorcoach. Drivers need to know bus fire signs and symptoms, pay attention to them, and, if there is a fire, know how to decisively react.</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A 45 foot motorcoach can become fully</a:t>
            </a:r>
            <a:r>
              <a:rPr lang="en-US" baseline="0" dirty="0"/>
              <a:t> engulfed in flames from a fire in less than 10 minutes.  In a fire situation, time is of the essence.  Drivers should not be fooled into any sense of security by a fire suppression system, which many modern motorcoaches are equipped with. While these suppressions systems go a long way in detecting and controlling fires in certain areas of the vehicle, they will not prevent a fire, and cannot control one in all instances.  </a:t>
            </a:r>
          </a:p>
          <a:p>
            <a:endParaRPr lang="en-US" baseline="0" dirty="0"/>
          </a:p>
          <a:p>
            <a:r>
              <a:rPr lang="en-US" baseline="0" dirty="0"/>
              <a:t>There are various causes for bus fires, but the majority of bus fires start in either the engine compartment or at a wheel.  Here are some of indications that you may have a potential fire issue:</a:t>
            </a:r>
            <a:endParaRPr lang="en-US" dirty="0"/>
          </a:p>
          <a:p>
            <a:endParaRPr lang="en-US" dirty="0"/>
          </a:p>
          <a:p>
            <a:pPr marL="171450" indent="-171450">
              <a:lnSpc>
                <a:spcPct val="80000"/>
              </a:lnSpc>
              <a:buFont typeface="Arial"/>
              <a:buChar char="•"/>
            </a:pPr>
            <a:r>
              <a:rPr lang="en-US" sz="1200" dirty="0"/>
              <a:t>Loss of power</a:t>
            </a:r>
            <a:r>
              <a:rPr lang="en-US" sz="1200" baseline="0" dirty="0"/>
              <a:t> – engine turbo charger failures have been responsible for many bus fires. When a turbocharger fails, the bus will still run, but will feel sluggish and lack power, especially under load (up hills, etc.)</a:t>
            </a:r>
          </a:p>
          <a:p>
            <a:pPr marL="0" indent="0">
              <a:lnSpc>
                <a:spcPct val="80000"/>
              </a:lnSpc>
              <a:buFont typeface="Arial"/>
              <a:buNone/>
            </a:pPr>
            <a:endParaRPr lang="en-US" sz="1200" dirty="0"/>
          </a:p>
          <a:p>
            <a:pPr marL="171450" indent="-171450">
              <a:lnSpc>
                <a:spcPct val="80000"/>
              </a:lnSpc>
              <a:buFont typeface="Arial"/>
              <a:buChar char="•"/>
            </a:pPr>
            <a:r>
              <a:rPr lang="en-US" sz="1200" dirty="0"/>
              <a:t>Unusual heat around wheels – wheel bearing, brake, or tire-related issues that can result in a wheel fire</a:t>
            </a:r>
            <a:r>
              <a:rPr lang="en-US" sz="1200" baseline="0" dirty="0"/>
              <a:t> will be indicated by abnormally high temperatures in the wheel area.</a:t>
            </a:r>
          </a:p>
          <a:p>
            <a:pPr marL="171450" marR="0" indent="-171450" algn="l" defTabSz="457200" rtl="0" eaLnBrk="1" fontAlgn="auto" latinLnBrk="0" hangingPunct="1">
              <a:lnSpc>
                <a:spcPct val="80000"/>
              </a:lnSpc>
              <a:spcBef>
                <a:spcPts val="0"/>
              </a:spcBef>
              <a:spcAft>
                <a:spcPts val="0"/>
              </a:spcAft>
              <a:buClrTx/>
              <a:buSzTx/>
              <a:buFont typeface="Arial"/>
              <a:buChar char="•"/>
              <a:tabLst/>
              <a:defRPr/>
            </a:pPr>
            <a:endParaRPr lang="en-US" sz="1200" dirty="0"/>
          </a:p>
          <a:p>
            <a:pPr marL="171450" marR="0" indent="-171450" algn="l" defTabSz="457200" rtl="0" eaLnBrk="1" fontAlgn="auto" latinLnBrk="0" hangingPunct="1">
              <a:lnSpc>
                <a:spcPct val="80000"/>
              </a:lnSpc>
              <a:spcBef>
                <a:spcPts val="0"/>
              </a:spcBef>
              <a:spcAft>
                <a:spcPts val="0"/>
              </a:spcAft>
              <a:buClrTx/>
              <a:buSzTx/>
              <a:buFont typeface="Arial"/>
              <a:buChar char="•"/>
              <a:tabLst/>
              <a:defRPr/>
            </a:pPr>
            <a:r>
              <a:rPr lang="en-US" sz="1200" dirty="0"/>
              <a:t>Unusual smells – localized unusual smells from arcing or burning electrical components, or even burning</a:t>
            </a:r>
            <a:r>
              <a:rPr lang="en-US" sz="1200" baseline="0" dirty="0"/>
              <a:t> or smoke</a:t>
            </a:r>
            <a:r>
              <a:rPr lang="en-US" sz="1200" dirty="0"/>
              <a:t>-related smells coming through the HVAC system.</a:t>
            </a:r>
          </a:p>
          <a:p>
            <a:pPr marL="171450" indent="-171450">
              <a:lnSpc>
                <a:spcPct val="80000"/>
              </a:lnSpc>
              <a:buFont typeface="Arial"/>
              <a:buChar char="•"/>
            </a:pPr>
            <a:endParaRPr lang="en-US" sz="1200" baseline="0" dirty="0"/>
          </a:p>
          <a:p>
            <a:pPr marL="171450" indent="-171450">
              <a:lnSpc>
                <a:spcPct val="80000"/>
              </a:lnSpc>
              <a:buFont typeface="Arial"/>
              <a:buChar char="•"/>
            </a:pPr>
            <a:r>
              <a:rPr lang="en-US" sz="1200" dirty="0"/>
              <a:t>Passenger complaints/alerts – passenger complaints of unusual smells - especially in the rear of the coach, far away from the driver - should never be ignored.</a:t>
            </a:r>
          </a:p>
          <a:p>
            <a:pPr>
              <a:lnSpc>
                <a:spcPct val="80000"/>
              </a:lnSpc>
            </a:pPr>
            <a:endParaRPr lang="en-US" sz="1200" dirty="0"/>
          </a:p>
          <a:p>
            <a:pPr marL="171450" indent="-171450">
              <a:lnSpc>
                <a:spcPct val="80000"/>
              </a:lnSpc>
              <a:buFont typeface="Arial"/>
              <a:buChar char="•"/>
            </a:pPr>
            <a:r>
              <a:rPr lang="en-US" sz="1200" dirty="0"/>
              <a:t>Passing motorist signals</a:t>
            </a:r>
            <a:r>
              <a:rPr lang="en-US" sz="1200" baseline="0" dirty="0"/>
              <a:t> – motorist traveling behind a bus are usually able to observe signals of a fire, or pending fire, long before the driver.  If you see passing motorists waving or pointing toward the back of the bus, pull over to investigate.</a:t>
            </a:r>
            <a:endParaRPr lang="en-US" sz="1200" dirty="0"/>
          </a:p>
          <a:p>
            <a:pPr>
              <a:lnSpc>
                <a:spcPct val="80000"/>
              </a:lnSpc>
            </a:pPr>
            <a:endParaRPr lang="en-US" sz="1200" dirty="0"/>
          </a:p>
          <a:p>
            <a:pPr marL="171450" indent="-171450">
              <a:lnSpc>
                <a:spcPct val="80000"/>
              </a:lnSpc>
              <a:buFont typeface="Arial"/>
              <a:buChar char="•"/>
            </a:pPr>
            <a:r>
              <a:rPr lang="en-US" sz="1200" dirty="0"/>
              <a:t>Unusual functioning - strange malfunctions, such as loss of cabin heat, or other irregular glitches, may be indication of an electrical or fire issue.</a:t>
            </a:r>
          </a:p>
          <a:p>
            <a:pPr marL="0" indent="0">
              <a:lnSpc>
                <a:spcPct val="80000"/>
              </a:lnSpc>
              <a:buFont typeface="Arial"/>
              <a:buNone/>
            </a:pPr>
            <a:endParaRPr lang="en-US" sz="1200" dirty="0"/>
          </a:p>
          <a:p>
            <a:r>
              <a:rPr lang="en-US" sz="1200" kern="1200" dirty="0">
                <a:solidFill>
                  <a:schemeClr val="tx1"/>
                </a:solidFill>
                <a:effectLst/>
                <a:latin typeface="+mn-lt"/>
                <a:ea typeface="+mn-ea"/>
                <a:cs typeface="+mn-cs"/>
              </a:rPr>
              <a:t>Ironically, pulling over to investigate a potential fire can actually accelerate fire development because stopping the coach removes air movement that may be temporarily keeping the fire from propagating.  However, this is no reason to not investigate a potential fire.</a:t>
            </a:r>
          </a:p>
          <a:p>
            <a:endParaRPr lang="en-US" baseline="0" dirty="0"/>
          </a:p>
          <a:p>
            <a:endParaRPr lang="en-US" dirty="0"/>
          </a:p>
          <a:p>
            <a:pPr marL="0" indent="0">
              <a:lnSpc>
                <a:spcPct val="80000"/>
              </a:lnSpc>
              <a:buFont typeface="Arial"/>
              <a:buNone/>
            </a:pPr>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18</a:t>
            </a:fld>
            <a:endParaRPr lang="en-US"/>
          </a:p>
        </p:txBody>
      </p:sp>
    </p:spTree>
    <p:extLst>
      <p:ext uri="{BB962C8B-B14F-4D97-AF65-F5344CB8AC3E}">
        <p14:creationId xmlns:p14="http://schemas.microsoft.com/office/powerpoint/2010/main" val="551127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as catastrophic as they can be, the steps to reacting to a bus fire are very straightforward and simple.  </a:t>
            </a:r>
            <a:r>
              <a:rPr lang="en-US" b="1" dirty="0"/>
              <a:t>Remember,</a:t>
            </a:r>
            <a:r>
              <a:rPr lang="en-US" b="1" baseline="0" dirty="0"/>
              <a:t> time is of the essence</a:t>
            </a:r>
            <a:r>
              <a:rPr lang="en-US" baseline="0" dirty="0"/>
              <a:t> and you must be prepared to act quickly.</a:t>
            </a:r>
          </a:p>
          <a:p>
            <a:endParaRPr lang="en-US" baseline="0" dirty="0"/>
          </a:p>
          <a:p>
            <a:r>
              <a:rPr lang="en-US" baseline="0" dirty="0"/>
              <a:t>The order of the first couple steps outlined may vary, depending upon when you realize you have a fire. </a:t>
            </a:r>
          </a:p>
          <a:p>
            <a:endParaRPr lang="en-US" baseline="0" dirty="0"/>
          </a:p>
          <a:p>
            <a:pPr marL="571500" indent="-571500">
              <a:buSzPct val="90000"/>
              <a:buFont typeface="Wingdings" charset="0"/>
              <a:buAutoNum type="arabicPeriod"/>
            </a:pPr>
            <a:r>
              <a:rPr lang="en-US" b="1" dirty="0"/>
              <a:t>Turn off HVAC systems </a:t>
            </a:r>
            <a:r>
              <a:rPr lang="en-US" dirty="0"/>
              <a:t>– this will help limit any unnecessary</a:t>
            </a:r>
            <a:r>
              <a:rPr lang="en-US" baseline="0" dirty="0"/>
              <a:t> smoke introduction into the passenger cabin.</a:t>
            </a:r>
          </a:p>
          <a:p>
            <a:pPr marL="571500" indent="-571500">
              <a:buSzPct val="90000"/>
              <a:buFont typeface="Wingdings" charset="0"/>
              <a:buAutoNum type="arabicPeriod"/>
            </a:pPr>
            <a:endParaRPr lang="en-US" dirty="0"/>
          </a:p>
          <a:p>
            <a:pPr marL="571500" marR="0" indent="-571500" algn="l" defTabSz="457200" rtl="0" eaLnBrk="1" fontAlgn="auto" latinLnBrk="0" hangingPunct="1">
              <a:lnSpc>
                <a:spcPct val="100000"/>
              </a:lnSpc>
              <a:spcBef>
                <a:spcPts val="0"/>
              </a:spcBef>
              <a:spcAft>
                <a:spcPts val="0"/>
              </a:spcAft>
              <a:buClrTx/>
              <a:buSzPct val="90000"/>
              <a:buFont typeface="Wingdings" charset="0"/>
              <a:buAutoNum type="arabicPeriod"/>
              <a:tabLst/>
              <a:defRPr/>
            </a:pPr>
            <a:r>
              <a:rPr lang="en-US" b="1" dirty="0"/>
              <a:t>Stop coach ASAP </a:t>
            </a:r>
            <a:r>
              <a:rPr lang="en-US" dirty="0"/>
              <a:t>– If you haven’t done this already, this would be a good time.  Shutting down the engine can assist in slowing some fires, but you should never do this unless you are safely off the roadway and in a position to evacuate.</a:t>
            </a:r>
          </a:p>
          <a:p>
            <a:pPr marL="0" indent="0">
              <a:buSzPct val="90000"/>
              <a:buFont typeface="Wingdings" charset="0"/>
              <a:buNone/>
            </a:pPr>
            <a:endParaRPr lang="en-US" b="1" dirty="0"/>
          </a:p>
          <a:p>
            <a:pPr marL="571500" indent="-571500">
              <a:buSzPct val="90000"/>
              <a:buFont typeface="Wingdings" charset="0"/>
              <a:buAutoNum type="arabicPeriod"/>
            </a:pPr>
            <a:r>
              <a:rPr lang="en-US" b="1" dirty="0"/>
              <a:t>Turn off engine ASAP </a:t>
            </a:r>
            <a:r>
              <a:rPr lang="en-US" dirty="0"/>
              <a:t>– fires are fed by a</a:t>
            </a:r>
            <a:r>
              <a:rPr lang="en-US" baseline="0" dirty="0"/>
              <a:t> fuel component.  </a:t>
            </a:r>
            <a:r>
              <a:rPr lang="en-US" dirty="0"/>
              <a:t>If you are experiencing an engine fire, it’s very possible that there is a fluid line leaking/compromise that is fueling the</a:t>
            </a:r>
            <a:r>
              <a:rPr lang="en-US" baseline="0" dirty="0"/>
              <a:t> fire.  Turning off the engine will reduce fluid circulation, limiting continuity of fuel supply and slowing fire propagation.</a:t>
            </a:r>
            <a:endParaRPr lang="en-US" dirty="0"/>
          </a:p>
          <a:p>
            <a:pPr marL="571500" indent="-571500">
              <a:buSzPct val="90000"/>
              <a:buFont typeface="Wingdings" charset="0"/>
              <a:buAutoNum type="arabicPeriod"/>
            </a:pPr>
            <a:endParaRPr lang="en-US" dirty="0"/>
          </a:p>
          <a:p>
            <a:pPr marL="571500" indent="-571500">
              <a:buSzPct val="90000"/>
              <a:buFont typeface="Wingdings" charset="0"/>
              <a:buAutoNum type="arabicPeriod"/>
            </a:pPr>
            <a:r>
              <a:rPr lang="en-US" b="1" dirty="0"/>
              <a:t>Evacuate</a:t>
            </a:r>
            <a:r>
              <a:rPr lang="en-US" dirty="0"/>
              <a:t>.  Immediate evacuation of passengers on the coach in a fire situation is essential.  Principle steps for an evacuation are the same, but urgency is necessary.  In the event there are any non-ambulatory passengers on-board, the wheelchair lift may not be operational or may be close to the fire source. Even if available, operation of the lift may take too long.  In this situation, ask other passengers to assist you in getting the non-ambulatory passenger(s) off of the coach.</a:t>
            </a:r>
          </a:p>
          <a:p>
            <a:pPr marL="0" indent="0">
              <a:buSzPct val="90000"/>
              <a:buFont typeface="Wingdings" charset="0"/>
              <a:buNone/>
            </a:pPr>
            <a:endParaRPr lang="en-US" dirty="0"/>
          </a:p>
          <a:p>
            <a:r>
              <a:rPr lang="en-US" sz="1200" kern="1200" dirty="0">
                <a:solidFill>
                  <a:schemeClr val="tx1"/>
                </a:solidFill>
                <a:effectLst/>
                <a:latin typeface="+mn-lt"/>
                <a:ea typeface="+mn-ea"/>
                <a:cs typeface="+mn-cs"/>
              </a:rPr>
              <a:t>Ensure your passengers move far enough away from the coach and upwind of any smoke after evacuating. Only then should you consider trying to use a fire extinguisher or other manual fire-fighting apparatus to try to control or put out a fire (un-triggered fire suppression systems, if located near the fire, should be deployed manually at first instance of fire).</a:t>
            </a:r>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19</a:t>
            </a:fld>
            <a:endParaRPr lang="en-US"/>
          </a:p>
        </p:txBody>
      </p:sp>
    </p:spTree>
    <p:extLst>
      <p:ext uri="{BB962C8B-B14F-4D97-AF65-F5344CB8AC3E}">
        <p14:creationId xmlns:p14="http://schemas.microsoft.com/office/powerpoint/2010/main" val="3473107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a number of emergency situations that a motorcoach driver is likely to encounter throughout his or her career.  None of these situations should be routine events, though some may happen certainly more frequently than others.  Vast amounts of technology in today’s motorcoaches make them susceptible to issues which may require assistance while on a trip.  Vehicle issues are the most common personal emergency you will likely encounter.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module will also cover other less frequent emergencies and attempt to prepare you for potential exposure to these situations and provide you with information on how to handle them appropriately.</a:t>
            </a:r>
          </a:p>
          <a:p>
            <a:r>
              <a:rPr lang="en-US" sz="1200" kern="1200" dirty="0">
                <a:solidFill>
                  <a:schemeClr val="tx1"/>
                </a:solidFill>
                <a:effectLst/>
                <a:latin typeface="+mn-lt"/>
                <a:ea typeface="+mn-ea"/>
                <a:cs typeface="+mn-cs"/>
              </a:rPr>
              <a:t>Areas covered include:</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Emergency </a:t>
            </a:r>
            <a:r>
              <a:rPr lang="en-US" sz="1200" kern="1200" dirty="0">
                <a:solidFill>
                  <a:schemeClr val="tx1"/>
                </a:solidFill>
                <a:effectLst/>
                <a:latin typeface="+mn-lt"/>
                <a:ea typeface="+mn-ea"/>
                <a:cs typeface="+mn-cs"/>
              </a:rPr>
              <a:t>vehicles</a:t>
            </a:r>
          </a:p>
          <a:p>
            <a:pPr lvl="0"/>
            <a:r>
              <a:rPr lang="en-US" sz="1200" kern="1200" dirty="0">
                <a:solidFill>
                  <a:schemeClr val="tx1"/>
                </a:solidFill>
                <a:effectLst/>
                <a:latin typeface="+mn-lt"/>
                <a:ea typeface="+mn-ea"/>
                <a:cs typeface="+mn-cs"/>
              </a:rPr>
              <a:t>Breakdowns</a:t>
            </a:r>
          </a:p>
          <a:p>
            <a:pPr lvl="0"/>
            <a:r>
              <a:rPr lang="en-US" sz="1200" kern="1200" dirty="0">
                <a:solidFill>
                  <a:schemeClr val="tx1"/>
                </a:solidFill>
                <a:effectLst/>
                <a:latin typeface="+mn-lt"/>
                <a:ea typeface="+mn-ea"/>
                <a:cs typeface="+mn-cs"/>
              </a:rPr>
              <a:t>Collisions</a:t>
            </a:r>
          </a:p>
          <a:p>
            <a:pPr lvl="0"/>
            <a:r>
              <a:rPr lang="en-US" sz="1200" kern="1200" dirty="0">
                <a:solidFill>
                  <a:schemeClr val="tx1"/>
                </a:solidFill>
                <a:effectLst/>
                <a:latin typeface="+mn-lt"/>
                <a:ea typeface="+mn-ea"/>
                <a:cs typeface="+mn-cs"/>
              </a:rPr>
              <a:t>Passenger evacuation</a:t>
            </a:r>
          </a:p>
          <a:p>
            <a:pPr lvl="0"/>
            <a:r>
              <a:rPr lang="en-US" sz="1200" kern="1200" dirty="0">
                <a:solidFill>
                  <a:schemeClr val="tx1"/>
                </a:solidFill>
                <a:effectLst/>
                <a:latin typeface="+mn-lt"/>
                <a:ea typeface="+mn-ea"/>
                <a:cs typeface="+mn-cs"/>
              </a:rPr>
              <a:t>Aggressive behaviors</a:t>
            </a:r>
          </a:p>
          <a:p>
            <a:pPr lvl="0"/>
            <a:r>
              <a:rPr lang="en-US" sz="1200" kern="1200" dirty="0">
                <a:solidFill>
                  <a:schemeClr val="tx1"/>
                </a:solidFill>
                <a:effectLst/>
                <a:latin typeface="+mn-lt"/>
                <a:ea typeface="+mn-ea"/>
                <a:cs typeface="+mn-cs"/>
              </a:rPr>
              <a:t>Bus fires</a:t>
            </a:r>
          </a:p>
          <a:p>
            <a:pPr lvl="0"/>
            <a:r>
              <a:rPr lang="en-US" sz="1200" kern="1200" dirty="0">
                <a:solidFill>
                  <a:schemeClr val="tx1"/>
                </a:solidFill>
                <a:effectLst/>
                <a:latin typeface="+mn-lt"/>
                <a:ea typeface="+mn-ea"/>
                <a:cs typeface="+mn-cs"/>
              </a:rPr>
              <a:t>Tire blowouts</a:t>
            </a:r>
          </a:p>
          <a:p>
            <a:pPr lvl="0"/>
            <a:r>
              <a:rPr lang="en-US" sz="1200" kern="1200" dirty="0">
                <a:solidFill>
                  <a:schemeClr val="tx1"/>
                </a:solidFill>
                <a:effectLst/>
                <a:latin typeface="+mn-lt"/>
                <a:ea typeface="+mn-ea"/>
                <a:cs typeface="+mn-cs"/>
              </a:rPr>
              <a:t>Passenger illness</a:t>
            </a:r>
          </a:p>
          <a:p>
            <a:pPr lvl="0"/>
            <a:r>
              <a:rPr lang="en-US" sz="1200" kern="1200" dirty="0">
                <a:solidFill>
                  <a:schemeClr val="tx1"/>
                </a:solidFill>
                <a:effectLst/>
                <a:latin typeface="+mn-lt"/>
                <a:ea typeface="+mn-ea"/>
                <a:cs typeface="+mn-cs"/>
              </a:rPr>
              <a:t>Extreme weather</a:t>
            </a:r>
          </a:p>
          <a:p>
            <a:pPr lvl="0"/>
            <a:r>
              <a:rPr lang="en-US" sz="1200" kern="1200" dirty="0">
                <a:solidFill>
                  <a:schemeClr val="tx1"/>
                </a:solidFill>
                <a:effectLst/>
                <a:latin typeface="+mn-lt"/>
                <a:ea typeface="+mn-ea"/>
                <a:cs typeface="+mn-cs"/>
              </a:rPr>
              <a:t>Security concerns</a:t>
            </a:r>
          </a:p>
          <a:p>
            <a:pPr lvl="0"/>
            <a:r>
              <a:rPr lang="en-US" sz="1200" kern="1200" dirty="0">
                <a:solidFill>
                  <a:schemeClr val="tx1"/>
                </a:solidFill>
                <a:effectLst/>
                <a:latin typeface="+mn-lt"/>
                <a:ea typeface="+mn-ea"/>
                <a:cs typeface="+mn-cs"/>
              </a:rPr>
              <a:t>Sound decision-making</a:t>
            </a:r>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2</a:t>
            </a:fld>
            <a:endParaRPr lang="en-US"/>
          </a:p>
        </p:txBody>
      </p:sp>
    </p:spTree>
    <p:extLst>
      <p:ext uri="{BB962C8B-B14F-4D97-AF65-F5344CB8AC3E}">
        <p14:creationId xmlns:p14="http://schemas.microsoft.com/office/powerpoint/2010/main" val="1810949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for</a:t>
            </a:r>
            <a:r>
              <a:rPr lang="en-US" baseline="0" dirty="0"/>
              <a:t> whatever reason, your coach leaves the roadway, you must be calm in your reaction.  Unexpected movement off the roadway often results in abrupt over-reactions that can cause loss of control and potential overturn.  If you are on a paved or gravel shoulder, steer gradually back toward the roadway.  If you end up in a soft-earth median or shoulder, you should not try to steer back to toward the roadway until you have reduced speed.  Soft terrains are very difficult to steer out of </a:t>
            </a:r>
            <a:r>
              <a:rPr lang="mr-IN" baseline="0" dirty="0"/>
              <a:t>–</a:t>
            </a:r>
            <a:r>
              <a:rPr lang="en-US" baseline="0" dirty="0"/>
              <a:t> if you attempt to steer with any significant speed on a soft terrain, there is significant risk of rollover.</a:t>
            </a:r>
            <a:endParaRPr lang="en-US" dirty="0"/>
          </a:p>
        </p:txBody>
      </p:sp>
      <p:sp>
        <p:nvSpPr>
          <p:cNvPr id="4" name="Slide Number Placeholder 3"/>
          <p:cNvSpPr>
            <a:spLocks noGrp="1"/>
          </p:cNvSpPr>
          <p:nvPr>
            <p:ph type="sldNum" sz="quarter" idx="10"/>
          </p:nvPr>
        </p:nvSpPr>
        <p:spPr/>
        <p:txBody>
          <a:bodyPr/>
          <a:lstStyle/>
          <a:p>
            <a:fld id="{16FDEF3C-16A3-4148-9BDF-58719250FEE9}" type="slidenum">
              <a:rPr lang="en-US" smtClean="0"/>
              <a:t>20</a:t>
            </a:fld>
            <a:endParaRPr lang="en-US"/>
          </a:p>
        </p:txBody>
      </p:sp>
    </p:spTree>
    <p:extLst>
      <p:ext uri="{BB962C8B-B14F-4D97-AF65-F5344CB8AC3E}">
        <p14:creationId xmlns:p14="http://schemas.microsoft.com/office/powerpoint/2010/main" val="2037617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Some emergency situations, such as a fire, will require you to evacuate the passengers from the coach.  In some cases, speed of evacuation will be important; in other situations, the need will be less urgent.  In many situations - especially those where passengers could be exposed to other dangers, such as traffic on the roadway - it is preferable to keep passengers on the bus.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are the general steps in evacuation of the coach: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first step is to </a:t>
            </a:r>
            <a:r>
              <a:rPr lang="en-US" sz="1200" kern="1200" cap="none" dirty="0">
                <a:solidFill>
                  <a:schemeClr val="tx1"/>
                </a:solidFill>
                <a:effectLst/>
                <a:latin typeface="+mn-lt"/>
                <a:ea typeface="+mn-ea"/>
                <a:cs typeface="+mn-cs"/>
              </a:rPr>
              <a:t>brief the passengers</a:t>
            </a:r>
            <a:r>
              <a:rPr lang="en-US" sz="1200" kern="1200" cap="small" dirty="0">
                <a:solidFill>
                  <a:schemeClr val="tx1"/>
                </a:solidFill>
                <a:effectLst/>
                <a:latin typeface="+mn-lt"/>
                <a:ea typeface="+mn-ea"/>
                <a:cs typeface="+mn-cs"/>
              </a:rPr>
              <a:t>.</a:t>
            </a:r>
            <a:r>
              <a:rPr lang="en-US" sz="1200" kern="1200" dirty="0">
                <a:solidFill>
                  <a:schemeClr val="tx1"/>
                </a:solidFill>
                <a:effectLst/>
                <a:latin typeface="+mn-lt"/>
                <a:ea typeface="+mn-ea"/>
                <a:cs typeface="+mn-cs"/>
              </a:rPr>
              <a:t>  You should tell them</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 </a:t>
            </a:r>
            <a:r>
              <a:rPr lang="en-US" sz="1200" kern="1200" cap="none" dirty="0">
                <a:solidFill>
                  <a:schemeClr val="tx1"/>
                </a:solidFill>
                <a:effectLst/>
                <a:latin typeface="+mn-lt"/>
                <a:ea typeface="+mn-ea"/>
                <a:cs typeface="+mn-cs"/>
              </a:rPr>
              <a:t>nature of the problem and provide instruction</a:t>
            </a:r>
            <a:r>
              <a:rPr lang="en-US" sz="1200" kern="1200" cap="none" baseline="0" dirty="0">
                <a:solidFill>
                  <a:schemeClr val="tx1"/>
                </a:solidFill>
                <a:effectLst/>
                <a:latin typeface="+mn-lt"/>
                <a:ea typeface="+mn-ea"/>
                <a:cs typeface="+mn-cs"/>
              </a:rPr>
              <a:t> to exit.  If exits other than the service door are necessary, provide additional instruction and assistance.  Instruct them to stay together in a group.</a:t>
            </a:r>
          </a:p>
          <a:p>
            <a:endParaRPr lang="en-US" sz="1200" kern="1200" cap="none" baseline="0" dirty="0">
              <a:solidFill>
                <a:schemeClr val="tx1"/>
              </a:solidFill>
              <a:effectLst/>
              <a:latin typeface="+mn-lt"/>
              <a:ea typeface="+mn-ea"/>
              <a:cs typeface="+mn-cs"/>
            </a:endParaRPr>
          </a:p>
          <a:p>
            <a:r>
              <a:rPr lang="en-US" sz="1200" kern="1200" cap="none" baseline="0" dirty="0">
                <a:solidFill>
                  <a:schemeClr val="tx1"/>
                </a:solidFill>
                <a:effectLst/>
                <a:latin typeface="+mn-lt"/>
                <a:ea typeface="+mn-ea"/>
                <a:cs typeface="+mn-cs"/>
              </a:rPr>
              <a:t>Direct passengers where to go once off the motorcoach.  Choose a safe location off the roadway.  It will be helpful to recruit a passenger(s) to assist you leading passengers to the designated location while you oversee evacuation.  You may also wish to take a passenger count so you can keep track of passengers.  Direct passengers to stay together.</a:t>
            </a:r>
          </a:p>
          <a:p>
            <a:endParaRPr lang="en-US" sz="1200" kern="1200" cap="none"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they must walk along the roadway, advise them to walk single file, as far off the travel lanes as possible.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Provide assistance to any non-ambulatory or persons with mobility impairments.</a:t>
            </a: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ASK:  In some emergencies, you may have to use the emergency exits.  Besides the marked</a:t>
            </a:r>
            <a:r>
              <a:rPr lang="en-US" sz="1200" b="1" kern="1200" baseline="0" dirty="0">
                <a:solidFill>
                  <a:schemeClr val="tx1"/>
                </a:solidFill>
                <a:effectLst/>
                <a:latin typeface="+mn-lt"/>
                <a:ea typeface="+mn-ea"/>
                <a:cs typeface="+mn-cs"/>
              </a:rPr>
              <a:t> emergency exits on a motorcoach and the main service door, who can tell me another potential exit?   Answer = kick out windshield(s)</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516AD0-FEA0-8040-9FCB-FCFB3F42F4E9}" type="slidenum">
              <a:rPr lang="en-US" smtClean="0"/>
              <a:t>21</a:t>
            </a:fld>
            <a:endParaRPr lang="en-US"/>
          </a:p>
        </p:txBody>
      </p:sp>
    </p:spTree>
    <p:extLst>
      <p:ext uri="{BB962C8B-B14F-4D97-AF65-F5344CB8AC3E}">
        <p14:creationId xmlns:p14="http://schemas.microsoft.com/office/powerpoint/2010/main" val="4048249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There are two types of evacuations:</a:t>
            </a:r>
          </a:p>
          <a:p>
            <a:pPr lvl="0"/>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Emergency.  This is a situation, like a fire on the coach, when it is critical to get everyone off as soon as possible.</a:t>
            </a:r>
          </a:p>
          <a:p>
            <a:pPr marL="228600" lvl="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Controlled.  In this situation, there is not an immediate danger to the passengers.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Remember during instructions to detail urgency, and how this relates to passenger belongings. Passengers naturally want to take their belongings with them, even in an emergency. While you can control access to the items underneath the motor coach, the passengers will have access to their other belongings inside the coach. When it is an emergency evacuation, you must specify to leave all belongings.  Passengers trying to gather belongings will</a:t>
            </a:r>
            <a:r>
              <a:rPr lang="en-US" sz="1200" kern="1200" baseline="0" dirty="0">
                <a:solidFill>
                  <a:schemeClr val="tx1"/>
                </a:solidFill>
                <a:effectLst/>
                <a:latin typeface="+mn-lt"/>
                <a:ea typeface="+mn-ea"/>
                <a:cs typeface="+mn-cs"/>
              </a:rPr>
              <a:t> slow the evacuation process.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a controlled evacuation, there is less urgency and they may have time to gather some belongings.  Even in a controlled evacuation, you may want the passengers to get off without delay.  So, they will be able to take only those items that they can gather quickly.  If you have more time - for example, you are evacuating because the coach has become too hot or too cold to wait on-board - the passengers will have time to take off whatever they carried 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Try to keep an eye on passengers as they move from the coach toward the designated location. It’s desirable to keep them together so that you can continue to account for them until help arrives. This will be much easier if they are on a group charter and know each other than if it is a coach full of unrelated passengers.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Depending on the situation, it may be preferred to delay a controlled evacuation until you place your warning devices/triangles and can concentrate on monitoring the evacuation process.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stated earlier, the general preference is to keep the passengers on-board unless there is a need to evacuate.  That said, there will be times where drivers must make judgment calls with regard to permitting passengers off the vehicle during non-evacuation situations, such as when a relief bus or mechanic will take a significant time to arrive, or if the bus is uncomfortably hot.  There is no way to address every situation, so drivers will have to your best judgment in allowing passengers off to smoke, retrieve something from luggage bay, etc.</a:t>
            </a:r>
          </a:p>
        </p:txBody>
      </p:sp>
      <p:sp>
        <p:nvSpPr>
          <p:cNvPr id="4" name="Slide Number Placeholder 3"/>
          <p:cNvSpPr>
            <a:spLocks noGrp="1"/>
          </p:cNvSpPr>
          <p:nvPr>
            <p:ph type="sldNum" sz="quarter" idx="10"/>
          </p:nvPr>
        </p:nvSpPr>
        <p:spPr/>
        <p:txBody>
          <a:bodyPr/>
          <a:lstStyle/>
          <a:p>
            <a:fld id="{32516AD0-FEA0-8040-9FCB-FCFB3F42F4E9}" type="slidenum">
              <a:rPr lang="en-US" smtClean="0"/>
              <a:t>22</a:t>
            </a:fld>
            <a:endParaRPr lang="en-US"/>
          </a:p>
        </p:txBody>
      </p:sp>
    </p:spTree>
    <p:extLst>
      <p:ext uri="{BB962C8B-B14F-4D97-AF65-F5344CB8AC3E}">
        <p14:creationId xmlns:p14="http://schemas.microsoft.com/office/powerpoint/2010/main" val="4048249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Road rage is a growing problem on our highways. Learning how to deal with road rage can help you sidestep the dangerous nightmare that often follows an aggressive road rage incident. </a:t>
            </a:r>
          </a:p>
          <a:p>
            <a:endParaRPr lang="en-US" dirty="0"/>
          </a:p>
          <a:p>
            <a:r>
              <a:rPr lang="en-US" b="0" dirty="0"/>
              <a:t>If you encounter a driver who is enraged</a:t>
            </a:r>
            <a:r>
              <a:rPr lang="en-US" b="0" baseline="0" dirty="0"/>
              <a:t> about your behavior or actions, slow down to allow them to get by you or move on. Only in the worst cases will an enraged driver want to slow down to continue to show their displeasure.  If that happens, and the driver is intent on intimidating you, consider making an unscheduled stop and proceeding to a safe haven, such as a police station or firehouse.  Do not try to talk with an enraged motorist.</a:t>
            </a:r>
          </a:p>
          <a:p>
            <a:endParaRPr lang="en-US" b="0" baseline="0" dirty="0"/>
          </a:p>
          <a:p>
            <a:r>
              <a:rPr lang="en-US" dirty="0"/>
              <a:t>You must realize that you can't control another driver's behavior, but you can control your own. When another driver cuts you off, how you react will determine what happens next. If you are able to back off, take a deep breath, and remain calm, then you can defuse a potentially violent situation. Never retaliate</a:t>
            </a:r>
            <a:r>
              <a:rPr lang="en-US" baseline="0" dirty="0"/>
              <a:t> – it can only make the situation worse and jeopardize your and your passengers’ safety.</a:t>
            </a:r>
            <a:endParaRPr lang="en-US" dirty="0"/>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23</a:t>
            </a:fld>
            <a:endParaRPr lang="en-US"/>
          </a:p>
        </p:txBody>
      </p:sp>
    </p:spTree>
    <p:extLst>
      <p:ext uri="{BB962C8B-B14F-4D97-AF65-F5344CB8AC3E}">
        <p14:creationId xmlns:p14="http://schemas.microsoft.com/office/powerpoint/2010/main" val="903372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Every once in a while, you are faced with a noisy or rowdy passenger who is distractive to the rest of the passengers and to you.  Your total attention to the driving task is far too important for repetitive distractions because of one or a few passengers.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 three categories of these disruptive passengers:</a:t>
            </a:r>
          </a:p>
          <a:p>
            <a:endParaRPr lang="en-US" sz="1200" kern="1200" dirty="0">
              <a:solidFill>
                <a:schemeClr val="tx1"/>
              </a:solidFill>
              <a:effectLst/>
              <a:latin typeface="+mn-lt"/>
              <a:ea typeface="+mn-ea"/>
              <a:cs typeface="+mn-cs"/>
            </a:endParaRPr>
          </a:p>
          <a:p>
            <a:pPr marL="228600" indent="-228600">
              <a:buFont typeface="+mj-lt"/>
              <a:buAutoNum type="arabicPeriod"/>
            </a:pPr>
            <a:r>
              <a:rPr lang="en-US" sz="1200" kern="1200" baseline="0" dirty="0">
                <a:solidFill>
                  <a:schemeClr val="tx1"/>
                </a:solidFill>
                <a:effectLst/>
                <a:latin typeface="+mn-lt"/>
                <a:ea typeface="+mn-ea"/>
                <a:cs typeface="+mn-cs"/>
              </a:rPr>
              <a:t>Threatening disruption – This passenger is a concern because of the threatening manner in which they are acting toward the driver or other passengers.</a:t>
            </a:r>
          </a:p>
          <a:p>
            <a:pPr marL="228600" indent="-228600">
              <a:buFont typeface="+mj-lt"/>
              <a:buAutoNum type="arabicPeriod"/>
            </a:pPr>
            <a:r>
              <a:rPr lang="en-US" sz="1200" kern="1200" baseline="0" dirty="0">
                <a:solidFill>
                  <a:schemeClr val="tx1"/>
                </a:solidFill>
                <a:effectLst/>
                <a:latin typeface="+mn-lt"/>
                <a:ea typeface="+mn-ea"/>
                <a:cs typeface="+mn-cs"/>
              </a:rPr>
              <a:t>Behavioral disruption – This passenger’s conduct on the coach and interaction with others is disruptive to your concentration.  Examples would include rolling objects down the aisle, jumping around the coach and seats, and throwing things about. </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mn-lt"/>
                <a:ea typeface="+mn-ea"/>
                <a:cs typeface="+mn-cs"/>
              </a:rPr>
              <a:t>Social</a:t>
            </a:r>
            <a:r>
              <a:rPr lang="en-US" sz="1200" kern="1200" baseline="0" dirty="0">
                <a:solidFill>
                  <a:schemeClr val="tx1"/>
                </a:solidFill>
                <a:effectLst/>
                <a:latin typeface="+mn-lt"/>
                <a:ea typeface="+mn-ea"/>
                <a:cs typeface="+mn-cs"/>
              </a:rPr>
              <a:t> disruption – This </a:t>
            </a:r>
            <a:r>
              <a:rPr lang="en-US" sz="1200" kern="1200" dirty="0">
                <a:solidFill>
                  <a:schemeClr val="tx1"/>
                </a:solidFill>
                <a:effectLst/>
                <a:latin typeface="+mn-lt"/>
                <a:ea typeface="+mn-ea"/>
                <a:cs typeface="+mn-cs"/>
              </a:rPr>
              <a:t>passenger(s) are simply engaging in conversation with you.  They are not distractive; they are only trying to be sociable. </a:t>
            </a:r>
          </a:p>
          <a:p>
            <a:endParaRPr lang="en-US" dirty="0"/>
          </a:p>
          <a:p>
            <a:r>
              <a:rPr lang="en-US" sz="1200" kern="1200" dirty="0">
                <a:solidFill>
                  <a:schemeClr val="tx1"/>
                </a:solidFill>
                <a:effectLst/>
                <a:latin typeface="+mn-lt"/>
                <a:ea typeface="+mn-ea"/>
                <a:cs typeface="+mn-cs"/>
              </a:rPr>
              <a:t>The threatening</a:t>
            </a:r>
            <a:r>
              <a:rPr lang="en-US" sz="1200" kern="1200" baseline="0" dirty="0">
                <a:solidFill>
                  <a:schemeClr val="tx1"/>
                </a:solidFill>
                <a:effectLst/>
                <a:latin typeface="+mn-lt"/>
                <a:ea typeface="+mn-ea"/>
                <a:cs typeface="+mn-cs"/>
              </a:rPr>
              <a:t> disruption is the most dangerous, so let’s discuss how to handle it.</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the threatening disruption:</a:t>
            </a:r>
          </a:p>
          <a:p>
            <a:endParaRPr lang="en-US" sz="1200" kern="1200" dirty="0">
              <a:solidFill>
                <a:schemeClr val="tx1"/>
              </a:solidFill>
              <a:effectLst/>
              <a:latin typeface="+mn-lt"/>
              <a:ea typeface="+mn-ea"/>
              <a:cs typeface="+mn-cs"/>
            </a:endParaRPr>
          </a:p>
          <a:p>
            <a:pPr marL="171450" indent="-171450">
              <a:buFont typeface="Arial"/>
              <a:buChar char="•"/>
            </a:pPr>
            <a:r>
              <a:rPr lang="en-US" sz="1200" kern="1200" dirty="0">
                <a:solidFill>
                  <a:schemeClr val="tx1"/>
                </a:solidFill>
                <a:effectLst/>
                <a:latin typeface="+mn-lt"/>
                <a:ea typeface="+mn-ea"/>
                <a:cs typeface="+mn-cs"/>
              </a:rPr>
              <a:t>Work with your company and/or</a:t>
            </a:r>
            <a:r>
              <a:rPr lang="en-US" sz="1200" kern="1200" baseline="0" dirty="0">
                <a:solidFill>
                  <a:schemeClr val="tx1"/>
                </a:solidFill>
                <a:effectLst/>
                <a:latin typeface="+mn-lt"/>
                <a:ea typeface="+mn-ea"/>
                <a:cs typeface="+mn-cs"/>
              </a:rPr>
              <a:t> the authorities to have him/her removed from the motorcoach.  This passenger could be dangerous – if there are any threats, you should discontinue the trip until he/she is off the coach.  Options include arranging for authorities to be present at the next scheduled or unscheduled ‘rest stop’ to remove the passenger.  </a:t>
            </a:r>
          </a:p>
          <a:p>
            <a:pPr marL="171450" indent="-171450">
              <a:buFont typeface="Arial"/>
              <a:buChar char="•"/>
            </a:pPr>
            <a:endParaRPr lang="en-US" sz="1200" kern="1200" baseline="0" dirty="0">
              <a:solidFill>
                <a:schemeClr val="tx1"/>
              </a:solidFill>
              <a:effectLst/>
              <a:latin typeface="+mn-lt"/>
              <a:ea typeface="+mn-ea"/>
              <a:cs typeface="+mn-cs"/>
            </a:endParaRPr>
          </a:p>
          <a:p>
            <a:pPr marL="0" indent="0">
              <a:buFont typeface="Arial"/>
              <a:buNone/>
            </a:pPr>
            <a:r>
              <a:rPr lang="en-US" sz="1200" kern="1200" baseline="0" dirty="0">
                <a:solidFill>
                  <a:schemeClr val="tx1"/>
                </a:solidFill>
                <a:effectLst/>
                <a:latin typeface="+mn-lt"/>
                <a:ea typeface="+mn-ea"/>
                <a:cs typeface="+mn-cs"/>
              </a:rPr>
              <a:t>If there is any type of hijacking or hostage situation, you should do what you can to ensure the safety of passengers and yourself.  Use any distress signals that may incorporated into on-board communication systems to alert your company and/or the authorities.  </a:t>
            </a:r>
            <a:endParaRPr lang="en-US" sz="1200" kern="120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 behavioral disruption can also be a cause of concern because of severe distraction to the driver and required focus on safe driving.  </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the behavioral disruption:</a:t>
            </a:r>
          </a:p>
          <a:p>
            <a:endParaRPr lang="en-US" sz="1200" kern="1200" dirty="0">
              <a:solidFill>
                <a:schemeClr val="tx1"/>
              </a:solidFill>
              <a:effectLst/>
              <a:latin typeface="+mn-lt"/>
              <a:ea typeface="+mn-ea"/>
              <a:cs typeface="+mn-cs"/>
            </a:endParaRPr>
          </a:p>
          <a:p>
            <a:pPr marL="171450" indent="-171450">
              <a:buFont typeface="Arial"/>
              <a:buChar char="•"/>
            </a:pPr>
            <a:r>
              <a:rPr lang="en-US" sz="1200" kern="1200" dirty="0">
                <a:solidFill>
                  <a:schemeClr val="tx1"/>
                </a:solidFill>
                <a:effectLst/>
                <a:latin typeface="+mn-lt"/>
                <a:ea typeface="+mn-ea"/>
                <a:cs typeface="+mn-cs"/>
              </a:rPr>
              <a:t>Politely, but firmly, ask the passenger(s) to discontinue whatever it is that is distracting; if this is not effective, ask the group leader (if there is one) to attend to the distracting situation;</a:t>
            </a:r>
          </a:p>
          <a:p>
            <a:pPr marL="171450" lvl="0" indent="-171450">
              <a:buFont typeface="Arial"/>
              <a:buChar char="•"/>
            </a:pPr>
            <a:endParaRPr lang="en-US"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If necessary, pull over to the side of the road to an area that is protected from moving traffic, and address the entire group directly about the distractions and what should be done so that you can continue to drive safely;</a:t>
            </a:r>
          </a:p>
          <a:p>
            <a:pPr marL="171450" lvl="0" indent="-171450">
              <a:buFont typeface="Arial"/>
              <a:buChar char="•"/>
            </a:pPr>
            <a:endParaRPr lang="en-US"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If all else fails, consult with your management and, if in consensus, remove the disruptive/unruly passenger(s) from the motorcoach.</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171450" indent="-171450">
              <a:buFont typeface="Arial"/>
              <a:buChar cha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24</a:t>
            </a:fld>
            <a:endParaRPr lang="en-US"/>
          </a:p>
        </p:txBody>
      </p:sp>
    </p:spTree>
    <p:extLst>
      <p:ext uri="{BB962C8B-B14F-4D97-AF65-F5344CB8AC3E}">
        <p14:creationId xmlns:p14="http://schemas.microsoft.com/office/powerpoint/2010/main" val="2092912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While</a:t>
            </a:r>
            <a:r>
              <a:rPr lang="en-US" baseline="0" dirty="0"/>
              <a:t> the likelihood is extremely remote, there have been instances where a motorcoach has been hijacked or been involved in hostage situations with an armed passenger. In this situation, there is one golden rule:  Keep calm &amp; do as instructed.  Do not be a hero and jeopardize your safety or the safety of your passengers unnecessarily.</a:t>
            </a:r>
          </a:p>
          <a:p>
            <a:pPr marL="0" indent="0">
              <a:buFont typeface="+mj-lt"/>
              <a:buNone/>
            </a:pPr>
            <a:endParaRPr lang="en-US" baseline="0" dirty="0"/>
          </a:p>
          <a:p>
            <a:pPr marL="0" indent="0">
              <a:buFont typeface="+mj-lt"/>
              <a:buNone/>
            </a:pPr>
            <a:r>
              <a:rPr lang="en-US" baseline="0" dirty="0"/>
              <a:t>While following the golden rule, there are several ways to try to get help with the situation.  If there are other passengers on-board that are not involved in the hijacking or hostage, it’s very likely one of them will discreetly call 911 (if able) on a cell phone to alert authorities. In the meantime, there steps you can take to garner attention and potentially slow down the situation.  </a:t>
            </a:r>
          </a:p>
          <a:p>
            <a:pPr marL="0" indent="0">
              <a:buFont typeface="+mj-lt"/>
              <a:buNone/>
            </a:pPr>
            <a:endParaRPr lang="en-US" baseline="0" dirty="0"/>
          </a:p>
          <a:p>
            <a:pPr marL="228600" indent="-228600">
              <a:buFont typeface="+mj-lt"/>
              <a:buAutoNum type="arabicPeriod"/>
            </a:pPr>
            <a:r>
              <a:rPr lang="en-US" baseline="0" dirty="0"/>
              <a:t>Utilize any electronic distress signals incorporated into the bus communication systems to alert dispatch of issues.  If you have such a system, this should be sufficient to get responders to you.</a:t>
            </a:r>
          </a:p>
          <a:p>
            <a:pPr marL="228600" indent="-228600">
              <a:buFont typeface="+mj-lt"/>
              <a:buAutoNum type="arabicPeriod"/>
            </a:pPr>
            <a:r>
              <a:rPr lang="en-US" baseline="0" dirty="0"/>
              <a:t>If asked to communicate with dispatch, use any special emergency code word provided to indicate an emergency or talk strangely without being obvious to raise concern with dispatch.</a:t>
            </a:r>
          </a:p>
          <a:p>
            <a:pPr marL="228600" indent="-228600">
              <a:buFont typeface="+mj-lt"/>
              <a:buAutoNum type="arabicPeriod"/>
            </a:pPr>
            <a:r>
              <a:rPr lang="en-US" baseline="0" dirty="0"/>
              <a:t>Try to silently and inconspicuously garner attention and concern from other motorists or even passing police personnel in the hopes they take some action. Examples include flashing headlights on and off, weaving slightly as if you were intoxicated, or driving unusually slow or fast.</a:t>
            </a:r>
          </a:p>
          <a:p>
            <a:pPr marL="228600" indent="-228600">
              <a:buFont typeface="+mj-lt"/>
              <a:buAutoNum type="arabicPeriod"/>
            </a:pPr>
            <a:r>
              <a:rPr lang="en-US" baseline="0" dirty="0"/>
              <a:t>If you have a way to dial 911 on a cell phone without the threat noticing, do so even if you can’t talk directly into the phone.  </a:t>
            </a:r>
          </a:p>
          <a:p>
            <a:pPr marL="228600" indent="-228600">
              <a:buFont typeface="+mj-lt"/>
              <a:buAutoNum type="arabicPeriod"/>
            </a:pPr>
            <a:r>
              <a:rPr lang="en-US" baseline="0" dirty="0"/>
              <a:t>Try to find a way to get the threat to allow you to stop the coach – perhaps a personal bathroom break or to investigate a (phony) vehicle issue.  Any stop will buy time and allow you or others to potentially alert others of the dangerous situation.</a:t>
            </a:r>
          </a:p>
        </p:txBody>
      </p:sp>
      <p:sp>
        <p:nvSpPr>
          <p:cNvPr id="4" name="Slide Number Placeholder 3"/>
          <p:cNvSpPr>
            <a:spLocks noGrp="1"/>
          </p:cNvSpPr>
          <p:nvPr>
            <p:ph type="sldNum" sz="quarter" idx="10"/>
          </p:nvPr>
        </p:nvSpPr>
        <p:spPr/>
        <p:txBody>
          <a:bodyPr/>
          <a:lstStyle/>
          <a:p>
            <a:fld id="{32516AD0-FEA0-8040-9FCB-FCFB3F42F4E9}" type="slidenum">
              <a:rPr lang="en-US" smtClean="0"/>
              <a:t>25</a:t>
            </a:fld>
            <a:endParaRPr lang="en-US"/>
          </a:p>
        </p:txBody>
      </p:sp>
    </p:spTree>
    <p:extLst>
      <p:ext uri="{BB962C8B-B14F-4D97-AF65-F5344CB8AC3E}">
        <p14:creationId xmlns:p14="http://schemas.microsoft.com/office/powerpoint/2010/main" val="903372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many other types of emergency situation that can pop up during a trip.  Here are a few and steps you should take as a driver.</a:t>
            </a:r>
          </a:p>
          <a:p>
            <a:endParaRPr lang="en-US" baseline="0" dirty="0"/>
          </a:p>
          <a:p>
            <a:pPr marL="171450" indent="-171450">
              <a:buFont typeface="Arial"/>
              <a:buChar char="•"/>
            </a:pPr>
            <a:r>
              <a:rPr lang="en-US" b="1" baseline="0" dirty="0"/>
              <a:t>Other Security Concerns</a:t>
            </a:r>
            <a:r>
              <a:rPr lang="en-US" baseline="0" dirty="0"/>
              <a:t>.  If you witness a security incident or see something that concerns you, contact 911 and provide details so your concerns can be investigated.  If the concern involves your motorcoach, make sure all passengers are evacuated and in a safe location before you call.  Do not resume the trip until your fears are alleviated.</a:t>
            </a:r>
          </a:p>
          <a:p>
            <a:pPr marL="171450" indent="-171450">
              <a:buFont typeface="Arial"/>
              <a:buChar char="•"/>
            </a:pPr>
            <a:endParaRPr lang="en-US" baseline="0" dirty="0"/>
          </a:p>
          <a:p>
            <a:pPr marL="171450" indent="-171450">
              <a:buFont typeface="Arial"/>
              <a:buChar char="•"/>
            </a:pPr>
            <a:r>
              <a:rPr lang="en-US" b="1" baseline="0" dirty="0"/>
              <a:t>Passenger Illness. </a:t>
            </a:r>
            <a:r>
              <a:rPr lang="en-US" b="0" baseline="0" dirty="0"/>
              <a:t>If you have a passenger fall ill, makes sure the bus is in a visible and accessible location for emergency responders and call 911.</a:t>
            </a:r>
          </a:p>
          <a:p>
            <a:pPr marL="171450" indent="-171450">
              <a:buFont typeface="Arial"/>
              <a:buChar char="•"/>
            </a:pPr>
            <a:endParaRPr lang="en-US" b="0" baseline="0" dirty="0"/>
          </a:p>
          <a:p>
            <a:pPr marL="171450" indent="-171450">
              <a:buFont typeface="Arial"/>
              <a:buChar char="•"/>
            </a:pPr>
            <a:r>
              <a:rPr lang="en-US" b="1" baseline="0" dirty="0"/>
              <a:t>Extreme Weather.</a:t>
            </a:r>
            <a:r>
              <a:rPr lang="en-US" b="0" baseline="0" dirty="0"/>
              <a:t>  Hopefully you’ll never be caught off guard by unexpected weather.  However, if you experience extreme weather, such a s a tornado, find a safe haven for your passengers.  These include commercial structures suited for large crowds, such as hotels.</a:t>
            </a:r>
            <a:endParaRPr lang="en-US" b="1" dirty="0"/>
          </a:p>
        </p:txBody>
      </p:sp>
      <p:sp>
        <p:nvSpPr>
          <p:cNvPr id="4" name="Slide Number Placeholder 3"/>
          <p:cNvSpPr>
            <a:spLocks noGrp="1"/>
          </p:cNvSpPr>
          <p:nvPr>
            <p:ph type="sldNum" sz="quarter" idx="10"/>
          </p:nvPr>
        </p:nvSpPr>
        <p:spPr/>
        <p:txBody>
          <a:bodyPr/>
          <a:lstStyle/>
          <a:p>
            <a:fld id="{32516AD0-FEA0-8040-9FCB-FCFB3F42F4E9}" type="slidenum">
              <a:rPr lang="en-US" smtClean="0"/>
              <a:t>26</a:t>
            </a:fld>
            <a:endParaRPr lang="en-US"/>
          </a:p>
        </p:txBody>
      </p:sp>
    </p:spTree>
    <p:extLst>
      <p:ext uri="{BB962C8B-B14F-4D97-AF65-F5344CB8AC3E}">
        <p14:creationId xmlns:p14="http://schemas.microsoft.com/office/powerpoint/2010/main" val="3171418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Laws pertaining to commercial vehicles with regard to emergency vehicles along the roadway are no different than the laws pertaining to passenger vehicles with regard to the same.  While each state has their own specific laws with how motorists are to respond to the presence of an emergency vehicle, they all are somewhat similar in nature.  Basically you must always yield, and, if you must pass a stationary emergency vehicle, you should move as far away from it as possible and pass with caution.</a:t>
            </a:r>
            <a:endParaRPr lang="en-US" dirty="0"/>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3</a:t>
            </a:fld>
            <a:endParaRPr lang="en-US"/>
          </a:p>
        </p:txBody>
      </p:sp>
    </p:spTree>
    <p:extLst>
      <p:ext uri="{BB962C8B-B14F-4D97-AF65-F5344CB8AC3E}">
        <p14:creationId xmlns:p14="http://schemas.microsoft.com/office/powerpoint/2010/main" val="2875167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a number of emergency situations within this module which could find the driver, coach, and passengers on the side of a roadway.  Anytime a commercial vehicle is stopped on the side of the roadway, there are steps and procedures that should be followed to comply with Federal Motor Carrier Safety Regulations (FMCSRs). Additionally, steps must be taken to manage passengers and ensure safety in these situations.  Rather than repeat these steps and processes for each emergency situation to which they could apply, we’ll detail the procedures to follow here once.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Whenever there is an emergency along the roadway, you must find a safe place to park, turn on your hazards/4-way flashers, and place your reflective warning devices/triangles.  Certain emergency situations, such as a fire, may preclude placement of the reflective warning devices/triangles.  Some emergencies are more time sensitive than others. In any emergency, you must remember to consider other traffic around you as you move to a safe location off the roadway.</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Move off the roadway to safe location.</a:t>
            </a:r>
            <a:r>
              <a:rPr lang="en-US" sz="1200" kern="1200" dirty="0">
                <a:solidFill>
                  <a:schemeClr val="tx1"/>
                </a:solidFill>
                <a:effectLst/>
                <a:latin typeface="+mn-lt"/>
                <a:ea typeface="+mn-ea"/>
                <a:cs typeface="+mn-cs"/>
              </a:rPr>
              <a:t>  Pull off the roadway and stop.  The circumstances of the emergency will dictate how much time you have and options available in finding a location to stop the coach.  Turn on your four-way flashers, and try to avoid abrupt changes in speed and direction that could make you a hazard to other vehicles on the roadway.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Avoid parking on the shoulder if possible. Try and find a rest area, parking lot, or other location well off the roadway that will accommodate the coach.  Make sure the area chosen will support the weight of the coach. However, don’t risk additional danger if there is no other suitable alternative.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must park on the shoulder of the road, try to find a location wide enough so that you can pull completely off the travel lanes of the roadway.  Avoid soft shoulders which may not support the weight of the coach.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Stopping within the traffic lanes should be a last resort.  If you must do this, plan to park as far to the right as you can.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Secure the coach.</a:t>
            </a:r>
            <a:r>
              <a:rPr lang="en-US" sz="1200" kern="1200" dirty="0">
                <a:solidFill>
                  <a:schemeClr val="tx1"/>
                </a:solidFill>
                <a:effectLst/>
                <a:latin typeface="+mn-lt"/>
                <a:ea typeface="+mn-ea"/>
                <a:cs typeface="+mn-cs"/>
              </a:rPr>
              <a:t>  Once the coach is stopped, set the parking brake, place the transmission in neutral or park, and shut the engine off.  This may sound like an obvious step, but stressful situations sometimes cause drivers to miss the obvious, since you’ll be thinking ahead to the next steps. Leave the 4-way flashers/hazards on.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Manage passengers.</a:t>
            </a:r>
            <a:r>
              <a:rPr lang="en-US" sz="1200" kern="1200" dirty="0">
                <a:solidFill>
                  <a:schemeClr val="tx1"/>
                </a:solidFill>
                <a:effectLst/>
                <a:latin typeface="+mn-lt"/>
                <a:ea typeface="+mn-ea"/>
                <a:cs typeface="+mn-cs"/>
              </a:rPr>
              <a:t>  If you have passengers on-board, you should briefly and quickly communicate with them what is happening and what the next steps are.  If the situation does not require passenger evacuation, ask them to stay seated on-board.</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Place warning devices.</a:t>
            </a:r>
            <a:r>
              <a:rPr lang="en-US" sz="1200" kern="1200" dirty="0">
                <a:solidFill>
                  <a:schemeClr val="tx1"/>
                </a:solidFill>
                <a:effectLst/>
                <a:latin typeface="+mn-lt"/>
                <a:ea typeface="+mn-ea"/>
                <a:cs typeface="+mn-cs"/>
              </a:rPr>
              <a:t> FMCSRs require that warning devices be displayed whenever you are stopped on the shoulder or travel portion of a highway for any reason other than normal traffic stops.  The warning devices must be placed within 10 minutes of stopping.  Specified locations of the placement of the warning devices depend upon the type of roadway the </a:t>
            </a:r>
            <a:r>
              <a:rPr lang="en-US" sz="1200" kern="1200" dirty="0" err="1">
                <a:solidFill>
                  <a:schemeClr val="tx1"/>
                </a:solidFill>
                <a:effectLst/>
                <a:latin typeface="+mn-lt"/>
                <a:ea typeface="+mn-ea"/>
                <a:cs typeface="+mn-cs"/>
              </a:rPr>
              <a:t>motorcoach</a:t>
            </a:r>
            <a:r>
              <a:rPr lang="en-US" sz="1200" kern="1200" dirty="0">
                <a:solidFill>
                  <a:schemeClr val="tx1"/>
                </a:solidFill>
                <a:effectLst/>
                <a:latin typeface="+mn-lt"/>
                <a:ea typeface="+mn-ea"/>
                <a:cs typeface="+mn-cs"/>
              </a:rPr>
              <a:t> is stopped on.</a:t>
            </a:r>
          </a:p>
        </p:txBody>
      </p:sp>
      <p:sp>
        <p:nvSpPr>
          <p:cNvPr id="4" name="Slide Number Placeholder 3"/>
          <p:cNvSpPr>
            <a:spLocks noGrp="1"/>
          </p:cNvSpPr>
          <p:nvPr>
            <p:ph type="sldNum" sz="quarter" idx="10"/>
          </p:nvPr>
        </p:nvSpPr>
        <p:spPr/>
        <p:txBody>
          <a:bodyPr/>
          <a:lstStyle/>
          <a:p>
            <a:fld id="{32516AD0-FEA0-8040-9FCB-FCFB3F42F4E9}" type="slidenum">
              <a:rPr lang="en-US" smtClean="0"/>
              <a:t>4</a:t>
            </a:fld>
            <a:endParaRPr lang="en-US"/>
          </a:p>
        </p:txBody>
      </p:sp>
    </p:spTree>
    <p:extLst>
      <p:ext uri="{BB962C8B-B14F-4D97-AF65-F5344CB8AC3E}">
        <p14:creationId xmlns:p14="http://schemas.microsoft.com/office/powerpoint/2010/main" val="2442347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Whenever you park on the roadway or shoulder, regulations require you to place warning devices in specific locations within 10 minutes.  These required warning devices are more commonly referred to by drivers and companies as “emergency triangles”, or simply “triangles”.  These warning devices, or a suitable alternative, are required by safety regulations to be carried on-board every commercial vehicle</a:t>
            </a:r>
            <a:r>
              <a:rPr lang="en-US" sz="1200" kern="1200" baseline="0" dirty="0">
                <a:solidFill>
                  <a:schemeClr val="tx1"/>
                </a:solidFill>
                <a:effectLst/>
                <a:latin typeface="+mn-lt"/>
                <a:ea typeface="+mn-ea"/>
                <a:cs typeface="+mn-cs"/>
              </a:rPr>
              <a:t> – you should verify their presence during the pre-trip inspection.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Specific placement of these warning devices is also detailed in the safety regulations. Placement in relation to the stopped commercial vehicle is dependent upon the type of roadway on which the vehicle is stopped.</a:t>
            </a:r>
          </a:p>
        </p:txBody>
      </p:sp>
      <p:sp>
        <p:nvSpPr>
          <p:cNvPr id="4" name="Slide Number Placeholder 3"/>
          <p:cNvSpPr>
            <a:spLocks noGrp="1"/>
          </p:cNvSpPr>
          <p:nvPr>
            <p:ph type="sldNum" sz="quarter" idx="10"/>
          </p:nvPr>
        </p:nvSpPr>
        <p:spPr/>
        <p:txBody>
          <a:bodyPr/>
          <a:lstStyle/>
          <a:p>
            <a:fld id="{32516AD0-FEA0-8040-9FCB-FCFB3F42F4E9}" type="slidenum">
              <a:rPr lang="en-US" smtClean="0"/>
              <a:t>5</a:t>
            </a:fld>
            <a:endParaRPr lang="en-US"/>
          </a:p>
        </p:txBody>
      </p:sp>
    </p:spTree>
    <p:extLst>
      <p:ext uri="{BB962C8B-B14F-4D97-AF65-F5344CB8AC3E}">
        <p14:creationId xmlns:p14="http://schemas.microsoft.com/office/powerpoint/2010/main" val="3960579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a divided highway or one-way road, place all three triangles behind the </a:t>
            </a:r>
            <a:r>
              <a:rPr lang="en-US" sz="1200" kern="1200" dirty="0" err="1">
                <a:solidFill>
                  <a:schemeClr val="tx1"/>
                </a:solidFill>
                <a:effectLst/>
                <a:latin typeface="+mn-lt"/>
                <a:ea typeface="+mn-ea"/>
                <a:cs typeface="+mn-cs"/>
              </a:rPr>
              <a:t>motorcoach</a:t>
            </a:r>
            <a:r>
              <a:rPr lang="en-US" sz="1200" kern="1200" dirty="0">
                <a:solidFill>
                  <a:schemeClr val="tx1"/>
                </a:solidFill>
                <a:effectLst/>
                <a:latin typeface="+mn-lt"/>
                <a:ea typeface="+mn-ea"/>
                <a:cs typeface="+mn-cs"/>
              </a:rPr>
              <a:t>.  Place one triangle 10 feet behind the coach, another 100 feet behind, and the last 200 feet behind.  This will give your approaching traffic plenty of warning so they can avoid your disabled vehicle.</a:t>
            </a:r>
          </a:p>
        </p:txBody>
      </p:sp>
      <p:sp>
        <p:nvSpPr>
          <p:cNvPr id="4" name="Slide Number Placeholder 3"/>
          <p:cNvSpPr>
            <a:spLocks noGrp="1"/>
          </p:cNvSpPr>
          <p:nvPr>
            <p:ph type="sldNum" sz="quarter" idx="10"/>
          </p:nvPr>
        </p:nvSpPr>
        <p:spPr/>
        <p:txBody>
          <a:bodyPr/>
          <a:lstStyle/>
          <a:p>
            <a:fld id="{32516AD0-FEA0-8040-9FCB-FCFB3F42F4E9}" type="slidenum">
              <a:rPr lang="en-US" smtClean="0"/>
              <a:t>6</a:t>
            </a:fld>
            <a:endParaRPr lang="en-US"/>
          </a:p>
        </p:txBody>
      </p:sp>
    </p:spTree>
    <p:extLst>
      <p:ext uri="{BB962C8B-B14F-4D97-AF65-F5344CB8AC3E}">
        <p14:creationId xmlns:p14="http://schemas.microsoft.com/office/powerpoint/2010/main" val="2908583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roads with two-way traffic, place one triangle in front of the coach and two behind. One should be 100 feet ahead of the coach, a second should be 10 feet behind the coach, and a third should be 100 feet behind. The one ahead of the coach should be placed last. This placement applies to all roads with two-way traffic and no center divider, no matter how many lanes they have.</a:t>
            </a:r>
          </a:p>
        </p:txBody>
      </p:sp>
      <p:sp>
        <p:nvSpPr>
          <p:cNvPr id="4" name="Slide Number Placeholder 3"/>
          <p:cNvSpPr>
            <a:spLocks noGrp="1"/>
          </p:cNvSpPr>
          <p:nvPr>
            <p:ph type="sldNum" sz="quarter" idx="10"/>
          </p:nvPr>
        </p:nvSpPr>
        <p:spPr/>
        <p:txBody>
          <a:bodyPr/>
          <a:lstStyle/>
          <a:p>
            <a:fld id="{32516AD0-FEA0-8040-9FCB-FCFB3F42F4E9}" type="slidenum">
              <a:rPr lang="en-US" smtClean="0"/>
              <a:t>7</a:t>
            </a:fld>
            <a:endParaRPr lang="en-US"/>
          </a:p>
        </p:txBody>
      </p:sp>
    </p:spTree>
    <p:extLst>
      <p:ext uri="{BB962C8B-B14F-4D97-AF65-F5344CB8AC3E}">
        <p14:creationId xmlns:p14="http://schemas.microsoft.com/office/powerpoint/2010/main" val="2908583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your </a:t>
            </a:r>
            <a:r>
              <a:rPr lang="en-US" sz="1200" kern="1200" dirty="0" err="1">
                <a:solidFill>
                  <a:schemeClr val="tx1"/>
                </a:solidFill>
                <a:effectLst/>
                <a:latin typeface="+mn-lt"/>
                <a:ea typeface="+mn-ea"/>
                <a:cs typeface="+mn-cs"/>
              </a:rPr>
              <a:t>motorcoach</a:t>
            </a:r>
            <a:r>
              <a:rPr lang="en-US" sz="1200" kern="1200" dirty="0">
                <a:solidFill>
                  <a:schemeClr val="tx1"/>
                </a:solidFill>
                <a:effectLst/>
                <a:latin typeface="+mn-lt"/>
                <a:ea typeface="+mn-ea"/>
                <a:cs typeface="+mn-cs"/>
              </a:rPr>
              <a:t> is stopped within 500 feet of a curve, crest of a hill, or other sight obstruction that would prevent oncoming traffic from seeing your parked coach, the triangle on the side of the obstruction may be placed anywhere between 100 and 500 feet from the coach.  In general, the faster the traffic is moving, the further away the triangle should be placed.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Notice that the curve, hill crest, or other sight obstruction may be behind the coach, as well as ahead of it. Either way, you have flexibility in the placement of the triangle that is closest to the obstruction. You may place it between 100 and 500 feet from the coach.  The triangle ahead of the coach should be placed last.</a:t>
            </a:r>
          </a:p>
        </p:txBody>
      </p:sp>
      <p:sp>
        <p:nvSpPr>
          <p:cNvPr id="4" name="Slide Number Placeholder 3"/>
          <p:cNvSpPr>
            <a:spLocks noGrp="1"/>
          </p:cNvSpPr>
          <p:nvPr>
            <p:ph type="sldNum" sz="quarter" idx="10"/>
          </p:nvPr>
        </p:nvSpPr>
        <p:spPr/>
        <p:txBody>
          <a:bodyPr/>
          <a:lstStyle/>
          <a:p>
            <a:fld id="{32516AD0-FEA0-8040-9FCB-FCFB3F42F4E9}" type="slidenum">
              <a:rPr lang="en-US" smtClean="0"/>
              <a:t>8</a:t>
            </a:fld>
            <a:endParaRPr lang="en-US"/>
          </a:p>
        </p:txBody>
      </p:sp>
    </p:spTree>
    <p:extLst>
      <p:ext uri="{BB962C8B-B14F-4D97-AF65-F5344CB8AC3E}">
        <p14:creationId xmlns:p14="http://schemas.microsoft.com/office/powerpoint/2010/main" val="2908583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Breakdowns can happen at any point during a trip.  Drivers tend to visualize the worse situations – a breakdown along a busy highway.  While this is certainly possible, it’s also possible that you could experience a breakdown at other points along a trip, such as when overnighting at a hotel.  And, while breakdowns do happen, they</a:t>
            </a:r>
            <a:r>
              <a:rPr lang="en-US" baseline="0" dirty="0"/>
              <a:t> sometimes can be avoided by attentive drivers.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More important than the breakdown itself are coach symptoms which may indicate a pending issue.  Drivers must pay close attention to any symptoms or indications that the coach is not running normally.  When there are indications that something is wrong with the coach</a:t>
            </a:r>
            <a:r>
              <a:rPr lang="en-US" baseline="0" dirty="0"/>
              <a:t> that could lead to a breakdown or safety issue</a:t>
            </a:r>
            <a:r>
              <a:rPr lang="en-US" dirty="0"/>
              <a:t>, drivers should resist the temptation</a:t>
            </a:r>
            <a:r>
              <a:rPr lang="en-US" baseline="0" dirty="0"/>
              <a:t> to try to “limp’ the bus home for service.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For instance, i</a:t>
            </a:r>
            <a:r>
              <a:rPr lang="en-US" dirty="0">
                <a:latin typeface="Calibri" charset="0"/>
              </a:rPr>
              <a:t>f you feel vibration or hear an unusual noise, try to localize it from the driver's seat. Then stop the coach in a safe location and inspect the coach to find the source of the problem.  There are many possible sources of vibration and noise, including a flat tire, loose wheel lugs, a failing driveshaft, a failing wheel bearing, or a wheel out of balance. Some of these causes are extremely serious; others are easily fixed.  In</a:t>
            </a:r>
            <a:r>
              <a:rPr lang="en-US" baseline="0" dirty="0">
                <a:latin typeface="Calibri" charset="0"/>
              </a:rPr>
              <a:t> any case </a:t>
            </a:r>
            <a:r>
              <a:rPr lang="mr-IN" baseline="0" dirty="0">
                <a:latin typeface="Calibri" charset="0"/>
              </a:rPr>
              <a:t>–</a:t>
            </a:r>
            <a:r>
              <a:rPr lang="en-US" baseline="0" dirty="0">
                <a:latin typeface="Calibri" charset="0"/>
              </a:rPr>
              <a:t> whether you think you’ve identified the source or were unable to - p</a:t>
            </a:r>
            <a:r>
              <a:rPr lang="en-US" dirty="0">
                <a:latin typeface="Calibri" charset="0"/>
              </a:rPr>
              <a:t>hone your company for further direction.  Many times, describing the symptoms you observed</a:t>
            </a:r>
            <a:r>
              <a:rPr lang="en-US" baseline="0" dirty="0">
                <a:latin typeface="Calibri" charset="0"/>
              </a:rPr>
              <a:t> can help mechanics troubleshoot the problem and determine if it is safe to continue.</a:t>
            </a:r>
            <a:endParaRPr lang="en-US" dirty="0">
              <a:latin typeface="Calibri" charset="0"/>
            </a:endParaRPr>
          </a:p>
          <a:p>
            <a:endParaRPr lang="en-US" baseline="0" dirty="0"/>
          </a:p>
          <a:p>
            <a:r>
              <a:rPr lang="en-US" baseline="0" dirty="0"/>
              <a:t>As always, drivers should detail specific issues and concerns experienced with the coach on vehicle inspection reports so that proper follow-up can be initiated.  Being as specific as possible is critical to assisting maintenance personnel in identifying potential pending problems and failures.</a:t>
            </a:r>
            <a:endParaRPr lang="en-US" dirty="0"/>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9</a:t>
            </a:fld>
            <a:endParaRPr lang="en-US"/>
          </a:p>
        </p:txBody>
      </p:sp>
    </p:spTree>
    <p:extLst>
      <p:ext uri="{BB962C8B-B14F-4D97-AF65-F5344CB8AC3E}">
        <p14:creationId xmlns:p14="http://schemas.microsoft.com/office/powerpoint/2010/main" val="2318499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5E13F63-ADB9-B84D-ACAA-14F22621255D}"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1765255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06E3D4-ECE6-0C4D-8D4F-8E5A98FF0BFF}"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1938806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F88E78-0D56-7146-8D5D-76C7190F839F}"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797300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503343"/>
            <a:ext cx="8229600" cy="4525963"/>
          </a:xfrm>
        </p:spPr>
        <p:txBody>
          <a:bodyPr/>
          <a:lstStyle>
            <a:lvl1pPr>
              <a:defRPr sz="3000"/>
            </a:lvl1pPr>
            <a:lvl2pPr>
              <a:lnSpc>
                <a:spcPct val="110000"/>
              </a:lnSpc>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6A2035-51CE-4C42-8328-E366376C164A}"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4269543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785A5A1E-46E2-D34D-959B-7399EE8E308B}"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2628459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AC64B5-12D7-A243-AF4F-B65781C88B87}" type="datetime1">
              <a:rPr lang="en-US" smtClean="0"/>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2979414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C8C4F8-F568-DD4A-8394-D3E5D3336AF1}" type="datetime1">
              <a:rPr lang="en-US" smtClean="0"/>
              <a:t>12/13/2019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156131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0EA9AC-13D0-AD48-9CA7-40EA9FBA5C79}" type="datetime1">
              <a:rPr lang="en-US" smtClean="0"/>
              <a:t>12/13/2019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446725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ADE57-6F92-524A-B616-308052E20D5D}" type="datetime1">
              <a:rPr lang="en-US" smtClean="0"/>
              <a:t>12/13/2019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3402762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1DB2FB-561A-B247-9583-524A9942F3F8}" type="datetime1">
              <a:rPr lang="en-US" smtClean="0"/>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4067192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111C43-8FD0-984D-B1A4-5E8F6E2EAF43}" type="datetime1">
              <a:rPr lang="en-US" smtClean="0"/>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573680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4083"/>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52964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894B9-9CC4-584F-A096-C23629D71BDB}" type="datetime1">
              <a:rPr lang="en-US" smtClean="0"/>
              <a:t>12/13/2019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47B6F-9840-7F4D-B8BA-4808CE6D37B9}" type="slidenum">
              <a:rPr lang="en-US" smtClean="0"/>
              <a:t>‹#›</a:t>
            </a:fld>
            <a:endParaRPr lang="en-US" dirty="0"/>
          </a:p>
        </p:txBody>
      </p:sp>
    </p:spTree>
    <p:extLst>
      <p:ext uri="{BB962C8B-B14F-4D97-AF65-F5344CB8AC3E}">
        <p14:creationId xmlns:p14="http://schemas.microsoft.com/office/powerpoint/2010/main" val="3219854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lnSpc>
          <a:spcPct val="100000"/>
        </a:lnSpc>
        <a:spcBef>
          <a:spcPts val="0"/>
        </a:spcBef>
        <a:spcAft>
          <a:spcPts val="1200"/>
        </a:spcAft>
        <a:buFont typeface="Arial"/>
        <a:buChar char="•"/>
        <a:defRPr sz="3000" kern="1200">
          <a:solidFill>
            <a:schemeClr val="tx1"/>
          </a:solidFill>
          <a:latin typeface="+mn-lt"/>
          <a:ea typeface="+mn-ea"/>
          <a:cs typeface="+mn-cs"/>
        </a:defRPr>
      </a:lvl1pPr>
      <a:lvl2pPr marL="742950" indent="-285750" algn="l" defTabSz="457200" rtl="0" eaLnBrk="1" latinLnBrk="0" hangingPunct="1">
        <a:lnSpc>
          <a:spcPct val="100000"/>
        </a:lnSpc>
        <a:spcBef>
          <a:spcPts val="0"/>
        </a:spcBef>
        <a:spcAft>
          <a:spcPts val="1200"/>
        </a:spcAft>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100000"/>
        </a:lnSpc>
        <a:spcBef>
          <a:spcPts val="0"/>
        </a:spcBef>
        <a:spcAft>
          <a:spcPts val="1200"/>
        </a:spcAft>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79866"/>
            <a:ext cx="7772400" cy="1590633"/>
          </a:xfrm>
          <a:solidFill>
            <a:schemeClr val="tx1">
              <a:lumMod val="65000"/>
              <a:lumOff val="35000"/>
            </a:schemeClr>
          </a:solidFill>
          <a:ln w="38100">
            <a:solidFill>
              <a:schemeClr val="bg1"/>
            </a:solidFill>
          </a:ln>
          <a:effectLst>
            <a:outerShdw blurRad="50800" dist="38100" dir="2700000" algn="tl" rotWithShape="0">
              <a:srgbClr val="000000">
                <a:alpha val="43000"/>
              </a:srgbClr>
            </a:outerShdw>
          </a:effectLst>
        </p:spPr>
        <p:txBody>
          <a:bodyPr/>
          <a:lstStyle/>
          <a:p>
            <a:r>
              <a:rPr lang="en-US" b="0" dirty="0">
                <a:solidFill>
                  <a:srgbClr val="FFFFFF"/>
                </a:solidFill>
                <a:latin typeface="+mn-lt"/>
              </a:rPr>
              <a:t>EMERGENCY SITUATIONS</a:t>
            </a:r>
          </a:p>
        </p:txBody>
      </p:sp>
      <p:pic>
        <p:nvPicPr>
          <p:cNvPr id="4" name="Picture 3" title="Emergency Cone "/>
          <p:cNvPicPr/>
          <p:nvPr/>
        </p:nvPicPr>
        <p:blipFill>
          <a:blip r:embed="rId3">
            <a:extLst>
              <a:ext uri="{28A0092B-C50C-407E-A947-70E740481C1C}">
                <a14:useLocalDpi xmlns:a14="http://schemas.microsoft.com/office/drawing/2010/main" val="0"/>
              </a:ext>
            </a:extLst>
          </a:blip>
          <a:srcRect/>
          <a:stretch>
            <a:fillRect/>
          </a:stretch>
        </p:blipFill>
        <p:spPr bwMode="auto">
          <a:xfrm>
            <a:off x="685799" y="2871615"/>
            <a:ext cx="1759551" cy="2028139"/>
          </a:xfrm>
          <a:prstGeom prst="rect">
            <a:avLst/>
          </a:prstGeom>
          <a:noFill/>
          <a:ln>
            <a:noFill/>
          </a:ln>
        </p:spPr>
      </p:pic>
      <p:pic>
        <p:nvPicPr>
          <p:cNvPr id="6" name="Picture 5" title="Truck on fire"/>
          <p:cNvPicPr/>
          <p:nvPr/>
        </p:nvPicPr>
        <p:blipFill>
          <a:blip r:embed="rId4"/>
          <a:stretch>
            <a:fillRect/>
          </a:stretch>
        </p:blipFill>
        <p:spPr>
          <a:xfrm>
            <a:off x="3004560" y="2871615"/>
            <a:ext cx="3108818" cy="2028139"/>
          </a:xfrm>
          <a:prstGeom prst="rect">
            <a:avLst/>
          </a:prstGeom>
        </p:spPr>
      </p:pic>
      <p:pic>
        <p:nvPicPr>
          <p:cNvPr id="7" name="Picture 6" title="Flat tire"/>
          <p:cNvPicPr/>
          <p:nvPr/>
        </p:nvPicPr>
        <p:blipFill>
          <a:blip r:embed="rId5">
            <a:extLst>
              <a:ext uri="{28A0092B-C50C-407E-A947-70E740481C1C}">
                <a14:useLocalDpi xmlns:a14="http://schemas.microsoft.com/office/drawing/2010/main" val="0"/>
              </a:ext>
            </a:extLst>
          </a:blip>
          <a:srcRect/>
          <a:stretch>
            <a:fillRect/>
          </a:stretch>
        </p:blipFill>
        <p:spPr bwMode="auto">
          <a:xfrm>
            <a:off x="6698649" y="2871615"/>
            <a:ext cx="1759551" cy="2028137"/>
          </a:xfrm>
          <a:prstGeom prst="rect">
            <a:avLst/>
          </a:prstGeom>
          <a:noFill/>
          <a:ln>
            <a:noFill/>
          </a:ln>
        </p:spPr>
      </p:pic>
    </p:spTree>
    <p:extLst>
      <p:ext uri="{BB962C8B-B14F-4D97-AF65-F5344CB8AC3E}">
        <p14:creationId xmlns:p14="http://schemas.microsoft.com/office/powerpoint/2010/main" val="97730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Diagnostics</a:t>
            </a:r>
          </a:p>
        </p:txBody>
      </p:sp>
      <p:graphicFrame>
        <p:nvGraphicFramePr>
          <p:cNvPr id="4" name="Content Placeholder 3" descr="A table showcasing the different types of Engine breakdowns, their indications, and the potential causes." title="General Diagnostics Table"/>
          <p:cNvGraphicFramePr>
            <a:graphicFrameLocks noGrp="1"/>
          </p:cNvGraphicFramePr>
          <p:nvPr>
            <p:ph idx="1"/>
            <p:extLst>
              <p:ext uri="{D42A27DB-BD31-4B8C-83A1-F6EECF244321}">
                <p14:modId xmlns:p14="http://schemas.microsoft.com/office/powerpoint/2010/main" val="1190332350"/>
              </p:ext>
            </p:extLst>
          </p:nvPr>
        </p:nvGraphicFramePr>
        <p:xfrm>
          <a:off x="457200" y="1362255"/>
          <a:ext cx="8229600" cy="5242560"/>
        </p:xfrm>
        <a:graphic>
          <a:graphicData uri="http://schemas.openxmlformats.org/drawingml/2006/table">
            <a:tbl>
              <a:tblPr firstRow="1" bandRow="1">
                <a:effectLst>
                  <a:outerShdw blurRad="50800" dist="127000" dir="2700000" algn="tl" rotWithShape="0">
                    <a:schemeClr val="tx2">
                      <a:alpha val="43000"/>
                    </a:schemeClr>
                  </a:outerShdw>
                </a:effectLst>
                <a:tableStyleId>{5C22544A-7EE6-4342-B048-85BDC9FD1C3A}</a:tableStyleId>
              </a:tblPr>
              <a:tblGrid>
                <a:gridCol w="1889185">
                  <a:extLst>
                    <a:ext uri="{9D8B030D-6E8A-4147-A177-3AD203B41FA5}">
                      <a16:colId xmlns:a16="http://schemas.microsoft.com/office/drawing/2014/main" val="20000"/>
                    </a:ext>
                  </a:extLst>
                </a:gridCol>
                <a:gridCol w="2504293">
                  <a:extLst>
                    <a:ext uri="{9D8B030D-6E8A-4147-A177-3AD203B41FA5}">
                      <a16:colId xmlns:a16="http://schemas.microsoft.com/office/drawing/2014/main" val="20001"/>
                    </a:ext>
                  </a:extLst>
                </a:gridCol>
                <a:gridCol w="3836122">
                  <a:extLst>
                    <a:ext uri="{9D8B030D-6E8A-4147-A177-3AD203B41FA5}">
                      <a16:colId xmlns:a16="http://schemas.microsoft.com/office/drawing/2014/main" val="20002"/>
                    </a:ext>
                  </a:extLst>
                </a:gridCol>
              </a:tblGrid>
              <a:tr h="370840">
                <a:tc>
                  <a:txBody>
                    <a:bodyPr/>
                    <a:lstStyle/>
                    <a:p>
                      <a:r>
                        <a:rPr lang="en-US" dirty="0"/>
                        <a:t>Symptom</a:t>
                      </a:r>
                    </a:p>
                  </a:txBody>
                  <a:tcPr marT="91440" marB="91440"/>
                </a:tc>
                <a:tc>
                  <a:txBody>
                    <a:bodyPr/>
                    <a:lstStyle/>
                    <a:p>
                      <a:r>
                        <a:rPr lang="en-US" dirty="0"/>
                        <a:t>Indications</a:t>
                      </a:r>
                    </a:p>
                  </a:txBody>
                  <a:tcPr marT="91440" marB="91440"/>
                </a:tc>
                <a:tc>
                  <a:txBody>
                    <a:bodyPr/>
                    <a:lstStyle/>
                    <a:p>
                      <a:r>
                        <a:rPr lang="en-US" dirty="0"/>
                        <a:t>Potential Causes</a:t>
                      </a:r>
                    </a:p>
                  </a:txBody>
                  <a:tcPr marT="91440" marB="91440"/>
                </a:tc>
                <a:extLst>
                  <a:ext uri="{0D108BD9-81ED-4DB2-BD59-A6C34878D82A}">
                    <a16:rowId xmlns:a16="http://schemas.microsoft.com/office/drawing/2014/main" val="10000"/>
                  </a:ext>
                </a:extLst>
              </a:tr>
              <a:tr h="370840">
                <a:tc>
                  <a:txBody>
                    <a:bodyPr/>
                    <a:lstStyle/>
                    <a:p>
                      <a:r>
                        <a:rPr lang="en-US" sz="2400" b="1" dirty="0"/>
                        <a:t>Engine overheating</a:t>
                      </a:r>
                    </a:p>
                  </a:txBody>
                  <a:tcPr marT="91440" marB="91440" anchor="ctr"/>
                </a:tc>
                <a:tc>
                  <a:txBody>
                    <a:bodyPr/>
                    <a:lstStyle/>
                    <a:p>
                      <a:r>
                        <a:rPr lang="en-US" sz="2200" dirty="0"/>
                        <a:t>Coolant temperature gauge; </a:t>
                      </a:r>
                    </a:p>
                    <a:p>
                      <a:r>
                        <a:rPr lang="en-US" sz="2200" dirty="0"/>
                        <a:t>Coolant/engine light</a:t>
                      </a:r>
                    </a:p>
                  </a:txBody>
                  <a:tcPr marT="91440" marB="91440" anchor="ctr"/>
                </a:tc>
                <a:tc>
                  <a:txBody>
                    <a:bodyPr/>
                    <a:lstStyle/>
                    <a:p>
                      <a:r>
                        <a:rPr lang="en-US" sz="2000" dirty="0"/>
                        <a:t>Engine belt</a:t>
                      </a:r>
                      <a:r>
                        <a:rPr lang="en-US" sz="2000" baseline="0" dirty="0"/>
                        <a:t> broken or displaced off pulley; low on coolant; low on oil</a:t>
                      </a:r>
                      <a:endParaRPr lang="en-US" sz="2000" dirty="0"/>
                    </a:p>
                  </a:txBody>
                  <a:tcPr marT="91440" marB="91440" anchor="ctr"/>
                </a:tc>
                <a:extLst>
                  <a:ext uri="{0D108BD9-81ED-4DB2-BD59-A6C34878D82A}">
                    <a16:rowId xmlns:a16="http://schemas.microsoft.com/office/drawing/2014/main" val="10001"/>
                  </a:ext>
                </a:extLst>
              </a:tr>
              <a:tr h="370840">
                <a:tc>
                  <a:txBody>
                    <a:bodyPr/>
                    <a:lstStyle/>
                    <a:p>
                      <a:r>
                        <a:rPr lang="en-US" sz="2400" b="1" dirty="0"/>
                        <a:t>Vibration</a:t>
                      </a:r>
                    </a:p>
                  </a:txBody>
                  <a:tcPr marT="91440" marB="91440" anchor="ctr"/>
                </a:tc>
                <a:tc>
                  <a:txBody>
                    <a:bodyPr/>
                    <a:lstStyle/>
                    <a:p>
                      <a:r>
                        <a:rPr lang="en-US" sz="2200" dirty="0"/>
                        <a:t>Unusual shaking of coach/wheel</a:t>
                      </a:r>
                    </a:p>
                  </a:txBody>
                  <a:tcPr marT="91440" marB="91440" anchor="ctr"/>
                </a:tc>
                <a:tc>
                  <a:txBody>
                    <a:bodyPr/>
                    <a:lstStyle/>
                    <a:p>
                      <a:r>
                        <a:rPr lang="en-US" sz="2000" dirty="0"/>
                        <a:t>Flat tire; loose lug nuts; wheel</a:t>
                      </a:r>
                      <a:r>
                        <a:rPr lang="en-US" sz="2000" baseline="0" dirty="0"/>
                        <a:t> bearing issue; unbalanced wheel; cracked crankshaft</a:t>
                      </a:r>
                      <a:endParaRPr lang="en-US" sz="2000" dirty="0"/>
                    </a:p>
                  </a:txBody>
                  <a:tcPr marT="91440" marB="91440" anchor="ctr"/>
                </a:tc>
                <a:extLst>
                  <a:ext uri="{0D108BD9-81ED-4DB2-BD59-A6C34878D82A}">
                    <a16:rowId xmlns:a16="http://schemas.microsoft.com/office/drawing/2014/main" val="10002"/>
                  </a:ext>
                </a:extLst>
              </a:tr>
              <a:tr h="370840">
                <a:tc>
                  <a:txBody>
                    <a:bodyPr/>
                    <a:lstStyle/>
                    <a:p>
                      <a:r>
                        <a:rPr lang="en-US" sz="2400" b="1" dirty="0"/>
                        <a:t>Won’t start</a:t>
                      </a:r>
                    </a:p>
                  </a:txBody>
                  <a:tcPr marT="91440" marB="91440" anchor="ctr"/>
                </a:tc>
                <a:tc>
                  <a:txBody>
                    <a:bodyPr/>
                    <a:lstStyle/>
                    <a:p>
                      <a:r>
                        <a:rPr lang="en-US" sz="2200" dirty="0"/>
                        <a:t>Engine does</a:t>
                      </a:r>
                      <a:r>
                        <a:rPr lang="en-US" sz="2200" baseline="0" dirty="0"/>
                        <a:t> not crank</a:t>
                      </a:r>
                      <a:endParaRPr lang="en-US" sz="2200" dirty="0"/>
                    </a:p>
                  </a:txBody>
                  <a:tcPr marT="91440" marB="91440" anchor="ctr"/>
                </a:tc>
                <a:tc>
                  <a:txBody>
                    <a:bodyPr/>
                    <a:lstStyle/>
                    <a:p>
                      <a:r>
                        <a:rPr lang="en-US" sz="2000" dirty="0"/>
                        <a:t>Battery disconnect switch is off; Transmission not in Neutral; Rear remote starter switch off; Front starter bad; Battery</a:t>
                      </a:r>
                      <a:r>
                        <a:rPr lang="en-US" sz="2000" baseline="0" dirty="0"/>
                        <a:t> loose; </a:t>
                      </a:r>
                      <a:r>
                        <a:rPr lang="en-US" sz="2000" dirty="0"/>
                        <a:t>Electrical problem</a:t>
                      </a:r>
                    </a:p>
                  </a:txBody>
                  <a:tcPr marT="91440" marB="91440" anchor="ctr"/>
                </a:tc>
                <a:extLst>
                  <a:ext uri="{0D108BD9-81ED-4DB2-BD59-A6C34878D82A}">
                    <a16:rowId xmlns:a16="http://schemas.microsoft.com/office/drawing/2014/main" val="10003"/>
                  </a:ext>
                </a:extLst>
              </a:tr>
              <a:tr h="370840">
                <a:tc>
                  <a:txBody>
                    <a:bodyPr/>
                    <a:lstStyle/>
                    <a:p>
                      <a:r>
                        <a:rPr lang="en-US" sz="2400" b="1" dirty="0"/>
                        <a:t>Won’t start</a:t>
                      </a:r>
                    </a:p>
                  </a:txBody>
                  <a:tcPr marT="91440" marB="91440" anchor="ctr"/>
                </a:tc>
                <a:tc>
                  <a:txBody>
                    <a:bodyPr/>
                    <a:lstStyle/>
                    <a:p>
                      <a:r>
                        <a:rPr lang="en-US" sz="2200" dirty="0"/>
                        <a:t>Engine cranks</a:t>
                      </a:r>
                    </a:p>
                  </a:txBody>
                  <a:tcPr marT="91440" marB="91440" anchor="ctr"/>
                </a:tc>
                <a:tc>
                  <a:txBody>
                    <a:bodyPr/>
                    <a:lstStyle/>
                    <a:p>
                      <a:r>
                        <a:rPr lang="en-US" sz="2000" dirty="0"/>
                        <a:t>Rear ignition</a:t>
                      </a:r>
                      <a:r>
                        <a:rPr lang="en-US" sz="2000" baseline="0" dirty="0"/>
                        <a:t> switch not set properly; Out of fuel.</a:t>
                      </a:r>
                      <a:endParaRPr lang="en-US" sz="2000" dirty="0"/>
                    </a:p>
                  </a:txBody>
                  <a:tcPr marT="91440" marB="9144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95963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Breakdown: Worse Case Scenario</a:t>
            </a:r>
            <a:endParaRPr lang="en-US" dirty="0"/>
          </a:p>
        </p:txBody>
      </p:sp>
      <p:sp>
        <p:nvSpPr>
          <p:cNvPr id="3" name="Content Placeholder 2"/>
          <p:cNvSpPr>
            <a:spLocks noGrp="1"/>
          </p:cNvSpPr>
          <p:nvPr>
            <p:ph idx="1"/>
          </p:nvPr>
        </p:nvSpPr>
        <p:spPr>
          <a:xfrm>
            <a:off x="457200" y="1503343"/>
            <a:ext cx="5322498" cy="4525963"/>
          </a:xfrm>
        </p:spPr>
        <p:txBody>
          <a:bodyPr/>
          <a:lstStyle/>
          <a:p>
            <a:r>
              <a:rPr lang="en-US" dirty="0"/>
              <a:t>Breakdown in area without any cellular service.  How to get help?</a:t>
            </a:r>
          </a:p>
          <a:p>
            <a:pPr lvl="1"/>
            <a:r>
              <a:rPr lang="en-US" dirty="0"/>
              <a:t>Seek help from nearby  business or resident</a:t>
            </a:r>
          </a:p>
          <a:p>
            <a:pPr lvl="1"/>
            <a:r>
              <a:rPr lang="en-US" dirty="0"/>
              <a:t>Secure assistance from a     passing motorist</a:t>
            </a:r>
          </a:p>
          <a:p>
            <a:pPr lvl="1"/>
            <a:r>
              <a:rPr lang="en-US" dirty="0"/>
              <a:t>Flag down a truck with a CB</a:t>
            </a:r>
          </a:p>
        </p:txBody>
      </p:sp>
      <p:sp>
        <p:nvSpPr>
          <p:cNvPr id="7" name="Content Placeholder 2">
            <a:extLst>
              <a:ext uri="{FF2B5EF4-FFF2-40B4-BE49-F238E27FC236}">
                <a16:creationId xmlns:a16="http://schemas.microsoft.com/office/drawing/2014/main" id="{791CBD0A-57E9-564A-BBE4-3D546FC4FB7D}"/>
              </a:ext>
            </a:extLst>
          </p:cNvPr>
          <p:cNvSpPr txBox="1">
            <a:spLocks/>
          </p:cNvSpPr>
          <p:nvPr/>
        </p:nvSpPr>
        <p:spPr>
          <a:xfrm>
            <a:off x="457200" y="5903170"/>
            <a:ext cx="6323162" cy="1047236"/>
          </a:xfrm>
          <a:prstGeom prst="rect">
            <a:avLst/>
          </a:prstGeom>
        </p:spPr>
        <p:txBody>
          <a:bodyPr vert="horz" lIns="91440" tIns="45720" rIns="91440" bIns="45720" rtlCol="0">
            <a:normAutofit/>
          </a:bodyPr>
          <a:lstStyle>
            <a:lvl1pPr marL="342900" indent="-342900" algn="l" defTabSz="457200" rtl="0" eaLnBrk="1" latinLnBrk="0" hangingPunct="1">
              <a:lnSpc>
                <a:spcPct val="100000"/>
              </a:lnSpc>
              <a:spcBef>
                <a:spcPts val="0"/>
              </a:spcBef>
              <a:spcAft>
                <a:spcPts val="1200"/>
              </a:spcAft>
              <a:buFont typeface="Arial"/>
              <a:buChar char="•"/>
              <a:defRPr sz="3000" kern="1200">
                <a:solidFill>
                  <a:schemeClr val="tx1"/>
                </a:solidFill>
                <a:latin typeface="+mn-lt"/>
                <a:ea typeface="+mn-ea"/>
                <a:cs typeface="+mn-cs"/>
              </a:defRPr>
            </a:lvl1pPr>
            <a:lvl2pPr marL="742950" indent="-285750" algn="l" defTabSz="457200" rtl="0" eaLnBrk="1" latinLnBrk="0" hangingPunct="1">
              <a:lnSpc>
                <a:spcPct val="110000"/>
              </a:lnSpc>
              <a:spcBef>
                <a:spcPts val="0"/>
              </a:spcBef>
              <a:spcAft>
                <a:spcPts val="1200"/>
              </a:spcAft>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100000"/>
              </a:lnSpc>
              <a:spcBef>
                <a:spcPts val="0"/>
              </a:spcBef>
              <a:spcAft>
                <a:spcPts val="1200"/>
              </a:spcAft>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dirty="0"/>
              <a:t>Wait (hope) for police to stop</a:t>
            </a:r>
          </a:p>
        </p:txBody>
      </p:sp>
      <p:pic>
        <p:nvPicPr>
          <p:cNvPr id="5" name="Picture 4" title="Bus"/>
          <p:cNvPicPr>
            <a:picLocks noChangeAspect="1"/>
          </p:cNvPicPr>
          <p:nvPr/>
        </p:nvPicPr>
        <p:blipFill>
          <a:blip r:embed="rId3"/>
          <a:stretch>
            <a:fillRect/>
          </a:stretch>
        </p:blipFill>
        <p:spPr>
          <a:xfrm>
            <a:off x="5491849" y="1744565"/>
            <a:ext cx="3478151" cy="3668717"/>
          </a:xfrm>
          <a:prstGeom prst="rect">
            <a:avLst/>
          </a:prstGeom>
        </p:spPr>
      </p:pic>
    </p:spTree>
    <p:extLst>
      <p:ext uri="{BB962C8B-B14F-4D97-AF65-F5344CB8AC3E}">
        <p14:creationId xmlns:p14="http://schemas.microsoft.com/office/powerpoint/2010/main" val="1290977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Crashes</a:t>
            </a:r>
            <a:endParaRPr lang="en-US" dirty="0"/>
          </a:p>
        </p:txBody>
      </p:sp>
      <p:sp>
        <p:nvSpPr>
          <p:cNvPr id="3" name="Content Placeholder 2"/>
          <p:cNvSpPr>
            <a:spLocks noGrp="1"/>
          </p:cNvSpPr>
          <p:nvPr>
            <p:ph idx="1"/>
          </p:nvPr>
        </p:nvSpPr>
        <p:spPr>
          <a:xfrm>
            <a:off x="457200" y="1347083"/>
            <a:ext cx="8229600" cy="3104147"/>
          </a:xfrm>
        </p:spPr>
        <p:txBody>
          <a:bodyPr/>
          <a:lstStyle/>
          <a:p>
            <a:r>
              <a:rPr lang="en-US" dirty="0"/>
              <a:t>Compose yourself, try to remain calm</a:t>
            </a:r>
          </a:p>
          <a:p>
            <a:r>
              <a:rPr lang="en-US" dirty="0"/>
              <a:t>Call 911 and/or company</a:t>
            </a:r>
          </a:p>
          <a:p>
            <a:r>
              <a:rPr lang="en-US" dirty="0"/>
              <a:t>Move coach to safe area off roadway, if possible</a:t>
            </a:r>
          </a:p>
          <a:p>
            <a:pPr lvl="1"/>
            <a:r>
              <a:rPr lang="en-US" dirty="0"/>
              <a:t>Place warning devices if on/near roadway</a:t>
            </a:r>
          </a:p>
          <a:p>
            <a:r>
              <a:rPr lang="en-US" dirty="0"/>
              <a:t>Render reasonable assistance to injured persons</a:t>
            </a:r>
          </a:p>
        </p:txBody>
      </p:sp>
      <p:pic>
        <p:nvPicPr>
          <p:cNvPr id="4" name="Picture 3" title="emergency Scene"/>
          <p:cNvPicPr>
            <a:picLocks noChangeAspect="1"/>
          </p:cNvPicPr>
          <p:nvPr/>
        </p:nvPicPr>
        <p:blipFill>
          <a:blip r:embed="rId3"/>
          <a:stretch>
            <a:fillRect/>
          </a:stretch>
        </p:blipFill>
        <p:spPr>
          <a:xfrm>
            <a:off x="457200" y="4586570"/>
            <a:ext cx="8229600" cy="2034939"/>
          </a:xfrm>
          <a:prstGeom prst="rect">
            <a:avLst/>
          </a:prstGeom>
        </p:spPr>
      </p:pic>
    </p:spTree>
    <p:extLst>
      <p:ext uri="{BB962C8B-B14F-4D97-AF65-F5344CB8AC3E}">
        <p14:creationId xmlns:p14="http://schemas.microsoft.com/office/powerpoint/2010/main" val="1039237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Crash Information</a:t>
            </a:r>
            <a:endParaRPr lang="en-US" dirty="0"/>
          </a:p>
        </p:txBody>
      </p:sp>
      <p:sp>
        <p:nvSpPr>
          <p:cNvPr id="3" name="Content Placeholder 2"/>
          <p:cNvSpPr>
            <a:spLocks noGrp="1"/>
          </p:cNvSpPr>
          <p:nvPr>
            <p:ph idx="1"/>
          </p:nvPr>
        </p:nvSpPr>
        <p:spPr>
          <a:xfrm>
            <a:off x="457200" y="1226313"/>
            <a:ext cx="8229600" cy="5425456"/>
          </a:xfrm>
        </p:spPr>
        <p:txBody>
          <a:bodyPr/>
          <a:lstStyle/>
          <a:p>
            <a:r>
              <a:rPr lang="en-US" dirty="0"/>
              <a:t>Driver responsibilities include information gathering.  Examples:</a:t>
            </a:r>
          </a:p>
          <a:p>
            <a:pPr lvl="1"/>
            <a:r>
              <a:rPr lang="en-US" dirty="0"/>
              <a:t>Passenger details (name/contact info/statement)</a:t>
            </a:r>
          </a:p>
          <a:p>
            <a:pPr lvl="1"/>
            <a:r>
              <a:rPr lang="en-US" dirty="0"/>
              <a:t>Details of other parties involved</a:t>
            </a:r>
          </a:p>
          <a:p>
            <a:pPr lvl="1"/>
            <a:r>
              <a:rPr lang="en-US" dirty="0"/>
              <a:t>Name &amp; contact information of other witnesses</a:t>
            </a:r>
          </a:p>
          <a:p>
            <a:pPr lvl="1"/>
            <a:r>
              <a:rPr lang="en-US" dirty="0"/>
              <a:t>Responding police agency </a:t>
            </a:r>
          </a:p>
          <a:p>
            <a:pPr lvl="1"/>
            <a:r>
              <a:rPr lang="en-US" dirty="0"/>
              <a:t>Location details</a:t>
            </a:r>
          </a:p>
          <a:p>
            <a:pPr lvl="1"/>
            <a:r>
              <a:rPr lang="en-US" dirty="0"/>
              <a:t>Photographs</a:t>
            </a:r>
          </a:p>
          <a:p>
            <a:pPr lvl="1"/>
            <a:r>
              <a:rPr lang="en-US" dirty="0"/>
              <a:t>Fuel/fluid release</a:t>
            </a:r>
          </a:p>
        </p:txBody>
      </p:sp>
      <p:pic>
        <p:nvPicPr>
          <p:cNvPr id="5" name="Picture 4" title="Road Flares"/>
          <p:cNvPicPr>
            <a:picLocks noChangeAspect="1"/>
          </p:cNvPicPr>
          <p:nvPr/>
        </p:nvPicPr>
        <p:blipFill>
          <a:blip r:embed="rId3"/>
          <a:stretch>
            <a:fillRect/>
          </a:stretch>
        </p:blipFill>
        <p:spPr>
          <a:xfrm>
            <a:off x="4417346" y="4817398"/>
            <a:ext cx="4459235" cy="1834371"/>
          </a:xfrm>
          <a:prstGeom prst="rect">
            <a:avLst/>
          </a:prstGeom>
        </p:spPr>
      </p:pic>
    </p:spTree>
    <p:extLst>
      <p:ext uri="{BB962C8B-B14F-4D97-AF65-F5344CB8AC3E}">
        <p14:creationId xmlns:p14="http://schemas.microsoft.com/office/powerpoint/2010/main" val="1721406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Post-crash Testing</a:t>
            </a:r>
          </a:p>
        </p:txBody>
      </p:sp>
      <p:sp>
        <p:nvSpPr>
          <p:cNvPr id="3" name="Content Placeholder 2"/>
          <p:cNvSpPr>
            <a:spLocks noGrp="1"/>
          </p:cNvSpPr>
          <p:nvPr>
            <p:ph idx="1"/>
          </p:nvPr>
        </p:nvSpPr>
        <p:spPr>
          <a:xfrm>
            <a:off x="457200" y="1517210"/>
            <a:ext cx="8229600" cy="3359234"/>
          </a:xfrm>
        </p:spPr>
        <p:txBody>
          <a:bodyPr/>
          <a:lstStyle/>
          <a:p>
            <a:pPr>
              <a:lnSpc>
                <a:spcPct val="100000"/>
              </a:lnSpc>
            </a:pPr>
            <a:r>
              <a:rPr lang="en-US" dirty="0"/>
              <a:t>DOT regulations require post-crash drug and alcohol testing following serious crashes that meet specific criteria</a:t>
            </a:r>
          </a:p>
          <a:p>
            <a:pPr>
              <a:lnSpc>
                <a:spcPct val="100000"/>
              </a:lnSpc>
            </a:pPr>
            <a:r>
              <a:rPr lang="en-US" dirty="0"/>
              <a:t>Your company may have internal policies requiring post-crash testing in additional circumstances</a:t>
            </a:r>
          </a:p>
          <a:p>
            <a:endParaRPr lang="en-US" sz="1200" dirty="0"/>
          </a:p>
        </p:txBody>
      </p:sp>
      <p:sp>
        <p:nvSpPr>
          <p:cNvPr id="4" name="Content Placeholder 2"/>
          <p:cNvSpPr txBox="1">
            <a:spLocks/>
          </p:cNvSpPr>
          <p:nvPr/>
        </p:nvSpPr>
        <p:spPr>
          <a:xfrm>
            <a:off x="457200" y="5046571"/>
            <a:ext cx="8229600" cy="1190285"/>
          </a:xfrm>
          <a:prstGeom prst="rect">
            <a:avLst/>
          </a:prstGeom>
          <a:ln w="19050">
            <a:solidFill>
              <a:schemeClr val="accent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bg1">
                    <a:lumMod val="50000"/>
                  </a:schemeClr>
                </a:solidFill>
                <a:latin typeface="TheSans Plain"/>
                <a:ea typeface="+mn-ea"/>
                <a:cs typeface="+mn-cs"/>
              </a:defRPr>
            </a:lvl1pPr>
            <a:lvl2pPr marL="742950" indent="-285750" algn="l" defTabSz="457200" rtl="0" eaLnBrk="1" latinLnBrk="0" hangingPunct="1">
              <a:spcBef>
                <a:spcPct val="20000"/>
              </a:spcBef>
              <a:buFont typeface="Arial"/>
              <a:buChar char="–"/>
              <a:defRPr sz="2800" kern="1200">
                <a:solidFill>
                  <a:schemeClr val="bg1">
                    <a:lumMod val="50000"/>
                  </a:schemeClr>
                </a:solidFill>
                <a:latin typeface="TheSans Plain"/>
                <a:ea typeface="+mn-ea"/>
                <a:cs typeface="+mn-cs"/>
              </a:defRPr>
            </a:lvl2pPr>
            <a:lvl3pPr marL="1143000" indent="-228600" algn="l" defTabSz="457200" rtl="0" eaLnBrk="1" latinLnBrk="0" hangingPunct="1">
              <a:spcBef>
                <a:spcPct val="20000"/>
              </a:spcBef>
              <a:buFont typeface="Arial"/>
              <a:buChar char="•"/>
              <a:defRPr sz="2400" kern="1200">
                <a:solidFill>
                  <a:schemeClr val="bg1">
                    <a:lumMod val="50000"/>
                  </a:schemeClr>
                </a:solidFill>
                <a:latin typeface="TheSans Plain"/>
                <a:ea typeface="+mn-ea"/>
                <a:cs typeface="+mn-cs"/>
              </a:defRPr>
            </a:lvl3pPr>
            <a:lvl4pPr marL="1600200" indent="-228600" algn="l" defTabSz="457200" rtl="0" eaLnBrk="1" latinLnBrk="0" hangingPunct="1">
              <a:spcBef>
                <a:spcPct val="20000"/>
              </a:spcBef>
              <a:buFont typeface="Arial"/>
              <a:buChar char="–"/>
              <a:defRPr sz="2000" kern="1200">
                <a:solidFill>
                  <a:schemeClr val="bg1">
                    <a:lumMod val="50000"/>
                  </a:schemeClr>
                </a:solidFill>
                <a:latin typeface="TheSans Plain"/>
                <a:ea typeface="+mn-ea"/>
                <a:cs typeface="+mn-cs"/>
              </a:defRPr>
            </a:lvl4pPr>
            <a:lvl5pPr marL="2057400" indent="-228600" algn="l" defTabSz="457200" rtl="0" eaLnBrk="1" latinLnBrk="0" hangingPunct="1">
              <a:spcBef>
                <a:spcPct val="20000"/>
              </a:spcBef>
              <a:buFont typeface="Arial"/>
              <a:buChar char="»"/>
              <a:defRPr sz="2000" kern="1200">
                <a:solidFill>
                  <a:schemeClr val="bg1">
                    <a:lumMod val="50000"/>
                  </a:schemeClr>
                </a:solidFill>
                <a:latin typeface="TheSans Plain"/>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a:solidFill>
                  <a:schemeClr val="tx1"/>
                </a:solidFill>
              </a:rPr>
              <a:t>Never consume any alcohol or drugs </a:t>
            </a:r>
          </a:p>
          <a:p>
            <a:pPr marL="0" indent="0" algn="ctr">
              <a:buFont typeface="Arial"/>
              <a:buNone/>
            </a:pPr>
            <a:r>
              <a:rPr lang="en-US" dirty="0">
                <a:solidFill>
                  <a:schemeClr val="tx1"/>
                </a:solidFill>
              </a:rPr>
              <a:t>following a crash</a:t>
            </a:r>
          </a:p>
        </p:txBody>
      </p:sp>
    </p:spTree>
    <p:extLst>
      <p:ext uri="{BB962C8B-B14F-4D97-AF65-F5344CB8AC3E}">
        <p14:creationId xmlns:p14="http://schemas.microsoft.com/office/powerpoint/2010/main" val="677749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Serious Issues While Driving</a:t>
            </a:r>
          </a:p>
        </p:txBody>
      </p:sp>
      <p:sp>
        <p:nvSpPr>
          <p:cNvPr id="3" name="Content Placeholder 2"/>
          <p:cNvSpPr>
            <a:spLocks noGrp="1"/>
          </p:cNvSpPr>
          <p:nvPr>
            <p:ph idx="1"/>
          </p:nvPr>
        </p:nvSpPr>
        <p:spPr/>
        <p:txBody>
          <a:bodyPr/>
          <a:lstStyle/>
          <a:p>
            <a:r>
              <a:rPr lang="en-US" dirty="0"/>
              <a:t>Tire blowouts (especially steer)</a:t>
            </a:r>
          </a:p>
          <a:p>
            <a:r>
              <a:rPr lang="en-US" dirty="0"/>
              <a:t>Brake Failures</a:t>
            </a:r>
          </a:p>
          <a:p>
            <a:r>
              <a:rPr lang="en-US" dirty="0"/>
              <a:t>Bus Fires</a:t>
            </a:r>
          </a:p>
          <a:p>
            <a:r>
              <a:rPr lang="en-US" dirty="0"/>
              <a:t>Leaving the roadway</a:t>
            </a:r>
          </a:p>
        </p:txBody>
      </p:sp>
      <p:sp>
        <p:nvSpPr>
          <p:cNvPr id="4" name="Rounded Rectangle 3">
            <a:extLst>
              <a:ext uri="{FF2B5EF4-FFF2-40B4-BE49-F238E27FC236}">
                <a16:creationId xmlns:a16="http://schemas.microsoft.com/office/drawing/2014/main" id="{C5DD91F0-C03C-C94C-95D6-4D94B097B52D}"/>
              </a:ext>
            </a:extLst>
          </p:cNvPr>
          <p:cNvSpPr/>
          <p:nvPr/>
        </p:nvSpPr>
        <p:spPr>
          <a:xfrm>
            <a:off x="723245" y="4433977"/>
            <a:ext cx="7697510" cy="1861891"/>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To successfully handle a serious situation, you must be mentally prepared.  </a:t>
            </a:r>
          </a:p>
          <a:p>
            <a:pPr algn="ctr"/>
            <a:r>
              <a:rPr lang="en-US" sz="3200" b="1" u="sng" dirty="0"/>
              <a:t>Know</a:t>
            </a:r>
            <a:r>
              <a:rPr lang="en-US" sz="3200" dirty="0"/>
              <a:t> how to react!</a:t>
            </a:r>
          </a:p>
        </p:txBody>
      </p:sp>
    </p:spTree>
    <p:extLst>
      <p:ext uri="{BB962C8B-B14F-4D97-AF65-F5344CB8AC3E}">
        <p14:creationId xmlns:p14="http://schemas.microsoft.com/office/powerpoint/2010/main" val="1389365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942668"/>
          </a:xfrm>
        </p:spPr>
        <p:txBody>
          <a:bodyPr/>
          <a:lstStyle/>
          <a:p>
            <a:r>
              <a:rPr lang="en-US" dirty="0"/>
              <a:t>Tire Failures</a:t>
            </a:r>
          </a:p>
        </p:txBody>
      </p:sp>
      <p:sp>
        <p:nvSpPr>
          <p:cNvPr id="4" name="Rounded Rectangle 3" title="PAy attention to unusual vibrations and investigate them immediately"/>
          <p:cNvSpPr/>
          <p:nvPr/>
        </p:nvSpPr>
        <p:spPr>
          <a:xfrm>
            <a:off x="457200" y="1314933"/>
            <a:ext cx="8242465" cy="1009167"/>
          </a:xfrm>
          <a:prstGeom prst="roundRect">
            <a:avLst/>
          </a:prstGeom>
          <a:solidFill>
            <a:srgbClr val="FF00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55609" y="1362974"/>
            <a:ext cx="6176512" cy="5177526"/>
          </a:xfrm>
        </p:spPr>
        <p:txBody>
          <a:bodyPr>
            <a:normAutofit fontScale="92500" lnSpcReduction="10000"/>
          </a:bodyPr>
          <a:lstStyle/>
          <a:p>
            <a:pPr>
              <a:lnSpc>
                <a:spcPct val="100000"/>
              </a:lnSpc>
              <a:spcBef>
                <a:spcPts val="1000"/>
              </a:spcBef>
            </a:pPr>
            <a:r>
              <a:rPr lang="en-US" dirty="0"/>
              <a:t>Pay attention to unusual vibrations and investigate them immediately</a:t>
            </a:r>
          </a:p>
          <a:p>
            <a:pPr>
              <a:lnSpc>
                <a:spcPct val="100000"/>
              </a:lnSpc>
              <a:spcBef>
                <a:spcPts val="1000"/>
              </a:spcBef>
            </a:pPr>
            <a:r>
              <a:rPr lang="en-US" dirty="0"/>
              <a:t>If you have a sudden failure:</a:t>
            </a:r>
          </a:p>
          <a:p>
            <a:pPr marL="971550" lvl="1" indent="-457200">
              <a:spcAft>
                <a:spcPts val="1000"/>
              </a:spcAft>
              <a:buFont typeface="+mj-lt"/>
              <a:buAutoNum type="arabicPeriod"/>
            </a:pPr>
            <a:r>
              <a:rPr lang="en-US" dirty="0"/>
              <a:t>Stay off the brake; grip steering wheel but do not steer until speed diminishes</a:t>
            </a:r>
          </a:p>
          <a:p>
            <a:pPr marL="971550" lvl="1" indent="-457200">
              <a:spcAft>
                <a:spcPts val="1000"/>
              </a:spcAft>
              <a:buFont typeface="+mj-lt"/>
              <a:buAutoNum type="arabicPeriod"/>
            </a:pPr>
            <a:r>
              <a:rPr lang="en-US" dirty="0"/>
              <a:t>Activate hazards</a:t>
            </a:r>
          </a:p>
          <a:p>
            <a:pPr marL="971550" lvl="1" indent="-457200">
              <a:spcAft>
                <a:spcPts val="1000"/>
              </a:spcAft>
              <a:buFont typeface="+mj-lt"/>
              <a:buAutoNum type="arabicPeriod"/>
            </a:pPr>
            <a:r>
              <a:rPr lang="en-US" dirty="0"/>
              <a:t>Coast until under 20 mph</a:t>
            </a:r>
          </a:p>
          <a:p>
            <a:pPr marL="971550" lvl="1" indent="-457200">
              <a:spcAft>
                <a:spcPts val="1000"/>
              </a:spcAft>
              <a:buFont typeface="+mj-lt"/>
              <a:buAutoNum type="arabicPeriod"/>
            </a:pPr>
            <a:r>
              <a:rPr lang="en-US" dirty="0"/>
              <a:t>Turn off roadway and stop in a safe location</a:t>
            </a:r>
          </a:p>
          <a:p>
            <a:pPr lvl="1">
              <a:lnSpc>
                <a:spcPct val="100000"/>
              </a:lnSpc>
              <a:spcBef>
                <a:spcPts val="1000"/>
              </a:spcBef>
            </a:pPr>
            <a:endParaRPr lang="en-US" sz="2600" dirty="0"/>
          </a:p>
          <a:p>
            <a:endParaRPr lang="en-US" dirty="0"/>
          </a:p>
          <a:p>
            <a:endParaRPr lang="en-US" dirty="0"/>
          </a:p>
        </p:txBody>
      </p:sp>
      <p:pic>
        <p:nvPicPr>
          <p:cNvPr id="5" name="Picture 4" title="Flat Tire"/>
          <p:cNvPicPr>
            <a:picLocks noChangeAspect="1"/>
          </p:cNvPicPr>
          <p:nvPr/>
        </p:nvPicPr>
        <p:blipFill>
          <a:blip r:embed="rId3"/>
          <a:stretch>
            <a:fillRect/>
          </a:stretch>
        </p:blipFill>
        <p:spPr>
          <a:xfrm>
            <a:off x="6383547" y="4433978"/>
            <a:ext cx="2443861" cy="1971977"/>
          </a:xfrm>
          <a:prstGeom prst="rect">
            <a:avLst/>
          </a:prstGeom>
        </p:spPr>
      </p:pic>
    </p:spTree>
    <p:extLst>
      <p:ext uri="{BB962C8B-B14F-4D97-AF65-F5344CB8AC3E}">
        <p14:creationId xmlns:p14="http://schemas.microsoft.com/office/powerpoint/2010/main" val="511343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Brake Failure</a:t>
            </a:r>
          </a:p>
        </p:txBody>
      </p:sp>
      <p:sp>
        <p:nvSpPr>
          <p:cNvPr id="3" name="Content Placeholder 2"/>
          <p:cNvSpPr>
            <a:spLocks noGrp="1"/>
          </p:cNvSpPr>
          <p:nvPr>
            <p:ph idx="1"/>
          </p:nvPr>
        </p:nvSpPr>
        <p:spPr>
          <a:xfrm>
            <a:off x="457199" y="1347083"/>
            <a:ext cx="8229600" cy="4525963"/>
          </a:xfrm>
        </p:spPr>
        <p:txBody>
          <a:bodyPr/>
          <a:lstStyle/>
          <a:p>
            <a:r>
              <a:rPr lang="en-US" dirty="0"/>
              <a:t>Air brake system failures will usually be indicated by the low air warning sound and light. If occurs:</a:t>
            </a:r>
          </a:p>
          <a:p>
            <a:pPr lvl="1"/>
            <a:r>
              <a:rPr lang="en-US" dirty="0"/>
              <a:t>Activate hazards and reduce transmission gear manually to lower gears, slowing coach. </a:t>
            </a:r>
          </a:p>
          <a:p>
            <a:pPr lvl="1"/>
            <a:r>
              <a:rPr lang="en-US" dirty="0"/>
              <a:t>Do not attempt using the brake until you are ready to stop </a:t>
            </a:r>
            <a:r>
              <a:rPr lang="mr-IN" dirty="0"/>
              <a:t>–</a:t>
            </a:r>
            <a:r>
              <a:rPr lang="en-US" dirty="0"/>
              <a:t> you will have limited brake application ability</a:t>
            </a:r>
          </a:p>
          <a:p>
            <a:pPr lvl="1"/>
            <a:endParaRPr lang="en-US" dirty="0"/>
          </a:p>
        </p:txBody>
      </p:sp>
      <p:pic>
        <p:nvPicPr>
          <p:cNvPr id="4" name="Picture 3" title="Speedometer ">
            <a:extLst>
              <a:ext uri="{FF2B5EF4-FFF2-40B4-BE49-F238E27FC236}">
                <a16:creationId xmlns:a16="http://schemas.microsoft.com/office/drawing/2014/main" id="{FD1EB293-B4B6-9946-9A7C-1DFE6E000C31}"/>
              </a:ext>
            </a:extLst>
          </p:cNvPr>
          <p:cNvPicPr>
            <a:picLocks noChangeAspect="1"/>
          </p:cNvPicPr>
          <p:nvPr/>
        </p:nvPicPr>
        <p:blipFill>
          <a:blip r:embed="rId3"/>
          <a:stretch>
            <a:fillRect/>
          </a:stretch>
        </p:blipFill>
        <p:spPr>
          <a:xfrm>
            <a:off x="3562230" y="4779034"/>
            <a:ext cx="2019539" cy="1854679"/>
          </a:xfrm>
          <a:prstGeom prst="rect">
            <a:avLst/>
          </a:prstGeom>
        </p:spPr>
      </p:pic>
      <p:pic>
        <p:nvPicPr>
          <p:cNvPr id="5" name="Picture 4" title="Parking Brake">
            <a:extLst>
              <a:ext uri="{FF2B5EF4-FFF2-40B4-BE49-F238E27FC236}">
                <a16:creationId xmlns:a16="http://schemas.microsoft.com/office/drawing/2014/main" id="{661C50A6-0BAD-EF42-835F-DCA2A9A1FCB4}"/>
              </a:ext>
            </a:extLst>
          </p:cNvPr>
          <p:cNvPicPr>
            <a:picLocks noChangeAspect="1"/>
          </p:cNvPicPr>
          <p:nvPr/>
        </p:nvPicPr>
        <p:blipFill>
          <a:blip r:embed="rId4"/>
          <a:stretch>
            <a:fillRect/>
          </a:stretch>
        </p:blipFill>
        <p:spPr>
          <a:xfrm>
            <a:off x="5773228" y="4779034"/>
            <a:ext cx="1904281" cy="1722921"/>
          </a:xfrm>
          <a:prstGeom prst="rect">
            <a:avLst/>
          </a:prstGeom>
        </p:spPr>
      </p:pic>
    </p:spTree>
    <p:extLst>
      <p:ext uri="{BB962C8B-B14F-4D97-AF65-F5344CB8AC3E}">
        <p14:creationId xmlns:p14="http://schemas.microsoft.com/office/powerpoint/2010/main" val="2949540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33"/>
            <a:ext cx="8229600" cy="1010218"/>
          </a:xfrm>
        </p:spPr>
        <p:txBody>
          <a:bodyPr/>
          <a:lstStyle/>
          <a:p>
            <a:r>
              <a:rPr lang="en-US" dirty="0"/>
              <a:t>Bus Fires</a:t>
            </a:r>
          </a:p>
        </p:txBody>
      </p:sp>
      <p:sp>
        <p:nvSpPr>
          <p:cNvPr id="3" name="Content Placeholder 2"/>
          <p:cNvSpPr>
            <a:spLocks noGrp="1"/>
          </p:cNvSpPr>
          <p:nvPr>
            <p:ph idx="1"/>
          </p:nvPr>
        </p:nvSpPr>
        <p:spPr>
          <a:xfrm>
            <a:off x="381375" y="1327714"/>
            <a:ext cx="4319764" cy="3589914"/>
          </a:xfrm>
        </p:spPr>
        <p:txBody>
          <a:bodyPr/>
          <a:lstStyle/>
          <a:p>
            <a:pPr>
              <a:lnSpc>
                <a:spcPct val="100000"/>
              </a:lnSpc>
              <a:spcBef>
                <a:spcPts val="1000"/>
              </a:spcBef>
            </a:pPr>
            <a:r>
              <a:rPr lang="en-US" sz="2800" dirty="0"/>
              <a:t>Bus can become engulfed very quickly</a:t>
            </a:r>
          </a:p>
          <a:p>
            <a:pPr lvl="1">
              <a:lnSpc>
                <a:spcPct val="100000"/>
              </a:lnSpc>
              <a:spcBef>
                <a:spcPts val="1000"/>
              </a:spcBef>
            </a:pPr>
            <a:r>
              <a:rPr lang="en-US" dirty="0"/>
              <a:t>Less than 10 minutes!</a:t>
            </a:r>
          </a:p>
          <a:p>
            <a:pPr>
              <a:lnSpc>
                <a:spcPct val="100000"/>
              </a:lnSpc>
              <a:spcBef>
                <a:spcPts val="1000"/>
              </a:spcBef>
            </a:pPr>
            <a:r>
              <a:rPr lang="en-US" sz="2800" dirty="0"/>
              <a:t>Engine and wheel fires most common</a:t>
            </a:r>
          </a:p>
          <a:p>
            <a:endParaRPr lang="en-US" dirty="0"/>
          </a:p>
          <a:p>
            <a:endParaRPr lang="en-US" dirty="0"/>
          </a:p>
        </p:txBody>
      </p:sp>
      <p:graphicFrame>
        <p:nvGraphicFramePr>
          <p:cNvPr id="5" name="Table 4" descr="Includes:&#10;- Loss of power/sluggish bus&#10;-  Unusual heat build up around wheeles&#10;- Unusual Smells&#10;- Passenger complaints &#10;- Passing motorists signals&#10;- Unusual glitches/malfunctions" title="Potential Fire Indicators Table."/>
          <p:cNvGraphicFramePr>
            <a:graphicFrameLocks noGrp="1"/>
          </p:cNvGraphicFramePr>
          <p:nvPr>
            <p:extLst>
              <p:ext uri="{D42A27DB-BD31-4B8C-83A1-F6EECF244321}">
                <p14:modId xmlns:p14="http://schemas.microsoft.com/office/powerpoint/2010/main" val="3122135407"/>
              </p:ext>
            </p:extLst>
          </p:nvPr>
        </p:nvGraphicFramePr>
        <p:xfrm>
          <a:off x="4795449" y="1471084"/>
          <a:ext cx="3891351" cy="5009466"/>
        </p:xfrm>
        <a:graphic>
          <a:graphicData uri="http://schemas.openxmlformats.org/drawingml/2006/table">
            <a:tbl>
              <a:tblPr firstRow="1" bandRow="1">
                <a:tableStyleId>{21E4AEA4-8DFA-4A89-87EB-49C32662AFE0}</a:tableStyleId>
              </a:tblPr>
              <a:tblGrid>
                <a:gridCol w="3891351">
                  <a:extLst>
                    <a:ext uri="{9D8B030D-6E8A-4147-A177-3AD203B41FA5}">
                      <a16:colId xmlns:a16="http://schemas.microsoft.com/office/drawing/2014/main" val="20000"/>
                    </a:ext>
                  </a:extLst>
                </a:gridCol>
              </a:tblGrid>
              <a:tr h="582496">
                <a:tc>
                  <a:txBody>
                    <a:bodyPr/>
                    <a:lstStyle/>
                    <a:p>
                      <a:pPr algn="ctr"/>
                      <a:r>
                        <a:rPr lang="en-US" sz="2600" dirty="0"/>
                        <a:t>Potential Fire Indicators</a:t>
                      </a:r>
                    </a:p>
                  </a:txBody>
                  <a:tcPr anchor="ctr"/>
                </a:tc>
                <a:extLst>
                  <a:ext uri="{0D108BD9-81ED-4DB2-BD59-A6C34878D82A}">
                    <a16:rowId xmlns:a16="http://schemas.microsoft.com/office/drawing/2014/main" val="10000"/>
                  </a:ext>
                </a:extLst>
              </a:tr>
              <a:tr h="582496">
                <a:tc>
                  <a:txBody>
                    <a:bodyPr/>
                    <a:lstStyle/>
                    <a:p>
                      <a:pPr algn="ctr"/>
                      <a:r>
                        <a:rPr lang="en-US" sz="2600" dirty="0"/>
                        <a:t>Loss</a:t>
                      </a:r>
                      <a:r>
                        <a:rPr lang="en-US" sz="2600" baseline="0" dirty="0"/>
                        <a:t> of power/sluggish bus</a:t>
                      </a:r>
                    </a:p>
                  </a:txBody>
                  <a:tcPr anchor="ctr"/>
                </a:tc>
                <a:extLst>
                  <a:ext uri="{0D108BD9-81ED-4DB2-BD59-A6C34878D82A}">
                    <a16:rowId xmlns:a16="http://schemas.microsoft.com/office/drawing/2014/main" val="10001"/>
                  </a:ext>
                </a:extLst>
              </a:tr>
              <a:tr h="1048493">
                <a:tc>
                  <a:txBody>
                    <a:bodyPr/>
                    <a:lstStyle/>
                    <a:p>
                      <a:pPr algn="ctr"/>
                      <a:r>
                        <a:rPr lang="en-US" sz="2600" dirty="0"/>
                        <a:t>Unusual heat build up around wheels</a:t>
                      </a:r>
                    </a:p>
                  </a:txBody>
                  <a:tcPr anchor="ctr"/>
                </a:tc>
                <a:extLst>
                  <a:ext uri="{0D108BD9-81ED-4DB2-BD59-A6C34878D82A}">
                    <a16:rowId xmlns:a16="http://schemas.microsoft.com/office/drawing/2014/main" val="10002"/>
                  </a:ext>
                </a:extLst>
              </a:tr>
              <a:tr h="582496">
                <a:tc>
                  <a:txBody>
                    <a:bodyPr/>
                    <a:lstStyle/>
                    <a:p>
                      <a:pPr algn="ctr"/>
                      <a:r>
                        <a:rPr lang="en-US" sz="2600" dirty="0"/>
                        <a:t>Unusual</a:t>
                      </a:r>
                      <a:r>
                        <a:rPr lang="en-US" sz="2600" baseline="0" dirty="0"/>
                        <a:t> smells</a:t>
                      </a:r>
                      <a:endParaRPr lang="en-US" sz="2600" dirty="0"/>
                    </a:p>
                  </a:txBody>
                  <a:tcPr anchor="ctr"/>
                </a:tc>
                <a:extLst>
                  <a:ext uri="{0D108BD9-81ED-4DB2-BD59-A6C34878D82A}">
                    <a16:rowId xmlns:a16="http://schemas.microsoft.com/office/drawing/2014/main" val="10003"/>
                  </a:ext>
                </a:extLst>
              </a:tr>
              <a:tr h="582496">
                <a:tc>
                  <a:txBody>
                    <a:bodyPr/>
                    <a:lstStyle/>
                    <a:p>
                      <a:pPr algn="ctr"/>
                      <a:r>
                        <a:rPr lang="en-US" sz="2600" dirty="0"/>
                        <a:t>Passenger complaints</a:t>
                      </a:r>
                    </a:p>
                  </a:txBody>
                  <a:tcPr anchor="ctr"/>
                </a:tc>
                <a:extLst>
                  <a:ext uri="{0D108BD9-81ED-4DB2-BD59-A6C34878D82A}">
                    <a16:rowId xmlns:a16="http://schemas.microsoft.com/office/drawing/2014/main" val="10004"/>
                  </a:ext>
                </a:extLst>
              </a:tr>
              <a:tr h="582496">
                <a:tc>
                  <a:txBody>
                    <a:bodyPr/>
                    <a:lstStyle/>
                    <a:p>
                      <a:pPr algn="ctr"/>
                      <a:r>
                        <a:rPr lang="en-US" sz="2600" dirty="0"/>
                        <a:t>Passing</a:t>
                      </a:r>
                      <a:r>
                        <a:rPr lang="en-US" sz="2600" baseline="0" dirty="0"/>
                        <a:t> motorists signals</a:t>
                      </a:r>
                      <a:endParaRPr lang="en-US" sz="2600" dirty="0"/>
                    </a:p>
                  </a:txBody>
                  <a:tcPr anchor="ctr"/>
                </a:tc>
                <a:extLst>
                  <a:ext uri="{0D108BD9-81ED-4DB2-BD59-A6C34878D82A}">
                    <a16:rowId xmlns:a16="http://schemas.microsoft.com/office/drawing/2014/main" val="10005"/>
                  </a:ext>
                </a:extLst>
              </a:tr>
              <a:tr h="1048493">
                <a:tc>
                  <a:txBody>
                    <a:bodyPr/>
                    <a:lstStyle/>
                    <a:p>
                      <a:pPr algn="ctr"/>
                      <a:r>
                        <a:rPr lang="en-US" sz="2600" dirty="0"/>
                        <a:t>Unusual glitches/malfunctions</a:t>
                      </a:r>
                    </a:p>
                  </a:txBody>
                  <a:tcPr anchor="ctr"/>
                </a:tc>
                <a:extLst>
                  <a:ext uri="{0D108BD9-81ED-4DB2-BD59-A6C34878D82A}">
                    <a16:rowId xmlns:a16="http://schemas.microsoft.com/office/drawing/2014/main" val="10006"/>
                  </a:ext>
                </a:extLst>
              </a:tr>
            </a:tbl>
          </a:graphicData>
        </a:graphic>
      </p:graphicFrame>
      <p:pic>
        <p:nvPicPr>
          <p:cNvPr id="6" name="Picture 5" title="Bus on fire"/>
          <p:cNvPicPr>
            <a:picLocks noChangeAspect="1"/>
          </p:cNvPicPr>
          <p:nvPr/>
        </p:nvPicPr>
        <p:blipFill>
          <a:blip r:embed="rId3"/>
          <a:stretch>
            <a:fillRect/>
          </a:stretch>
        </p:blipFill>
        <p:spPr>
          <a:xfrm>
            <a:off x="588825" y="4194128"/>
            <a:ext cx="3904863" cy="2413422"/>
          </a:xfrm>
          <a:prstGeom prst="rect">
            <a:avLst/>
          </a:prstGeom>
        </p:spPr>
      </p:pic>
    </p:spTree>
    <p:extLst>
      <p:ext uri="{BB962C8B-B14F-4D97-AF65-F5344CB8AC3E}">
        <p14:creationId xmlns:p14="http://schemas.microsoft.com/office/powerpoint/2010/main" val="4139736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 Fires: What to Do</a:t>
            </a:r>
          </a:p>
        </p:txBody>
      </p:sp>
      <p:grpSp>
        <p:nvGrpSpPr>
          <p:cNvPr id="3" name="Group 2" descr="- Turn off HVAC&#10;- Stop Coach&#10;- Turn off Engine&#10;- Evacuate "/>
          <p:cNvGrpSpPr/>
          <p:nvPr/>
        </p:nvGrpSpPr>
        <p:grpSpPr>
          <a:xfrm>
            <a:off x="435507" y="1627004"/>
            <a:ext cx="3648142" cy="4929120"/>
            <a:chOff x="435507" y="1627004"/>
            <a:chExt cx="3648142" cy="4929120"/>
          </a:xfrm>
        </p:grpSpPr>
        <p:sp>
          <p:nvSpPr>
            <p:cNvPr id="6" name="Rectangle 5"/>
            <p:cNvSpPr/>
            <p:nvPr/>
          </p:nvSpPr>
          <p:spPr>
            <a:xfrm>
              <a:off x="435507" y="2040284"/>
              <a:ext cx="3648142" cy="705600"/>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Freeform 6"/>
            <p:cNvSpPr/>
            <p:nvPr/>
          </p:nvSpPr>
          <p:spPr>
            <a:xfrm>
              <a:off x="617914" y="1627004"/>
              <a:ext cx="3248331" cy="826560"/>
            </a:xfrm>
            <a:custGeom>
              <a:avLst/>
              <a:gdLst>
                <a:gd name="connsiteX0" fmla="*/ 0 w 3248331"/>
                <a:gd name="connsiteY0" fmla="*/ 137763 h 826560"/>
                <a:gd name="connsiteX1" fmla="*/ 137763 w 3248331"/>
                <a:gd name="connsiteY1" fmla="*/ 0 h 826560"/>
                <a:gd name="connsiteX2" fmla="*/ 3110568 w 3248331"/>
                <a:gd name="connsiteY2" fmla="*/ 0 h 826560"/>
                <a:gd name="connsiteX3" fmla="*/ 3248331 w 3248331"/>
                <a:gd name="connsiteY3" fmla="*/ 137763 h 826560"/>
                <a:gd name="connsiteX4" fmla="*/ 3248331 w 3248331"/>
                <a:gd name="connsiteY4" fmla="*/ 688797 h 826560"/>
                <a:gd name="connsiteX5" fmla="*/ 3110568 w 3248331"/>
                <a:gd name="connsiteY5" fmla="*/ 826560 h 826560"/>
                <a:gd name="connsiteX6" fmla="*/ 137763 w 3248331"/>
                <a:gd name="connsiteY6" fmla="*/ 826560 h 826560"/>
                <a:gd name="connsiteX7" fmla="*/ 0 w 3248331"/>
                <a:gd name="connsiteY7" fmla="*/ 688797 h 826560"/>
                <a:gd name="connsiteX8" fmla="*/ 0 w 3248331"/>
                <a:gd name="connsiteY8" fmla="*/ 137763 h 82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8331" h="826560">
                  <a:moveTo>
                    <a:pt x="0" y="137763"/>
                  </a:moveTo>
                  <a:cubicBezTo>
                    <a:pt x="0" y="61679"/>
                    <a:pt x="61679" y="0"/>
                    <a:pt x="137763" y="0"/>
                  </a:cubicBezTo>
                  <a:lnTo>
                    <a:pt x="3110568" y="0"/>
                  </a:lnTo>
                  <a:cubicBezTo>
                    <a:pt x="3186652" y="0"/>
                    <a:pt x="3248331" y="61679"/>
                    <a:pt x="3248331" y="137763"/>
                  </a:cubicBezTo>
                  <a:lnTo>
                    <a:pt x="3248331" y="688797"/>
                  </a:lnTo>
                  <a:cubicBezTo>
                    <a:pt x="3248331" y="764881"/>
                    <a:pt x="3186652" y="826560"/>
                    <a:pt x="3110568" y="826560"/>
                  </a:cubicBezTo>
                  <a:lnTo>
                    <a:pt x="137763" y="826560"/>
                  </a:lnTo>
                  <a:cubicBezTo>
                    <a:pt x="61679" y="826560"/>
                    <a:pt x="0" y="764881"/>
                    <a:pt x="0" y="688797"/>
                  </a:cubicBezTo>
                  <a:lnTo>
                    <a:pt x="0" y="137763"/>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136873" tIns="40349" rIns="136873" bIns="40349" numCol="1" spcCol="1270" anchor="ctr" anchorCtr="0">
              <a:noAutofit/>
            </a:bodyPr>
            <a:lstStyle/>
            <a:p>
              <a:pPr lvl="0" algn="l" defTabSz="1244600">
                <a:lnSpc>
                  <a:spcPct val="90000"/>
                </a:lnSpc>
                <a:spcBef>
                  <a:spcPct val="0"/>
                </a:spcBef>
                <a:spcAft>
                  <a:spcPct val="35000"/>
                </a:spcAft>
              </a:pPr>
              <a:r>
                <a:rPr lang="en-US" sz="2800" kern="1200" dirty="0"/>
                <a:t>Turn off HVAC </a:t>
              </a:r>
            </a:p>
          </p:txBody>
        </p:sp>
        <p:sp>
          <p:nvSpPr>
            <p:cNvPr id="8" name="Rectangle 7"/>
            <p:cNvSpPr/>
            <p:nvPr/>
          </p:nvSpPr>
          <p:spPr>
            <a:xfrm>
              <a:off x="435507" y="3310364"/>
              <a:ext cx="3648142" cy="705600"/>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617914" y="2897084"/>
              <a:ext cx="2553699" cy="826560"/>
            </a:xfrm>
            <a:custGeom>
              <a:avLst/>
              <a:gdLst>
                <a:gd name="connsiteX0" fmla="*/ 0 w 2553699"/>
                <a:gd name="connsiteY0" fmla="*/ 137763 h 826560"/>
                <a:gd name="connsiteX1" fmla="*/ 137763 w 2553699"/>
                <a:gd name="connsiteY1" fmla="*/ 0 h 826560"/>
                <a:gd name="connsiteX2" fmla="*/ 2415936 w 2553699"/>
                <a:gd name="connsiteY2" fmla="*/ 0 h 826560"/>
                <a:gd name="connsiteX3" fmla="*/ 2553699 w 2553699"/>
                <a:gd name="connsiteY3" fmla="*/ 137763 h 826560"/>
                <a:gd name="connsiteX4" fmla="*/ 2553699 w 2553699"/>
                <a:gd name="connsiteY4" fmla="*/ 688797 h 826560"/>
                <a:gd name="connsiteX5" fmla="*/ 2415936 w 2553699"/>
                <a:gd name="connsiteY5" fmla="*/ 826560 h 826560"/>
                <a:gd name="connsiteX6" fmla="*/ 137763 w 2553699"/>
                <a:gd name="connsiteY6" fmla="*/ 826560 h 826560"/>
                <a:gd name="connsiteX7" fmla="*/ 0 w 2553699"/>
                <a:gd name="connsiteY7" fmla="*/ 688797 h 826560"/>
                <a:gd name="connsiteX8" fmla="*/ 0 w 2553699"/>
                <a:gd name="connsiteY8" fmla="*/ 137763 h 82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699" h="826560">
                  <a:moveTo>
                    <a:pt x="0" y="137763"/>
                  </a:moveTo>
                  <a:cubicBezTo>
                    <a:pt x="0" y="61679"/>
                    <a:pt x="61679" y="0"/>
                    <a:pt x="137763" y="0"/>
                  </a:cubicBezTo>
                  <a:lnTo>
                    <a:pt x="2415936" y="0"/>
                  </a:lnTo>
                  <a:cubicBezTo>
                    <a:pt x="2492020" y="0"/>
                    <a:pt x="2553699" y="61679"/>
                    <a:pt x="2553699" y="137763"/>
                  </a:cubicBezTo>
                  <a:lnTo>
                    <a:pt x="2553699" y="688797"/>
                  </a:lnTo>
                  <a:cubicBezTo>
                    <a:pt x="2553699" y="764881"/>
                    <a:pt x="2492020" y="826560"/>
                    <a:pt x="2415936" y="826560"/>
                  </a:cubicBezTo>
                  <a:lnTo>
                    <a:pt x="137763" y="826560"/>
                  </a:lnTo>
                  <a:cubicBezTo>
                    <a:pt x="61679" y="826560"/>
                    <a:pt x="0" y="764881"/>
                    <a:pt x="0" y="688797"/>
                  </a:cubicBezTo>
                  <a:lnTo>
                    <a:pt x="0" y="137763"/>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136873" tIns="40349" rIns="136873" bIns="40349" numCol="1" spcCol="1270" anchor="ctr" anchorCtr="0">
              <a:noAutofit/>
            </a:bodyPr>
            <a:lstStyle/>
            <a:p>
              <a:pPr lvl="0" algn="l" defTabSz="1244600">
                <a:lnSpc>
                  <a:spcPct val="90000"/>
                </a:lnSpc>
                <a:spcBef>
                  <a:spcPct val="0"/>
                </a:spcBef>
                <a:spcAft>
                  <a:spcPct val="35000"/>
                </a:spcAft>
              </a:pPr>
              <a:r>
                <a:rPr lang="en-US" sz="2800" kern="1200" dirty="0"/>
                <a:t>Stop coach</a:t>
              </a:r>
            </a:p>
          </p:txBody>
        </p:sp>
        <p:sp>
          <p:nvSpPr>
            <p:cNvPr id="10" name="Rectangle 9"/>
            <p:cNvSpPr/>
            <p:nvPr/>
          </p:nvSpPr>
          <p:spPr>
            <a:xfrm>
              <a:off x="435507" y="4580444"/>
              <a:ext cx="3648142" cy="705600"/>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Freeform 10"/>
            <p:cNvSpPr/>
            <p:nvPr/>
          </p:nvSpPr>
          <p:spPr>
            <a:xfrm>
              <a:off x="617914" y="4167164"/>
              <a:ext cx="2553699" cy="826560"/>
            </a:xfrm>
            <a:custGeom>
              <a:avLst/>
              <a:gdLst>
                <a:gd name="connsiteX0" fmla="*/ 0 w 2553699"/>
                <a:gd name="connsiteY0" fmla="*/ 137763 h 826560"/>
                <a:gd name="connsiteX1" fmla="*/ 137763 w 2553699"/>
                <a:gd name="connsiteY1" fmla="*/ 0 h 826560"/>
                <a:gd name="connsiteX2" fmla="*/ 2415936 w 2553699"/>
                <a:gd name="connsiteY2" fmla="*/ 0 h 826560"/>
                <a:gd name="connsiteX3" fmla="*/ 2553699 w 2553699"/>
                <a:gd name="connsiteY3" fmla="*/ 137763 h 826560"/>
                <a:gd name="connsiteX4" fmla="*/ 2553699 w 2553699"/>
                <a:gd name="connsiteY4" fmla="*/ 688797 h 826560"/>
                <a:gd name="connsiteX5" fmla="*/ 2415936 w 2553699"/>
                <a:gd name="connsiteY5" fmla="*/ 826560 h 826560"/>
                <a:gd name="connsiteX6" fmla="*/ 137763 w 2553699"/>
                <a:gd name="connsiteY6" fmla="*/ 826560 h 826560"/>
                <a:gd name="connsiteX7" fmla="*/ 0 w 2553699"/>
                <a:gd name="connsiteY7" fmla="*/ 688797 h 826560"/>
                <a:gd name="connsiteX8" fmla="*/ 0 w 2553699"/>
                <a:gd name="connsiteY8" fmla="*/ 137763 h 82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699" h="826560">
                  <a:moveTo>
                    <a:pt x="0" y="137763"/>
                  </a:moveTo>
                  <a:cubicBezTo>
                    <a:pt x="0" y="61679"/>
                    <a:pt x="61679" y="0"/>
                    <a:pt x="137763" y="0"/>
                  </a:cubicBezTo>
                  <a:lnTo>
                    <a:pt x="2415936" y="0"/>
                  </a:lnTo>
                  <a:cubicBezTo>
                    <a:pt x="2492020" y="0"/>
                    <a:pt x="2553699" y="61679"/>
                    <a:pt x="2553699" y="137763"/>
                  </a:cubicBezTo>
                  <a:lnTo>
                    <a:pt x="2553699" y="688797"/>
                  </a:lnTo>
                  <a:cubicBezTo>
                    <a:pt x="2553699" y="764881"/>
                    <a:pt x="2492020" y="826560"/>
                    <a:pt x="2415936" y="826560"/>
                  </a:cubicBezTo>
                  <a:lnTo>
                    <a:pt x="137763" y="826560"/>
                  </a:lnTo>
                  <a:cubicBezTo>
                    <a:pt x="61679" y="826560"/>
                    <a:pt x="0" y="764881"/>
                    <a:pt x="0" y="688797"/>
                  </a:cubicBezTo>
                  <a:lnTo>
                    <a:pt x="0" y="137763"/>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136873" tIns="40349" rIns="136873" bIns="40349" numCol="1" spcCol="1270" anchor="ctr" anchorCtr="0">
              <a:noAutofit/>
            </a:bodyPr>
            <a:lstStyle/>
            <a:p>
              <a:pPr lvl="0" algn="l" defTabSz="1244600">
                <a:lnSpc>
                  <a:spcPct val="90000"/>
                </a:lnSpc>
                <a:spcBef>
                  <a:spcPct val="0"/>
                </a:spcBef>
                <a:spcAft>
                  <a:spcPct val="35000"/>
                </a:spcAft>
              </a:pPr>
              <a:r>
                <a:rPr lang="en-US" sz="2800" kern="1200" dirty="0"/>
                <a:t>Turn off engine</a:t>
              </a:r>
            </a:p>
          </p:txBody>
        </p:sp>
        <p:sp>
          <p:nvSpPr>
            <p:cNvPr id="12" name="Rectangle 11"/>
            <p:cNvSpPr/>
            <p:nvPr/>
          </p:nvSpPr>
          <p:spPr>
            <a:xfrm>
              <a:off x="435507" y="5850524"/>
              <a:ext cx="3648142" cy="705600"/>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Freeform 12"/>
            <p:cNvSpPr/>
            <p:nvPr/>
          </p:nvSpPr>
          <p:spPr>
            <a:xfrm>
              <a:off x="617914" y="5437244"/>
              <a:ext cx="2553699" cy="826560"/>
            </a:xfrm>
            <a:custGeom>
              <a:avLst/>
              <a:gdLst>
                <a:gd name="connsiteX0" fmla="*/ 0 w 2553699"/>
                <a:gd name="connsiteY0" fmla="*/ 137763 h 826560"/>
                <a:gd name="connsiteX1" fmla="*/ 137763 w 2553699"/>
                <a:gd name="connsiteY1" fmla="*/ 0 h 826560"/>
                <a:gd name="connsiteX2" fmla="*/ 2415936 w 2553699"/>
                <a:gd name="connsiteY2" fmla="*/ 0 h 826560"/>
                <a:gd name="connsiteX3" fmla="*/ 2553699 w 2553699"/>
                <a:gd name="connsiteY3" fmla="*/ 137763 h 826560"/>
                <a:gd name="connsiteX4" fmla="*/ 2553699 w 2553699"/>
                <a:gd name="connsiteY4" fmla="*/ 688797 h 826560"/>
                <a:gd name="connsiteX5" fmla="*/ 2415936 w 2553699"/>
                <a:gd name="connsiteY5" fmla="*/ 826560 h 826560"/>
                <a:gd name="connsiteX6" fmla="*/ 137763 w 2553699"/>
                <a:gd name="connsiteY6" fmla="*/ 826560 h 826560"/>
                <a:gd name="connsiteX7" fmla="*/ 0 w 2553699"/>
                <a:gd name="connsiteY7" fmla="*/ 688797 h 826560"/>
                <a:gd name="connsiteX8" fmla="*/ 0 w 2553699"/>
                <a:gd name="connsiteY8" fmla="*/ 137763 h 82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699" h="826560">
                  <a:moveTo>
                    <a:pt x="0" y="137763"/>
                  </a:moveTo>
                  <a:cubicBezTo>
                    <a:pt x="0" y="61679"/>
                    <a:pt x="61679" y="0"/>
                    <a:pt x="137763" y="0"/>
                  </a:cubicBezTo>
                  <a:lnTo>
                    <a:pt x="2415936" y="0"/>
                  </a:lnTo>
                  <a:cubicBezTo>
                    <a:pt x="2492020" y="0"/>
                    <a:pt x="2553699" y="61679"/>
                    <a:pt x="2553699" y="137763"/>
                  </a:cubicBezTo>
                  <a:lnTo>
                    <a:pt x="2553699" y="688797"/>
                  </a:lnTo>
                  <a:cubicBezTo>
                    <a:pt x="2553699" y="764881"/>
                    <a:pt x="2492020" y="826560"/>
                    <a:pt x="2415936" y="826560"/>
                  </a:cubicBezTo>
                  <a:lnTo>
                    <a:pt x="137763" y="826560"/>
                  </a:lnTo>
                  <a:cubicBezTo>
                    <a:pt x="61679" y="826560"/>
                    <a:pt x="0" y="764881"/>
                    <a:pt x="0" y="688797"/>
                  </a:cubicBezTo>
                  <a:lnTo>
                    <a:pt x="0" y="137763"/>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136873" tIns="40349" rIns="136873" bIns="40349" numCol="1" spcCol="1270" anchor="ctr" anchorCtr="0">
              <a:noAutofit/>
            </a:bodyPr>
            <a:lstStyle/>
            <a:p>
              <a:pPr lvl="0" algn="l" defTabSz="1244600">
                <a:lnSpc>
                  <a:spcPct val="90000"/>
                </a:lnSpc>
                <a:spcBef>
                  <a:spcPct val="0"/>
                </a:spcBef>
                <a:spcAft>
                  <a:spcPct val="35000"/>
                </a:spcAft>
              </a:pPr>
              <a:r>
                <a:rPr lang="en-US" sz="2800" kern="1200" dirty="0"/>
                <a:t>Evacuate</a:t>
              </a:r>
            </a:p>
          </p:txBody>
        </p:sp>
      </p:grpSp>
      <p:pic>
        <p:nvPicPr>
          <p:cNvPr id="5" name="Picture 4" title="Burnt bus"/>
          <p:cNvPicPr>
            <a:picLocks noChangeAspect="1"/>
          </p:cNvPicPr>
          <p:nvPr/>
        </p:nvPicPr>
        <p:blipFill>
          <a:blip r:embed="rId3"/>
          <a:stretch>
            <a:fillRect/>
          </a:stretch>
        </p:blipFill>
        <p:spPr>
          <a:xfrm>
            <a:off x="4302340" y="2028139"/>
            <a:ext cx="4464346" cy="2418763"/>
          </a:xfrm>
          <a:prstGeom prst="rect">
            <a:avLst/>
          </a:prstGeom>
        </p:spPr>
      </p:pic>
    </p:spTree>
    <p:extLst>
      <p:ext uri="{BB962C8B-B14F-4D97-AF65-F5344CB8AC3E}">
        <p14:creationId xmlns:p14="http://schemas.microsoft.com/office/powerpoint/2010/main" val="2960960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emergencies</a:t>
            </a:r>
          </a:p>
        </p:txBody>
      </p:sp>
      <p:sp>
        <p:nvSpPr>
          <p:cNvPr id="5" name="Text Placeholder 4"/>
          <p:cNvSpPr>
            <a:spLocks noGrp="1"/>
          </p:cNvSpPr>
          <p:nvPr>
            <p:ph type="body" idx="1"/>
          </p:nvPr>
        </p:nvSpPr>
        <p:spPr>
          <a:xfrm>
            <a:off x="696737" y="2906713"/>
            <a:ext cx="7772400" cy="1500187"/>
          </a:xfrm>
        </p:spPr>
        <p:txBody>
          <a:bodyPr/>
          <a:lstStyle/>
          <a:p>
            <a:r>
              <a:rPr lang="en-US" dirty="0"/>
              <a:t>Emergency Situations: Lesson 1</a:t>
            </a:r>
          </a:p>
        </p:txBody>
      </p:sp>
    </p:spTree>
    <p:extLst>
      <p:ext uri="{BB962C8B-B14F-4D97-AF65-F5344CB8AC3E}">
        <p14:creationId xmlns:p14="http://schemas.microsoft.com/office/powerpoint/2010/main" val="2439758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Leaving Roadway</a:t>
            </a:r>
          </a:p>
        </p:txBody>
      </p:sp>
      <p:sp>
        <p:nvSpPr>
          <p:cNvPr id="3" name="Content Placeholder 2"/>
          <p:cNvSpPr>
            <a:spLocks noGrp="1"/>
          </p:cNvSpPr>
          <p:nvPr>
            <p:ph idx="1"/>
          </p:nvPr>
        </p:nvSpPr>
        <p:spPr/>
        <p:txBody>
          <a:bodyPr/>
          <a:lstStyle/>
          <a:p>
            <a:r>
              <a:rPr lang="en-US" dirty="0"/>
              <a:t>Avoid abrupt steering reactions if you leave the roadway</a:t>
            </a:r>
          </a:p>
          <a:p>
            <a:pPr lvl="1"/>
            <a:r>
              <a:rPr lang="en-US" dirty="0"/>
              <a:t>If on paved or gravel shoulder, steer slightly back toward roadway</a:t>
            </a:r>
          </a:p>
          <a:p>
            <a:pPr lvl="1"/>
            <a:r>
              <a:rPr lang="en-US" dirty="0"/>
              <a:t>If leave roadway into soft terrain, must reduce speed before steering</a:t>
            </a:r>
          </a:p>
          <a:p>
            <a:r>
              <a:rPr lang="en-US" dirty="0"/>
              <a:t>Steering input in soft terrain at significant speeds  = increased rollover potential</a:t>
            </a:r>
          </a:p>
        </p:txBody>
      </p:sp>
      <p:sp>
        <p:nvSpPr>
          <p:cNvPr id="4" name="Rounded Rectangle 3" title="Avoid  abrupt steering reactions if you leave the roadway">
            <a:extLst>
              <a:ext uri="{FF2B5EF4-FFF2-40B4-BE49-F238E27FC236}">
                <a16:creationId xmlns:a16="http://schemas.microsoft.com/office/drawing/2014/main" id="{DCAE357E-3B55-0D47-9396-781453592837}"/>
              </a:ext>
            </a:extLst>
          </p:cNvPr>
          <p:cNvSpPr/>
          <p:nvPr/>
        </p:nvSpPr>
        <p:spPr>
          <a:xfrm>
            <a:off x="457200" y="1347083"/>
            <a:ext cx="8229600" cy="1223589"/>
          </a:xfrm>
          <a:prstGeom prst="roundRect">
            <a:avLst/>
          </a:prstGeom>
          <a:solidFill>
            <a:schemeClr val="accent3">
              <a:alpha val="2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9953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Passenger Evacuation</a:t>
            </a:r>
            <a:endParaRPr lang="en-US" dirty="0"/>
          </a:p>
        </p:txBody>
      </p:sp>
      <p:sp>
        <p:nvSpPr>
          <p:cNvPr id="3" name="Content Placeholder 2"/>
          <p:cNvSpPr>
            <a:spLocks noGrp="1"/>
          </p:cNvSpPr>
          <p:nvPr>
            <p:ph idx="1"/>
          </p:nvPr>
        </p:nvSpPr>
        <p:spPr/>
        <p:txBody>
          <a:bodyPr/>
          <a:lstStyle/>
          <a:p>
            <a:r>
              <a:rPr lang="en-US" dirty="0"/>
              <a:t>Brief passengers – why and how</a:t>
            </a:r>
          </a:p>
          <a:p>
            <a:r>
              <a:rPr lang="en-US" dirty="0"/>
              <a:t>Direct evacuating passengers where to go once off motorcoach (safe location off roadway)</a:t>
            </a:r>
          </a:p>
          <a:p>
            <a:r>
              <a:rPr lang="en-US" dirty="0"/>
              <a:t>Assist any non-ambulatory or mobility-impaired passengers off coach</a:t>
            </a:r>
          </a:p>
          <a:p>
            <a:endParaRPr lang="en-US" dirty="0"/>
          </a:p>
          <a:p>
            <a:pPr lvl="1"/>
            <a:endParaRPr lang="en-US" dirty="0"/>
          </a:p>
          <a:p>
            <a:endParaRPr lang="en-US" dirty="0"/>
          </a:p>
        </p:txBody>
      </p:sp>
      <p:sp>
        <p:nvSpPr>
          <p:cNvPr id="4" name="Round Same Side Corner Rectangle 3"/>
          <p:cNvSpPr/>
          <p:nvPr/>
        </p:nvSpPr>
        <p:spPr>
          <a:xfrm>
            <a:off x="654288" y="4489689"/>
            <a:ext cx="7825802" cy="1513667"/>
          </a:xfrm>
          <a:prstGeom prst="round2Same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bIns="137160" rtlCol="0" anchor="ctr"/>
          <a:lstStyle/>
          <a:p>
            <a:pPr algn="ctr">
              <a:spcBef>
                <a:spcPts val="1000"/>
              </a:spcBef>
            </a:pPr>
            <a:r>
              <a:rPr lang="en-US" sz="2800" dirty="0"/>
              <a:t>Recruit a passenger for assistance in leading group to designated area and keeping group together   (when necessary)</a:t>
            </a:r>
          </a:p>
        </p:txBody>
      </p:sp>
    </p:spTree>
    <p:extLst>
      <p:ext uri="{BB962C8B-B14F-4D97-AF65-F5344CB8AC3E}">
        <p14:creationId xmlns:p14="http://schemas.microsoft.com/office/powerpoint/2010/main" val="2776360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Passenger Management</a:t>
            </a:r>
            <a:endParaRPr lang="en-US" dirty="0"/>
          </a:p>
        </p:txBody>
      </p:sp>
      <p:sp>
        <p:nvSpPr>
          <p:cNvPr id="3" name="Content Placeholder 2"/>
          <p:cNvSpPr>
            <a:spLocks noGrp="1"/>
          </p:cNvSpPr>
          <p:nvPr>
            <p:ph idx="1"/>
          </p:nvPr>
        </p:nvSpPr>
        <p:spPr>
          <a:xfrm>
            <a:off x="457200" y="1503343"/>
            <a:ext cx="5348311" cy="4864799"/>
          </a:xfrm>
          <a:solidFill>
            <a:schemeClr val="accent3">
              <a:lumMod val="40000"/>
              <a:lumOff val="60000"/>
            </a:schemeClr>
          </a:solidFill>
        </p:spPr>
        <p:txBody>
          <a:bodyPr/>
          <a:lstStyle/>
          <a:p>
            <a:r>
              <a:rPr lang="en-US" dirty="0"/>
              <a:t>Detail instructions/actions with regard to belongings during evacuations</a:t>
            </a:r>
          </a:p>
          <a:p>
            <a:r>
              <a:rPr lang="en-US" dirty="0"/>
              <a:t>Try to keep passengers together</a:t>
            </a:r>
          </a:p>
          <a:p>
            <a:r>
              <a:rPr lang="en-US" dirty="0"/>
              <a:t>Keep on-board in non-evacuation situation</a:t>
            </a:r>
          </a:p>
          <a:p>
            <a:pPr lvl="1"/>
            <a:r>
              <a:rPr lang="en-US" dirty="0"/>
              <a:t>Use best judgment regarding requests to step off </a:t>
            </a:r>
          </a:p>
          <a:p>
            <a:endParaRPr lang="en-US" dirty="0"/>
          </a:p>
          <a:p>
            <a:endParaRPr lang="en-US" dirty="0"/>
          </a:p>
          <a:p>
            <a:endParaRPr lang="en-US" dirty="0"/>
          </a:p>
          <a:p>
            <a:pPr lvl="1"/>
            <a:endParaRPr lang="en-US" dirty="0"/>
          </a:p>
          <a:p>
            <a:endParaRPr lang="en-US" dirty="0"/>
          </a:p>
        </p:txBody>
      </p:sp>
      <p:pic>
        <p:nvPicPr>
          <p:cNvPr id="6" name="Picture 5" title="Drawing of stick figures"/>
          <p:cNvPicPr>
            <a:picLocks noChangeAspect="1"/>
          </p:cNvPicPr>
          <p:nvPr/>
        </p:nvPicPr>
        <p:blipFill>
          <a:blip r:embed="rId3"/>
          <a:stretch>
            <a:fillRect/>
          </a:stretch>
        </p:blipFill>
        <p:spPr>
          <a:xfrm>
            <a:off x="5805511" y="1269406"/>
            <a:ext cx="2881289" cy="2141286"/>
          </a:xfrm>
          <a:prstGeom prst="rect">
            <a:avLst/>
          </a:prstGeom>
        </p:spPr>
      </p:pic>
      <p:pic>
        <p:nvPicPr>
          <p:cNvPr id="4" name="Picture 3" title="People"/>
          <p:cNvPicPr>
            <a:picLocks noChangeAspect="1"/>
          </p:cNvPicPr>
          <p:nvPr/>
        </p:nvPicPr>
        <p:blipFill>
          <a:blip r:embed="rId4"/>
          <a:stretch>
            <a:fillRect/>
          </a:stretch>
        </p:blipFill>
        <p:spPr>
          <a:xfrm>
            <a:off x="6059369" y="3602133"/>
            <a:ext cx="2472037" cy="2766009"/>
          </a:xfrm>
          <a:prstGeom prst="rect">
            <a:avLst/>
          </a:prstGeom>
        </p:spPr>
      </p:pic>
    </p:spTree>
    <p:extLst>
      <p:ext uri="{BB962C8B-B14F-4D97-AF65-F5344CB8AC3E}">
        <p14:creationId xmlns:p14="http://schemas.microsoft.com/office/powerpoint/2010/main" val="3312114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Aggressive Motorists</a:t>
            </a:r>
          </a:p>
        </p:txBody>
      </p:sp>
      <p:sp>
        <p:nvSpPr>
          <p:cNvPr id="3" name="Content Placeholder 2"/>
          <p:cNvSpPr>
            <a:spLocks noGrp="1"/>
          </p:cNvSpPr>
          <p:nvPr>
            <p:ph idx="1"/>
          </p:nvPr>
        </p:nvSpPr>
        <p:spPr/>
        <p:txBody>
          <a:bodyPr/>
          <a:lstStyle/>
          <a:p>
            <a:r>
              <a:rPr lang="en-US" dirty="0"/>
              <a:t>Do not retaliate to enrage further</a:t>
            </a:r>
          </a:p>
          <a:p>
            <a:r>
              <a:rPr lang="en-US" dirty="0"/>
              <a:t>Slow down to allow them to move on</a:t>
            </a:r>
          </a:p>
          <a:p>
            <a:r>
              <a:rPr lang="en-US" dirty="0"/>
              <a:t>Consider an unscheduled stop if necessary</a:t>
            </a:r>
          </a:p>
          <a:p>
            <a:r>
              <a:rPr lang="en-US" dirty="0"/>
              <a:t>Never permit on-board if stopped and they approach</a:t>
            </a:r>
          </a:p>
          <a:p>
            <a:r>
              <a:rPr lang="en-US" dirty="0"/>
              <a:t>Call 911 if necessary</a:t>
            </a:r>
          </a:p>
          <a:p>
            <a:endParaRPr lang="en-US" dirty="0"/>
          </a:p>
        </p:txBody>
      </p:sp>
      <p:pic>
        <p:nvPicPr>
          <p:cNvPr id="5" name="Picture 4" title="Aggressive Motorist Image"/>
          <p:cNvPicPr>
            <a:picLocks noChangeAspect="1"/>
          </p:cNvPicPr>
          <p:nvPr/>
        </p:nvPicPr>
        <p:blipFill>
          <a:blip r:embed="rId3"/>
          <a:stretch>
            <a:fillRect/>
          </a:stretch>
        </p:blipFill>
        <p:spPr>
          <a:xfrm>
            <a:off x="4572000" y="4221874"/>
            <a:ext cx="3799454" cy="2467411"/>
          </a:xfrm>
          <a:prstGeom prst="rect">
            <a:avLst/>
          </a:prstGeom>
        </p:spPr>
      </p:pic>
    </p:spTree>
    <p:extLst>
      <p:ext uri="{BB962C8B-B14F-4D97-AF65-F5344CB8AC3E}">
        <p14:creationId xmlns:p14="http://schemas.microsoft.com/office/powerpoint/2010/main" val="434527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Unruly/Aggressive Passenger</a:t>
            </a:r>
          </a:p>
        </p:txBody>
      </p:sp>
      <p:graphicFrame>
        <p:nvGraphicFramePr>
          <p:cNvPr id="4" name="Table 3" descr="- Dangerous/&#10;threatening behavior: Do what is necessary to ensure safety for passengers and yourself, including unscheduled stops and halting of trip. &#10;Work with company and/or authorities to arrange for passenger to be removed&#10;- Behavioral disruption/&#10;distraction: Ask passenger to discontinue (enlist group leader assistance if present). Pull over to safe area and address entire group if necessary.&#10;&#10;"/>
          <p:cNvGraphicFramePr>
            <a:graphicFrameLocks noGrp="1"/>
          </p:cNvGraphicFramePr>
          <p:nvPr>
            <p:extLst>
              <p:ext uri="{D42A27DB-BD31-4B8C-83A1-F6EECF244321}">
                <p14:modId xmlns:p14="http://schemas.microsoft.com/office/powerpoint/2010/main" val="1688101730"/>
              </p:ext>
            </p:extLst>
          </p:nvPr>
        </p:nvGraphicFramePr>
        <p:xfrm>
          <a:off x="731262" y="1559461"/>
          <a:ext cx="7955538" cy="4565294"/>
        </p:xfrm>
        <a:graphic>
          <a:graphicData uri="http://schemas.openxmlformats.org/drawingml/2006/table">
            <a:tbl>
              <a:tblPr bandRow="1">
                <a:effectLst>
                  <a:outerShdw blurRad="180975" dist="88900" dir="11460000" algn="tl" rotWithShape="0">
                    <a:srgbClr val="000000">
                      <a:alpha val="43000"/>
                    </a:srgbClr>
                  </a:outerShdw>
                </a:effectLst>
                <a:tableStyleId>{5C22544A-7EE6-4342-B048-85BDC9FD1C3A}</a:tableStyleId>
              </a:tblPr>
              <a:tblGrid>
                <a:gridCol w="2855495">
                  <a:extLst>
                    <a:ext uri="{9D8B030D-6E8A-4147-A177-3AD203B41FA5}">
                      <a16:colId xmlns:a16="http://schemas.microsoft.com/office/drawing/2014/main" val="20000"/>
                    </a:ext>
                  </a:extLst>
                </a:gridCol>
                <a:gridCol w="5100043">
                  <a:extLst>
                    <a:ext uri="{9D8B030D-6E8A-4147-A177-3AD203B41FA5}">
                      <a16:colId xmlns:a16="http://schemas.microsoft.com/office/drawing/2014/main" val="20001"/>
                    </a:ext>
                  </a:extLst>
                </a:gridCol>
              </a:tblGrid>
              <a:tr h="1331544">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a:solidFill>
                            <a:schemeClr val="bg1"/>
                          </a:solidFill>
                        </a:rPr>
                        <a:t>Dangerous/</a:t>
                      </a:r>
                    </a:p>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a:solidFill>
                            <a:schemeClr val="bg1"/>
                          </a:solidFill>
                        </a:rPr>
                        <a:t>threatening behavior</a:t>
                      </a:r>
                      <a:endParaRPr lang="en-US" dirty="0">
                        <a:solidFill>
                          <a:schemeClr val="bg1"/>
                        </a:solidFill>
                      </a:endParaRPr>
                    </a:p>
                  </a:txBody>
                  <a:tcPr marT="91440" marB="91440" anchor="ctr">
                    <a:solidFill>
                      <a:schemeClr val="accent2">
                        <a:lumMod val="75000"/>
                      </a:schemeClr>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a:t>Do what is necessary to ensure safety for passengers and yourself, including unscheduled stops and halting of trip</a:t>
                      </a:r>
                    </a:p>
                  </a:txBody>
                  <a:tcPr marT="91440" marB="91440">
                    <a:solidFill>
                      <a:schemeClr val="accent2">
                        <a:lumMod val="40000"/>
                        <a:lumOff val="60000"/>
                      </a:schemeClr>
                    </a:solidFill>
                  </a:tcPr>
                </a:tc>
                <a:extLst>
                  <a:ext uri="{0D108BD9-81ED-4DB2-BD59-A6C34878D82A}">
                    <a16:rowId xmlns:a16="http://schemas.microsoft.com/office/drawing/2014/main" val="10000"/>
                  </a:ext>
                </a:extLst>
              </a:tr>
              <a:tr h="1331544">
                <a:tc vMerge="1">
                  <a:txBody>
                    <a:bodyPr/>
                    <a:lstStyle/>
                    <a:p>
                      <a:endParaRPr lang="en-US"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a:t>Work with company and/or authorities to arrange for passenger to be removed</a:t>
                      </a:r>
                    </a:p>
                  </a:txBody>
                  <a:tcPr marT="91440" marB="91440">
                    <a:solidFill>
                      <a:schemeClr val="accent2">
                        <a:lumMod val="40000"/>
                        <a:lumOff val="60000"/>
                      </a:schemeClr>
                    </a:solidFill>
                  </a:tcPr>
                </a:tc>
                <a:extLst>
                  <a:ext uri="{0D108BD9-81ED-4DB2-BD59-A6C34878D82A}">
                    <a16:rowId xmlns:a16="http://schemas.microsoft.com/office/drawing/2014/main" val="10001"/>
                  </a:ext>
                </a:extLst>
              </a:tr>
              <a:tr h="951103">
                <a:tc rowSpan="2">
                  <a:txBody>
                    <a:bodyPr/>
                    <a:lstStyle/>
                    <a:p>
                      <a:r>
                        <a:rPr lang="en-US" sz="2800" dirty="0">
                          <a:solidFill>
                            <a:srgbClr val="FFFFFF"/>
                          </a:solidFill>
                        </a:rPr>
                        <a:t>Behavioral disruption/</a:t>
                      </a:r>
                    </a:p>
                    <a:p>
                      <a:r>
                        <a:rPr lang="en-US" sz="2800" dirty="0">
                          <a:solidFill>
                            <a:srgbClr val="FFFFFF"/>
                          </a:solidFill>
                        </a:rPr>
                        <a:t>distraction</a:t>
                      </a:r>
                    </a:p>
                  </a:txBody>
                  <a:tcPr marT="91440" marB="91440" anchor="ctr">
                    <a:solidFill>
                      <a:schemeClr val="accent6">
                        <a:lumMod val="75000"/>
                      </a:schemeClr>
                    </a:solidFill>
                  </a:tcPr>
                </a:tc>
                <a:tc>
                  <a:txBody>
                    <a:bodyPr/>
                    <a:lstStyle/>
                    <a:p>
                      <a:r>
                        <a:rPr lang="en-US" sz="2400" dirty="0"/>
                        <a:t>Ask passenger to discontinue (enlist group leader assistance if</a:t>
                      </a:r>
                      <a:r>
                        <a:rPr lang="en-US" sz="2400" baseline="0" dirty="0"/>
                        <a:t> present)</a:t>
                      </a:r>
                      <a:endParaRPr lang="en-US" sz="2400" dirty="0"/>
                    </a:p>
                  </a:txBody>
                  <a:tcPr marT="91440" marB="91440">
                    <a:solidFill>
                      <a:schemeClr val="accent6">
                        <a:lumMod val="40000"/>
                        <a:lumOff val="60000"/>
                      </a:schemeClr>
                    </a:solidFill>
                  </a:tcPr>
                </a:tc>
                <a:extLst>
                  <a:ext uri="{0D108BD9-81ED-4DB2-BD59-A6C34878D82A}">
                    <a16:rowId xmlns:a16="http://schemas.microsoft.com/office/drawing/2014/main" val="10002"/>
                  </a:ext>
                </a:extLst>
              </a:tr>
              <a:tr h="951103">
                <a:tc vMerge="1">
                  <a:txBody>
                    <a:bodyPr/>
                    <a:lstStyle/>
                    <a:p>
                      <a:endParaRPr lang="en-US" dirty="0"/>
                    </a:p>
                  </a:txBody>
                  <a:tcPr marT="91440" marB="91440"/>
                </a:tc>
                <a:tc>
                  <a:txBody>
                    <a:bodyPr/>
                    <a:lstStyle/>
                    <a:p>
                      <a:r>
                        <a:rPr lang="en-US" sz="2400" dirty="0"/>
                        <a:t>Pull over to safe area and address entire group if necessary</a:t>
                      </a:r>
                    </a:p>
                  </a:txBody>
                  <a:tcPr marT="91440" marB="91440">
                    <a:solidFill>
                      <a:schemeClr val="accent6">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93548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Hijack or Hostage</a:t>
            </a:r>
          </a:p>
        </p:txBody>
      </p:sp>
      <p:graphicFrame>
        <p:nvGraphicFramePr>
          <p:cNvPr id="5" name="Content Placeholder 4" descr="Utilize any electronic distress signals incorporated into the bus communication systems to alert dispatch of issues.  If you have such a system, this should be sufficient to get responders to you.&#10;If asked to communicate with dispatch, use any special emergency code word provided to indicate an emergency or talk strangely without being obvious to raise concern with dispatch.&#10;Try to silently and inconspicuously garner attention and concern from other motorists or even passing police personnel in the hopes they take some action. Examples include flashing headlights on and off, weaving slightly as if you were intoxicated, or driving unusually slow or fast.&#10;If you have a way to dial 911 on a cell phone without the threat noticing, do so even if you can’t talk directly into the phone.  &#10;Try to find a way to get the threat to allow you to stop the coach – perhaps a personal bathroom break or to investigate a (phony) vehicle issue.  Any stop will buy time and allow you or others to potentially alert others of the dangerous situation.&#10;"/>
          <p:cNvGraphicFramePr>
            <a:graphicFrameLocks noGrp="1"/>
          </p:cNvGraphicFramePr>
          <p:nvPr>
            <p:ph idx="1"/>
            <p:extLst>
              <p:ext uri="{D42A27DB-BD31-4B8C-83A1-F6EECF244321}">
                <p14:modId xmlns:p14="http://schemas.microsoft.com/office/powerpoint/2010/main" val="2387580626"/>
              </p:ext>
            </p:extLst>
          </p:nvPr>
        </p:nvGraphicFramePr>
        <p:xfrm>
          <a:off x="457200" y="2629540"/>
          <a:ext cx="8229600" cy="3805767"/>
        </p:xfrm>
        <a:graphic>
          <a:graphicData uri="http://schemas.openxmlformats.org/drawingml/2006/table">
            <a:tbl>
              <a:tblPr firstRow="1" bandRow="1">
                <a:tableStyleId>{0E3FDE45-AF77-4B5C-9715-49D594BDF05E}</a:tableStyleId>
              </a:tblPr>
              <a:tblGrid>
                <a:gridCol w="8229600">
                  <a:extLst>
                    <a:ext uri="{9D8B030D-6E8A-4147-A177-3AD203B41FA5}">
                      <a16:colId xmlns:a16="http://schemas.microsoft.com/office/drawing/2014/main" val="20000"/>
                    </a:ext>
                  </a:extLst>
                </a:gridCol>
              </a:tblGrid>
              <a:tr h="455391">
                <a:tc>
                  <a:txBody>
                    <a:bodyPr/>
                    <a:lstStyle/>
                    <a:p>
                      <a:pPr algn="ctr"/>
                      <a:r>
                        <a:rPr lang="en-US" sz="2200" dirty="0">
                          <a:latin typeface="Trebuchet MS" charset="0"/>
                          <a:ea typeface="Trebuchet MS" charset="0"/>
                          <a:cs typeface="Trebuchet MS" charset="0"/>
                        </a:rPr>
                        <a:t>While following</a:t>
                      </a:r>
                      <a:r>
                        <a:rPr lang="en-US" sz="2200" baseline="0" dirty="0">
                          <a:latin typeface="Trebuchet MS" charset="0"/>
                          <a:ea typeface="Trebuchet MS" charset="0"/>
                          <a:cs typeface="Trebuchet MS" charset="0"/>
                        </a:rPr>
                        <a:t> the Golden Rule, consider the following:</a:t>
                      </a:r>
                      <a:endParaRPr lang="en-US" sz="2200" dirty="0">
                        <a:latin typeface="Trebuchet MS" charset="0"/>
                        <a:ea typeface="Trebuchet MS" charset="0"/>
                        <a:cs typeface="Trebuchet MS" charset="0"/>
                      </a:endParaRPr>
                    </a:p>
                  </a:txBody>
                  <a:tcPr/>
                </a:tc>
                <a:extLst>
                  <a:ext uri="{0D108BD9-81ED-4DB2-BD59-A6C34878D82A}">
                    <a16:rowId xmlns:a16="http://schemas.microsoft.com/office/drawing/2014/main" val="10000"/>
                  </a:ext>
                </a:extLst>
              </a:tr>
              <a:tr h="455391">
                <a:tc>
                  <a:txBody>
                    <a:bodyPr/>
                    <a:lstStyle/>
                    <a:p>
                      <a:pPr marL="457200" indent="-457200" algn="l">
                        <a:buFont typeface="+mj-lt"/>
                        <a:buAutoNum type="arabicPeriod"/>
                      </a:pPr>
                      <a:r>
                        <a:rPr lang="en-US" sz="2200" baseline="0" dirty="0">
                          <a:latin typeface="Trebuchet MS" charset="0"/>
                          <a:ea typeface="Trebuchet MS" charset="0"/>
                          <a:cs typeface="Trebuchet MS" charset="0"/>
                        </a:rPr>
                        <a:t>Utilize any on-board silent, electronic distress signals</a:t>
                      </a:r>
                      <a:endParaRPr lang="en-US" sz="2200" dirty="0">
                        <a:latin typeface="Trebuchet MS" charset="0"/>
                        <a:ea typeface="Trebuchet MS" charset="0"/>
                        <a:cs typeface="Trebuchet MS" charset="0"/>
                      </a:endParaRPr>
                    </a:p>
                  </a:txBody>
                  <a:tcPr>
                    <a:solidFill>
                      <a:srgbClr val="948A54">
                        <a:alpha val="20000"/>
                      </a:srgbClr>
                    </a:solidFill>
                  </a:tcPr>
                </a:tc>
                <a:extLst>
                  <a:ext uri="{0D108BD9-81ED-4DB2-BD59-A6C34878D82A}">
                    <a16:rowId xmlns:a16="http://schemas.microsoft.com/office/drawing/2014/main" val="10001"/>
                  </a:ext>
                </a:extLst>
              </a:tr>
              <a:tr h="813198">
                <a:tc>
                  <a:txBody>
                    <a:bodyPr/>
                    <a:lstStyle/>
                    <a:p>
                      <a:pPr marL="457200" indent="-457200" algn="l">
                        <a:buFont typeface="+mj-lt"/>
                        <a:buAutoNum type="arabicPeriod" startAt="2"/>
                      </a:pPr>
                      <a:r>
                        <a:rPr lang="en-US" sz="2200" dirty="0">
                          <a:latin typeface="Trebuchet MS" charset="0"/>
                          <a:ea typeface="Trebuchet MS" charset="0"/>
                          <a:cs typeface="Trebuchet MS" charset="0"/>
                        </a:rPr>
                        <a:t>IF opportunity to communicate with dispatch, use code word or talk strangely</a:t>
                      </a:r>
                    </a:p>
                  </a:txBody>
                  <a:tcPr/>
                </a:tc>
                <a:extLst>
                  <a:ext uri="{0D108BD9-81ED-4DB2-BD59-A6C34878D82A}">
                    <a16:rowId xmlns:a16="http://schemas.microsoft.com/office/drawing/2014/main" val="10002"/>
                  </a:ext>
                </a:extLst>
              </a:tr>
              <a:tr h="813198">
                <a:tc>
                  <a:txBody>
                    <a:bodyPr/>
                    <a:lstStyle/>
                    <a:p>
                      <a:pPr marL="457200" indent="-457200" algn="l">
                        <a:buFont typeface="+mj-lt"/>
                        <a:buAutoNum type="arabicPeriod" startAt="3"/>
                      </a:pPr>
                      <a:r>
                        <a:rPr lang="en-US" sz="2200" dirty="0">
                          <a:latin typeface="Trebuchet MS" charset="0"/>
                          <a:ea typeface="Trebuchet MS" charset="0"/>
                          <a:cs typeface="Trebuchet MS" charset="0"/>
                        </a:rPr>
                        <a:t>Silently an</a:t>
                      </a:r>
                      <a:r>
                        <a:rPr lang="en-US" sz="2200" baseline="0" dirty="0">
                          <a:latin typeface="Trebuchet MS" charset="0"/>
                          <a:ea typeface="Trebuchet MS" charset="0"/>
                          <a:cs typeface="Trebuchet MS" charset="0"/>
                        </a:rPr>
                        <a:t>d inconspicuously use driving behavior and/or vehicle lighting to attract attention from other motorists</a:t>
                      </a:r>
                      <a:endParaRPr lang="en-US" sz="2200" dirty="0">
                        <a:latin typeface="Trebuchet MS" charset="0"/>
                        <a:ea typeface="Trebuchet MS" charset="0"/>
                        <a:cs typeface="Trebuchet MS" charset="0"/>
                      </a:endParaRPr>
                    </a:p>
                  </a:txBody>
                  <a:tcPr>
                    <a:solidFill>
                      <a:schemeClr val="bg2">
                        <a:lumMod val="50000"/>
                        <a:alpha val="20000"/>
                      </a:schemeClr>
                    </a:solidFill>
                  </a:tcPr>
                </a:tc>
                <a:extLst>
                  <a:ext uri="{0D108BD9-81ED-4DB2-BD59-A6C34878D82A}">
                    <a16:rowId xmlns:a16="http://schemas.microsoft.com/office/drawing/2014/main" val="10003"/>
                  </a:ext>
                </a:extLst>
              </a:tr>
              <a:tr h="455391">
                <a:tc>
                  <a:txBody>
                    <a:bodyPr/>
                    <a:lstStyle/>
                    <a:p>
                      <a:pPr marL="457200" indent="-457200" algn="l">
                        <a:buFont typeface="+mj-lt"/>
                        <a:buAutoNum type="arabicPeriod" startAt="4"/>
                      </a:pPr>
                      <a:r>
                        <a:rPr lang="en-US" sz="2200" dirty="0">
                          <a:latin typeface="Trebuchet MS" charset="0"/>
                          <a:ea typeface="Trebuchet MS" charset="0"/>
                          <a:cs typeface="Trebuchet MS" charset="0"/>
                        </a:rPr>
                        <a:t>Try to ask for bathroom stop or stop to check bus condition</a:t>
                      </a:r>
                    </a:p>
                  </a:txBody>
                  <a:tcPr/>
                </a:tc>
                <a:extLst>
                  <a:ext uri="{0D108BD9-81ED-4DB2-BD59-A6C34878D82A}">
                    <a16:rowId xmlns:a16="http://schemas.microsoft.com/office/drawing/2014/main" val="10004"/>
                  </a:ext>
                </a:extLst>
              </a:tr>
              <a:tr h="813198">
                <a:tc>
                  <a:txBody>
                    <a:bodyPr/>
                    <a:lstStyle/>
                    <a:p>
                      <a:pPr marL="457200" indent="-457200" algn="l">
                        <a:buFont typeface="+mj-lt"/>
                        <a:buAutoNum type="arabicPeriod" startAt="5"/>
                      </a:pPr>
                      <a:r>
                        <a:rPr lang="en-US" sz="2200" dirty="0">
                          <a:latin typeface="Trebuchet MS" charset="0"/>
                          <a:ea typeface="Trebuchet MS" charset="0"/>
                          <a:cs typeface="Trebuchet MS" charset="0"/>
                        </a:rPr>
                        <a:t>Dial 911</a:t>
                      </a:r>
                      <a:r>
                        <a:rPr lang="en-US" sz="2200" baseline="0" dirty="0">
                          <a:latin typeface="Trebuchet MS" charset="0"/>
                          <a:ea typeface="Trebuchet MS" charset="0"/>
                          <a:cs typeface="Trebuchet MS" charset="0"/>
                        </a:rPr>
                        <a:t> on cell phone if can be done inconspicuously and leave line open</a:t>
                      </a:r>
                      <a:endParaRPr lang="en-US" sz="2200" dirty="0">
                        <a:latin typeface="Trebuchet MS" charset="0"/>
                        <a:ea typeface="Trebuchet MS" charset="0"/>
                        <a:cs typeface="Trebuchet MS" charset="0"/>
                      </a:endParaRPr>
                    </a:p>
                  </a:txBody>
                  <a:tcPr>
                    <a:solidFill>
                      <a:srgbClr val="948A54">
                        <a:alpha val="20000"/>
                      </a:srgbClr>
                    </a:solidFill>
                  </a:tcPr>
                </a:tc>
                <a:extLst>
                  <a:ext uri="{0D108BD9-81ED-4DB2-BD59-A6C34878D82A}">
                    <a16:rowId xmlns:a16="http://schemas.microsoft.com/office/drawing/2014/main" val="10005"/>
                  </a:ext>
                </a:extLst>
              </a:tr>
            </a:tbl>
          </a:graphicData>
        </a:graphic>
      </p:graphicFrame>
      <p:sp>
        <p:nvSpPr>
          <p:cNvPr id="4" name="Rectangle 3"/>
          <p:cNvSpPr/>
          <p:nvPr/>
        </p:nvSpPr>
        <p:spPr>
          <a:xfrm>
            <a:off x="457200" y="1462354"/>
            <a:ext cx="8229600" cy="872282"/>
          </a:xfrm>
          <a:prstGeom prst="rect">
            <a:avLst/>
          </a:prstGeom>
          <a:solidFill>
            <a:srgbClr val="D9D53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rgbClr val="800000"/>
                </a:solidFill>
              </a:rPr>
              <a:t>Golden Rule:  Do as instructed/follow directions</a:t>
            </a:r>
            <a:r>
              <a:rPr lang="en-US" sz="2800" dirty="0">
                <a:solidFill>
                  <a:srgbClr val="800000"/>
                </a:solidFill>
              </a:rPr>
              <a:t>.</a:t>
            </a:r>
          </a:p>
        </p:txBody>
      </p:sp>
    </p:spTree>
    <p:extLst>
      <p:ext uri="{BB962C8B-B14F-4D97-AF65-F5344CB8AC3E}">
        <p14:creationId xmlns:p14="http://schemas.microsoft.com/office/powerpoint/2010/main" val="924452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4829"/>
            <a:ext cx="8229600" cy="962253"/>
          </a:xfrm>
          <a:ln>
            <a:noFill/>
          </a:ln>
        </p:spPr>
        <p:style>
          <a:lnRef idx="2">
            <a:schemeClr val="accent4"/>
          </a:lnRef>
          <a:fillRef idx="1">
            <a:schemeClr val="lt1"/>
          </a:fillRef>
          <a:effectRef idx="0">
            <a:schemeClr val="accent4"/>
          </a:effectRef>
          <a:fontRef idx="minor">
            <a:schemeClr val="dk1"/>
          </a:fontRef>
        </p:style>
        <p:txBody>
          <a:bodyPr/>
          <a:lstStyle/>
          <a:p>
            <a:r>
              <a:rPr lang="en-US" dirty="0"/>
              <a:t>Other Emergencies</a:t>
            </a:r>
          </a:p>
        </p:txBody>
      </p:sp>
      <p:sp>
        <p:nvSpPr>
          <p:cNvPr id="6" name="Rectangle 5"/>
          <p:cNvSpPr/>
          <p:nvPr/>
        </p:nvSpPr>
        <p:spPr>
          <a:xfrm>
            <a:off x="457201" y="1706082"/>
            <a:ext cx="2916874" cy="1353123"/>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3000" dirty="0"/>
              <a:t>Other Security Concerns</a:t>
            </a:r>
          </a:p>
        </p:txBody>
      </p:sp>
      <p:sp>
        <p:nvSpPr>
          <p:cNvPr id="7" name="Rectangle 6"/>
          <p:cNvSpPr/>
          <p:nvPr/>
        </p:nvSpPr>
        <p:spPr>
          <a:xfrm>
            <a:off x="457200" y="3206920"/>
            <a:ext cx="2916875" cy="1321251"/>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3000" dirty="0"/>
              <a:t>Passenger Illness</a:t>
            </a:r>
          </a:p>
        </p:txBody>
      </p:sp>
      <p:sp>
        <p:nvSpPr>
          <p:cNvPr id="8" name="Rectangle 7"/>
          <p:cNvSpPr/>
          <p:nvPr/>
        </p:nvSpPr>
        <p:spPr>
          <a:xfrm>
            <a:off x="457201" y="4667349"/>
            <a:ext cx="2916875" cy="1372562"/>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3000" dirty="0"/>
              <a:t>Extreme Weather</a:t>
            </a:r>
          </a:p>
        </p:txBody>
      </p:sp>
      <p:sp>
        <p:nvSpPr>
          <p:cNvPr id="10" name="Rectangle 9" descr="Other Security Concerns.  If you witness a security incident or see something that concerns you, contact 911 and provide details so your concerns can be investigated.  If the concern involves your motorcoach, make sure all passengers are evacuated and in a safe location before you call.  Do not resume the trip until your fears are alleviated.&#10;"/>
          <p:cNvSpPr/>
          <p:nvPr/>
        </p:nvSpPr>
        <p:spPr>
          <a:xfrm>
            <a:off x="3374075" y="1706082"/>
            <a:ext cx="5312725" cy="1353123"/>
          </a:xfrm>
          <a:prstGeom prst="rect">
            <a:avLst/>
          </a:prstGeom>
          <a:noFill/>
          <a:effectLst>
            <a:outerShdw blurRad="40000" dist="23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489538" y="1931901"/>
            <a:ext cx="4998854" cy="892552"/>
          </a:xfrm>
          <a:prstGeom prst="rect">
            <a:avLst/>
          </a:prstGeom>
          <a:noFill/>
        </p:spPr>
        <p:txBody>
          <a:bodyPr wrap="square" rtlCol="0">
            <a:spAutoFit/>
          </a:bodyPr>
          <a:lstStyle/>
          <a:p>
            <a:pPr marL="342900" indent="-342900">
              <a:buFont typeface="Arial"/>
              <a:buChar char="•"/>
            </a:pPr>
            <a:r>
              <a:rPr lang="en-US" sz="2600" dirty="0"/>
              <a:t>Call 911</a:t>
            </a:r>
          </a:p>
          <a:p>
            <a:pPr marL="342900" indent="-342900">
              <a:buFont typeface="Arial"/>
              <a:buChar char="•"/>
            </a:pPr>
            <a:r>
              <a:rPr lang="en-US" sz="2600" dirty="0"/>
              <a:t>Evacuate bus if concern warrants</a:t>
            </a:r>
          </a:p>
        </p:txBody>
      </p:sp>
      <p:sp>
        <p:nvSpPr>
          <p:cNvPr id="12" name="Rectangle 11" descr="Passenger Illness. If you have a passenger fall ill, makes sure the bus is in a visible and accessible location for emergency responders and call 911.&#10;"/>
          <p:cNvSpPr/>
          <p:nvPr/>
        </p:nvSpPr>
        <p:spPr>
          <a:xfrm>
            <a:off x="3374075" y="3206919"/>
            <a:ext cx="5312725" cy="1321251"/>
          </a:xfrm>
          <a:prstGeom prst="rect">
            <a:avLst/>
          </a:prstGeom>
          <a:noFill/>
          <a:effectLst>
            <a:outerShdw blurRad="40000" dist="23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489538" y="3265582"/>
            <a:ext cx="5197262" cy="1292662"/>
          </a:xfrm>
          <a:prstGeom prst="rect">
            <a:avLst/>
          </a:prstGeom>
          <a:noFill/>
        </p:spPr>
        <p:txBody>
          <a:bodyPr wrap="square" rtlCol="0">
            <a:spAutoFit/>
          </a:bodyPr>
          <a:lstStyle/>
          <a:p>
            <a:pPr marL="342900" indent="-342900">
              <a:buFont typeface="Arial"/>
              <a:buChar char="•"/>
            </a:pPr>
            <a:r>
              <a:rPr lang="en-US" sz="2600" dirty="0"/>
              <a:t>Move to visible and accessible location</a:t>
            </a:r>
          </a:p>
          <a:p>
            <a:pPr marL="342900" indent="-342900">
              <a:buFont typeface="Arial"/>
              <a:buChar char="•"/>
            </a:pPr>
            <a:r>
              <a:rPr lang="en-US" sz="2600" dirty="0"/>
              <a:t>Call 911</a:t>
            </a:r>
          </a:p>
        </p:txBody>
      </p:sp>
      <p:sp>
        <p:nvSpPr>
          <p:cNvPr id="14" name="Rectangle 13" descr="Extreme Weather.  Hopefully you’ll never be caught off guard by unexpected weather.  However, if you experience extreme weather, such a s a tornado, find a safe haven for your passengers.  These include commercial structures suited for large crowds, such as hotels.&#10;"/>
          <p:cNvSpPr/>
          <p:nvPr/>
        </p:nvSpPr>
        <p:spPr>
          <a:xfrm>
            <a:off x="3374075" y="4680177"/>
            <a:ext cx="5312725" cy="1346907"/>
          </a:xfrm>
          <a:prstGeom prst="rect">
            <a:avLst/>
          </a:prstGeom>
          <a:noFill/>
          <a:effectLst>
            <a:outerShdw blurRad="40000" dist="23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489538" y="4911424"/>
            <a:ext cx="5197262" cy="892552"/>
          </a:xfrm>
          <a:prstGeom prst="rect">
            <a:avLst/>
          </a:prstGeom>
          <a:noFill/>
        </p:spPr>
        <p:txBody>
          <a:bodyPr wrap="square" rtlCol="0">
            <a:spAutoFit/>
          </a:bodyPr>
          <a:lstStyle/>
          <a:p>
            <a:pPr marL="342900" indent="-342900">
              <a:buFont typeface="Arial"/>
              <a:buChar char="•"/>
            </a:pPr>
            <a:r>
              <a:rPr lang="en-US" sz="2600" dirty="0"/>
              <a:t>Find safe haven for passengers</a:t>
            </a:r>
          </a:p>
          <a:p>
            <a:pPr marL="342900" indent="-342900">
              <a:buFont typeface="Arial"/>
              <a:buChar char="•"/>
            </a:pPr>
            <a:r>
              <a:rPr lang="en-US" sz="2600" dirty="0"/>
              <a:t>Notify dispatch of your location</a:t>
            </a:r>
          </a:p>
        </p:txBody>
      </p:sp>
    </p:spTree>
    <p:extLst>
      <p:ext uri="{BB962C8B-B14F-4D97-AF65-F5344CB8AC3E}">
        <p14:creationId xmlns:p14="http://schemas.microsoft.com/office/powerpoint/2010/main" val="818266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4461"/>
            <a:ext cx="8229600" cy="908539"/>
          </a:xfrm>
        </p:spPr>
        <p:txBody>
          <a:bodyPr/>
          <a:lstStyle/>
          <a:p>
            <a:r>
              <a:rPr lang="en-US" dirty="0"/>
              <a:t>Emergency Vehicles</a:t>
            </a:r>
          </a:p>
        </p:txBody>
      </p:sp>
      <p:graphicFrame>
        <p:nvGraphicFramePr>
          <p:cNvPr id="5" name="Table 4" descr="- If emergency vehicle approaching you from front or rear on a roadway: Pull as far to right as practical and yield (unless opposite direction on divided highway)&#10;- If you are approaching a stationary emergency vehicle: Approach with caution&#10;&#10;Make a lane change into lane not immediately adjacent to emergency vehicle (if available)&#10;If not practical, pass with caution in adjacent lane&#10;&#10;&#10;" title="Emergency Vehicles Table "/>
          <p:cNvGraphicFramePr>
            <a:graphicFrameLocks noGrp="1"/>
          </p:cNvGraphicFramePr>
          <p:nvPr>
            <p:extLst>
              <p:ext uri="{D42A27DB-BD31-4B8C-83A1-F6EECF244321}">
                <p14:modId xmlns:p14="http://schemas.microsoft.com/office/powerpoint/2010/main" val="931260724"/>
              </p:ext>
            </p:extLst>
          </p:nvPr>
        </p:nvGraphicFramePr>
        <p:xfrm>
          <a:off x="457200" y="1260231"/>
          <a:ext cx="8229600" cy="5232351"/>
        </p:xfrm>
        <a:graphic>
          <a:graphicData uri="http://schemas.openxmlformats.org/drawingml/2006/table">
            <a:tbl>
              <a:tblPr firstCol="1" bandCol="1">
                <a:effectLst>
                  <a:outerShdw blurRad="50800" dist="190500" dir="2700000" algn="tl" rotWithShape="0">
                    <a:srgbClr val="000000">
                      <a:alpha val="43000"/>
                    </a:srgbClr>
                  </a:outerShdw>
                </a:effectLst>
                <a:tableStyleId>{21E4AEA4-8DFA-4A89-87EB-49C32662AFE0}</a:tableStyleId>
              </a:tblPr>
              <a:tblGrid>
                <a:gridCol w="3493698">
                  <a:extLst>
                    <a:ext uri="{9D8B030D-6E8A-4147-A177-3AD203B41FA5}">
                      <a16:colId xmlns:a16="http://schemas.microsoft.com/office/drawing/2014/main" val="20000"/>
                    </a:ext>
                  </a:extLst>
                </a:gridCol>
                <a:gridCol w="4735902">
                  <a:extLst>
                    <a:ext uri="{9D8B030D-6E8A-4147-A177-3AD203B41FA5}">
                      <a16:colId xmlns:a16="http://schemas.microsoft.com/office/drawing/2014/main" val="20001"/>
                    </a:ext>
                  </a:extLst>
                </a:gridCol>
              </a:tblGrid>
              <a:tr h="2069565">
                <a:tc>
                  <a:txBody>
                    <a:bodyPr/>
                    <a:lstStyle/>
                    <a:p>
                      <a:r>
                        <a:rPr lang="en-US" sz="2800" dirty="0"/>
                        <a:t>If emergency vehicle approaching you from front or rear on a roadway:</a:t>
                      </a:r>
                    </a:p>
                  </a:txBody>
                  <a:tcPr anchor="ctr"/>
                </a:tc>
                <a:tc>
                  <a:txBody>
                    <a:bodyPr/>
                    <a:lstStyle/>
                    <a:p>
                      <a:pPr marL="91440" lvl="1" algn="l"/>
                      <a:r>
                        <a:rPr lang="en-US" sz="2800" dirty="0"/>
                        <a:t>Pull as far to right as practical and yield </a:t>
                      </a:r>
                      <a:r>
                        <a:rPr lang="en-US" sz="2400" dirty="0"/>
                        <a:t>(unless opposite direction on divided highway)</a:t>
                      </a:r>
                    </a:p>
                  </a:txBody>
                  <a:tcPr anchor="ctr"/>
                </a:tc>
                <a:extLst>
                  <a:ext uri="{0D108BD9-81ED-4DB2-BD59-A6C34878D82A}">
                    <a16:rowId xmlns:a16="http://schemas.microsoft.com/office/drawing/2014/main" val="10000"/>
                  </a:ext>
                </a:extLst>
              </a:tr>
              <a:tr h="31627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a:t>If you are approaching a stationary emergency vehicle:</a:t>
                      </a:r>
                    </a:p>
                    <a:p>
                      <a:endParaRPr lang="en-US" sz="2400" dirty="0"/>
                    </a:p>
                  </a:txBody>
                  <a:tcPr anchor="ctr"/>
                </a:tc>
                <a:tc>
                  <a:txBody>
                    <a:bodyPr/>
                    <a:lstStyle/>
                    <a:p>
                      <a:pPr marL="91440" lvl="1"/>
                      <a:r>
                        <a:rPr lang="en-US" sz="2800" dirty="0"/>
                        <a:t>Approach with caution</a:t>
                      </a:r>
                    </a:p>
                    <a:p>
                      <a:pPr marL="91440" lvl="1"/>
                      <a:endParaRPr lang="en-US" sz="900" dirty="0"/>
                    </a:p>
                    <a:p>
                      <a:pPr marL="91440" lvl="1"/>
                      <a:r>
                        <a:rPr lang="en-US" sz="2800" dirty="0"/>
                        <a:t>Make a lane change into lane not immediately adjacent to emergency vehicle </a:t>
                      </a:r>
                      <a:r>
                        <a:rPr lang="en-US" sz="2400" dirty="0"/>
                        <a:t>(if available)</a:t>
                      </a:r>
                      <a:endParaRPr lang="en-US" sz="2800" dirty="0"/>
                    </a:p>
                    <a:p>
                      <a:pPr marL="457200" lvl="2"/>
                      <a:r>
                        <a:rPr lang="en-US" sz="2400" dirty="0"/>
                        <a:t>If not practical, pass with caution in adjacent lane</a:t>
                      </a: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29406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938917"/>
          </a:xfrm>
        </p:spPr>
        <p:txBody>
          <a:bodyPr/>
          <a:lstStyle/>
          <a:p>
            <a:r>
              <a:rPr lang="en-US" dirty="0"/>
              <a:t>Roadside Emergencies</a:t>
            </a:r>
          </a:p>
        </p:txBody>
      </p:sp>
      <p:graphicFrame>
        <p:nvGraphicFramePr>
          <p:cNvPr id="6" name="Content Placeholder 5" descr="- Move off roadway to safe location: Turn on hazard lights/flashers.  &#10;Avoid parking on the shoulder of the road if possible.&#10;- Secure coach: Set parking brake, shut engine off. &#10;- Manage passengers: Communicate with passengers; ask to remain on-board unless evacuation required.&#10;Place warning devices: Must be placed within 10 minutes of stopping on any shoulder or travel portion of a highway.&#10;&#10;&#10;&#10;&#10;" title="Basic Steps Table"/>
          <p:cNvGraphicFramePr>
            <a:graphicFrameLocks noGrp="1"/>
          </p:cNvGraphicFramePr>
          <p:nvPr>
            <p:ph idx="1"/>
            <p:extLst>
              <p:ext uri="{D42A27DB-BD31-4B8C-83A1-F6EECF244321}">
                <p14:modId xmlns:p14="http://schemas.microsoft.com/office/powerpoint/2010/main" val="1229542460"/>
              </p:ext>
            </p:extLst>
          </p:nvPr>
        </p:nvGraphicFramePr>
        <p:xfrm>
          <a:off x="457200" y="1260232"/>
          <a:ext cx="8229600" cy="5102967"/>
        </p:xfrm>
        <a:graphic>
          <a:graphicData uri="http://schemas.openxmlformats.org/drawingml/2006/table">
            <a:tbl>
              <a:tblPr firstRow="1" bandRow="1">
                <a:tableStyleId>{7DF18680-E054-41AD-8BC1-D1AEF772440D}</a:tableStyleId>
              </a:tblPr>
              <a:tblGrid>
                <a:gridCol w="3493698">
                  <a:extLst>
                    <a:ext uri="{9D8B030D-6E8A-4147-A177-3AD203B41FA5}">
                      <a16:colId xmlns:a16="http://schemas.microsoft.com/office/drawing/2014/main" val="20000"/>
                    </a:ext>
                  </a:extLst>
                </a:gridCol>
                <a:gridCol w="4735902">
                  <a:extLst>
                    <a:ext uri="{9D8B030D-6E8A-4147-A177-3AD203B41FA5}">
                      <a16:colId xmlns:a16="http://schemas.microsoft.com/office/drawing/2014/main" val="20001"/>
                    </a:ext>
                  </a:extLst>
                </a:gridCol>
              </a:tblGrid>
              <a:tr h="781906">
                <a:tc gridSpan="2">
                  <a:txBody>
                    <a:bodyPr/>
                    <a:lstStyle/>
                    <a:p>
                      <a:r>
                        <a:rPr lang="en-US" sz="3200" dirty="0"/>
                        <a:t>Basic Steps</a:t>
                      </a:r>
                    </a:p>
                  </a:txBody>
                  <a:tcPr anchor="ctr"/>
                </a:tc>
                <a:tc hMerge="1">
                  <a:txBody>
                    <a:bodyPr/>
                    <a:lstStyle/>
                    <a:p>
                      <a:endParaRPr lang="en-US" dirty="0"/>
                    </a:p>
                  </a:txBody>
                  <a:tcPr/>
                </a:tc>
                <a:extLst>
                  <a:ext uri="{0D108BD9-81ED-4DB2-BD59-A6C34878D82A}">
                    <a16:rowId xmlns:a16="http://schemas.microsoft.com/office/drawing/2014/main" val="10000"/>
                  </a:ext>
                </a:extLst>
              </a:tr>
              <a:tr h="1234589">
                <a:tc>
                  <a:txBody>
                    <a:bodyPr/>
                    <a:lstStyle/>
                    <a:p>
                      <a:r>
                        <a:rPr lang="en-US" sz="2800" b="1" baseline="0" dirty="0"/>
                        <a:t>Move off roadway to safe location</a:t>
                      </a:r>
                    </a:p>
                  </a:txBody>
                  <a:tcPr anchor="ctr"/>
                </a:tc>
                <a:tc>
                  <a:txBody>
                    <a:bodyPr/>
                    <a:lstStyle/>
                    <a:p>
                      <a:r>
                        <a:rPr lang="en-US" sz="2400" dirty="0"/>
                        <a:t>Turn on hazard lights/flashers.</a:t>
                      </a:r>
                      <a:r>
                        <a:rPr lang="en-US" sz="2400" baseline="0" dirty="0"/>
                        <a:t>  </a:t>
                      </a:r>
                    </a:p>
                    <a:p>
                      <a:r>
                        <a:rPr lang="en-US" sz="2400" dirty="0"/>
                        <a:t>Avoid parking on the shoulder of the road if possible.</a:t>
                      </a:r>
                    </a:p>
                  </a:txBody>
                  <a:tcPr anchor="ctr"/>
                </a:tc>
                <a:extLst>
                  <a:ext uri="{0D108BD9-81ED-4DB2-BD59-A6C34878D82A}">
                    <a16:rowId xmlns:a16="http://schemas.microsoft.com/office/drawing/2014/main" val="10001"/>
                  </a:ext>
                </a:extLst>
              </a:tr>
              <a:tr h="617294">
                <a:tc>
                  <a:txBody>
                    <a:bodyPr/>
                    <a:lstStyle/>
                    <a:p>
                      <a:r>
                        <a:rPr lang="en-US" sz="2800" b="1" dirty="0"/>
                        <a:t>Secure coach</a:t>
                      </a:r>
                    </a:p>
                  </a:txBody>
                  <a:tcPr anchor="ctr"/>
                </a:tc>
                <a:tc>
                  <a:txBody>
                    <a:bodyPr/>
                    <a:lstStyle/>
                    <a:p>
                      <a:r>
                        <a:rPr lang="en-US" sz="2400" dirty="0"/>
                        <a:t>Set parking brake, shut engine off. </a:t>
                      </a:r>
                    </a:p>
                  </a:txBody>
                  <a:tcPr anchor="ctr"/>
                </a:tc>
                <a:extLst>
                  <a:ext uri="{0D108BD9-81ED-4DB2-BD59-A6C34878D82A}">
                    <a16:rowId xmlns:a16="http://schemas.microsoft.com/office/drawing/2014/main" val="10002"/>
                  </a:ext>
                </a:extLst>
              </a:tr>
              <a:tr h="1234589">
                <a:tc>
                  <a:txBody>
                    <a:bodyPr/>
                    <a:lstStyle/>
                    <a:p>
                      <a:r>
                        <a:rPr lang="en-US" sz="2800" b="1" dirty="0"/>
                        <a:t>Manage passengers</a:t>
                      </a:r>
                    </a:p>
                  </a:txBody>
                  <a:tcPr anchor="ctr"/>
                </a:tc>
                <a:tc>
                  <a:txBody>
                    <a:bodyPr/>
                    <a:lstStyle/>
                    <a:p>
                      <a:r>
                        <a:rPr lang="en-US" sz="2400" dirty="0"/>
                        <a:t>Communicate with passengers;</a:t>
                      </a:r>
                      <a:r>
                        <a:rPr lang="en-US" sz="2400" baseline="0" dirty="0"/>
                        <a:t> ask to remain on-board unless evacuation required.</a:t>
                      </a:r>
                      <a:endParaRPr lang="en-US" sz="2400" dirty="0"/>
                    </a:p>
                  </a:txBody>
                  <a:tcPr anchor="ctr"/>
                </a:tc>
                <a:extLst>
                  <a:ext uri="{0D108BD9-81ED-4DB2-BD59-A6C34878D82A}">
                    <a16:rowId xmlns:a16="http://schemas.microsoft.com/office/drawing/2014/main" val="10003"/>
                  </a:ext>
                </a:extLst>
              </a:tr>
              <a:tr h="1234589">
                <a:tc>
                  <a:txBody>
                    <a:bodyPr/>
                    <a:lstStyle/>
                    <a:p>
                      <a:r>
                        <a:rPr lang="en-US" sz="2800" b="1" dirty="0"/>
                        <a:t>Place warning devices</a:t>
                      </a:r>
                    </a:p>
                  </a:txBody>
                  <a:tcPr anchor="ctr"/>
                </a:tc>
                <a:tc>
                  <a:txBody>
                    <a:bodyPr/>
                    <a:lstStyle/>
                    <a:p>
                      <a:r>
                        <a:rPr lang="en-US" sz="2400" dirty="0"/>
                        <a:t>Must be placed within 10 minutes of stopping on any shoulder or travel portion of a</a:t>
                      </a:r>
                      <a:r>
                        <a:rPr lang="en-US" sz="2400" baseline="0" dirty="0"/>
                        <a:t> </a:t>
                      </a:r>
                      <a:r>
                        <a:rPr lang="en-US" sz="2400" dirty="0"/>
                        <a:t>highway.</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30480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Warning Device Placement	</a:t>
            </a:r>
            <a:endParaRPr lang="en-US" dirty="0"/>
          </a:p>
        </p:txBody>
      </p:sp>
      <p:sp>
        <p:nvSpPr>
          <p:cNvPr id="5" name="Rectangle 4" title="Always pace 3 warning devices "/>
          <p:cNvSpPr/>
          <p:nvPr/>
        </p:nvSpPr>
        <p:spPr>
          <a:xfrm>
            <a:off x="457200" y="1347083"/>
            <a:ext cx="5638800" cy="646817"/>
          </a:xfrm>
          <a:prstGeom prst="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198" y="1382363"/>
            <a:ext cx="7254817" cy="4525963"/>
          </a:xfrm>
        </p:spPr>
        <p:txBody>
          <a:bodyPr>
            <a:normAutofit lnSpcReduction="10000"/>
          </a:bodyPr>
          <a:lstStyle/>
          <a:p>
            <a:r>
              <a:rPr lang="en-US" dirty="0"/>
              <a:t>Always place 3 warning devices</a:t>
            </a:r>
          </a:p>
          <a:p>
            <a:r>
              <a:rPr lang="en-US" dirty="0"/>
              <a:t>Placement locations dependent on the characteristics of roadway where coach is located</a:t>
            </a:r>
          </a:p>
          <a:p>
            <a:r>
              <a:rPr lang="en-US" dirty="0"/>
              <a:t>Divided highway or one-way road</a:t>
            </a:r>
          </a:p>
          <a:p>
            <a:r>
              <a:rPr lang="en-US" dirty="0"/>
              <a:t>Two-way, undivided roadway</a:t>
            </a:r>
          </a:p>
          <a:p>
            <a:r>
              <a:rPr lang="en-US" dirty="0"/>
              <a:t>Within 500 ft. of curve, hill, or other view obstruction that prevents oncoming traffic from seeing parked CMV</a:t>
            </a:r>
          </a:p>
        </p:txBody>
      </p:sp>
      <p:pic>
        <p:nvPicPr>
          <p:cNvPr id="4" name="Picture 3" title="Always place 3 warning devices "/>
          <p:cNvPicPr>
            <a:picLocks noChangeAspect="1"/>
          </p:cNvPicPr>
          <p:nvPr/>
        </p:nvPicPr>
        <p:blipFill>
          <a:blip r:embed="rId3"/>
          <a:stretch>
            <a:fillRect/>
          </a:stretch>
        </p:blipFill>
        <p:spPr>
          <a:xfrm>
            <a:off x="6975537" y="2849129"/>
            <a:ext cx="1990537" cy="1592429"/>
          </a:xfrm>
          <a:prstGeom prst="rect">
            <a:avLst/>
          </a:prstGeom>
        </p:spPr>
      </p:pic>
    </p:spTree>
    <p:extLst>
      <p:ext uri="{BB962C8B-B14F-4D97-AF65-F5344CB8AC3E}">
        <p14:creationId xmlns:p14="http://schemas.microsoft.com/office/powerpoint/2010/main" val="3129454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04083"/>
            <a:ext cx="8229600" cy="904661"/>
          </a:xfrm>
        </p:spPr>
        <p:txBody>
          <a:bodyPr/>
          <a:lstStyle/>
          <a:p>
            <a:r>
              <a:rPr lang="en-US" dirty="0"/>
              <a:t>Warning Device Placement	</a:t>
            </a:r>
          </a:p>
        </p:txBody>
      </p:sp>
      <p:sp>
        <p:nvSpPr>
          <p:cNvPr id="8" name="Rounded Rectangle 7"/>
          <p:cNvSpPr/>
          <p:nvPr/>
        </p:nvSpPr>
        <p:spPr>
          <a:xfrm>
            <a:off x="3995616" y="1260231"/>
            <a:ext cx="4874846" cy="101714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dirty="0"/>
              <a:t>Divided Highway/One-Way Roadway</a:t>
            </a:r>
          </a:p>
        </p:txBody>
      </p:sp>
      <p:pic>
        <p:nvPicPr>
          <p:cNvPr id="7" name="Picture 6" descr="Triangle_divided hwy.png" title="Divided Highway/One-Way Roadw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046" y="1260231"/>
            <a:ext cx="7626338" cy="5530736"/>
          </a:xfrm>
          <a:prstGeom prst="rect">
            <a:avLst/>
          </a:prstGeom>
        </p:spPr>
      </p:pic>
    </p:spTree>
    <p:extLst>
      <p:ext uri="{BB962C8B-B14F-4D97-AF65-F5344CB8AC3E}">
        <p14:creationId xmlns:p14="http://schemas.microsoft.com/office/powerpoint/2010/main" val="3324963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04083"/>
            <a:ext cx="8229600" cy="883737"/>
          </a:xfrm>
        </p:spPr>
        <p:txBody>
          <a:bodyPr/>
          <a:lstStyle/>
          <a:p>
            <a:r>
              <a:rPr lang="en-US" dirty="0"/>
              <a:t>Warning Device Placement	</a:t>
            </a:r>
          </a:p>
        </p:txBody>
      </p:sp>
      <p:sp>
        <p:nvSpPr>
          <p:cNvPr id="8" name="Rounded Rectangle 7"/>
          <p:cNvSpPr/>
          <p:nvPr/>
        </p:nvSpPr>
        <p:spPr>
          <a:xfrm>
            <a:off x="4774606" y="1151547"/>
            <a:ext cx="4161585" cy="99989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dirty="0"/>
              <a:t>Two-Way/Undivided Roadway</a:t>
            </a:r>
          </a:p>
        </p:txBody>
      </p:sp>
      <p:pic>
        <p:nvPicPr>
          <p:cNvPr id="2" name="Picture 1" descr="Triangle_undivided hwy.png" title="Two-Way/Undivided Roadw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538" y="1151547"/>
            <a:ext cx="6525846" cy="5592496"/>
          </a:xfrm>
          <a:prstGeom prst="rect">
            <a:avLst/>
          </a:prstGeom>
        </p:spPr>
      </p:pic>
    </p:spTree>
    <p:extLst>
      <p:ext uri="{BB962C8B-B14F-4D97-AF65-F5344CB8AC3E}">
        <p14:creationId xmlns:p14="http://schemas.microsoft.com/office/powerpoint/2010/main" val="2493414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04083"/>
            <a:ext cx="8229600" cy="931033"/>
          </a:xfrm>
        </p:spPr>
        <p:txBody>
          <a:bodyPr/>
          <a:lstStyle/>
          <a:p>
            <a:r>
              <a:rPr lang="en-US" dirty="0"/>
              <a:t>Warning Device Placement	</a:t>
            </a:r>
          </a:p>
        </p:txBody>
      </p:sp>
      <p:pic>
        <p:nvPicPr>
          <p:cNvPr id="2" name="Picture 1" title="Two-Way Roadway with Sight Restriction">
            <a:extLst>
              <a:ext uri="{FF2B5EF4-FFF2-40B4-BE49-F238E27FC236}">
                <a16:creationId xmlns:a16="http://schemas.microsoft.com/office/drawing/2014/main" id="{6ED731B2-598D-EE4B-A3F0-E87ADB46ADC6}"/>
              </a:ext>
            </a:extLst>
          </p:cNvPr>
          <p:cNvPicPr>
            <a:picLocks noChangeAspect="1"/>
          </p:cNvPicPr>
          <p:nvPr/>
        </p:nvPicPr>
        <p:blipFill>
          <a:blip r:embed="rId3"/>
          <a:stretch>
            <a:fillRect/>
          </a:stretch>
        </p:blipFill>
        <p:spPr>
          <a:xfrm>
            <a:off x="285750" y="707435"/>
            <a:ext cx="8572500" cy="5943600"/>
          </a:xfrm>
          <a:prstGeom prst="rect">
            <a:avLst/>
          </a:prstGeom>
        </p:spPr>
      </p:pic>
      <p:sp>
        <p:nvSpPr>
          <p:cNvPr id="8" name="Rounded Rectangle 7"/>
          <p:cNvSpPr/>
          <p:nvPr/>
        </p:nvSpPr>
        <p:spPr>
          <a:xfrm>
            <a:off x="457200" y="2656936"/>
            <a:ext cx="4677473" cy="117319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dirty="0"/>
              <a:t>Two-Way Roadway with </a:t>
            </a:r>
          </a:p>
          <a:p>
            <a:pPr algn="ctr"/>
            <a:r>
              <a:rPr lang="en-US" sz="2800" dirty="0"/>
              <a:t>Sight Restriction</a:t>
            </a:r>
          </a:p>
        </p:txBody>
      </p:sp>
    </p:spTree>
    <p:extLst>
      <p:ext uri="{BB962C8B-B14F-4D97-AF65-F5344CB8AC3E}">
        <p14:creationId xmlns:p14="http://schemas.microsoft.com/office/powerpoint/2010/main" val="1709688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942668"/>
          </a:xfrm>
        </p:spPr>
        <p:txBody>
          <a:bodyPr/>
          <a:lstStyle/>
          <a:p>
            <a:r>
              <a:rPr lang="en-US" dirty="0"/>
              <a:t>Breakdowns</a:t>
            </a:r>
          </a:p>
        </p:txBody>
      </p:sp>
      <p:sp>
        <p:nvSpPr>
          <p:cNvPr id="3" name="Content Placeholder 2"/>
          <p:cNvSpPr>
            <a:spLocks noGrp="1"/>
          </p:cNvSpPr>
          <p:nvPr>
            <p:ph idx="1"/>
          </p:nvPr>
        </p:nvSpPr>
        <p:spPr>
          <a:xfrm>
            <a:off x="457200" y="1368243"/>
            <a:ext cx="8229600" cy="4732754"/>
          </a:xfrm>
        </p:spPr>
        <p:txBody>
          <a:bodyPr/>
          <a:lstStyle/>
          <a:p>
            <a:pPr>
              <a:lnSpc>
                <a:spcPct val="100000"/>
              </a:lnSpc>
            </a:pPr>
            <a:r>
              <a:rPr lang="en-US" dirty="0"/>
              <a:t>Sometimes can be avoided or anticipated by attentive drivers</a:t>
            </a:r>
          </a:p>
          <a:p>
            <a:pPr lvl="1"/>
            <a:r>
              <a:rPr lang="en-US" dirty="0"/>
              <a:t>Pay attention to changes in feel and operation, such as vibrations or performance</a:t>
            </a:r>
          </a:p>
          <a:p>
            <a:pPr lvl="1"/>
            <a:r>
              <a:rPr lang="en-US" dirty="0"/>
              <a:t>Pay attention to warnings and gauges</a:t>
            </a:r>
          </a:p>
          <a:p>
            <a:pPr lvl="1"/>
            <a:r>
              <a:rPr lang="en-US" dirty="0"/>
              <a:t>Take note of unusual noises</a:t>
            </a:r>
          </a:p>
          <a:p>
            <a:pPr lvl="1"/>
            <a:r>
              <a:rPr lang="en-US" dirty="0"/>
              <a:t>Report specific issues on VIRs  </a:t>
            </a:r>
          </a:p>
          <a:p>
            <a:pPr lvl="1"/>
            <a:endParaRPr lang="en-US" dirty="0"/>
          </a:p>
        </p:txBody>
      </p:sp>
      <p:sp>
        <p:nvSpPr>
          <p:cNvPr id="5" name="Rounded Rectangle 4">
            <a:extLst>
              <a:ext uri="{FF2B5EF4-FFF2-40B4-BE49-F238E27FC236}">
                <a16:creationId xmlns:a16="http://schemas.microsoft.com/office/drawing/2014/main" id="{E2A997F6-9F80-5D4B-8B16-0CC3BAE58794}"/>
              </a:ext>
            </a:extLst>
          </p:cNvPr>
          <p:cNvSpPr/>
          <p:nvPr/>
        </p:nvSpPr>
        <p:spPr>
          <a:xfrm>
            <a:off x="723245" y="5386678"/>
            <a:ext cx="7697510" cy="1128836"/>
          </a:xfrm>
          <a:prstGeom prst="round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Do not ignore signs &amp; warnings of potential issues simply because the coach still runs</a:t>
            </a:r>
          </a:p>
        </p:txBody>
      </p:sp>
    </p:spTree>
    <p:extLst>
      <p:ext uri="{BB962C8B-B14F-4D97-AF65-F5344CB8AC3E}">
        <p14:creationId xmlns:p14="http://schemas.microsoft.com/office/powerpoint/2010/main" val="3983624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F35F492619C64F9D62355D84D1834E" ma:contentTypeVersion="1" ma:contentTypeDescription="Create a new document." ma:contentTypeScope="" ma:versionID="0525fa2cf732d376a8a64aae9d151ef9">
  <xsd:schema xmlns:xsd="http://www.w3.org/2001/XMLSchema" xmlns:xs="http://www.w3.org/2001/XMLSchema" xmlns:p="http://schemas.microsoft.com/office/2006/metadata/properties" targetNamespace="http://schemas.microsoft.com/office/2006/metadata/properties" ma:root="true" ma:fieldsID="4bb9ff0a29388135f283ffa78f89813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rca:RCAuthoringProperties xmlns:rca="urn:sharePointPublishingRcaProperties">
  <rca:Converter rca:guid="6dfdc5b4-2a28-4a06-b0c6-ad3901e3a807">
    <rca:property rca:type="InheritParentSettings">False</rca:property>
    <rca:property rca:type="SelectedPageLayout">24</rca:property>
    <rca:property rca:type="SelectedPageField">f55c4d88-1f2e-4ad9-aaa8-819af4ee7ee8</rca:property>
    <rca:property rca:type="SelectedStylesField">a932ec3f-94c1-48b1-b6dc-41aaa6eb7e54</rca:property>
    <rca:property rca:type="CreatePageWithSourceDocument">True</rca:property>
    <rca:property rca:type="AllowChangeLocationConfig">True</rca:property>
    <rca:property rca:type="ConfiguredPageLocation">https://one.dot.gov/fmcsa</rca:property>
    <rca:property rca:type="CreateSynchronously">True</rca:property>
    <rca:property rca:type="AllowChangeProcessingConfig">True</rca:property>
    <rca:property rca:type="ConverterSpecificSettings"/>
  </rca:Converter>
</rca:RCAuthoringProperties>
</file>

<file path=customXml/itemProps1.xml><?xml version="1.0" encoding="utf-8"?>
<ds:datastoreItem xmlns:ds="http://schemas.openxmlformats.org/officeDocument/2006/customXml" ds:itemID="{F9A792E1-AF79-4502-8FB4-0088B4295C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6E18599-6B61-47B6-9E23-40B38C91BB2E}">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ECA3080-09F1-4E43-9529-03A69480D254}">
  <ds:schemaRefs>
    <ds:schemaRef ds:uri="http://schemas.microsoft.com/sharepoint/v3/contenttype/forms"/>
  </ds:schemaRefs>
</ds:datastoreItem>
</file>

<file path=customXml/itemProps4.xml><?xml version="1.0" encoding="utf-8"?>
<ds:datastoreItem xmlns:ds="http://schemas.openxmlformats.org/officeDocument/2006/customXml" ds:itemID="{D014B5AA-9C0D-4A02-AC7C-06A2C2376CF3}">
  <ds:schemaRefs>
    <ds:schemaRef ds:uri="urn:sharePointPublishingRcaProperties"/>
  </ds:schemaRefs>
</ds:datastoreItem>
</file>

<file path=docProps/app.xml><?xml version="1.0" encoding="utf-8"?>
<Properties xmlns="http://schemas.openxmlformats.org/officeDocument/2006/extended-properties" xmlns:vt="http://schemas.openxmlformats.org/officeDocument/2006/docPropsVTypes">
  <TotalTime>22621</TotalTime>
  <Words>5837</Words>
  <Application>Microsoft Office PowerPoint</Application>
  <PresentationFormat>On-screen Show (4:3)</PresentationFormat>
  <Paragraphs>418</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Mangal</vt:lpstr>
      <vt:lpstr>TheSans Plain</vt:lpstr>
      <vt:lpstr>Trebuchet MS</vt:lpstr>
      <vt:lpstr>Wingdings</vt:lpstr>
      <vt:lpstr>Office Theme</vt:lpstr>
      <vt:lpstr>EMERGENCY SITUATIONS</vt:lpstr>
      <vt:lpstr>emergencies</vt:lpstr>
      <vt:lpstr>Emergency Vehicles</vt:lpstr>
      <vt:lpstr>Roadside Emergencies</vt:lpstr>
      <vt:lpstr>Warning Device Placement </vt:lpstr>
      <vt:lpstr>Warning Device Placement </vt:lpstr>
      <vt:lpstr>Warning Device Placement </vt:lpstr>
      <vt:lpstr>Warning Device Placement </vt:lpstr>
      <vt:lpstr>Breakdowns</vt:lpstr>
      <vt:lpstr>General Diagnostics</vt:lpstr>
      <vt:lpstr>Breakdown: Worse Case Scenario</vt:lpstr>
      <vt:lpstr>Crashes</vt:lpstr>
      <vt:lpstr>Crash Information</vt:lpstr>
      <vt:lpstr>Post-crash Testing</vt:lpstr>
      <vt:lpstr>Serious Issues While Driving</vt:lpstr>
      <vt:lpstr>Tire Failures</vt:lpstr>
      <vt:lpstr>Brake Failure</vt:lpstr>
      <vt:lpstr>Bus Fires</vt:lpstr>
      <vt:lpstr>Bus Fires: What to Do</vt:lpstr>
      <vt:lpstr>Leaving Roadway</vt:lpstr>
      <vt:lpstr>Passenger Evacuation</vt:lpstr>
      <vt:lpstr>Passenger Management</vt:lpstr>
      <vt:lpstr>Aggressive Motorists</vt:lpstr>
      <vt:lpstr>Unruly/Aggressive Passenger</vt:lpstr>
      <vt:lpstr>Hijack or Hostage</vt:lpstr>
      <vt:lpstr>Other Emergencies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Daecher</dc:creator>
  <cp:lastModifiedBy>Smith, Danielle (FMCSA)</cp:lastModifiedBy>
  <cp:revision>570</cp:revision>
  <cp:lastPrinted>2018-03-04T02:52:57Z</cp:lastPrinted>
  <dcterms:created xsi:type="dcterms:W3CDTF">2013-11-02T12:55:23Z</dcterms:created>
  <dcterms:modified xsi:type="dcterms:W3CDTF">2019-12-13T15:17:37Z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0x01010028F35F492619C64F9D62355D84D1834E</vt:lpwstr>
  </property>
</Properties>
</file>