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79"/>
  </p:notesMasterIdLst>
  <p:handoutMasterIdLst>
    <p:handoutMasterId r:id="rId80"/>
  </p:handoutMasterIdLst>
  <p:sldIdLst>
    <p:sldId id="256" r:id="rId6"/>
    <p:sldId id="257" r:id="rId7"/>
    <p:sldId id="294" r:id="rId8"/>
    <p:sldId id="327" r:id="rId9"/>
    <p:sldId id="295" r:id="rId10"/>
    <p:sldId id="290" r:id="rId11"/>
    <p:sldId id="291" r:id="rId12"/>
    <p:sldId id="292" r:id="rId13"/>
    <p:sldId id="296" r:id="rId14"/>
    <p:sldId id="301" r:id="rId15"/>
    <p:sldId id="298" r:id="rId16"/>
    <p:sldId id="309" r:id="rId17"/>
    <p:sldId id="279" r:id="rId18"/>
    <p:sldId id="331" r:id="rId19"/>
    <p:sldId id="332" r:id="rId20"/>
    <p:sldId id="333" r:id="rId21"/>
    <p:sldId id="351" r:id="rId22"/>
    <p:sldId id="303" r:id="rId23"/>
    <p:sldId id="305" r:id="rId24"/>
    <p:sldId id="304" r:id="rId25"/>
    <p:sldId id="302" r:id="rId26"/>
    <p:sldId id="306" r:id="rId27"/>
    <p:sldId id="307" r:id="rId28"/>
    <p:sldId id="315" r:id="rId29"/>
    <p:sldId id="310" r:id="rId30"/>
    <p:sldId id="341" r:id="rId31"/>
    <p:sldId id="342" r:id="rId32"/>
    <p:sldId id="316" r:id="rId33"/>
    <p:sldId id="318" r:id="rId34"/>
    <p:sldId id="324" r:id="rId35"/>
    <p:sldId id="348" r:id="rId36"/>
    <p:sldId id="326" r:id="rId37"/>
    <p:sldId id="270" r:id="rId38"/>
    <p:sldId id="284" r:id="rId39"/>
    <p:sldId id="352" r:id="rId40"/>
    <p:sldId id="343" r:id="rId41"/>
    <p:sldId id="350" r:id="rId42"/>
    <p:sldId id="263" r:id="rId43"/>
    <p:sldId id="265" r:id="rId44"/>
    <p:sldId id="337" r:id="rId45"/>
    <p:sldId id="266" r:id="rId46"/>
    <p:sldId id="349" r:id="rId47"/>
    <p:sldId id="357" r:id="rId48"/>
    <p:sldId id="358" r:id="rId49"/>
    <p:sldId id="359" r:id="rId50"/>
    <p:sldId id="264" r:id="rId51"/>
    <p:sldId id="269" r:id="rId52"/>
    <p:sldId id="344" r:id="rId53"/>
    <p:sldId id="274" r:id="rId54"/>
    <p:sldId id="275" r:id="rId55"/>
    <p:sldId id="276" r:id="rId56"/>
    <p:sldId id="273" r:id="rId57"/>
    <p:sldId id="277" r:id="rId58"/>
    <p:sldId id="278" r:id="rId59"/>
    <p:sldId id="271" r:id="rId60"/>
    <p:sldId id="345" r:id="rId61"/>
    <p:sldId id="346" r:id="rId62"/>
    <p:sldId id="283" r:id="rId63"/>
    <p:sldId id="261" r:id="rId64"/>
    <p:sldId id="281" r:id="rId65"/>
    <p:sldId id="347" r:id="rId66"/>
    <p:sldId id="338" r:id="rId67"/>
    <p:sldId id="286" r:id="rId68"/>
    <p:sldId id="355" r:id="rId69"/>
    <p:sldId id="356" r:id="rId70"/>
    <p:sldId id="360" r:id="rId71"/>
    <p:sldId id="361" r:id="rId72"/>
    <p:sldId id="362" r:id="rId73"/>
    <p:sldId id="288" r:id="rId74"/>
    <p:sldId id="330" r:id="rId75"/>
    <p:sldId id="334" r:id="rId76"/>
    <p:sldId id="353" r:id="rId77"/>
    <p:sldId id="335"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C87"/>
    <a:srgbClr val="FFF95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2"/>
    <p:restoredTop sz="77239" autoAdjust="0"/>
  </p:normalViewPr>
  <p:slideViewPr>
    <p:cSldViewPr snapToGrid="0" snapToObjects="1">
      <p:cViewPr varScale="1">
        <p:scale>
          <a:sx n="68" d="100"/>
          <a:sy n="68" d="100"/>
        </p:scale>
        <p:origin x="1397"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60"/>
    </p:cViewPr>
  </p:sorterViewPr>
  <p:notesViewPr>
    <p:cSldViewPr snapToGrid="0" snapToObjects="1">
      <p:cViewPr varScale="1">
        <p:scale>
          <a:sx n="99" d="100"/>
          <a:sy n="99" d="100"/>
        </p:scale>
        <p:origin x="256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handoutMaster" Target="handoutMasters/handoutMaster1.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0D33878-97A3-1142-AAF6-21BEE9AED07D}" type="datetimeFigureOut">
              <a:rPr lang="en-US" smtClean="0"/>
              <a:t>12/13/2019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0173DB-6DA9-704F-A76E-1D697AB82A0D}" type="slidenum">
              <a:rPr lang="en-US" smtClean="0"/>
              <a:t>‹#›</a:t>
            </a:fld>
            <a:endParaRPr lang="en-US"/>
          </a:p>
        </p:txBody>
      </p:sp>
    </p:spTree>
    <p:extLst>
      <p:ext uri="{BB962C8B-B14F-4D97-AF65-F5344CB8AC3E}">
        <p14:creationId xmlns:p14="http://schemas.microsoft.com/office/powerpoint/2010/main" val="24892540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3E18D1-03EE-924C-9C5E-284523E48A2D}" type="datetimeFigureOut">
              <a:rPr lang="en-US" smtClean="0"/>
              <a:t>12/13/2019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941FB7-0E8D-4544-BE98-3A67F340950C}" type="slidenum">
              <a:rPr lang="en-US" smtClean="0"/>
              <a:t>‹#›</a:t>
            </a:fld>
            <a:endParaRPr lang="en-US"/>
          </a:p>
        </p:txBody>
      </p:sp>
    </p:spTree>
    <p:extLst>
      <p:ext uri="{BB962C8B-B14F-4D97-AF65-F5344CB8AC3E}">
        <p14:creationId xmlns:p14="http://schemas.microsoft.com/office/powerpoint/2010/main" val="376960019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1</a:t>
            </a:fld>
            <a:endParaRPr lang="en-US"/>
          </a:p>
        </p:txBody>
      </p:sp>
    </p:spTree>
    <p:extLst>
      <p:ext uri="{BB962C8B-B14F-4D97-AF65-F5344CB8AC3E}">
        <p14:creationId xmlns:p14="http://schemas.microsoft.com/office/powerpoint/2010/main" val="3252838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Once presented with a hazard, a driver must decide how to react and determine whether specific reactions are possible based upon dynamics of the situation.  </a:t>
            </a:r>
            <a:r>
              <a:rPr lang="en-US" sz="1200" kern="1200" dirty="0">
                <a:solidFill>
                  <a:schemeClr val="tx1"/>
                </a:solidFill>
                <a:effectLst/>
                <a:latin typeface="+mn-lt"/>
                <a:ea typeface="+mn-ea"/>
                <a:cs typeface="+mn-cs"/>
              </a:rPr>
              <a:t>Recognizing the hazard, deciding how to react to it, and then physically reacting naturally takes time. Some of the common reactions are slowing down, stopping, and changing lanes.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Every reaction takes time. It takes time to slow down, come to a complete stop, or to move to another lane.  Checking for traffic that may block your reaction decision takes additional time and, if the move is blocked, another decision needs to be picked, taking even more time. </a:t>
            </a:r>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a crash is to be avoided, the driver needs enough time to do them all.  Successful reactions take both time and space – at a minimum, you need space in front of your vehicle, and you may need space around your vehicle.  Because the coach is moving while all of this is going on, this time interval translates into a space interval.  There is a huge difference between coming to a stop one foot in front of a pedestrian and coming to a stop one foot behind a pedestrian. </a:t>
            </a:r>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10</a:t>
            </a:fld>
            <a:endParaRPr lang="en-US"/>
          </a:p>
        </p:txBody>
      </p:sp>
    </p:spTree>
    <p:extLst>
      <p:ext uri="{BB962C8B-B14F-4D97-AF65-F5344CB8AC3E}">
        <p14:creationId xmlns:p14="http://schemas.microsoft.com/office/powerpoint/2010/main" val="1348103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their nature, intersections present additional hazards to a driver.  Instead of only focusing on traffic going in your direction and any coming in the opposite direction, you now have be aware of traffic approaching from one or both sides.  Drivers can also expect increased pedestrian activity at intersections.  Because of these increased hazards, it’s a good practice to be prepared to slow down and yield or stop when approaching an intersection, even when you have the right of way.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approaching an intersection, you will need to focus your attention in many directions.  It’s important to watch for pedestrians, traffic from side streets, and vehicles that may turn into your path.  Widen your scan path to include activities on sidewalks and traffic on the side streets.  Watch other vehicles for indications of what they intend to do.  Remember that other vehicles won’t always travel in the direction you expect, even when the driver is using a turn signal.</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11</a:t>
            </a:fld>
            <a:endParaRPr lang="en-US"/>
          </a:p>
        </p:txBody>
      </p:sp>
    </p:spTree>
    <p:extLst>
      <p:ext uri="{BB962C8B-B14F-4D97-AF65-F5344CB8AC3E}">
        <p14:creationId xmlns:p14="http://schemas.microsoft.com/office/powerpoint/2010/main" val="3042568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far we talked about intersections in busier areas such as cities.  As a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driver, you’ll also encounter intersections along highways and in more rural areas.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concepts for these types of intersections remain essentially the same, but some hazards are more pronounced than others.  The first thing to recognize is the higher speed you will be traveling at on these types of roadways and how it affects your closing speed on slower moving vehicles that may pull out in front of you or across the roadway.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highways where there is limited access or in areas with less foot traffic, you’re less likely to encounter significant numbers of pedestrians.  However, the danger of vehicles pulling into your path, especially from side streets, may actually increase.  The size of a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can cause other drivers to misjudge your speed and distance as you approach highway intersections.  Larger vehicles tend to appear to be moving slower than they actually are - trains and airplanes create a similar optical illusion.  For this reason, and because they can move more quickly, drivers of passenger vehicles may pull out in front of you.</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12</a:t>
            </a:fld>
            <a:endParaRPr lang="en-US"/>
          </a:p>
        </p:txBody>
      </p:sp>
    </p:spTree>
    <p:extLst>
      <p:ext uri="{BB962C8B-B14F-4D97-AF65-F5344CB8AC3E}">
        <p14:creationId xmlns:p14="http://schemas.microsoft.com/office/powerpoint/2010/main" val="3042568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far, we’ve focused on where you look as you travel down a roadway.  But what about when you are turning?  Turning presents unique hazards and requires a different hazard search pattern.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Before making a right or left turn, you should search the turn path for any obstacles to ensure you can complete the turn safely.  In addition, you have to search for vehicles or pedestrians that might enter the turn path while you are turning.  This includes on-coming traffic on the road you are leaving, pedestrians, and traffic on the road you are entering.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While making the turn, you should again check your mirrors to make sure that you are clear of the curb, signs and any fixed objects along the side of your coach.  Also, check that no vehicles have moved to your inside so far during the turn process.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there is a lot to look for, you may want to stop before making the turn so that you have enough time to make sure you will have a clear turn path.  In every case, slow down and proceed slowly through the turn to give yourself enough time to check your mirrors and turn path as necessary.</a:t>
            </a:r>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13</a:t>
            </a:fld>
            <a:endParaRPr lang="en-US"/>
          </a:p>
        </p:txBody>
      </p:sp>
    </p:spTree>
    <p:extLst>
      <p:ext uri="{BB962C8B-B14F-4D97-AF65-F5344CB8AC3E}">
        <p14:creationId xmlns:p14="http://schemas.microsoft.com/office/powerpoint/2010/main" val="2650689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Pedestrian and bicyclist collisions are devastating for all involved, including the driver.  Some of the keys to avoiding these catastrophic crashes are observing the pedestrians and bicyclists, understanding their behavior, and anticipating their movement.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We’ve already talked some about scanning for pedestrians as you navigate intersections.  Let’s talk a little more in depth on the type of scans you might conduct, depending upon whether you plan to travel through the intersection, turn at the intersection, or are stopped at the intersection due to a traffic control device.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any event, you want to scan all four corners as you approach the intersection so you have a concept of where potential pedestrian conflicts exist.  After initial identification, you’ll want to focus most on those who potentially conflict with your intended maneuver.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you’re simply traveling through the intersection, you should focus on pedestrians who are not paying attention or facing in directions opposite (perpendicular to) the direction you’re traveling.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are making a right turn, you should focus on the identified pedestrians located at both corners of the near side intersection and the right corner of the far side intersection.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are stopped at the intersection due to a traffic control device, you should pay attention to all pedestrians, and especially to activity occurring as signals begin to change.  Try to determine their intentions, but also understand that pedestrians often try to beat crossing/traffic signals, just like motorists often do.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there are bike lanes along the roadway you’re traveling, you should also try to keep tabs on any bicycles traveling in your direction or approaching from the rear. Similarly, if you are stopped at a traffic control device, but intend to turn, you should ensure that no bicycles are approaching from the side/rear (in addition to pedestrians) before you make your turn once you receive the right-of-way.</a:t>
            </a:r>
          </a:p>
        </p:txBody>
      </p:sp>
      <p:sp>
        <p:nvSpPr>
          <p:cNvPr id="4" name="Slide Number Placeholder 3"/>
          <p:cNvSpPr>
            <a:spLocks noGrp="1"/>
          </p:cNvSpPr>
          <p:nvPr>
            <p:ph type="sldNum" sz="quarter" idx="10"/>
          </p:nvPr>
        </p:nvSpPr>
        <p:spPr/>
        <p:txBody>
          <a:bodyPr/>
          <a:lstStyle/>
          <a:p>
            <a:fld id="{07941FB7-0E8D-4544-BE98-3A67F340950C}" type="slidenum">
              <a:rPr lang="en-US" smtClean="0"/>
              <a:t>14</a:t>
            </a:fld>
            <a:endParaRPr lang="en-US"/>
          </a:p>
        </p:txBody>
      </p:sp>
    </p:spTree>
    <p:extLst>
      <p:ext uri="{BB962C8B-B14F-4D97-AF65-F5344CB8AC3E}">
        <p14:creationId xmlns:p14="http://schemas.microsoft.com/office/powerpoint/2010/main" val="53333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Avoiding pedestrian conflicts necessitates anticipation of pedestrian moves, and this requires an understanding of pedestrian behavior.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Pedestrians often underestimate the speed of larger objects and vehicles, such as motorcoaches.  Larger objects appear to be moving slower to them, and they may think they have more time than they really do before you reach them.  They also believe that all the windows on motorcoaches mean the driver can see all around the bus, and have no understanding of blind spots.  This can lead to conflicts – especially during turns and when they are walking in the vicinity of motorcoaches.</a:t>
            </a:r>
          </a:p>
        </p:txBody>
      </p:sp>
      <p:sp>
        <p:nvSpPr>
          <p:cNvPr id="4" name="Slide Number Placeholder 3"/>
          <p:cNvSpPr>
            <a:spLocks noGrp="1"/>
          </p:cNvSpPr>
          <p:nvPr>
            <p:ph type="sldNum" sz="quarter" idx="10"/>
          </p:nvPr>
        </p:nvSpPr>
        <p:spPr/>
        <p:txBody>
          <a:bodyPr/>
          <a:lstStyle/>
          <a:p>
            <a:fld id="{07941FB7-0E8D-4544-BE98-3A67F340950C}" type="slidenum">
              <a:rPr lang="en-US" smtClean="0"/>
              <a:t>15</a:t>
            </a:fld>
            <a:endParaRPr lang="en-US"/>
          </a:p>
        </p:txBody>
      </p:sp>
    </p:spTree>
    <p:extLst>
      <p:ext uri="{BB962C8B-B14F-4D97-AF65-F5344CB8AC3E}">
        <p14:creationId xmlns:p14="http://schemas.microsoft.com/office/powerpoint/2010/main" val="3201882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Pedestrians also do not understand the dynamics of a turning motorcoach.  Because of their large wheelbases, motorcoaches generally drive deep into an intersection before actually beginning their turn.  To the average pedestrian or bicyclist, it can appear that the coach is proceeding through the intersection instead of turning.  Based on that belief, they may move into conflict areas within the turn maneuver.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Also, keep in mind that in today’s environment pedestrians have access to personal technology at their fingertips.  Many distractions, such as talking or texting on phones, playing games, or listening to music, all may make the pedestrian blind or deaf to the environment and vehicle dangers around them.</a:t>
            </a:r>
          </a:p>
        </p:txBody>
      </p:sp>
      <p:sp>
        <p:nvSpPr>
          <p:cNvPr id="4" name="Slide Number Placeholder 3"/>
          <p:cNvSpPr>
            <a:spLocks noGrp="1"/>
          </p:cNvSpPr>
          <p:nvPr>
            <p:ph type="sldNum" sz="quarter" idx="10"/>
          </p:nvPr>
        </p:nvSpPr>
        <p:spPr/>
        <p:txBody>
          <a:bodyPr/>
          <a:lstStyle/>
          <a:p>
            <a:fld id="{07941FB7-0E8D-4544-BE98-3A67F340950C}" type="slidenum">
              <a:rPr lang="en-US" smtClean="0"/>
              <a:t>16</a:t>
            </a:fld>
            <a:endParaRPr lang="en-US"/>
          </a:p>
        </p:txBody>
      </p:sp>
    </p:spTree>
    <p:extLst>
      <p:ext uri="{BB962C8B-B14F-4D97-AF65-F5344CB8AC3E}">
        <p14:creationId xmlns:p14="http://schemas.microsoft.com/office/powerpoint/2010/main" val="1262069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br>
              <a:rPr lang="en-US" dirty="0">
                <a:latin typeface="Calibri" charset="0"/>
              </a:rPr>
            </a:br>
            <a:r>
              <a:rPr lang="en-US" noProof="0" dirty="0">
                <a:latin typeface="Calibri" charset="0"/>
              </a:rPr>
              <a:t>One of the keys to avoiding</a:t>
            </a:r>
            <a:r>
              <a:rPr lang="en-US" baseline="0" noProof="0" dirty="0">
                <a:latin typeface="Calibri" charset="0"/>
              </a:rPr>
              <a:t> hazards at intersections is to make sure that others are aware of you, just like you are aware of them.  Unfortunately, with all the distractions nowadays for both drivers and pedestrians, them seeing you is not as simple as it sounds.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noProof="0" dirty="0">
              <a:latin typeface="Calibri"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dirty="0">
                <a:latin typeface="Calibri" charset="0"/>
              </a:rPr>
              <a:t>One way to understand if they see you is to try to make eye contact with them. Making eye contact with pedestrians, bicyclists, and other motorists is one of the best ways to insure they’ve seen you.  Unfortunately, making eye contact is not always possible, so you have to rely on other tactics so others hopefully recognize you and understand your intentions.  When turning, always use turn signals to indicate your intended path; Use your lights during daytime inclement weather to enhance your vehicle’s visibility; and, finally, use your horn if necessary to garner attention.</a:t>
            </a:r>
            <a:endParaRPr lang="en-US" noProof="0" dirty="0"/>
          </a:p>
        </p:txBody>
      </p:sp>
      <p:sp>
        <p:nvSpPr>
          <p:cNvPr id="4" name="Slide Number Placeholder 3"/>
          <p:cNvSpPr>
            <a:spLocks noGrp="1"/>
          </p:cNvSpPr>
          <p:nvPr>
            <p:ph type="sldNum" sz="quarter" idx="10"/>
          </p:nvPr>
        </p:nvSpPr>
        <p:spPr/>
        <p:txBody>
          <a:bodyPr/>
          <a:lstStyle/>
          <a:p>
            <a:fld id="{B5B30ADA-6803-5041-8905-7AF56A8393AC}" type="slidenum">
              <a:rPr lang="en-US" smtClean="0"/>
              <a:t>17</a:t>
            </a:fld>
            <a:endParaRPr lang="en-US"/>
          </a:p>
        </p:txBody>
      </p:sp>
    </p:spTree>
    <p:extLst>
      <p:ext uri="{BB962C8B-B14F-4D97-AF65-F5344CB8AC3E}">
        <p14:creationId xmlns:p14="http://schemas.microsoft.com/office/powerpoint/2010/main" val="1573663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most critical space to any side of your vehicle in terms of reacting to hazards is the space in front of you.  Simply put, you will need space in front of you to react to </a:t>
            </a:r>
            <a:r>
              <a:rPr lang="en-US" sz="1200" i="1" kern="1200" dirty="0">
                <a:solidFill>
                  <a:schemeClr val="tx1"/>
                </a:solidFill>
                <a:effectLst/>
                <a:latin typeface="+mn-lt"/>
                <a:ea typeface="+mn-ea"/>
                <a:cs typeface="+mn-cs"/>
              </a:rPr>
              <a:t>any</a:t>
            </a:r>
            <a:r>
              <a:rPr lang="en-US" sz="1200" kern="1200" dirty="0">
                <a:solidFill>
                  <a:schemeClr val="tx1"/>
                </a:solidFill>
                <a:effectLst/>
                <a:latin typeface="+mn-lt"/>
                <a:ea typeface="+mn-ea"/>
                <a:cs typeface="+mn-cs"/>
              </a:rPr>
              <a:t> recognized hazard.  Space cushions in front of a vehicle are established by the driver’s following distance.  Following distance, as you may have guessed, is how far a vehicle is traveling behind the vehicle in front of it.  While distance is difficult to judge, time is not.  And, the further away you are from the vehicle in front of you time-wise, the further away you will be distance-wise.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minimum following interval for motorcoaches is 4-5 seconds.  This interval provides the minimum necessary time to perceive a hazard, decide what to do, and react.  While this may seem like a long interval, you must realize that commercial vehicles, motorcoaches included, take longer to stop than cars, in both time and distance.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Here's how you can determine how far you are traveling behind another vehicle: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1.  Pick a stationary marker ahead (shadow, tree, sign, etc.).</a:t>
            </a:r>
          </a:p>
          <a:p>
            <a:r>
              <a:rPr lang="en-US" sz="1200" kern="1200" dirty="0">
                <a:solidFill>
                  <a:schemeClr val="tx1"/>
                </a:solidFill>
                <a:effectLst/>
                <a:latin typeface="+mn-lt"/>
                <a:ea typeface="+mn-ea"/>
                <a:cs typeface="+mn-cs"/>
              </a:rPr>
              <a:t> </a:t>
            </a:r>
          </a:p>
          <a:p>
            <a:pPr marL="228600" lvl="0" indent="-228600">
              <a:buAutoNum type="arabicPeriod" startAt="2"/>
            </a:pPr>
            <a:r>
              <a:rPr lang="en-US" sz="1200" kern="1200" dirty="0">
                <a:solidFill>
                  <a:schemeClr val="tx1"/>
                </a:solidFill>
                <a:effectLst/>
                <a:latin typeface="+mn-lt"/>
                <a:ea typeface="+mn-ea"/>
                <a:cs typeface="+mn-cs"/>
              </a:rPr>
              <a:t>Start counting seconds when the rear bumper of the vehicle ahead passes the marker.  Count:  one thousand one, one </a:t>
            </a:r>
          </a:p>
          <a:p>
            <a:pPr marL="0" lvl="0" indent="0">
              <a:buNone/>
            </a:pPr>
            <a:r>
              <a:rPr lang="en-US" sz="1200" kern="1200" dirty="0">
                <a:solidFill>
                  <a:schemeClr val="tx1"/>
                </a:solidFill>
                <a:effectLst/>
                <a:latin typeface="+mn-lt"/>
                <a:ea typeface="+mn-ea"/>
                <a:cs typeface="+mn-cs"/>
              </a:rPr>
              <a:t>     thousand two, one thousand three, one thousand four.</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3.  If your front bumper reaches the marker before you finish counting, your vehicle is too close.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addition to a proper following interval, it is also a good idea to maintain a space interval when you are </a:t>
            </a:r>
            <a:r>
              <a:rPr lang="en-US" sz="1200" i="1" kern="1200" dirty="0">
                <a:solidFill>
                  <a:schemeClr val="tx1"/>
                </a:solidFill>
                <a:effectLst/>
                <a:latin typeface="+mn-lt"/>
                <a:ea typeface="+mn-ea"/>
                <a:cs typeface="+mn-cs"/>
              </a:rPr>
              <a:t>stopped</a:t>
            </a:r>
            <a:r>
              <a:rPr lang="en-US" sz="1200" kern="1200" dirty="0">
                <a:solidFill>
                  <a:schemeClr val="tx1"/>
                </a:solidFill>
                <a:effectLst/>
                <a:latin typeface="+mn-lt"/>
                <a:ea typeface="+mn-ea"/>
                <a:cs typeface="+mn-cs"/>
              </a:rPr>
              <a:t> behind a vehicle.  You should allow enough room that you could swing around and pass the vehicle in front, without having to back up first, should the vehicle not be able to move for some reason (stalled, waiting to make a turn, etc.).  As always, </a:t>
            </a:r>
            <a:r>
              <a:rPr lang="en-US" sz="1200" i="1" kern="1200" dirty="0">
                <a:solidFill>
                  <a:schemeClr val="tx1"/>
                </a:solidFill>
                <a:effectLst/>
                <a:latin typeface="+mn-lt"/>
                <a:ea typeface="+mn-ea"/>
                <a:cs typeface="+mn-cs"/>
              </a:rPr>
              <a:t>you should only pass when you have searched all ways and decided that it is safe to do so</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7941FB7-0E8D-4544-BE98-3A67F340950C}" type="slidenum">
              <a:rPr lang="en-US" smtClean="0"/>
              <a:t>18</a:t>
            </a:fld>
            <a:endParaRPr lang="en-US"/>
          </a:p>
        </p:txBody>
      </p:sp>
    </p:spTree>
    <p:extLst>
      <p:ext uri="{BB962C8B-B14F-4D97-AF65-F5344CB8AC3E}">
        <p14:creationId xmlns:p14="http://schemas.microsoft.com/office/powerpoint/2010/main" val="3517432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Remember that 4-5 seconds is the absolute minimum following interval – applicable under ideal conditions.  When conditions are less than perfect, you have to increase the following interval.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 1 second for night driving and 1 or more seconds when your vision is restricted by weather conditions.  How much you add will depend on how bad the weather is.  At one extreme, rain, snow, and fog can be so heavy that visibility is near zero, and you should pull off the road in a safe spot and wait out the storm.  At the other extreme, they can be so light that you would just add 1 second to your following interval.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snow or ice might affect your traction, you should add at least 4 seconds to your following interval.</a:t>
            </a:r>
          </a:p>
          <a:p>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Notice that you should add one second to the time interval between you and the vehicle </a:t>
            </a:r>
            <a:r>
              <a:rPr lang="en-US" sz="1200" i="1" kern="1200" dirty="0">
                <a:solidFill>
                  <a:schemeClr val="tx1"/>
                </a:solidFill>
                <a:effectLst/>
                <a:latin typeface="+mn-lt"/>
                <a:ea typeface="+mn-ea"/>
                <a:cs typeface="+mn-cs"/>
              </a:rPr>
              <a:t>in front</a:t>
            </a:r>
            <a:r>
              <a:rPr lang="en-US" sz="1200" kern="1200" dirty="0">
                <a:solidFill>
                  <a:schemeClr val="tx1"/>
                </a:solidFill>
                <a:effectLst/>
                <a:latin typeface="+mn-lt"/>
                <a:ea typeface="+mn-ea"/>
                <a:cs typeface="+mn-cs"/>
              </a:rPr>
              <a:t> when you have someone who is </a:t>
            </a:r>
            <a:r>
              <a:rPr lang="en-US" sz="1200" i="1" kern="1200" dirty="0">
                <a:solidFill>
                  <a:schemeClr val="tx1"/>
                </a:solidFill>
                <a:effectLst/>
                <a:latin typeface="+mn-lt"/>
                <a:ea typeface="+mn-ea"/>
                <a:cs typeface="+mn-cs"/>
              </a:rPr>
              <a:t>following</a:t>
            </a:r>
            <a:r>
              <a:rPr lang="en-US" sz="1200" kern="1200" dirty="0">
                <a:solidFill>
                  <a:schemeClr val="tx1"/>
                </a:solidFill>
                <a:effectLst/>
                <a:latin typeface="+mn-lt"/>
                <a:ea typeface="+mn-ea"/>
                <a:cs typeface="+mn-cs"/>
              </a:rPr>
              <a:t> you too closely.  Doing this reduces the chances that you will have to stop quickly, causing the vehicle behind to hit you; it also may encourage the vehicle behind to pass you and get out of your blind spot.</a:t>
            </a:r>
          </a:p>
          <a:p>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19</a:t>
            </a:fld>
            <a:endParaRPr lang="en-US"/>
          </a:p>
        </p:txBody>
      </p:sp>
    </p:spTree>
    <p:extLst>
      <p:ext uri="{BB962C8B-B14F-4D97-AF65-F5344CB8AC3E}">
        <p14:creationId xmlns:p14="http://schemas.microsoft.com/office/powerpoint/2010/main" val="3601141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People have five basic senses.  They are:  vision, hearing, smell, taste, and touch.  Most of the information a driver uses comes in through their eyes.  Vision is the driver's most important sense.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Drivers devote more time to looking at the road ahead than to looking at any other single item, as they should.  Drivers need to know what is happening in front of the coach – after all, it is more important to know where the coach will be in the coming seconds, rather than where the coach is in the current moment.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Watching the road also lets you keep the vehicle within its lane by making the appropriate steering adjustments.  Losing sight of the road is a sure path to disaster.  If your windshield suddenly ices over in wintertime, you're in big trouble.  You can't continue to drive if you have any expectation of success.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“watching the road” may be the first rule of professional driving, it‘s also important to know what is going on at the sides of your vehicle in the event you want to – or need to - move out of your current lane.</a:t>
            </a:r>
          </a:p>
          <a:p>
            <a:endParaRPr lang="en-US" baseline="0" dirty="0"/>
          </a:p>
        </p:txBody>
      </p:sp>
      <p:sp>
        <p:nvSpPr>
          <p:cNvPr id="4" name="Slide Number Placeholder 3"/>
          <p:cNvSpPr>
            <a:spLocks noGrp="1"/>
          </p:cNvSpPr>
          <p:nvPr>
            <p:ph type="sldNum" sz="quarter" idx="10"/>
          </p:nvPr>
        </p:nvSpPr>
        <p:spPr/>
        <p:txBody>
          <a:bodyPr/>
          <a:lstStyle/>
          <a:p>
            <a:fld id="{07941FB7-0E8D-4544-BE98-3A67F340950C}" type="slidenum">
              <a:rPr lang="en-US" smtClean="0"/>
              <a:t>2</a:t>
            </a:fld>
            <a:endParaRPr lang="en-US"/>
          </a:p>
        </p:txBody>
      </p:sp>
    </p:spTree>
    <p:extLst>
      <p:ext uri="{BB962C8B-B14F-4D97-AF65-F5344CB8AC3E}">
        <p14:creationId xmlns:p14="http://schemas.microsoft.com/office/powerpoint/2010/main" val="661990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Probably the most common and extreme example of poor forward space management is tailgating, or unsafe following distance.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Tailgating increases your chances of a collision because it can affect your sight line when looking ahead and it does not permit you enough reaction time.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Tailgating also increases the chances that you will have to stop suddenly, thereby increasing the chances of a sudden stop injury to passengers on board.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Finally, nobody is comfortable when they have a large commercial vehicle right on their tail. Think about when you look in your rearview mirror and see the grill of a truck or bus – what is your first thought about that driver and company?</a:t>
            </a:r>
          </a:p>
          <a:p>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20</a:t>
            </a:fld>
            <a:endParaRPr lang="en-US"/>
          </a:p>
        </p:txBody>
      </p:sp>
    </p:spTree>
    <p:extLst>
      <p:ext uri="{BB962C8B-B14F-4D97-AF65-F5344CB8AC3E}">
        <p14:creationId xmlns:p14="http://schemas.microsoft.com/office/powerpoint/2010/main" val="3906049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We’ve covered looking ahead, following distance, and scan methods so that hazards can be spotted early.  Now we’ll focus on creating the space necessary to react to the early-spotted hazard.  </a:t>
            </a:r>
          </a:p>
          <a:p>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area of “space” you can manage is the space within the lane you are traveling.  Depending upon the type of road you are on, you will have varying amounts of excess lane width beyond what is necessary to accommodate your coach.  By centering your coach in the lane, you provide “</a:t>
            </a:r>
            <a:r>
              <a:rPr lang="en-US" sz="1200" i="1" kern="1200" dirty="0">
                <a:solidFill>
                  <a:schemeClr val="tx1"/>
                </a:solidFill>
                <a:effectLst/>
                <a:latin typeface="+mn-lt"/>
                <a:ea typeface="+mn-ea"/>
                <a:cs typeface="+mn-cs"/>
              </a:rPr>
              <a:t>lane space cushions”</a:t>
            </a:r>
            <a:r>
              <a:rPr lang="en-US" sz="1200" kern="1200" dirty="0">
                <a:solidFill>
                  <a:schemeClr val="tx1"/>
                </a:solidFill>
                <a:effectLst/>
                <a:latin typeface="+mn-lt"/>
                <a:ea typeface="+mn-ea"/>
                <a:cs typeface="+mn-cs"/>
              </a:rPr>
              <a:t> on both sides of your coach.  These small cushions will allow you room to make small maneuvers without affecting other traffic or otherwise changing your course if someone drifts momentarily into your lane.  They also provide you with a small cushion without encroaching into adjacent lanes in the event you drift to one side for any reason.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941FB7-0E8D-4544-BE98-3A67F340950C}" type="slidenum">
              <a:rPr lang="en-US" smtClean="0"/>
              <a:t>21</a:t>
            </a:fld>
            <a:endParaRPr lang="en-US"/>
          </a:p>
        </p:txBody>
      </p:sp>
    </p:spTree>
    <p:extLst>
      <p:ext uri="{BB962C8B-B14F-4D97-AF65-F5344CB8AC3E}">
        <p14:creationId xmlns:p14="http://schemas.microsoft.com/office/powerpoint/2010/main" val="1734409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some successful reactions to identified hazards you will need to steer around the hazard, which may cause you to encroach into an adjacent lane or change lanes completely.  Obviously, it’s difficult to do this if there are vehicles or objects in adjacent lanes.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order to provide yourself with the most options for reacting to hazards, you should attempt to maintain at least one open “escape route” to either side of your coach. This typically would be an unoccupied adjacent lane, or an unoccupied roadway shoulder.  When possible, don’t allow yourself to be boxed in with vehicles on both sides.  If you are relying on a shoulder, make sure it is suitable for travel.  If it is soft or has a large drop-off that could upset the coach, do not plan to utilize the shoulder as an escape route.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are on a roadway with only one lane in your travel direction and no suitable shoulder for escape, you should compensate with additional following distance.</a:t>
            </a:r>
          </a:p>
        </p:txBody>
      </p:sp>
      <p:sp>
        <p:nvSpPr>
          <p:cNvPr id="4" name="Slide Number Placeholder 3"/>
          <p:cNvSpPr>
            <a:spLocks noGrp="1"/>
          </p:cNvSpPr>
          <p:nvPr>
            <p:ph type="sldNum" sz="quarter" idx="10"/>
          </p:nvPr>
        </p:nvSpPr>
        <p:spPr/>
        <p:txBody>
          <a:bodyPr/>
          <a:lstStyle/>
          <a:p>
            <a:fld id="{07941FB7-0E8D-4544-BE98-3A67F340950C}" type="slidenum">
              <a:rPr lang="en-US" smtClean="0"/>
              <a:t>22</a:t>
            </a:fld>
            <a:endParaRPr lang="en-US"/>
          </a:p>
        </p:txBody>
      </p:sp>
    </p:spTree>
    <p:extLst>
      <p:ext uri="{BB962C8B-B14F-4D97-AF65-F5344CB8AC3E}">
        <p14:creationId xmlns:p14="http://schemas.microsoft.com/office/powerpoint/2010/main" val="4293213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Collisions and incidents related to lane changing are common in the motorcoach industry.  We’ll discuss the mechanics of lane changing in the next lesson, but suffice to say that the best defense against incidents involving these maneuvers is to limit them to the extent possible.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highways, choose a lane and stay in it as much as possible.  On controlled access roadways, the right-most lane will have a lot of conflict traffic – traffic that is either entering or leaving the highway.  The left-most lane is often where faster vehicles travel – traveling in it at the posted speed is perfectly fine, but be especially aware that you are likely to have fast-moving vehicles passing you on the right and that some of them may get angry for having to move around you in their “fast lane”.  On multi-lane highways, lanes in between the left-most and the right-most lane may be the best choice to avoid traffic conflicts.  Keep in mind that some states designate the left-most highway lane for passing only; and that sometimes restrictions for commercial vehicle traffic may be in place in specified lanes.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highways with congested traffic patterns, there may be high-occupancy vehicle (HOV) lanes – usually the left-most lane.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these roadways, this lane may be your best choice because it will be less congested and traffic traveling behind you will be less likely to move around you due to congestion in the lanes to the right.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Whenever you know you must be in a specific lane – either to turn, exit, or merge onto a controlled access roadway, you should get in the necessary lane well in advance.  Waiting to change lanes until you are too close to the turn will pressure you to change lanes quicker, and increase your chance of being involved in an incident.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23</a:t>
            </a:fld>
            <a:endParaRPr lang="en-US"/>
          </a:p>
        </p:txBody>
      </p:sp>
    </p:spTree>
    <p:extLst>
      <p:ext uri="{BB962C8B-B14F-4D97-AF65-F5344CB8AC3E}">
        <p14:creationId xmlns:p14="http://schemas.microsoft.com/office/powerpoint/2010/main" val="871804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Passing is almost always an optional maneuver.  The dangers of passing vary, depending on the type of roadway you are traveling on and its characteristics.  Passing which necessitates encroaching into the travel lanes of oncoming traffic, especially on hilly and curvy roadways, can be exceptionally dangerous and result in very serious collisions.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you think you might want to pass, think again.  Even in the least dangerous circumstances, passing will require you to change lanes at least once.  Ask yourself if the pass is necessary.  Is the vehicle ahead really going that much slower than you?  Could there be a reason it is going slowly – perhaps it’s waiting for a vehicle to pass to change lanes itself or getting ready to turn?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Think about the risks and hazards associated with passing in the present situation, and assess how much you might gain by passing.  The passengers' safety and comfort should always come first.</a:t>
            </a:r>
          </a:p>
        </p:txBody>
      </p:sp>
      <p:sp>
        <p:nvSpPr>
          <p:cNvPr id="4" name="Slide Number Placeholder 3"/>
          <p:cNvSpPr>
            <a:spLocks noGrp="1"/>
          </p:cNvSpPr>
          <p:nvPr>
            <p:ph type="sldNum" sz="quarter" idx="10"/>
          </p:nvPr>
        </p:nvSpPr>
        <p:spPr/>
        <p:txBody>
          <a:bodyPr/>
          <a:lstStyle/>
          <a:p>
            <a:fld id="{07941FB7-0E8D-4544-BE98-3A67F340950C}" type="slidenum">
              <a:rPr lang="en-US" smtClean="0"/>
              <a:t>24</a:t>
            </a:fld>
            <a:endParaRPr lang="en-US"/>
          </a:p>
        </p:txBody>
      </p:sp>
    </p:spTree>
    <p:extLst>
      <p:ext uri="{BB962C8B-B14F-4D97-AF65-F5344CB8AC3E}">
        <p14:creationId xmlns:p14="http://schemas.microsoft.com/office/powerpoint/2010/main" val="2029782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specific instances when passing, no matter the roadway, will be more dangerous than at other times.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Obviously, you should not pass when it is not legal or if traffic conditions do not permit a safe pass.  Passing near an intersection is especially hazardous because of the potential for conflict traffic which may not have been observed or present prior to the passing maneuver.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Passing in areas where sightlines are restricted, even if not strictly prohibited, is not advised.  These include roadways with curves or hills which prevent the necessary sight line.   Passing when going up significant inclines is also not advised – it may be difficult to maintain necessary momentum to complete a pass in this situation.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finally, passes should not be made in particularly hazardous stretches of roadway, such as on bridges, near or in tunnels, and on or near railroad crossings.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Narrowed or non-existent shoulders, acute hazards, and the potential significant increased consequences of collisions in these areas are simply not worth the risk and, in general, not legal.</a:t>
            </a:r>
          </a:p>
        </p:txBody>
      </p:sp>
      <p:sp>
        <p:nvSpPr>
          <p:cNvPr id="4" name="Slide Number Placeholder 3"/>
          <p:cNvSpPr>
            <a:spLocks noGrp="1"/>
          </p:cNvSpPr>
          <p:nvPr>
            <p:ph type="sldNum" sz="quarter" idx="10"/>
          </p:nvPr>
        </p:nvSpPr>
        <p:spPr/>
        <p:txBody>
          <a:bodyPr/>
          <a:lstStyle/>
          <a:p>
            <a:fld id="{07941FB7-0E8D-4544-BE98-3A67F340950C}" type="slidenum">
              <a:rPr lang="en-US" smtClean="0"/>
              <a:t>25</a:t>
            </a:fld>
            <a:endParaRPr lang="en-US"/>
          </a:p>
        </p:txBody>
      </p:sp>
    </p:spTree>
    <p:extLst>
      <p:ext uri="{BB962C8B-B14F-4D97-AF65-F5344CB8AC3E}">
        <p14:creationId xmlns:p14="http://schemas.microsoft.com/office/powerpoint/2010/main" val="2025754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successfully pass in any situation, you</a:t>
            </a:r>
            <a:r>
              <a:rPr lang="en-US" baseline="0" dirty="0"/>
              <a:t> should meet several conditions:</a:t>
            </a:r>
            <a:endParaRPr lang="en-US" dirty="0"/>
          </a:p>
          <a:p>
            <a:endParaRPr lang="en-US" dirty="0"/>
          </a:p>
          <a:p>
            <a:pPr marL="0" indent="0">
              <a:buFont typeface="Arial"/>
              <a:buNone/>
            </a:pPr>
            <a:r>
              <a:rPr lang="en-US" dirty="0"/>
              <a:t>Decide if the pass will be safe.  First, make sure it’s legal.</a:t>
            </a:r>
            <a:r>
              <a:rPr lang="en-US" baseline="0" dirty="0"/>
              <a:t>  Ensure </a:t>
            </a:r>
            <a:r>
              <a:rPr lang="en-US" dirty="0"/>
              <a:t>there is enough</a:t>
            </a:r>
            <a:r>
              <a:rPr lang="en-US" baseline="0" dirty="0"/>
              <a:t> space to initiate and complete the pass without vehicle or pedestrian conflicts in the space you’ll be using.  Also, keep in mind that if you are contemplating passing, there likely may be other vehicles behind you also contemplating the same.  With this in mind, you should always be cautious of vehicles at, or approaching from, your rear attempting to pass you at the same time you may be contemplating and trying to pass the vehicle in front of you.  Remember, they may not be able to see around you and realize that you are not the one impeding traffic!</a:t>
            </a:r>
          </a:p>
          <a:p>
            <a:pPr marL="0" indent="0">
              <a:buFont typeface="Arial"/>
              <a:buNone/>
            </a:pPr>
            <a:endParaRPr lang="en-US" baseline="0" dirty="0"/>
          </a:p>
          <a:p>
            <a:pPr marL="0" indent="0">
              <a:buFont typeface="Arial"/>
              <a:buNone/>
            </a:pPr>
            <a:r>
              <a:rPr lang="en-US" baseline="0" dirty="0"/>
              <a:t>Once you’ve decided it’s safe to pass, activate your turn signal and wait at least 3 seconds before moving into the adjacent lane.  Remember, do not assume that your signal will discourage vehicles attempting to pass you or move into your intended area.  Your signal is only for information – and many times other vehicles may interpret that information as a sign to try to beat you to that area and get in front of you.</a:t>
            </a:r>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26</a:t>
            </a:fld>
            <a:endParaRPr lang="en-US"/>
          </a:p>
        </p:txBody>
      </p:sp>
    </p:spTree>
    <p:extLst>
      <p:ext uri="{BB962C8B-B14F-4D97-AF65-F5344CB8AC3E}">
        <p14:creationId xmlns:p14="http://schemas.microsoft.com/office/powerpoint/2010/main" val="3504765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After sufficiently</a:t>
            </a:r>
            <a:r>
              <a:rPr lang="en-US" baseline="0" dirty="0"/>
              <a:t> communicating your intentions</a:t>
            </a:r>
            <a:r>
              <a:rPr lang="en-US" dirty="0"/>
              <a:t>, re-check your mirrors for clearance and move to the adjacent lane when possible.  </a:t>
            </a:r>
          </a:p>
          <a:p>
            <a:pPr marL="0" indent="0">
              <a:buFont typeface="Arial"/>
              <a:buNone/>
            </a:pPr>
            <a:endParaRPr lang="en-US" dirty="0"/>
          </a:p>
          <a:p>
            <a:pPr marL="0" indent="0">
              <a:buFont typeface="Arial"/>
              <a:buNone/>
            </a:pPr>
            <a:r>
              <a:rPr lang="en-US" dirty="0"/>
              <a:t>Once you begin on your pass, complete it as quickly as possible. Do not linger in the blind spots of other vehicles, especially other commercial vehicles.  Continue until the headlights</a:t>
            </a:r>
            <a:r>
              <a:rPr lang="en-US" baseline="0" dirty="0"/>
              <a:t> of the </a:t>
            </a:r>
            <a:r>
              <a:rPr lang="en-US" dirty="0"/>
              <a:t>vehicle you are overtaking appear in your flat mirror</a:t>
            </a:r>
            <a:r>
              <a:rPr lang="en-US" baseline="0" dirty="0"/>
              <a:t> – this should indicate sufficient clearance to contemplate returning to your original lane.  Remember, do not rely upon your convex mirror in this situation as it can be deceptive in assessing distances between vehicles.</a:t>
            </a:r>
          </a:p>
          <a:p>
            <a:pPr marL="0" indent="0">
              <a:buFont typeface="Arial"/>
              <a:buNone/>
            </a:pPr>
            <a:endParaRPr lang="en-US" baseline="0" dirty="0"/>
          </a:p>
          <a:p>
            <a:pPr marL="0" indent="0">
              <a:buFont typeface="Arial"/>
              <a:buNone/>
            </a:pPr>
            <a:r>
              <a:rPr lang="en-US" baseline="0" dirty="0"/>
              <a:t>Activate your signal for several seconds and re-check clearance before completing your move back into your original lane.</a:t>
            </a:r>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27</a:t>
            </a:fld>
            <a:endParaRPr lang="en-US"/>
          </a:p>
        </p:txBody>
      </p:sp>
    </p:spTree>
    <p:extLst>
      <p:ext uri="{BB962C8B-B14F-4D97-AF65-F5344CB8AC3E}">
        <p14:creationId xmlns:p14="http://schemas.microsoft.com/office/powerpoint/2010/main" val="3504765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most dangerous type of road to pass on is a two-lane road—with one lane of traffic moving in each direction.  An error in judgment, timing, or speed can be disastrous.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passing on a two-lane road can be a very dangerous maneuver, it should be done sparingly. In fact, it should be largely avoided unless the pass is necessary to avoid or maneuver around an object in the roadway or an unusually slow moving vehicle.  Even then, you must wait for an appropriate opportunity given the environment. Remember, </a:t>
            </a:r>
            <a:r>
              <a:rPr lang="en-US" sz="1200" kern="1200" dirty="0" err="1">
                <a:solidFill>
                  <a:schemeClr val="tx1"/>
                </a:solidFill>
                <a:effectLst/>
                <a:latin typeface="+mn-lt"/>
                <a:ea typeface="+mn-ea"/>
                <a:cs typeface="+mn-cs"/>
              </a:rPr>
              <a:t>motorcoaches</a:t>
            </a:r>
            <a:r>
              <a:rPr lang="en-US" sz="1200" kern="1200" dirty="0">
                <a:solidFill>
                  <a:schemeClr val="tx1"/>
                </a:solidFill>
                <a:effectLst/>
                <a:latin typeface="+mn-lt"/>
                <a:ea typeface="+mn-ea"/>
                <a:cs typeface="+mn-cs"/>
              </a:rPr>
              <a:t> cannot accelerate as fast as most vehicles and, because they are longer, coaches have to stay exposed in the passing lane for a longer period of time.  Compounding the danger is the unknown mindset of oncoming traffic who may panic and not react appropriately if they see an oncoming vehicle in their lane – especially a large one!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of these dangers, passing on two-lane roadways should be avoided unless it is legal and there are ideal conditions – good visibility, a long, unobstructed sight line, and of course, no oncoming traffic.</a:t>
            </a:r>
          </a:p>
        </p:txBody>
      </p:sp>
      <p:sp>
        <p:nvSpPr>
          <p:cNvPr id="4" name="Slide Number Placeholder 3"/>
          <p:cNvSpPr>
            <a:spLocks noGrp="1"/>
          </p:cNvSpPr>
          <p:nvPr>
            <p:ph type="sldNum" sz="quarter" idx="10"/>
          </p:nvPr>
        </p:nvSpPr>
        <p:spPr/>
        <p:txBody>
          <a:bodyPr/>
          <a:lstStyle/>
          <a:p>
            <a:fld id="{07941FB7-0E8D-4544-BE98-3A67F340950C}" type="slidenum">
              <a:rPr lang="en-US" smtClean="0"/>
              <a:t>28</a:t>
            </a:fld>
            <a:endParaRPr lang="en-US"/>
          </a:p>
        </p:txBody>
      </p:sp>
    </p:spTree>
    <p:extLst>
      <p:ext uri="{BB962C8B-B14F-4D97-AF65-F5344CB8AC3E}">
        <p14:creationId xmlns:p14="http://schemas.microsoft.com/office/powerpoint/2010/main" val="2029782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Merging seems pretty straightforward, but there are plenty of hazards involved and it can be a very tense and dangerous maneuver.  Hazards can change depending upon the scenario and roadway configuration, but can include little or limited merge lanes, congested traffic, and even backed up merge ramps.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merging onto an expressway or other roadway, you need to be cognizant of traffic in the lane you are attempting to merge into, as well as traffic ahead and behind you in the merge lane.  You must be aware of traffic ahead of you in the merge lane; don’t get so absorbed by your mirrors that you fail to notice that the vehicle ahead of you has stopped.  This is a major cause of crashes on access ramps.  If necessary, hang back (slow down) to give them time to merge.  This reduces the chance that you will have to stop on the entrance ramp.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Activate your turn signal; your signal will communicate your intention to merge.  Use the flat mirror to observe gaps in oncoming traffic (not the convex mirror – it’s bad for judging distance!).  Go slow on the entrance ramp and acceleration lane until you spot an appropriate opening/gap.  Once you spot an opening, use the acceleration lane to build up your speed to match the speed of the traffic flow (assuming, of course, any traffic ahead has merged).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Never assume that oncoming traffic will let you in, even if you see a large enough gap.  They may slow down a bit, or even change lanes to let you in.  However, they may also not let you in by speeding up.  Glance over your left shoulder to check for vehicles in the far lanes moving into the gap, and for vehicles behind you merging before you do.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traffic is heavy and you cannot see a gap, you will have to yield to the traffic and stop.  Stop smoothly so that drivers behind you will have time to react.  Try to leave yourself a good bit of the acceleration lane so you can pick up speed and merge smoothly once an opening is identified.  Once you have stopped, you must wait for a large gap before merg­ing - an entrance at a slow speed can cause a crash if there is not a large gap.</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941FB7-0E8D-4544-BE98-3A67F340950C}" type="slidenum">
              <a:rPr lang="en-US" smtClean="0"/>
              <a:t>29</a:t>
            </a:fld>
            <a:endParaRPr lang="en-US"/>
          </a:p>
        </p:txBody>
      </p:sp>
    </p:spTree>
    <p:extLst>
      <p:ext uri="{BB962C8B-B14F-4D97-AF65-F5344CB8AC3E}">
        <p14:creationId xmlns:p14="http://schemas.microsoft.com/office/powerpoint/2010/main" val="1728672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You’ve likely heard about defense driving before - it’s a concept that is presented in many different manners – all with the same underlying fundamentals.  Those fundamentals are: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1.  Understanding potential hazards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2.  Scanning the roadway for present or developing hazards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3.  Allowing yourself time to react to hazards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4.  Understanding your options in reacting to hazards present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you consistently apply these fundamental concepts, your risk of being involved in preventable collisions will decrease.</a:t>
            </a:r>
          </a:p>
        </p:txBody>
      </p:sp>
      <p:sp>
        <p:nvSpPr>
          <p:cNvPr id="4" name="Slide Number Placeholder 3"/>
          <p:cNvSpPr>
            <a:spLocks noGrp="1"/>
          </p:cNvSpPr>
          <p:nvPr>
            <p:ph type="sldNum" sz="quarter" idx="10"/>
          </p:nvPr>
        </p:nvSpPr>
        <p:spPr/>
        <p:txBody>
          <a:bodyPr/>
          <a:lstStyle/>
          <a:p>
            <a:fld id="{07941FB7-0E8D-4544-BE98-3A67F340950C}" type="slidenum">
              <a:rPr lang="en-US" smtClean="0"/>
              <a:t>3</a:t>
            </a:fld>
            <a:endParaRPr lang="en-US"/>
          </a:p>
        </p:txBody>
      </p:sp>
    </p:spTree>
    <p:extLst>
      <p:ext uri="{BB962C8B-B14F-4D97-AF65-F5344CB8AC3E}">
        <p14:creationId xmlns:p14="http://schemas.microsoft.com/office/powerpoint/2010/main" val="2023546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Exercise</a:t>
            </a:r>
            <a:endParaRPr lang="en-US" b="1" baseline="0" dirty="0"/>
          </a:p>
          <a:p>
            <a:endParaRPr lang="en-US" baseline="0" dirty="0"/>
          </a:p>
          <a:p>
            <a:r>
              <a:rPr lang="en-US" baseline="0" dirty="0"/>
              <a:t>Instructor – ask students to identify the location of all potential merge hazards on this merge diagram with a pencil in their study guide.  Review the answers with them on the following slide</a:t>
            </a:r>
          </a:p>
          <a:p>
            <a:endParaRPr lang="en-US" baseline="0" dirty="0"/>
          </a:p>
        </p:txBody>
      </p:sp>
      <p:sp>
        <p:nvSpPr>
          <p:cNvPr id="4" name="Slide Number Placeholder 3"/>
          <p:cNvSpPr>
            <a:spLocks noGrp="1"/>
          </p:cNvSpPr>
          <p:nvPr>
            <p:ph type="sldNum" sz="quarter" idx="10"/>
          </p:nvPr>
        </p:nvSpPr>
        <p:spPr/>
        <p:txBody>
          <a:bodyPr/>
          <a:lstStyle/>
          <a:p>
            <a:fld id="{07941FB7-0E8D-4544-BE98-3A67F340950C}" type="slidenum">
              <a:rPr lang="en-US" smtClean="0"/>
              <a:t>30</a:t>
            </a:fld>
            <a:endParaRPr lang="en-US"/>
          </a:p>
        </p:txBody>
      </p:sp>
    </p:spTree>
    <p:extLst>
      <p:ext uri="{BB962C8B-B14F-4D97-AF65-F5344CB8AC3E}">
        <p14:creationId xmlns:p14="http://schemas.microsoft.com/office/powerpoint/2010/main" val="2162323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Exercise Answer</a:t>
            </a:r>
            <a:endParaRPr lang="en-US" b="1" baseline="0" dirty="0"/>
          </a:p>
          <a:p>
            <a:endParaRPr lang="en-US" baseline="0" dirty="0"/>
          </a:p>
          <a:p>
            <a:r>
              <a:rPr lang="en-US" baseline="0" dirty="0"/>
              <a:t>Hazard 1 – vehicles traveling in the lane into which you will be merging</a:t>
            </a:r>
          </a:p>
          <a:p>
            <a:endParaRPr lang="en-US" baseline="0" dirty="0"/>
          </a:p>
          <a:p>
            <a:r>
              <a:rPr lang="en-US" baseline="0" dirty="0"/>
              <a:t>Hazard 2 – Vehicles in front of you on the merge ramp that have not yet merged into the travel lanes, including ones that may be stopped at the end of the merge lane</a:t>
            </a:r>
          </a:p>
          <a:p>
            <a:endParaRPr lang="en-US" baseline="0" dirty="0"/>
          </a:p>
          <a:p>
            <a:r>
              <a:rPr lang="en-US" baseline="0" dirty="0"/>
              <a:t>Hazard 3 – Vehicles traveling behind you that may ‘slingshot’ around you into an identified gap in the lane you are merging into</a:t>
            </a:r>
          </a:p>
          <a:p>
            <a:endParaRPr lang="en-US" baseline="0" dirty="0"/>
          </a:p>
          <a:p>
            <a:r>
              <a:rPr lang="en-US" baseline="0" dirty="0"/>
              <a:t>Hazard 4 – Vehicles in other lanes on a multi-lane roadway that may move into the lane you are attempting to merge into</a:t>
            </a:r>
          </a:p>
        </p:txBody>
      </p:sp>
      <p:sp>
        <p:nvSpPr>
          <p:cNvPr id="4" name="Slide Number Placeholder 3"/>
          <p:cNvSpPr>
            <a:spLocks noGrp="1"/>
          </p:cNvSpPr>
          <p:nvPr>
            <p:ph type="sldNum" sz="quarter" idx="10"/>
          </p:nvPr>
        </p:nvSpPr>
        <p:spPr/>
        <p:txBody>
          <a:bodyPr/>
          <a:lstStyle/>
          <a:p>
            <a:fld id="{07941FB7-0E8D-4544-BE98-3A67F340950C}" type="slidenum">
              <a:rPr lang="en-US" smtClean="0"/>
              <a:t>31</a:t>
            </a:fld>
            <a:endParaRPr lang="en-US"/>
          </a:p>
        </p:txBody>
      </p:sp>
    </p:spTree>
    <p:extLst>
      <p:ext uri="{BB962C8B-B14F-4D97-AF65-F5344CB8AC3E}">
        <p14:creationId xmlns:p14="http://schemas.microsoft.com/office/powerpoint/2010/main" val="2162323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Merging onto a controlled access roadway is not the only time you’ll need to be cautious – you also need to be careful when exiting.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you’ve planned ahead and know your route, you’ll know when you’re approaching an exit you need to take from a controlled access roadway.  Make sure you position yourself in the proper lane to exit well in advance; you may have to start maneuvering across the roadway to get into position far ahead of the exit if there is congested traffic.  </a:t>
            </a:r>
          </a:p>
          <a:p>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approach your exit ramp, these are the steps to follow:</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Activate your turn signal at least 4 seconds before you reach the exit lane/ramp.  An early signal will prevent drivers behind you from attempting an unnecessary pass.  It will also warn the drivers behind that you might have to slow down if the exiting traffic is congested.  However, do not slow down on the main road unless the traffic in front of you slows.</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Enter the deceleration lane as early as you can, so you can gradually slow down.  This will also prevent others from moving in to the lane before you and potentially blocking your access to it if they pull alongside your coach.  If there is more than one exit lane, maneuver into the one you will need to be in at the end of the ramp as soon as possible.  As you approach the actual ramp, be on the lookout for cars which are trying to cut in front of you into the lane to exit.</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Many ramps have posted advisory speeds because of sudden changes in direction or sharp curves - be sure to heed them.  Slow down to at least the advisory speed and avoid carrying too much speed into the curved exit ramp.  Going too fast can affect your control of the coach and make passengers uneasy.</a:t>
            </a:r>
          </a:p>
        </p:txBody>
      </p:sp>
      <p:sp>
        <p:nvSpPr>
          <p:cNvPr id="4" name="Slide Number Placeholder 3"/>
          <p:cNvSpPr>
            <a:spLocks noGrp="1"/>
          </p:cNvSpPr>
          <p:nvPr>
            <p:ph type="sldNum" sz="quarter" idx="10"/>
          </p:nvPr>
        </p:nvSpPr>
        <p:spPr/>
        <p:txBody>
          <a:bodyPr/>
          <a:lstStyle/>
          <a:p>
            <a:fld id="{07941FB7-0E8D-4544-BE98-3A67F340950C}" type="slidenum">
              <a:rPr lang="en-US" smtClean="0"/>
              <a:t>32</a:t>
            </a:fld>
            <a:endParaRPr lang="en-US"/>
          </a:p>
        </p:txBody>
      </p:sp>
    </p:spTree>
    <p:extLst>
      <p:ext uri="{BB962C8B-B14F-4D97-AF65-F5344CB8AC3E}">
        <p14:creationId xmlns:p14="http://schemas.microsoft.com/office/powerpoint/2010/main" val="2449051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many concepts a motorcoach driver must understand and embrace in order to drive the coach safely and minimize the chance of collisions and incidents.  In addition to defensive driving concepts, drivers need to understand and be aware of specific operating hazards, including:</a:t>
            </a:r>
          </a:p>
          <a:p>
            <a:r>
              <a:rPr lang="en-US" sz="1200" kern="1200" dirty="0">
                <a:solidFill>
                  <a:schemeClr val="tx1"/>
                </a:solidFill>
                <a:effectLst/>
                <a:latin typeface="+mn-lt"/>
                <a:ea typeface="+mn-ea"/>
                <a:cs typeface="+mn-cs"/>
              </a:rPr>
              <a:t> </a:t>
            </a:r>
          </a:p>
          <a:p>
            <a:pPr marL="171450" lvl="0" indent="-171450">
              <a:buFont typeface="Arial"/>
              <a:buChar char="•"/>
            </a:pPr>
            <a:r>
              <a:rPr lang="en-US" sz="1200" kern="1200" dirty="0">
                <a:solidFill>
                  <a:schemeClr val="tx1"/>
                </a:solidFill>
                <a:effectLst/>
                <a:latin typeface="+mn-lt"/>
                <a:ea typeface="+mn-ea"/>
                <a:cs typeface="+mn-cs"/>
              </a:rPr>
              <a:t>Dangers of distracted driving;</a:t>
            </a:r>
          </a:p>
          <a:p>
            <a:pPr marL="171450" lvl="0" indent="-171450">
              <a:buFont typeface="Arial"/>
              <a:buChar char="•"/>
            </a:pPr>
            <a:r>
              <a:rPr lang="en-US" sz="1200" kern="1200" dirty="0">
                <a:solidFill>
                  <a:schemeClr val="tx1"/>
                </a:solidFill>
                <a:effectLst/>
                <a:latin typeface="+mn-lt"/>
                <a:ea typeface="+mn-ea"/>
                <a:cs typeface="+mn-cs"/>
              </a:rPr>
              <a:t>Vehicle dimensions in relationship to obstacles along or near the road or surface they are traveling on;</a:t>
            </a:r>
          </a:p>
          <a:p>
            <a:pPr marL="171450" lvl="0" indent="-171450">
              <a:buFont typeface="Arial"/>
              <a:buChar char="•"/>
            </a:pPr>
            <a:r>
              <a:rPr lang="en-US" sz="1200" kern="1200" dirty="0">
                <a:solidFill>
                  <a:schemeClr val="tx1"/>
                </a:solidFill>
                <a:effectLst/>
                <a:latin typeface="+mn-lt"/>
                <a:ea typeface="+mn-ea"/>
                <a:cs typeface="+mn-cs"/>
              </a:rPr>
              <a:t>Blind spots around their coach;</a:t>
            </a:r>
          </a:p>
          <a:p>
            <a:pPr marL="171450" lvl="0" indent="-171450">
              <a:buFont typeface="Arial"/>
              <a:buChar char="•"/>
            </a:pPr>
            <a:r>
              <a:rPr lang="en-US" sz="1200" kern="1200" dirty="0">
                <a:solidFill>
                  <a:schemeClr val="tx1"/>
                </a:solidFill>
                <a:effectLst/>
                <a:latin typeface="+mn-lt"/>
                <a:ea typeface="+mn-ea"/>
                <a:cs typeface="+mn-cs"/>
              </a:rPr>
              <a:t>Proper turn techniques;</a:t>
            </a:r>
          </a:p>
          <a:p>
            <a:pPr marL="171450" lvl="0" indent="-171450">
              <a:buFont typeface="Arial"/>
              <a:buChar char="•"/>
            </a:pPr>
            <a:r>
              <a:rPr lang="en-US" sz="1200" kern="1200" dirty="0">
                <a:solidFill>
                  <a:schemeClr val="tx1"/>
                </a:solidFill>
                <a:effectLst/>
                <a:latin typeface="+mn-lt"/>
                <a:ea typeface="+mn-ea"/>
                <a:cs typeface="+mn-cs"/>
              </a:rPr>
              <a:t>Lane change and backing dangers;</a:t>
            </a:r>
          </a:p>
          <a:p>
            <a:pPr marL="171450" lvl="0" indent="-171450">
              <a:buFont typeface="Arial"/>
              <a:buChar char="•"/>
            </a:pPr>
            <a:r>
              <a:rPr lang="en-US" sz="1200" kern="1200" dirty="0">
                <a:solidFill>
                  <a:schemeClr val="tx1"/>
                </a:solidFill>
                <a:effectLst/>
                <a:latin typeface="+mn-lt"/>
                <a:ea typeface="+mn-ea"/>
                <a:cs typeface="+mn-cs"/>
              </a:rPr>
              <a:t>Vehicle view obstructions;</a:t>
            </a:r>
          </a:p>
          <a:p>
            <a:pPr marL="171450" lvl="0" indent="-171450">
              <a:buFont typeface="Arial"/>
              <a:buChar char="•"/>
            </a:pPr>
            <a:r>
              <a:rPr lang="en-US" sz="1200" kern="1200" dirty="0">
                <a:solidFill>
                  <a:schemeClr val="tx1"/>
                </a:solidFill>
                <a:effectLst/>
                <a:latin typeface="+mn-lt"/>
                <a:ea typeface="+mn-ea"/>
                <a:cs typeface="+mn-cs"/>
              </a:rPr>
              <a:t>Signs of sleepiness/fatigue and how to manage these conditions en-route; and</a:t>
            </a:r>
          </a:p>
          <a:p>
            <a:pPr marL="171450" lvl="0" indent="-171450">
              <a:buFont typeface="Arial"/>
              <a:buChar char="•"/>
            </a:pPr>
            <a:r>
              <a:rPr lang="en-US" sz="1200" kern="1200" dirty="0">
                <a:solidFill>
                  <a:schemeClr val="tx1"/>
                </a:solidFill>
                <a:effectLst/>
                <a:latin typeface="+mn-lt"/>
                <a:ea typeface="+mn-ea"/>
                <a:cs typeface="+mn-cs"/>
              </a:rPr>
              <a:t>Managing vehicle technologies.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lesson, we’ll provide information on these and other key areas so that a motorcoach driver is aware of additional hazards posed not only by others, but also by the vehicle and driver itself.</a:t>
            </a:r>
          </a:p>
        </p:txBody>
      </p:sp>
      <p:sp>
        <p:nvSpPr>
          <p:cNvPr id="4" name="Slide Number Placeholder 3"/>
          <p:cNvSpPr>
            <a:spLocks noGrp="1"/>
          </p:cNvSpPr>
          <p:nvPr>
            <p:ph type="sldNum" sz="quarter" idx="10"/>
          </p:nvPr>
        </p:nvSpPr>
        <p:spPr/>
        <p:txBody>
          <a:bodyPr/>
          <a:lstStyle/>
          <a:p>
            <a:fld id="{07941FB7-0E8D-4544-BE98-3A67F340950C}" type="slidenum">
              <a:rPr lang="en-US" smtClean="0"/>
              <a:t>33</a:t>
            </a:fld>
            <a:endParaRPr lang="en-US"/>
          </a:p>
        </p:txBody>
      </p:sp>
    </p:spTree>
    <p:extLst>
      <p:ext uri="{BB962C8B-B14F-4D97-AF65-F5344CB8AC3E}">
        <p14:creationId xmlns:p14="http://schemas.microsoft.com/office/powerpoint/2010/main" val="661990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may be thinking to yourself, “How is seat belt use a hazard?”.  And you’re right, it’s not.  But, deciding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to use your seat belt is a significant operational hazard – especially when operating a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Federal Motor Carrier Safety Regulations (FMCSRs) require the use of the driver seat belt in commercial vehicles.  In addition, every state has state laws requiring seat belt use.  Here’s why it’s critical for you to wear your seat belt:</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 seat belt holding you in place, you may be displaced from your normal seated position - even in small incidents or collisions.  And once you’re out of position, you’re as much a passenger as anyone else.  Utilizing your seat belt will allow you to maintain a position to control the vehicle.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Another reason to always wear your seatbelt is to protect yourself from injury. In the event of an emergency, your passengers will be relying on you to provide them with instruction on what to do and where to go.  Minimizing your chance of injury will allow you the best opportunity to serve your passengers when they may need you the most.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Plus, if you aren’t using your seat belt, you can be cited and/or fined by enforcement personnel.</a:t>
            </a:r>
          </a:p>
        </p:txBody>
      </p:sp>
      <p:sp>
        <p:nvSpPr>
          <p:cNvPr id="4" name="Slide Number Placeholder 3"/>
          <p:cNvSpPr>
            <a:spLocks noGrp="1"/>
          </p:cNvSpPr>
          <p:nvPr>
            <p:ph type="sldNum" sz="quarter" idx="10"/>
          </p:nvPr>
        </p:nvSpPr>
        <p:spPr/>
        <p:txBody>
          <a:bodyPr/>
          <a:lstStyle/>
          <a:p>
            <a:fld id="{07941FB7-0E8D-4544-BE98-3A67F340950C}" type="slidenum">
              <a:rPr lang="en-US" smtClean="0"/>
              <a:t>34</a:t>
            </a:fld>
            <a:endParaRPr lang="en-US"/>
          </a:p>
        </p:txBody>
      </p:sp>
    </p:spTree>
    <p:extLst>
      <p:ext uri="{BB962C8B-B14F-4D97-AF65-F5344CB8AC3E}">
        <p14:creationId xmlns:p14="http://schemas.microsoft.com/office/powerpoint/2010/main" val="2877658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a:t>
            </a:r>
          </a:p>
          <a:p>
            <a:endParaRPr lang="en-US" dirty="0"/>
          </a:p>
          <a:p>
            <a:r>
              <a:rPr lang="en-US" dirty="0"/>
              <a:t>As you</a:t>
            </a:r>
            <a:r>
              <a:rPr lang="en-US" baseline="0" dirty="0"/>
              <a:t> can tell from the previous video, distracted driving has been around a long time.  While the concept is not new, the reality is that today, d</a:t>
            </a:r>
            <a:r>
              <a:rPr lang="en-US" dirty="0"/>
              <a:t>istracted driving is a contributing factor to many vehicle accidents</a:t>
            </a:r>
            <a:r>
              <a:rPr lang="en-US" baseline="0" dirty="0"/>
              <a:t> and </a:t>
            </a:r>
            <a:r>
              <a:rPr lang="en-US" dirty="0"/>
              <a:t>collisions.  The dangers are real – injuries and fatalities attributed to distracted driving have been increasing.  Studies show that driving while distracted is just as, if not more, dangerous than driving while intoxicated, under the influence of controlled substances, or</a:t>
            </a:r>
            <a:r>
              <a:rPr lang="en-US" baseline="0" dirty="0"/>
              <a:t> driving fatigued.</a:t>
            </a:r>
          </a:p>
          <a:p>
            <a:endParaRPr lang="en-US" baseline="0" dirty="0"/>
          </a:p>
          <a:p>
            <a:r>
              <a:rPr lang="en-US" baseline="0" dirty="0"/>
              <a:t>Multi-tasking while driving affects your cognitive awareness to the driving task, resulting in loss of focus from safe operation of the vehicle </a:t>
            </a:r>
            <a:r>
              <a:rPr lang="mr-IN" baseline="0" dirty="0"/>
              <a:t>–</a:t>
            </a:r>
            <a:r>
              <a:rPr lang="en-US" baseline="0" dirty="0"/>
              <a:t> even if you are still looking at the road ahead.  Some tasks will divert your attention from the roadway, which is like driving blindfolded, while others may require you to jeopardize control of the vehicle by the taking your hand </a:t>
            </a:r>
            <a:r>
              <a:rPr lang="mr-IN" baseline="0" dirty="0"/>
              <a:t>–</a:t>
            </a:r>
            <a:r>
              <a:rPr lang="en-US" baseline="0" dirty="0"/>
              <a:t> or hands </a:t>
            </a:r>
            <a:r>
              <a:rPr lang="mr-IN" baseline="0" dirty="0"/>
              <a:t>–</a:t>
            </a:r>
            <a:r>
              <a:rPr lang="en-US" baseline="0" dirty="0"/>
              <a:t> off the wheel.</a:t>
            </a:r>
          </a:p>
          <a:p>
            <a:endParaRPr lang="en-US" baseline="0" dirty="0"/>
          </a:p>
        </p:txBody>
      </p:sp>
      <p:sp>
        <p:nvSpPr>
          <p:cNvPr id="4" name="Slide Number Placeholder 3"/>
          <p:cNvSpPr>
            <a:spLocks noGrp="1"/>
          </p:cNvSpPr>
          <p:nvPr>
            <p:ph type="sldNum" sz="quarter" idx="10"/>
          </p:nvPr>
        </p:nvSpPr>
        <p:spPr/>
        <p:txBody>
          <a:bodyPr/>
          <a:lstStyle/>
          <a:p>
            <a:fld id="{07941FB7-0E8D-4544-BE98-3A67F340950C}" type="slidenum">
              <a:rPr lang="en-US" smtClean="0"/>
              <a:t>35</a:t>
            </a:fld>
            <a:endParaRPr lang="en-US"/>
          </a:p>
        </p:txBody>
      </p:sp>
    </p:spTree>
    <p:extLst>
      <p:ext uri="{BB962C8B-B14F-4D97-AF65-F5344CB8AC3E}">
        <p14:creationId xmlns:p14="http://schemas.microsoft.com/office/powerpoint/2010/main" val="1106699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Distracted driving is a contributing factor to many </a:t>
            </a:r>
            <a:r>
              <a:rPr lang="en-US"/>
              <a:t>vehicle crashes</a:t>
            </a:r>
            <a:r>
              <a:rPr lang="en-US" baseline="0"/>
              <a:t> </a:t>
            </a:r>
            <a:r>
              <a:rPr lang="en-US" baseline="0" dirty="0"/>
              <a:t>and </a:t>
            </a:r>
            <a:r>
              <a:rPr lang="en-US" dirty="0"/>
              <a:t>collisions.  The dangers are real – injuries and fatalities attributed to distracted driving have been increasing.  Studies show that driving while distracted is just as, if not more, dangerous than driving while intoxicated, under the influence of controlled substances, or</a:t>
            </a:r>
            <a:r>
              <a:rPr lang="en-US" baseline="0" dirty="0"/>
              <a:t> driving fatigued.</a:t>
            </a:r>
          </a:p>
          <a:p>
            <a:endParaRPr lang="en-US" baseline="0" dirty="0"/>
          </a:p>
          <a:p>
            <a:r>
              <a:rPr lang="en-US" baseline="0" dirty="0"/>
              <a:t>Mobile communications technology is perhaps the greatest culprit for the increase in distracted driving.  Cellular telephones have become the norm, as has expectations of immediate communication or response.  The dangers of this omnipresent distraction resulted in safety regulations which prohibit texting and limit cellular voice communication while driving a commercial vehicle. In fact, drivers can lose their license and be fined – up to $2,750 – for violating these federal safety regulations.  And, if a driver is caught, his or her company could also be fined – up to $11,000!</a:t>
            </a:r>
          </a:p>
          <a:p>
            <a:endParaRPr lang="en-US" baseline="0" dirty="0"/>
          </a:p>
          <a:p>
            <a:r>
              <a:rPr lang="en-US" baseline="0" dirty="0"/>
              <a:t>There are more distractions however then just cellular communication devices.  Simply put, focusing on anything other than driving-related tasks is a distraction.  Examples include excessive interaction with passengers, operation of non-essential vehicle systems, such as entertainment systems or GPS/mapping devices, and even excessive communication with dispatch via non-cellular technologies.  To be the safest driver possible, you must focus on operation of the vehicle, scanning you’re driving path, and monitoring essential vehicle systems and controls.  </a:t>
            </a:r>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36</a:t>
            </a:fld>
            <a:endParaRPr lang="en-US"/>
          </a:p>
        </p:txBody>
      </p:sp>
    </p:spTree>
    <p:extLst>
      <p:ext uri="{BB962C8B-B14F-4D97-AF65-F5344CB8AC3E}">
        <p14:creationId xmlns:p14="http://schemas.microsoft.com/office/powerpoint/2010/main" val="1548027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a:t>
            </a:r>
          </a:p>
          <a:p>
            <a:endParaRPr lang="en-US" dirty="0"/>
          </a:p>
          <a:p>
            <a:r>
              <a:rPr lang="en-US" dirty="0"/>
              <a:t>Distracted drivers are among the</a:t>
            </a:r>
            <a:r>
              <a:rPr lang="en-US" baseline="0" dirty="0"/>
              <a:t> most dangerous hazards on the road </a:t>
            </a:r>
            <a:r>
              <a:rPr lang="mr-IN" baseline="0" dirty="0"/>
              <a:t>–</a:t>
            </a:r>
            <a:r>
              <a:rPr lang="en-US" baseline="0" dirty="0"/>
              <a:t> to themselves as well as others.  </a:t>
            </a:r>
            <a:r>
              <a:rPr lang="en-US" dirty="0"/>
              <a:t>It’s not difficult to tell if a driver is distracted </a:t>
            </a:r>
            <a:r>
              <a:rPr lang="mr-IN" dirty="0"/>
              <a:t>–</a:t>
            </a:r>
            <a:r>
              <a:rPr lang="en-US" dirty="0"/>
              <a:t> even if you’re not looking at them in their</a:t>
            </a:r>
            <a:r>
              <a:rPr lang="en-US" baseline="0" dirty="0"/>
              <a:t> vehicle</a:t>
            </a:r>
            <a:r>
              <a:rPr lang="en-US" dirty="0"/>
              <a:t>. </a:t>
            </a:r>
            <a:r>
              <a:rPr lang="en-US" baseline="0" dirty="0"/>
              <a:t> Vehicle movements and behaviors once associated with drunk driving are now more prevalent and also more likely to indicate a distracted driver.  </a:t>
            </a:r>
          </a:p>
          <a:p>
            <a:endParaRPr lang="en-US" baseline="0" dirty="0"/>
          </a:p>
          <a:p>
            <a:r>
              <a:rPr lang="en-US" dirty="0"/>
              <a:t>Vehicles veering left or right</a:t>
            </a:r>
            <a:r>
              <a:rPr lang="en-US" baseline="0" dirty="0"/>
              <a:t> within their lane or between lanes without signaling, vehicles braking late or suddenly, ones pausing for lengthy periods at intersections, and those traveling at unusual speeds can all be indications of a potentially distracted driver.  When you observe a distracted driver, your best bet is to steer clear of their vehicle so you don</a:t>
            </a:r>
            <a:r>
              <a:rPr lang="mr-IN" baseline="0" dirty="0"/>
              <a:t>’</a:t>
            </a:r>
            <a:r>
              <a:rPr lang="en-US" baseline="0" dirty="0"/>
              <a:t>t become a victim of their distraction.</a:t>
            </a:r>
            <a:endParaRPr lang="en-US" dirty="0"/>
          </a:p>
        </p:txBody>
      </p:sp>
      <p:sp>
        <p:nvSpPr>
          <p:cNvPr id="4" name="Slide Number Placeholder 3"/>
          <p:cNvSpPr>
            <a:spLocks noGrp="1"/>
          </p:cNvSpPr>
          <p:nvPr>
            <p:ph type="sldNum" sz="quarter" idx="10"/>
          </p:nvPr>
        </p:nvSpPr>
        <p:spPr/>
        <p:txBody>
          <a:bodyPr/>
          <a:lstStyle/>
          <a:p>
            <a:fld id="{B5B30ADA-6803-5041-8905-7AF56A8393AC}" type="slidenum">
              <a:rPr lang="en-US" smtClean="0"/>
              <a:t>37</a:t>
            </a:fld>
            <a:endParaRPr lang="en-US"/>
          </a:p>
        </p:txBody>
      </p:sp>
    </p:spTree>
    <p:extLst>
      <p:ext uri="{BB962C8B-B14F-4D97-AF65-F5344CB8AC3E}">
        <p14:creationId xmlns:p14="http://schemas.microsoft.com/office/powerpoint/2010/main" val="4177906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Imagine yourself navigating through some caves, an ancient structure with narrow door openings and low ceilings, or even going through an obstacle course.  To do this without hitting your head or other parts of your body, you must know where you can – and more importantly, where you cannot - fit.  Where you can’t fit, you’ll have to duck, turn sideways, or take other action to manipulate your body to allow you to get where you are trying to go.  Perhaps because we’ve learned the hard way, we instinctively know what spaces we can fit into – and the ones we can’t.  And while we may not run across many restrictions on a daily basis, the same is not true when operating a large commercial vehicle.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several key dimensions for a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height, width, length, and rear overhang.  These dimensions can be different on various makes and models of motorcoaches, and knowing your coach’s exact dimensions is extremely important in navigating without incident, as it can literally come down to inches.  Many fleets often have different makes and models of coaches, so it will be important for you to make a mental note of the specifics of the coach you are operating on a daily basis.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driving along interstates is often relatively conflict-free, non-interstate highways, rural roads, roads to and through popular destinations, and even parking lots present plenty of conflicts for </a:t>
            </a:r>
            <a:r>
              <a:rPr lang="en-US" sz="1200" kern="1200" dirty="0" err="1">
                <a:solidFill>
                  <a:schemeClr val="tx1"/>
                </a:solidFill>
                <a:effectLst/>
                <a:latin typeface="+mn-lt"/>
                <a:ea typeface="+mn-ea"/>
                <a:cs typeface="+mn-cs"/>
              </a:rPr>
              <a:t>motorcoaches</a:t>
            </a:r>
            <a:r>
              <a:rPr lang="en-US" sz="1200" kern="1200" dirty="0">
                <a:solidFill>
                  <a:schemeClr val="tx1"/>
                </a:solidFill>
                <a:effectLst/>
                <a:latin typeface="+mn-lt"/>
                <a:ea typeface="+mn-ea"/>
                <a:cs typeface="+mn-cs"/>
              </a:rPr>
              <a:t>. The fact is, putting a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where it doesn’t fit usually causes significant damage and ruins a trip.</a:t>
            </a:r>
          </a:p>
        </p:txBody>
      </p:sp>
      <p:sp>
        <p:nvSpPr>
          <p:cNvPr id="4" name="Slide Number Placeholder 3"/>
          <p:cNvSpPr>
            <a:spLocks noGrp="1"/>
          </p:cNvSpPr>
          <p:nvPr>
            <p:ph type="sldNum" sz="quarter" idx="10"/>
          </p:nvPr>
        </p:nvSpPr>
        <p:spPr/>
        <p:txBody>
          <a:bodyPr/>
          <a:lstStyle/>
          <a:p>
            <a:fld id="{07941FB7-0E8D-4544-BE98-3A67F340950C}" type="slidenum">
              <a:rPr lang="en-US" smtClean="0"/>
              <a:t>38</a:t>
            </a:fld>
            <a:endParaRPr lang="en-US"/>
          </a:p>
        </p:txBody>
      </p:sp>
    </p:spTree>
    <p:extLst>
      <p:ext uri="{BB962C8B-B14F-4D97-AF65-F5344CB8AC3E}">
        <p14:creationId xmlns:p14="http://schemas.microsoft.com/office/powerpoint/2010/main" val="3499016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most common dimensional conflicts will arise with the height of the motorcoach.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Common objects that cause avoidable damage to motorcoach roofs are underpasses, tunnels, and canopies, porticos, and other shelter structures, like those found at hotels and service stations.  Objects such as these are usually marked with a clearance sign and knowing the height of your coach will help you determine if you can pass underneath without making contact.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However, drivers should also be aware that clearance signs could potentially be incorrect. For example, an underpass clearance sign can be wrong if there is packed snow affecting the clearance height.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Also, some obstacles will not be marked with clearance heights.  For example, low hanging tree branches often damage roofs and windows (especially in the winter, when they may be loaded with snow or ice).  In these cases, it’s up to the driver to assess the clearance – if you’re not sure you can make it, you should get more information or find another route.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Know the clearance height of your coach before you begin your trip; if you are traveling into Canada, make sure you know your height in meters.  While it may be true, it’s best never to assume that your laden coach is riding lower than the specified unloaded height.  A good rule of thumb is that any coach, except for a double decker, should fit under obstacles 13’ or higher (double-deckers need over 13’).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every case, if the clearance is close to the coach height, be careful and proceed very slowly.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941FB7-0E8D-4544-BE98-3A67F340950C}" type="slidenum">
              <a:rPr lang="en-US" smtClean="0"/>
              <a:t>39</a:t>
            </a:fld>
            <a:endParaRPr lang="en-US"/>
          </a:p>
        </p:txBody>
      </p:sp>
    </p:spTree>
    <p:extLst>
      <p:ext uri="{BB962C8B-B14F-4D97-AF65-F5344CB8AC3E}">
        <p14:creationId xmlns:p14="http://schemas.microsoft.com/office/powerpoint/2010/main" val="3499016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Other key concepts for defensive driving include communicating with other motorists and pedestrians. Always using your signals and activating them early to communicate intentions is important in helping manage the behavior of other motorists and pedestrians.  Similarly, using hazards or four-ways is helpful in communicating potential issues or danger.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Sometimes motorists or pedestrians may not even realize you are there. While we may not think it’s difficult to see a large motorcoach, it certainly does happen.  You can enhance your visibility by using exterior lights in any conditions where there is low daylight or inclement weather.  Additionally, you may want to occasionally use your horn if necessary to alert others of your presence or an impending movement (for example, before you begin to back up).</a:t>
            </a:r>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4</a:t>
            </a:fld>
            <a:endParaRPr lang="en-US"/>
          </a:p>
        </p:txBody>
      </p:sp>
    </p:spTree>
    <p:extLst>
      <p:ext uri="{BB962C8B-B14F-4D97-AF65-F5344CB8AC3E}">
        <p14:creationId xmlns:p14="http://schemas.microsoft.com/office/powerpoint/2010/main" val="3728067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 careful when the top of an underpass is curved.   A clearance sign may indicate the minimum height over the travel lane, or the maximum height at the center of the arch.   A sign in the center should refer to the height at the top of the arch.   However, you will be generally driving to one side of the center, and the available clearance where you are driving may be less than the posted clearance.  </a:t>
            </a:r>
          </a:p>
        </p:txBody>
      </p:sp>
      <p:sp>
        <p:nvSpPr>
          <p:cNvPr id="4" name="Slide Number Placeholder 3"/>
          <p:cNvSpPr>
            <a:spLocks noGrp="1"/>
          </p:cNvSpPr>
          <p:nvPr>
            <p:ph type="sldNum" sz="quarter" idx="10"/>
          </p:nvPr>
        </p:nvSpPr>
        <p:spPr/>
        <p:txBody>
          <a:bodyPr/>
          <a:lstStyle/>
          <a:p>
            <a:fld id="{07941FB7-0E8D-4544-BE98-3A67F340950C}" type="slidenum">
              <a:rPr lang="en-US" smtClean="0"/>
              <a:t>40</a:t>
            </a:fld>
            <a:endParaRPr lang="en-US"/>
          </a:p>
        </p:txBody>
      </p:sp>
    </p:spTree>
    <p:extLst>
      <p:ext uri="{BB962C8B-B14F-4D97-AF65-F5344CB8AC3E}">
        <p14:creationId xmlns:p14="http://schemas.microsoft.com/office/powerpoint/2010/main" val="3499016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height might be the most common clearance conflict, it’s also important to know your coaches width and rear overhang.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most roadways, tunnels, and attractions can handle the width of a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without issue, it’s still good to know for the few that are tight, as well as narrow roadways.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Most modern motorcoaches are approximately 8.5 feet wide. The lanes of our major highways are 12 to 14 feet wide.   You can safely and comfortably drive at the speed limit in the center of such a lane.  However, narrow roads do exist and you are likely to encounter them at some point.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traveling on very narrow roads – ones where passing oncoming large vehicles may not be possible without utilizing portions of the shoulder - proceed slow enough that going onto a soft shoulder would not cause you to lose control.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be aware of pavement drop offs at the shoulder – these can upset a motorcoach and cause a crash when tires transition between the uneven surfaces.  Soft shoulders and drop-offs can cause a coach to roll over.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Another key dimension is the rear overhang.  This can vary by coach make and model and comes into play when making tight turns.  In conjunction with a coach’s turn radius, the rear overhang helps determine when a coach can make a turn without issue.  More on how turn radius and rear overhang clearance come into play will be covered later in this lesson.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941FB7-0E8D-4544-BE98-3A67F340950C}" type="slidenum">
              <a:rPr lang="en-US" smtClean="0"/>
              <a:t>41</a:t>
            </a:fld>
            <a:endParaRPr lang="en-US"/>
          </a:p>
        </p:txBody>
      </p:sp>
    </p:spTree>
    <p:extLst>
      <p:ext uri="{BB962C8B-B14F-4D97-AF65-F5344CB8AC3E}">
        <p14:creationId xmlns:p14="http://schemas.microsoft.com/office/powerpoint/2010/main" val="3499016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rPr>
              <a:t>If you find yourself on a road</a:t>
            </a:r>
            <a:r>
              <a:rPr lang="en-US" baseline="0" dirty="0">
                <a:latin typeface="Calibri" charset="0"/>
              </a:rPr>
              <a:t> </a:t>
            </a:r>
            <a:r>
              <a:rPr lang="en-US" dirty="0">
                <a:latin typeface="Calibri" charset="0"/>
              </a:rPr>
              <a:t>approaching a bridge, and there are signs restricting weight</a:t>
            </a:r>
            <a:r>
              <a:rPr lang="en-US" baseline="0" dirty="0">
                <a:latin typeface="Calibri" charset="0"/>
              </a:rPr>
              <a:t> on the bridge, you must think about your loaded weight and decide if it is safe to cross.  If the sign is specific to single or combination units, any type of bus, including a motorcoach, would be classified as a single unit.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Calibri"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Calibri" charset="0"/>
              </a:rPr>
              <a:t>Weight limits are usually indicated in tons, so remember </a:t>
            </a:r>
            <a:r>
              <a:rPr lang="mr-IN" baseline="0" dirty="0">
                <a:latin typeface="Calibri" charset="0"/>
              </a:rPr>
              <a:t>–</a:t>
            </a:r>
            <a:r>
              <a:rPr lang="en-US" baseline="0" dirty="0">
                <a:latin typeface="Calibri" charset="0"/>
              </a:rPr>
              <a:t> 1 ton is equal to 2,000 pounds.  In addition to posted restrictions, there are federal axle weight restrictions in place to protect bridges, though the configuration of a typical motorcoach, even when fully loaded to its gross vehicle weight rating, falls within these regulations.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Calibri"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rPr>
              <a:t>If</a:t>
            </a:r>
            <a:r>
              <a:rPr lang="en-US" baseline="0" dirty="0">
                <a:latin typeface="Calibri" charset="0"/>
              </a:rPr>
              <a:t> you cannot navigate a bridge and </a:t>
            </a:r>
            <a:r>
              <a:rPr lang="en-US" dirty="0">
                <a:latin typeface="Calibri" charset="0"/>
              </a:rPr>
              <a:t>turning around is necessary, get help so that you can do so safely.  Remember, planning your route ahead of time can help you avoid ever having this problem in the first place. </a:t>
            </a:r>
            <a:endParaRPr lang="en-US" dirty="0"/>
          </a:p>
        </p:txBody>
      </p:sp>
      <p:sp>
        <p:nvSpPr>
          <p:cNvPr id="4" name="Slide Number Placeholder 3"/>
          <p:cNvSpPr>
            <a:spLocks noGrp="1"/>
          </p:cNvSpPr>
          <p:nvPr>
            <p:ph type="sldNum" sz="quarter" idx="10"/>
          </p:nvPr>
        </p:nvSpPr>
        <p:spPr/>
        <p:txBody>
          <a:bodyPr/>
          <a:lstStyle/>
          <a:p>
            <a:fld id="{E5077C0C-F0F8-584D-9015-CE007790FA9A}" type="slidenum">
              <a:rPr lang="en-US" smtClean="0"/>
              <a:t>42</a:t>
            </a:fld>
            <a:endParaRPr lang="en-US"/>
          </a:p>
        </p:txBody>
      </p:sp>
    </p:spTree>
    <p:extLst>
      <p:ext uri="{BB962C8B-B14F-4D97-AF65-F5344CB8AC3E}">
        <p14:creationId xmlns:p14="http://schemas.microsoft.com/office/powerpoint/2010/main" val="33662668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dirty="0"/>
              <a:t>The size of a motorcoach, like any large commercial vehicle, is a known operating hazard.  The vehicle is just sometimes just too big to go where you and your group wants to take it.  Distracted driving is another known operating hazard - without full attention to the driving task, the chances of mistakes increase. </a:t>
            </a:r>
          </a:p>
          <a:p>
            <a:endParaRPr lang="en-US" dirty="0"/>
          </a:p>
          <a:p>
            <a:r>
              <a:rPr lang="en-US" dirty="0"/>
              <a:t>The incident that occurred on November 14, 2004 in Alexandria, VA highlights a dangerous combination of these hazards.</a:t>
            </a:r>
          </a:p>
        </p:txBody>
      </p:sp>
      <p:sp>
        <p:nvSpPr>
          <p:cNvPr id="4" name="Slide Number Placeholder 3"/>
          <p:cNvSpPr>
            <a:spLocks noGrp="1"/>
          </p:cNvSpPr>
          <p:nvPr>
            <p:ph type="sldNum" sz="quarter" idx="10"/>
          </p:nvPr>
        </p:nvSpPr>
        <p:spPr/>
        <p:txBody>
          <a:bodyPr/>
          <a:lstStyle/>
          <a:p>
            <a:fld id="{07941FB7-0E8D-4544-BE98-3A67F340950C}" type="slidenum">
              <a:rPr lang="en-US" smtClean="0"/>
              <a:t>43</a:t>
            </a:fld>
            <a:endParaRPr lang="en-US"/>
          </a:p>
        </p:txBody>
      </p:sp>
    </p:spTree>
    <p:extLst>
      <p:ext uri="{BB962C8B-B14F-4D97-AF65-F5344CB8AC3E}">
        <p14:creationId xmlns:p14="http://schemas.microsoft.com/office/powerpoint/2010/main" val="29407510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November 14, 2004, about 9:30 a.m. a 44-year-old bus driver departed the Baltimore/Washington International Thurgood Marshall Airport, in a 58-passenger motorcoach for an approximately 60-mile trip to Mount Vernon, Virginia. Vehicle occupants were the bus driver, an adult chaperone, and 27 high school students. This vehicle was the second of a two-bus team traveling to Mount Vernon.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About 10:40 a.m., the bus was traveling southbound in the right lane of the George Washington Memorial Parkway in Alexandria, Virginia, at a recorded speed of approximately 46 mph. As the bus approached the Alexandria Avenue bridge, the bus driver passed warning signs indicating that the bridge had a 10-foot, 2-inch clearance in the right lane. Nonetheless, the driver remained in the right lane and drove the 12-foot-high bus under the bridge, colliding with the underside and side of the overpass. At the time of the accident, the 13-foot, 4-inch-high left lane was available to the bus, and the lead bus was in the left lane ahead of the accident bus. The accident bus came to a final stop in the right lane about 470 feet beyond the bridge.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the 27 student passengers, 10 received minor injuries and 1 sustained serious injuries. The bus driver and chaperone were uninjured. The bus's roof was destroyed.</a:t>
            </a:r>
          </a:p>
        </p:txBody>
      </p:sp>
      <p:sp>
        <p:nvSpPr>
          <p:cNvPr id="4" name="Slide Number Placeholder 3"/>
          <p:cNvSpPr>
            <a:spLocks noGrp="1"/>
          </p:cNvSpPr>
          <p:nvPr>
            <p:ph type="sldNum" sz="quarter" idx="10"/>
          </p:nvPr>
        </p:nvSpPr>
        <p:spPr/>
        <p:txBody>
          <a:bodyPr/>
          <a:lstStyle/>
          <a:p>
            <a:fld id="{07941FB7-0E8D-4544-BE98-3A67F340950C}" type="slidenum">
              <a:rPr lang="en-US" smtClean="0"/>
              <a:t>44</a:t>
            </a:fld>
            <a:endParaRPr lang="en-US"/>
          </a:p>
        </p:txBody>
      </p:sp>
    </p:spTree>
    <p:extLst>
      <p:ext uri="{BB962C8B-B14F-4D97-AF65-F5344CB8AC3E}">
        <p14:creationId xmlns:p14="http://schemas.microsoft.com/office/powerpoint/2010/main" val="368937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National Transportation Safety Board  investigation revealed that the carrier operated trips on this roadway frequently, and the accident bus driver had driven this route just 9 days earlier.  Witnesses, and the bus driver himself, reported that the bus driver was talking on a hands-free cellular telephone at the time of the accident.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NTSB determined that the probable cause of this accident was the bus driver's failure to notice and respond to posted low-clearance warning signs and to the bridge itself due to cognitive distraction resulting from conversing on a hands-free cellular telephone while driving.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a:t>
            </a:r>
          </a:p>
          <a:p>
            <a:r>
              <a:rPr lang="en-US" sz="1200" b="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The results of this crash could have been much worse.  How many clues did the driver miss?</a:t>
            </a:r>
          </a:p>
          <a:p>
            <a:endParaRPr lang="en-US" sz="1200" b="0" kern="120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Discuss any answers offered by the students.</a:t>
            </a:r>
          </a:p>
          <a:p>
            <a:endParaRPr lang="en-US" sz="1200" b="0" i="1" kern="1200" dirty="0">
              <a:solidFill>
                <a:schemeClr val="tx1"/>
              </a:solidFill>
              <a:effectLst/>
              <a:latin typeface="+mn-lt"/>
              <a:ea typeface="+mn-ea"/>
              <a:cs typeface="+mn-cs"/>
            </a:endParaRPr>
          </a:p>
          <a:p>
            <a:r>
              <a:rPr lang="en-US" i="1" dirty="0"/>
              <a:t>The images provided of this scene and the driver’s familiarity with the roadway is powerful evidence of how distracting talking hands-free can be.  Though hands-free cellular use is not against the law in many states, many studies point to the significant cognitive distraction caused by it.  In this instance there were plenty of clues that the driver should have seen:  the lead bus in the center lane, the visual curvature of the bridge itself, and the presence of low clearance signs.  All of these should have signaled that caution was necessary for a large vehicle.  Unfortunately, the driver’s distraction prevented him from seeing any of these clues.</a:t>
            </a:r>
          </a:p>
        </p:txBody>
      </p:sp>
      <p:sp>
        <p:nvSpPr>
          <p:cNvPr id="4" name="Slide Number Placeholder 3"/>
          <p:cNvSpPr>
            <a:spLocks noGrp="1"/>
          </p:cNvSpPr>
          <p:nvPr>
            <p:ph type="sldNum" sz="quarter" idx="10"/>
          </p:nvPr>
        </p:nvSpPr>
        <p:spPr/>
        <p:txBody>
          <a:bodyPr/>
          <a:lstStyle/>
          <a:p>
            <a:fld id="{07941FB7-0E8D-4544-BE98-3A67F340950C}" type="slidenum">
              <a:rPr lang="en-US" smtClean="0"/>
              <a:t>45</a:t>
            </a:fld>
            <a:endParaRPr lang="en-US"/>
          </a:p>
        </p:txBody>
      </p:sp>
    </p:spTree>
    <p:extLst>
      <p:ext uri="{BB962C8B-B14F-4D97-AF65-F5344CB8AC3E}">
        <p14:creationId xmlns:p14="http://schemas.microsoft.com/office/powerpoint/2010/main" val="2233642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greatest chances for passenger injuries while on-board are collisions and sudden movement of the coach.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tend to think of sudden movements of the coach as swerves or sudden stops, but it could be any sudden motion – especially if unexpected.  Avoid “jack rabbit” starts by easing into any movement from a stopped position and anticipate stopping well in advance when possible.  By anticipating when you may be stopping, you can begin to slow by simply stopping active acceleration and eventually brake gently to a controlled stop.  Avoiding fast starts and short stops will also limit wear and tear on coach components.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Sudden starts are most likely to injure passengers who are standing, so it is always a good practice when practical to wait until passengers are seated before moving the coach.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a moving coach has standees out of necessity or choice, the chances of sudden stop injuries will increase.  Remind passengers to limit movement about the coach while it is in motion, especially in congested traffic areas.</a:t>
            </a:r>
          </a:p>
        </p:txBody>
      </p:sp>
      <p:sp>
        <p:nvSpPr>
          <p:cNvPr id="4" name="Slide Number Placeholder 3"/>
          <p:cNvSpPr>
            <a:spLocks noGrp="1"/>
          </p:cNvSpPr>
          <p:nvPr>
            <p:ph type="sldNum" sz="quarter" idx="10"/>
          </p:nvPr>
        </p:nvSpPr>
        <p:spPr/>
        <p:txBody>
          <a:bodyPr/>
          <a:lstStyle/>
          <a:p>
            <a:fld id="{07941FB7-0E8D-4544-BE98-3A67F340950C}" type="slidenum">
              <a:rPr lang="en-US" smtClean="0"/>
              <a:t>46</a:t>
            </a:fld>
            <a:endParaRPr lang="en-US"/>
          </a:p>
        </p:txBody>
      </p:sp>
    </p:spTree>
    <p:extLst>
      <p:ext uri="{BB962C8B-B14F-4D97-AF65-F5344CB8AC3E}">
        <p14:creationId xmlns:p14="http://schemas.microsoft.com/office/powerpoint/2010/main" val="2907298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Blind spots are areas around a coach where you may not be able to see other vehicles.  For instance, the largest blind spot is directly behind the coach.  Using your side view mirrors, you can see objects some distance behind the coach, but you would not see a small vehicle directly behind the coach.  If you have been monitoring a vehicle approaching from the rear that is suddenly not visible in your mirror, the vehicle may have turned off.  But, it could also be behind you in the blind spot.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the vehicle could be beside you in one of your other blind spots.  There is a blind spot on each side of the coach; depending on the mirrors available and their setting, you can minimize these blind spots, but not eliminate them.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should always be aware of what vehicles are beside you so that you know when it is safe to make a lane change.  You never know when an emergency will make you consider changing lanes.  If you frequently monitor whether the lanes next to you are free, you can act quicker in an emergency.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Even when you constantly monitor your mirrors, it is good practice to turn your head slightly and check those blind spots before changing lanes.</a:t>
            </a:r>
          </a:p>
        </p:txBody>
      </p:sp>
      <p:sp>
        <p:nvSpPr>
          <p:cNvPr id="4" name="Slide Number Placeholder 3"/>
          <p:cNvSpPr>
            <a:spLocks noGrp="1"/>
          </p:cNvSpPr>
          <p:nvPr>
            <p:ph type="sldNum" sz="quarter" idx="10"/>
          </p:nvPr>
        </p:nvSpPr>
        <p:spPr/>
        <p:txBody>
          <a:bodyPr/>
          <a:lstStyle/>
          <a:p>
            <a:fld id="{07941FB7-0E8D-4544-BE98-3A67F340950C}" type="slidenum">
              <a:rPr lang="en-US" smtClean="0"/>
              <a:t>47</a:t>
            </a:fld>
            <a:endParaRPr lang="en-US"/>
          </a:p>
        </p:txBody>
      </p:sp>
    </p:spTree>
    <p:extLst>
      <p:ext uri="{BB962C8B-B14F-4D97-AF65-F5344CB8AC3E}">
        <p14:creationId xmlns:p14="http://schemas.microsoft.com/office/powerpoint/2010/main" val="4182756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concept of left and right turns at intersections seems straightforward, the truth is that turns can often be difficult maneuvers in a large motorcoach.  Turns usually occur at intersections where there may be traffic traveling in opposite directions and where stopped</a:t>
            </a:r>
            <a:r>
              <a:rPr lang="en-US" baseline="0" dirty="0"/>
              <a:t> vehicles turn into fixed object hazards.  Potential pedestrian conflicts increase at intersections, and fixed object hazards such as light poles and signs are often present on intersection corners.  Even traffic approaching from the rear can present dangers to executing a turn without incident.  These factors can be complicated even further depending upon whether traffic control devices are present at any given intersection. </a:t>
            </a:r>
          </a:p>
          <a:p>
            <a:endParaRPr lang="en-US" baseline="0" dirty="0"/>
          </a:p>
          <a:p>
            <a:r>
              <a:rPr lang="en-US" baseline="0" dirty="0"/>
              <a:t>In order to overcome these obstacles to safety, you must have a good understanding of key concepts related to turns.  These are:</a:t>
            </a:r>
          </a:p>
          <a:p>
            <a:endParaRPr lang="en-US" baseline="0" dirty="0"/>
          </a:p>
          <a:p>
            <a:pPr marL="171450" indent="-171450">
              <a:buFont typeface="Arial"/>
              <a:buChar char="•"/>
            </a:pPr>
            <a:r>
              <a:rPr lang="en-US" baseline="0" dirty="0"/>
              <a:t>Off tracking</a:t>
            </a:r>
          </a:p>
          <a:p>
            <a:pPr marL="171450" indent="-171450">
              <a:buFont typeface="Arial"/>
              <a:buChar char="•"/>
            </a:pPr>
            <a:r>
              <a:rPr lang="en-US" baseline="0" dirty="0"/>
              <a:t>Pivot point</a:t>
            </a:r>
          </a:p>
          <a:p>
            <a:pPr marL="171450" indent="-171450">
              <a:buFont typeface="Arial"/>
              <a:buChar char="•"/>
            </a:pPr>
            <a:r>
              <a:rPr lang="en-US" baseline="0" dirty="0"/>
              <a:t>Turn radius&amp; sweep path</a:t>
            </a:r>
          </a:p>
          <a:p>
            <a:pPr marL="171450" indent="-171450">
              <a:buFont typeface="Arial"/>
              <a:buChar char="•"/>
            </a:pPr>
            <a:r>
              <a:rPr lang="en-US" baseline="0" dirty="0"/>
              <a:t>Rear overhang, and</a:t>
            </a:r>
          </a:p>
          <a:p>
            <a:pPr marL="171450" indent="-171450">
              <a:buFont typeface="Arial"/>
              <a:buChar char="•"/>
            </a:pPr>
            <a:r>
              <a:rPr lang="en-US" baseline="0" dirty="0"/>
              <a:t>Managing side space</a:t>
            </a:r>
          </a:p>
        </p:txBody>
      </p:sp>
      <p:sp>
        <p:nvSpPr>
          <p:cNvPr id="4" name="Slide Number Placeholder 3"/>
          <p:cNvSpPr>
            <a:spLocks noGrp="1"/>
          </p:cNvSpPr>
          <p:nvPr>
            <p:ph type="sldNum" sz="quarter" idx="10"/>
          </p:nvPr>
        </p:nvSpPr>
        <p:spPr/>
        <p:txBody>
          <a:bodyPr/>
          <a:lstStyle/>
          <a:p>
            <a:fld id="{07941FB7-0E8D-4544-BE98-3A67F340950C}" type="slidenum">
              <a:rPr lang="en-US" smtClean="0"/>
              <a:t>48</a:t>
            </a:fld>
            <a:endParaRPr lang="en-US"/>
          </a:p>
        </p:txBody>
      </p:sp>
    </p:spTree>
    <p:extLst>
      <p:ext uri="{BB962C8B-B14F-4D97-AF65-F5344CB8AC3E}">
        <p14:creationId xmlns:p14="http://schemas.microsoft.com/office/powerpoint/2010/main" val="4120139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thing you need to understand is off-tracking.  This is the main characteristic that makes turns difficult when you are in a long vehicle.</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Off-tracking refers to the fact that, when making a turn, the rear wheels of the vehicle will track inside the front wheels.  The longer the vehicle, as in the case of a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the greater the off-tracking.  Cars also have off-tracking to some degree.  But it's so slight in cars that the drivers usually don't have to think about it when making a turn.  If they do think about it, it is when they park.  Many drivers don't even know it happens.  On the other hand,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drivers typically have to think about off-tracking whenever they are behind the wheel.</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941FB7-0E8D-4544-BE98-3A67F340950C}" type="slidenum">
              <a:rPr lang="en-US" smtClean="0"/>
              <a:t>49</a:t>
            </a:fld>
            <a:endParaRPr lang="en-US"/>
          </a:p>
        </p:txBody>
      </p:sp>
    </p:spTree>
    <p:extLst>
      <p:ext uri="{BB962C8B-B14F-4D97-AF65-F5344CB8AC3E}">
        <p14:creationId xmlns:p14="http://schemas.microsoft.com/office/powerpoint/2010/main" val="4120139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react to hazards, you need to understand the what and where’s of hazards.  What is a current hazard?  Where can hazards come from? What could turn into a hazard?  And what type of situations breed hazards?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presence of hazards and manner in which you search for them may vary depending on the environment in which you are driving.  For instance, scanning for hazards and hazard expectations while driving on a highway may differ from techniques or expectations used at intersections.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of the concepts discussed in this section are dependent upon understanding hazards and where they are so that you can identify them and then, hopefully, employ the appropriate response to avoid them.  There is a lot of mental and physical activity that goes into reacting to hazards, so the earlier you can spot a problem, the more time you have left for considering the effective solutions and deciding whether you can safely carry out a response.  The key to success is to spot the hazards early.</a:t>
            </a:r>
          </a:p>
        </p:txBody>
      </p:sp>
      <p:sp>
        <p:nvSpPr>
          <p:cNvPr id="4" name="Slide Number Placeholder 3"/>
          <p:cNvSpPr>
            <a:spLocks noGrp="1"/>
          </p:cNvSpPr>
          <p:nvPr>
            <p:ph type="sldNum" sz="quarter" idx="10"/>
          </p:nvPr>
        </p:nvSpPr>
        <p:spPr/>
        <p:txBody>
          <a:bodyPr/>
          <a:lstStyle/>
          <a:p>
            <a:fld id="{07941FB7-0E8D-4544-BE98-3A67F340950C}" type="slidenum">
              <a:rPr lang="en-US" smtClean="0"/>
              <a:t>5</a:t>
            </a:fld>
            <a:endParaRPr lang="en-US"/>
          </a:p>
        </p:txBody>
      </p:sp>
    </p:spTree>
    <p:extLst>
      <p:ext uri="{BB962C8B-B14F-4D97-AF65-F5344CB8AC3E}">
        <p14:creationId xmlns:p14="http://schemas.microsoft.com/office/powerpoint/2010/main" val="2716340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In order to compensate for the exaggerated off-tracking of a larger vehicle, you’ll need to understand the pivot point concept.  Just as it sounds, the pivot point is the point around which the rest of the vehicle turns.  It doesn't actually stand still while the rest of the vehicle moves around it, but it's the point that moves the least.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Actually, a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has two pivot points:  one on the right, and one on the left.  If you have one rear axle, the pivot point is at that axle; if you have two rear axles and the tag axle is bearing weight, it is between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making a right turn, if you were to pull straight out into an intersection until the curb of the street you're turning into is even with the pivot point, you could turn your steering wheel all the way to the right and make the turn without worrying about running over the curb at the corner.  If you are in the left part of your lane as you approach the corner, you could start the turn a little earlier.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example, you might start turning when the curb line of the intersecting street is about at the second baggage door.  But no matter where you start your turn, you should understand your pivot point, and monitor objects near it during the maneuver.</a:t>
            </a:r>
          </a:p>
        </p:txBody>
      </p:sp>
      <p:sp>
        <p:nvSpPr>
          <p:cNvPr id="4" name="Slide Number Placeholder 3"/>
          <p:cNvSpPr>
            <a:spLocks noGrp="1"/>
          </p:cNvSpPr>
          <p:nvPr>
            <p:ph type="sldNum" sz="quarter" idx="10"/>
          </p:nvPr>
        </p:nvSpPr>
        <p:spPr/>
        <p:txBody>
          <a:bodyPr/>
          <a:lstStyle/>
          <a:p>
            <a:fld id="{07941FB7-0E8D-4544-BE98-3A67F340950C}" type="slidenum">
              <a:rPr lang="en-US" smtClean="0"/>
              <a:t>50</a:t>
            </a:fld>
            <a:endParaRPr lang="en-US"/>
          </a:p>
        </p:txBody>
      </p:sp>
    </p:spTree>
    <p:extLst>
      <p:ext uri="{BB962C8B-B14F-4D97-AF65-F5344CB8AC3E}">
        <p14:creationId xmlns:p14="http://schemas.microsoft.com/office/powerpoint/2010/main" val="41201394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Turning radius is a term that is often used to describe how sharp a vehicle can turn and the space necessary for a vehicle to make a turn.  While conceptually correct, the space necessary for an unobstructed turn will be greater than a vehicle’s turning radius.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turning radius usually considers the path of a vehicle’s tires and does not account for the path of the body of the vehicle through the turn.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largest determining factor of turning radius is a vehicle’s wheelbase.  This being the case, one might assume that the turning radius of all similarly configured </a:t>
            </a:r>
            <a:r>
              <a:rPr lang="en-US" sz="1200" kern="1200" dirty="0" err="1">
                <a:solidFill>
                  <a:schemeClr val="tx1"/>
                </a:solidFill>
                <a:effectLst/>
                <a:latin typeface="+mn-lt"/>
                <a:ea typeface="+mn-ea"/>
                <a:cs typeface="+mn-cs"/>
              </a:rPr>
              <a:t>motorcoaches</a:t>
            </a:r>
            <a:r>
              <a:rPr lang="en-US" sz="1200" kern="1200" dirty="0">
                <a:solidFill>
                  <a:schemeClr val="tx1"/>
                </a:solidFill>
                <a:effectLst/>
                <a:latin typeface="+mn-lt"/>
                <a:ea typeface="+mn-ea"/>
                <a:cs typeface="+mn-cs"/>
              </a:rPr>
              <a:t> is about equal, though this is not true.  Just as with vehicle clearances, turning capabilities of various makes and models of </a:t>
            </a:r>
            <a:r>
              <a:rPr lang="en-US" sz="1200" kern="1200" dirty="0" err="1">
                <a:solidFill>
                  <a:schemeClr val="tx1"/>
                </a:solidFill>
                <a:effectLst/>
                <a:latin typeface="+mn-lt"/>
                <a:ea typeface="+mn-ea"/>
                <a:cs typeface="+mn-cs"/>
              </a:rPr>
              <a:t>motorcoaches</a:t>
            </a:r>
            <a:r>
              <a:rPr lang="en-US" sz="1200" kern="1200" dirty="0">
                <a:solidFill>
                  <a:schemeClr val="tx1"/>
                </a:solidFill>
                <a:effectLst/>
                <a:latin typeface="+mn-lt"/>
                <a:ea typeface="+mn-ea"/>
                <a:cs typeface="+mn-cs"/>
              </a:rPr>
              <a:t> can vary considerably.  This is because steer angle, sometimes referred to as wheel cut, is a secondary determining factor for turning radius.  Some coaches simply have greater steering angle capabilities, which will shorten turn radius.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other features on certain </a:t>
            </a:r>
            <a:r>
              <a:rPr lang="en-US" sz="1200" kern="1200" dirty="0" err="1">
                <a:solidFill>
                  <a:schemeClr val="tx1"/>
                </a:solidFill>
                <a:effectLst/>
                <a:latin typeface="+mn-lt"/>
                <a:ea typeface="+mn-ea"/>
                <a:cs typeface="+mn-cs"/>
              </a:rPr>
              <a:t>motorcoaches</a:t>
            </a:r>
            <a:r>
              <a:rPr lang="en-US" sz="1200" kern="1200" dirty="0">
                <a:solidFill>
                  <a:schemeClr val="tx1"/>
                </a:solidFill>
                <a:effectLst/>
                <a:latin typeface="+mn-lt"/>
                <a:ea typeface="+mn-ea"/>
                <a:cs typeface="+mn-cs"/>
              </a:rPr>
              <a:t> that can be employed to make sharper turns.  Some motor coaches are equipped with steering tag axles.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axles actually turn in conjunction with the front wheels, effectively decreasing the turning radius. Some </a:t>
            </a:r>
            <a:r>
              <a:rPr lang="en-US" sz="1200" kern="1200" dirty="0" err="1">
                <a:solidFill>
                  <a:schemeClr val="tx1"/>
                </a:solidFill>
                <a:effectLst/>
                <a:latin typeface="+mn-lt"/>
                <a:ea typeface="+mn-ea"/>
                <a:cs typeface="+mn-cs"/>
              </a:rPr>
              <a:t>motorcoaches</a:t>
            </a:r>
            <a:r>
              <a:rPr lang="en-US" sz="1200" kern="1200" dirty="0">
                <a:solidFill>
                  <a:schemeClr val="tx1"/>
                </a:solidFill>
                <a:effectLst/>
                <a:latin typeface="+mn-lt"/>
                <a:ea typeface="+mn-ea"/>
                <a:cs typeface="+mn-cs"/>
              </a:rPr>
              <a:t> also have tag axles that can be raised, which effectively decreases the wheelbase of the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allowing it to turn along a shorter path.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turning radius is a widely published vehicle specification, what really is of concern to a driver is the vehicle sweep path.  The sweep path is the unobstructed area needed to make a turn without striking any object with any portion of the vehicle.  While minimal body overhangs on most cars make the vehicle sweep path similar to its turn radius, the larger body overhangs on commercial vehicles can make the sweep path substantially larger than the turn radius.</a:t>
            </a:r>
          </a:p>
        </p:txBody>
      </p:sp>
      <p:sp>
        <p:nvSpPr>
          <p:cNvPr id="4" name="Slide Number Placeholder 3"/>
          <p:cNvSpPr>
            <a:spLocks noGrp="1"/>
          </p:cNvSpPr>
          <p:nvPr>
            <p:ph type="sldNum" sz="quarter" idx="10"/>
          </p:nvPr>
        </p:nvSpPr>
        <p:spPr/>
        <p:txBody>
          <a:bodyPr/>
          <a:lstStyle/>
          <a:p>
            <a:fld id="{07941FB7-0E8D-4544-BE98-3A67F340950C}" type="slidenum">
              <a:rPr lang="en-US" smtClean="0"/>
              <a:t>51</a:t>
            </a:fld>
            <a:endParaRPr lang="en-US"/>
          </a:p>
        </p:txBody>
      </p:sp>
    </p:spTree>
    <p:extLst>
      <p:ext uri="{BB962C8B-B14F-4D97-AF65-F5344CB8AC3E}">
        <p14:creationId xmlns:p14="http://schemas.microsoft.com/office/powerpoint/2010/main" val="2466971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“Overhangs” are the amount of body between the bumper of the vehicle and the front or rear axle.  The front overhang is from the front bumper to the center of the steer axle.  The rear overhang is from the rear axle to the back bumper.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length of both of these overhangs determine the vehicle sweep path.  As just discussed, wheelbase is the main determining factor in vehicle turning radius and maneuverability.  Manufactures of </a:t>
            </a:r>
            <a:r>
              <a:rPr lang="en-US" sz="1200" kern="1200" dirty="0" err="1">
                <a:solidFill>
                  <a:schemeClr val="tx1"/>
                </a:solidFill>
                <a:effectLst/>
                <a:latin typeface="+mn-lt"/>
                <a:ea typeface="+mn-ea"/>
                <a:cs typeface="+mn-cs"/>
              </a:rPr>
              <a:t>motorcoaches</a:t>
            </a:r>
            <a:r>
              <a:rPr lang="en-US" sz="1200" kern="1200" dirty="0">
                <a:solidFill>
                  <a:schemeClr val="tx1"/>
                </a:solidFill>
                <a:effectLst/>
                <a:latin typeface="+mn-lt"/>
                <a:ea typeface="+mn-ea"/>
                <a:cs typeface="+mn-cs"/>
              </a:rPr>
              <a:t> and other large vehicles naturally want to shorten the wheelbase as much as practical so that the vehicle is more maneuverable.  Minimizing the wheelbase tends to result in large rear overhangs on some buses.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operating a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it's very important to understand the size of overhangs and the effect overhang extensions will have when turning the coach. In any turn, the rear overhang moves initially opposite the turn. The front overhang may also infringe upon the area opposite the turn and must be considered when turning.  Drivers should take note of objects close to the side of their vehicle, especially when making sharp turns.</a:t>
            </a:r>
          </a:p>
        </p:txBody>
      </p:sp>
      <p:sp>
        <p:nvSpPr>
          <p:cNvPr id="4" name="Slide Number Placeholder 3"/>
          <p:cNvSpPr>
            <a:spLocks noGrp="1"/>
          </p:cNvSpPr>
          <p:nvPr>
            <p:ph type="sldNum" sz="quarter" idx="10"/>
          </p:nvPr>
        </p:nvSpPr>
        <p:spPr/>
        <p:txBody>
          <a:bodyPr/>
          <a:lstStyle/>
          <a:p>
            <a:fld id="{07941FB7-0E8D-4544-BE98-3A67F340950C}" type="slidenum">
              <a:rPr lang="en-US" smtClean="0"/>
              <a:t>52</a:t>
            </a:fld>
            <a:endParaRPr lang="en-US"/>
          </a:p>
        </p:txBody>
      </p:sp>
    </p:spTree>
    <p:extLst>
      <p:ext uri="{BB962C8B-B14F-4D97-AF65-F5344CB8AC3E}">
        <p14:creationId xmlns:p14="http://schemas.microsoft.com/office/powerpoint/2010/main" val="23653719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making any turn, you need to be aware what is immediately beside you while negotiating the turn.  Collisions frequently occur when other vehicles squeeze into the area along the side of your vehicle during a turn. The other vehicle may be attempting to pass on the right or may also be making a turn to the inside of your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This scenario occurs most often during right turns and is so common historically that it has its own terminology in safety circles – it’s called the right turn squeeze.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What causes the problem?  Generally, it’s the other driver who is in a hurry, not paying attention, or desperate to get around or in front of your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However, drivers can encourage the opportunity by setting up for the turn incorrectly, swinging too wide when making a right turn, not signaling at all, or not signaling early enough.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avoid this problem, it’s important to manage your side space: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Anticipate the turn and get into position in the necessary lane early. </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Signal early so that others behind you know you are turning.</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right turns, position the bus to the right edge of the traffic lane no more than five feet from the curb. The bus should not be far enough away from the curb to allow a vehicle to pass on the right between the bus and the curb.</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left or right turns where there are additional turn lanes inside of yours, watch for traffic approaching from the rear that is attempting to turn in the inside turn lane.</a:t>
            </a:r>
          </a:p>
        </p:txBody>
      </p:sp>
      <p:sp>
        <p:nvSpPr>
          <p:cNvPr id="4" name="Slide Number Placeholder 3"/>
          <p:cNvSpPr>
            <a:spLocks noGrp="1"/>
          </p:cNvSpPr>
          <p:nvPr>
            <p:ph type="sldNum" sz="quarter" idx="10"/>
          </p:nvPr>
        </p:nvSpPr>
        <p:spPr/>
        <p:txBody>
          <a:bodyPr/>
          <a:lstStyle/>
          <a:p>
            <a:fld id="{07941FB7-0E8D-4544-BE98-3A67F340950C}" type="slidenum">
              <a:rPr lang="en-US" smtClean="0"/>
              <a:t>53</a:t>
            </a:fld>
            <a:endParaRPr lang="en-US"/>
          </a:p>
        </p:txBody>
      </p:sp>
    </p:spTree>
    <p:extLst>
      <p:ext uri="{BB962C8B-B14F-4D97-AF65-F5344CB8AC3E}">
        <p14:creationId xmlns:p14="http://schemas.microsoft.com/office/powerpoint/2010/main" val="23653719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review a proper right turn, taking into account off-tracking, sweep path, overhangs, and side space.  A right turn tends to be harder to do than a left turn because you have to change direction faster, and because you can't see as well what is happening to your right.  Left turns tend to be more gradual.</a:t>
            </a:r>
          </a:p>
          <a:p>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graphic shows you the right and wrong way of making a right turn:</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1.  Prepare for a right turn by switching on the turn signal and moving a little to the left within your lane.  However, do not leave more than 5 feet between the coach and the curb.  This gives you a little maneuverability in making the turn, but you're not so far to the left that another vehicle could try to pass you on the right.  Even when executing this properly, remember that the squeeze play can also involve motorcycles and bicycles; even pedestrians may step out into the space you leave when you swing left to make a right turn.</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2.  When you get to the corner, check for a clear turn path.  Look for traffic signals, signs, pedestrians, and vehicles.</a:t>
            </a:r>
          </a:p>
          <a:p>
            <a:r>
              <a:rPr lang="en-US" sz="1200" kern="1200" dirty="0">
                <a:solidFill>
                  <a:schemeClr val="tx1"/>
                </a:solidFill>
                <a:effectLst/>
                <a:latin typeface="+mn-lt"/>
                <a:ea typeface="+mn-ea"/>
                <a:cs typeface="+mn-cs"/>
              </a:rPr>
              <a:t> </a:t>
            </a:r>
            <a:endParaRPr lang="en-US" dirty="0">
              <a:effectLst/>
            </a:endParaRPr>
          </a:p>
          <a:p>
            <a:pPr marL="228600" lvl="0" indent="-228600">
              <a:buAutoNum type="arabicPeriod" startAt="3"/>
            </a:pPr>
            <a:r>
              <a:rPr lang="en-US" sz="1200" kern="1200" dirty="0">
                <a:solidFill>
                  <a:schemeClr val="tx1"/>
                </a:solidFill>
                <a:effectLst/>
                <a:latin typeface="+mn-lt"/>
                <a:ea typeface="+mn-ea"/>
                <a:cs typeface="+mn-cs"/>
              </a:rPr>
              <a:t>Pull out into the intersection until your pivot point is even with the curb of the street you are turning into (ideally).  This</a:t>
            </a:r>
          </a:p>
          <a:p>
            <a:pPr marL="0" lvl="0" indent="0">
              <a:buNone/>
            </a:pPr>
            <a:r>
              <a:rPr lang="en-US" sz="1200" kern="1200" dirty="0">
                <a:solidFill>
                  <a:schemeClr val="tx1"/>
                </a:solidFill>
                <a:effectLst/>
                <a:latin typeface="+mn-lt"/>
                <a:ea typeface="+mn-ea"/>
                <a:cs typeface="+mn-cs"/>
              </a:rPr>
              <a:t>     guarantees that you will not run over the curb.</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4.  Turn the steering wheel full right.  As you continue into the turn, steer the wheels back into position. </a:t>
            </a:r>
          </a:p>
          <a:p>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coach drivers develop their own slight variations on this process, but the theory here is correct.  They may start turning a little before the pivot point is aligned with the curb.  The way you turn is also influenced by the traffic conditions you encounter.  Notice that the ideal path may take you into the oncoming lane of the road you're turning into, especially the front overhang.  That’s okay - it just means you may have to wait until that lane is clear.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path that is marked "wrong" in this picture is called a “jug handle” or "buttonhook."  It is wrong for several reasons - it encourages other drivers to pass you on the right, and the buttonhook may encroach into other traffic lanes and leaves the driver blind to what is approaching from the rear once the coach swings left.</a:t>
            </a:r>
          </a:p>
        </p:txBody>
      </p:sp>
      <p:sp>
        <p:nvSpPr>
          <p:cNvPr id="4" name="Slide Number Placeholder 3"/>
          <p:cNvSpPr>
            <a:spLocks noGrp="1"/>
          </p:cNvSpPr>
          <p:nvPr>
            <p:ph type="sldNum" sz="quarter" idx="10"/>
          </p:nvPr>
        </p:nvSpPr>
        <p:spPr/>
        <p:txBody>
          <a:bodyPr/>
          <a:lstStyle/>
          <a:p>
            <a:fld id="{07941FB7-0E8D-4544-BE98-3A67F340950C}" type="slidenum">
              <a:rPr lang="en-US" smtClean="0"/>
              <a:t>54</a:t>
            </a:fld>
            <a:endParaRPr lang="en-US"/>
          </a:p>
        </p:txBody>
      </p:sp>
    </p:spTree>
    <p:extLst>
      <p:ext uri="{BB962C8B-B14F-4D97-AF65-F5344CB8AC3E}">
        <p14:creationId xmlns:p14="http://schemas.microsoft.com/office/powerpoint/2010/main" val="23653719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left turn is usually a little simpler, although if you were turning left from a one-way street to another one-way street, it might be just as difficult as a right turn.  Here's the general procedure for a typical left turn:</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Prepare for a left turn by switching on the turn signal and moving into the proper lane.  You should stay in the center of that lane.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When you get to the corner, check for a clear turn path.  Look for traffic signals, signs, pedestrians, and vehicles.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If you need to stop until you can make the turn safely, it is important to keep the front wheels straight and the brake pedal depressed.  This prevents drifting and activates the stop lights.  It also prevents the coach being shoved into oncoming traffic in the unlikely event it is struck from the rear.</a:t>
            </a:r>
          </a:p>
          <a:p>
            <a:r>
              <a:rPr lang="en-US" sz="1200" kern="1200" dirty="0">
                <a:solidFill>
                  <a:schemeClr val="tx1"/>
                </a:solidFill>
                <a:effectLst/>
                <a:latin typeface="+mn-lt"/>
                <a:ea typeface="+mn-ea"/>
                <a:cs typeface="+mn-cs"/>
              </a:rPr>
              <a:t>  </a:t>
            </a:r>
            <a:endParaRPr lang="en-US" dirty="0">
              <a:effectLst/>
            </a:endParaRPr>
          </a:p>
          <a:p>
            <a:pPr lvl="0"/>
            <a:r>
              <a:rPr lang="en-US" sz="1200" kern="1200" dirty="0">
                <a:solidFill>
                  <a:schemeClr val="tx1"/>
                </a:solidFill>
                <a:effectLst/>
                <a:latin typeface="+mn-lt"/>
                <a:ea typeface="+mn-ea"/>
                <a:cs typeface="+mn-cs"/>
              </a:rPr>
              <a:t>When your pivot point reaches the centerline of the roadway you are turning onto, turn the steering wheel full left.  As you continue into the turn, steer the wheels back into position. </a:t>
            </a:r>
          </a:p>
        </p:txBody>
      </p:sp>
      <p:sp>
        <p:nvSpPr>
          <p:cNvPr id="4" name="Slide Number Placeholder 3"/>
          <p:cNvSpPr>
            <a:spLocks noGrp="1"/>
          </p:cNvSpPr>
          <p:nvPr>
            <p:ph type="sldNum" sz="quarter" idx="10"/>
          </p:nvPr>
        </p:nvSpPr>
        <p:spPr/>
        <p:txBody>
          <a:bodyPr/>
          <a:lstStyle/>
          <a:p>
            <a:fld id="{07941FB7-0E8D-4544-BE98-3A67F340950C}" type="slidenum">
              <a:rPr lang="en-US" smtClean="0"/>
              <a:t>55</a:t>
            </a:fld>
            <a:endParaRPr lang="en-US"/>
          </a:p>
        </p:txBody>
      </p:sp>
    </p:spTree>
    <p:extLst>
      <p:ext uri="{BB962C8B-B14F-4D97-AF65-F5344CB8AC3E}">
        <p14:creationId xmlns:p14="http://schemas.microsoft.com/office/powerpoint/2010/main" val="7482860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Pedestrians</a:t>
            </a:r>
            <a:r>
              <a:rPr lang="en-US" baseline="0" dirty="0"/>
              <a:t> and bicyclists</a:t>
            </a:r>
            <a:r>
              <a:rPr lang="en-US" dirty="0"/>
              <a:t> can be difficult to see due to their size and profile relative to the profile</a:t>
            </a:r>
            <a:r>
              <a:rPr lang="en-US" baseline="0" dirty="0"/>
              <a:t> of a car or other vehicle.  Their identification and observation tends to increase in areas where their presence is expected, such as busy intersections.  However, sometimes, even at busy intersections, drivers fail to see or recognize pedestrians – even when they are scanning for them.  </a:t>
            </a:r>
          </a:p>
          <a:p>
            <a:endParaRPr lang="en-US" baseline="0" dirty="0"/>
          </a:p>
          <a:p>
            <a:r>
              <a:rPr lang="en-US" dirty="0"/>
              <a:t>A driver’s area of recognition is only as big as the area he or she can see.  Unfortunately, regardless of the design, there are features of vehicles which can impede sightlines and observance of pedestrians.  The realities of vision are that opaque objects closest to the viewers’ eyes present the greatest obstruction of vision.  This is a concept that is true for any vehicle, including a motorcoach, and must be understood by the driver.</a:t>
            </a:r>
          </a:p>
          <a:p>
            <a:endParaRPr lang="en-US" dirty="0"/>
          </a:p>
          <a:p>
            <a:r>
              <a:rPr lang="en-US" dirty="0"/>
              <a:t>The structure of almost every vehicle on the roadway requires pillar supports for roofs</a:t>
            </a:r>
            <a:r>
              <a:rPr lang="en-US" baseline="0" dirty="0"/>
              <a:t>, doors and/or other components.  The two most forward structural supports – those that encase the side of windshields – are known as the “A” pillar.  The A pillar of a motorcoach, just like A pillars on passenger vehicles, presents the driver with a view obstruction.  </a:t>
            </a:r>
          </a:p>
          <a:p>
            <a:endParaRPr lang="en-US" baseline="0" dirty="0"/>
          </a:p>
          <a:p>
            <a:r>
              <a:rPr lang="en-US" baseline="0" dirty="0"/>
              <a:t>Other fixed location, view obstructions for motor coaches are the side view mirrors.  The view obstructions presented by A pillars and side view mirrors vary by vehicle and driver position, but are more acute at the left side of the coach because they are closer to the driver’s seated position.  </a:t>
            </a:r>
          </a:p>
          <a:p>
            <a:endParaRPr lang="en-US" baseline="0" dirty="0"/>
          </a:p>
          <a:p>
            <a:r>
              <a:rPr lang="en-US" baseline="0" dirty="0"/>
              <a:t>In order to properly observe and locate all pedestrians and bicyclists at intersections, drivers must move within their seat to be able to look around these view obstructions.  “Rocking and rolling,” as it’s commonly termed, allows a driver to see around these obstacles by moving their vantage point from within their area of the coach.  The view obstructions posed by these objects are not large enough to require anything other than effort from the driver to move their vantage point so they can see “around” these obstacles.</a:t>
            </a:r>
          </a:p>
          <a:p>
            <a:endParaRPr lang="en-US" baseline="0" dirty="0"/>
          </a:p>
          <a:p>
            <a:r>
              <a:rPr lang="en-US" baseline="0" dirty="0"/>
              <a:t>This concept is especially important if you are stopped at an intersection.  While you are stopped, you should be moving about your seat to see around any natural vehicle component view obstructions and identify potential pedestrian conflicts so they can be tracked when resuming movement.</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56</a:t>
            </a:fld>
            <a:endParaRPr lang="en-US"/>
          </a:p>
        </p:txBody>
      </p:sp>
    </p:spTree>
    <p:extLst>
      <p:ext uri="{BB962C8B-B14F-4D97-AF65-F5344CB8AC3E}">
        <p14:creationId xmlns:p14="http://schemas.microsoft.com/office/powerpoint/2010/main" val="10369485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think of lane changes as challenging maneuvers that can result in frequent collisions.  As you’ve learned, there are blind spots on each side of the motorcoach;  Mirror configuration and proper mirror adjustment and use can minimize these blind spots, but not eliminate them (the blind spot on the right side of the coach is larger).</a:t>
            </a:r>
          </a:p>
          <a:p>
            <a:endParaRPr lang="en-US" dirty="0"/>
          </a:p>
          <a:p>
            <a:r>
              <a:rPr lang="en-US" dirty="0"/>
              <a:t>These</a:t>
            </a:r>
            <a:r>
              <a:rPr lang="en-US" baseline="0" dirty="0"/>
              <a:t> blind spots, coupled with aggressive driving by other motorists and general impatience when following large vehicles, mean that there may often be someone alongside of your coach when you attempt to change lanes.  </a:t>
            </a:r>
            <a:r>
              <a:rPr lang="en-US" dirty="0"/>
              <a:t>Utilizing</a:t>
            </a:r>
            <a:r>
              <a:rPr lang="en-US" baseline="0" dirty="0"/>
              <a:t> defensive driving principles can help you be more aware of where vehicles are around your coach – and when they may have moved into a blind spot.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7941FB7-0E8D-4544-BE98-3A67F340950C}" type="slidenum">
              <a:rPr lang="en-US" smtClean="0"/>
              <a:t>57</a:t>
            </a:fld>
            <a:endParaRPr lang="en-US"/>
          </a:p>
        </p:txBody>
      </p:sp>
    </p:spTree>
    <p:extLst>
      <p:ext uri="{BB962C8B-B14F-4D97-AF65-F5344CB8AC3E}">
        <p14:creationId xmlns:p14="http://schemas.microsoft.com/office/powerpoint/2010/main" val="31198412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The easiest way to avoid lane change incidents is to obviously limit the number of times you change lanes.  However, there are plenty of times a lane change is necessary or preferred, such as positioning for an upcoming turn or exit, or moving over when there are emergency vehicles on the shoulder.   Here are some guidelines for carrying out a successful lane change: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Check the side mirrors on the side toward which you plan to move.  This is a preliminary check to make sure that there is no adjacent or overtaking traffic in the lane you want to enter.</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Assess the size of the gap.  Look to see that the gap is big enough to accommodate your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Don't decide to move until the gap is big enough. </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Activate your turn signal.  Signal early enough that any vehicle that might move into your blind spot would have time to see it and decide against passing your coach.  Never start a lane change without having waited for at least three signal flashes.</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Recheck your mirrors just before starting the lane change to make sure that an adequate gap is still available.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there is an adequate gap in the adjacent lane, merge smoothly into the center of the target lane, and cancel your turn signal.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Finally, never change more than one lane at a time – it’s too difficult to maintain proper forward focus and try to monitor activity in several adjacent lanes. </a:t>
            </a:r>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58</a:t>
            </a:fld>
            <a:endParaRPr lang="en-US"/>
          </a:p>
        </p:txBody>
      </p:sp>
    </p:spTree>
    <p:extLst>
      <p:ext uri="{BB962C8B-B14F-4D97-AF65-F5344CB8AC3E}">
        <p14:creationId xmlns:p14="http://schemas.microsoft.com/office/powerpoint/2010/main" val="31198412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Backing a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safely is difficult task.  In fact, backing is responsible for many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collisions, especially with fixed objects.  The reason is that it is difficult - if not impossible - to see hazards behind the coach.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you have learned, there is a large blind spot behind the coach.  Cars, pedestrians, other objects or animals can be in the path of the coach and you would not be able to see them.  Some </a:t>
            </a:r>
            <a:r>
              <a:rPr lang="en-US" sz="1200" kern="1200" dirty="0" err="1">
                <a:solidFill>
                  <a:schemeClr val="tx1"/>
                </a:solidFill>
                <a:effectLst/>
                <a:latin typeface="+mn-lt"/>
                <a:ea typeface="+mn-ea"/>
                <a:cs typeface="+mn-cs"/>
              </a:rPr>
              <a:t>motorcoaches</a:t>
            </a:r>
            <a:r>
              <a:rPr lang="en-US" sz="1200" kern="1200" dirty="0">
                <a:solidFill>
                  <a:schemeClr val="tx1"/>
                </a:solidFill>
                <a:effectLst/>
                <a:latin typeface="+mn-lt"/>
                <a:ea typeface="+mn-ea"/>
                <a:cs typeface="+mn-cs"/>
              </a:rPr>
              <a:t> are equipped with backup cameras – even with a camera, you may not be able to see hazards out of the camera’s view, such as low hanging tree limbs.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these reasons, backing should be avoided whenever possible.  For example, if you find that you have passed a destination on a city street, it is often better to go around the block than to back up to it or turn around by backing. </a:t>
            </a:r>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59</a:t>
            </a:fld>
            <a:endParaRPr lang="en-US"/>
          </a:p>
        </p:txBody>
      </p:sp>
    </p:spTree>
    <p:extLst>
      <p:ext uri="{BB962C8B-B14F-4D97-AF65-F5344CB8AC3E}">
        <p14:creationId xmlns:p14="http://schemas.microsoft.com/office/powerpoint/2010/main" val="3795112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obviously can’t avoid a hazard if you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it’s there, and knowing a hazard is there does not do you any good unless you can act to avoid it.  To put it simply, you must see into the future to avoid existing hazards or those developing down the road.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way to spot problems early is to look as far ahead as you can. You might say that when you are looking ahead, you are looking into the future.  You might be able to spot a potential hazard that won't become an actual emergency for several more seconds.  Commercial vehicle drivers already have an advantage over car drivers – your seat height generally provides you a better, unobstructed view into the distance.  If you look far ahead, you also have a better view into the future.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city driving, a good rule of thumb is to look ahead at least one city block.  How far into the future is that?  To give you an idea, let's consider that you are traveling at a constant rate of 35 mph down a city street that has 10 blocks per mile.  Now, if you look ahead one block, you are also looking ahead 10 seconds.  If you are going 25 mph, your lead time is about 14 seconds.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thing to consider when looking one or more blocks ahead is “stale” traffic lights.  Keep track of traffic lights in your search area.  If a green light has been green for a long time (if it is a "stale" green light), you should cover the brake with your foot as you approach it because chances are the light will change before you get to the intersection.  As a matter of fact, it is good practice to cover the brake when going through any intersection.  Covering the brake can save you a lot of reaction time and stopping distance.  Of course, if you are already into the intersection when the light turns yellow, you should proceed through the intersection.</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6</a:t>
            </a:fld>
            <a:endParaRPr lang="en-US"/>
          </a:p>
        </p:txBody>
      </p:sp>
    </p:spTree>
    <p:extLst>
      <p:ext uri="{BB962C8B-B14F-4D97-AF65-F5344CB8AC3E}">
        <p14:creationId xmlns:p14="http://schemas.microsoft.com/office/powerpoint/2010/main" val="36807444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will be times when it is necessary to back the coach.  When it is absolutely necessary, you should utilize the following guidelines:</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Back into, not out of</a:t>
            </a:r>
            <a:r>
              <a:rPr lang="en-US" sz="1200" kern="1200" cap="small"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means always back into the area with the lower risk of hitting something.  For example, you would back into a driveway and pull forward onto the street, rather than pulling into the driveway and backing out onto the street.  This assumes you have determined that the driveway is free of obstacles and traffic.</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Get out and look over the area before backing</a:t>
            </a:r>
            <a:r>
              <a:rPr lang="en-US" sz="1200" kern="1200" cap="small"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Look for obstacles </a:t>
            </a:r>
            <a:r>
              <a:rPr lang="en-US" sz="1200" i="1" kern="1200" dirty="0">
                <a:solidFill>
                  <a:schemeClr val="tx1"/>
                </a:solidFill>
                <a:effectLst/>
                <a:latin typeface="+mn-lt"/>
                <a:ea typeface="+mn-ea"/>
                <a:cs typeface="+mn-cs"/>
              </a:rPr>
              <a:t>low</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and high (i.e., overhead)</a:t>
            </a:r>
            <a:r>
              <a:rPr lang="en-US" sz="1200" kern="1200" dirty="0">
                <a:solidFill>
                  <a:schemeClr val="tx1"/>
                </a:solidFill>
                <a:effectLst/>
                <a:latin typeface="+mn-lt"/>
                <a:ea typeface="+mn-ea"/>
                <a:cs typeface="+mn-cs"/>
              </a:rPr>
              <a:t>.  Be sure you have clearance on both sides.  Repeat this if you need to.</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Get assistance with backing whenever possible.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Tap your horn as you back and use your flashers</a:t>
            </a:r>
            <a:r>
              <a:rPr lang="en-US" sz="1200" b="1" kern="1200" cap="small"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backing, make sure you back slowly and, whenever possible, in a straight line. When a backing turn is necessary, always try to back to the driver’s side – it’s easier to see.  Use both mirrors, constantly checking them as you back up.  And finally, use a guide whenever possible to act as your second set of eyes outside the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7941FB7-0E8D-4544-BE98-3A67F340950C}" type="slidenum">
              <a:rPr lang="en-US" smtClean="0"/>
              <a:t>60</a:t>
            </a:fld>
            <a:endParaRPr lang="en-US"/>
          </a:p>
        </p:txBody>
      </p:sp>
    </p:spTree>
    <p:extLst>
      <p:ext uri="{BB962C8B-B14F-4D97-AF65-F5344CB8AC3E}">
        <p14:creationId xmlns:p14="http://schemas.microsoft.com/office/powerpoint/2010/main" val="31850968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large rear overhang on a motorcoach doesn’t only pose trouble during intersection turns, but also can causes issues when you are entering or leaving congested spaces where your coach is close to vehicles, walls, or other objects.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Imagine a coach’s side is close to a wall and has vehicles both ahead of it and behind it.  To leave, you would have to steer sharply to the left because you are pinned in by the vehicles in front and behind you.  However, if the rear overhang is longer than the distance from the side of the coach to the wall, you may have a tail swing issue.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the front of the coach swings sharply in either direction, the rear of the coach swings sharply to the opposite direction.  This is called a "tail swing,” and it can result in striking objects next to you – whether they are cars, walls, or even pedestrians or other fixed objects on an adjacent sidewalk.  Sometimes, vehicles move into this position and you may not even be aware of their presence, such as at a congested airport departure area.</a:t>
            </a:r>
          </a:p>
        </p:txBody>
      </p:sp>
      <p:sp>
        <p:nvSpPr>
          <p:cNvPr id="4" name="Slide Number Placeholder 3"/>
          <p:cNvSpPr>
            <a:spLocks noGrp="1"/>
          </p:cNvSpPr>
          <p:nvPr>
            <p:ph type="sldNum" sz="quarter" idx="10"/>
          </p:nvPr>
        </p:nvSpPr>
        <p:spPr/>
        <p:txBody>
          <a:bodyPr/>
          <a:lstStyle/>
          <a:p>
            <a:fld id="{07941FB7-0E8D-4544-BE98-3A67F340950C}" type="slidenum">
              <a:rPr lang="en-US" smtClean="0"/>
              <a:t>62</a:t>
            </a:fld>
            <a:endParaRPr lang="en-US"/>
          </a:p>
        </p:txBody>
      </p:sp>
    </p:spTree>
    <p:extLst>
      <p:ext uri="{BB962C8B-B14F-4D97-AF65-F5344CB8AC3E}">
        <p14:creationId xmlns:p14="http://schemas.microsoft.com/office/powerpoint/2010/main" val="25653483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Collisions </a:t>
            </a:r>
            <a:r>
              <a:rPr lang="en-US" sz="1200" kern="1200" dirty="0">
                <a:solidFill>
                  <a:schemeClr val="tx1"/>
                </a:solidFill>
                <a:effectLst/>
                <a:latin typeface="+mn-lt"/>
                <a:ea typeface="+mn-ea"/>
                <a:cs typeface="+mn-cs"/>
              </a:rPr>
              <a:t>involving trains and </a:t>
            </a:r>
            <a:r>
              <a:rPr lang="en-US" sz="1200" kern="1200" dirty="0" err="1">
                <a:solidFill>
                  <a:schemeClr val="tx1"/>
                </a:solidFill>
                <a:effectLst/>
                <a:latin typeface="+mn-lt"/>
                <a:ea typeface="+mn-ea"/>
                <a:cs typeface="+mn-cs"/>
              </a:rPr>
              <a:t>motorcoaches</a:t>
            </a:r>
            <a:r>
              <a:rPr lang="en-US" sz="1200" kern="1200" dirty="0">
                <a:solidFill>
                  <a:schemeClr val="tx1"/>
                </a:solidFill>
                <a:effectLst/>
                <a:latin typeface="+mn-lt"/>
                <a:ea typeface="+mn-ea"/>
                <a:cs typeface="+mn-cs"/>
              </a:rPr>
              <a:t> are very uncommon.  However, train collisions are extremely violent and represent a significant hazard in terms of mass injuries and fatalities for passengers.  For this reason, Federal and State safety regulations require buses to stop at most railroad crossings to check for oncoming trains prior to crossing the tracks.  While there may be occasional exceptions to this requirement, your best bet is to play it safe and stop at all railroad crossings as a matter of habit.  The few seconds it requires is a good investment in safe operations.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some tracks have crossing gates and signals, there are many other tracks, especially in rural areas, that may not have these warning devices.  Even if you do see crossing gates or signals, you should still follow the same routine and are still required to stop.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are steps for crossing railroad tracks safely: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When approaching, activate 4-way hazard lights.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2.  Stop between 15 and 50 feet from the nearest rail.</a:t>
            </a:r>
          </a:p>
          <a:p>
            <a:r>
              <a:rPr lang="en-US" sz="1200" kern="1200" dirty="0">
                <a:solidFill>
                  <a:schemeClr val="tx1"/>
                </a:solidFill>
                <a:effectLst/>
                <a:latin typeface="+mn-lt"/>
                <a:ea typeface="+mn-ea"/>
                <a:cs typeface="+mn-cs"/>
              </a:rPr>
              <a:t> </a:t>
            </a:r>
          </a:p>
          <a:p>
            <a:pPr marL="228600" lvl="0" indent="-228600">
              <a:buAutoNum type="arabicPeriod" startAt="3"/>
            </a:pPr>
            <a:r>
              <a:rPr lang="en-US" sz="1200" kern="1200" dirty="0">
                <a:solidFill>
                  <a:schemeClr val="tx1"/>
                </a:solidFill>
                <a:effectLst/>
                <a:latin typeface="+mn-lt"/>
                <a:ea typeface="+mn-ea"/>
                <a:cs typeface="+mn-cs"/>
              </a:rPr>
              <a:t>Look and listen for trains.  Turn down/off any noise emitting devices not necessary for operation of the</a:t>
            </a:r>
          </a:p>
          <a:p>
            <a:pPr marL="0" lvl="0" indent="0">
              <a:buNone/>
            </a:pPr>
            <a:r>
              <a:rPr lang="en-US" sz="1200" kern="1200" dirty="0">
                <a:solidFill>
                  <a:schemeClr val="tx1"/>
                </a:solidFill>
                <a:effectLst/>
                <a:latin typeface="+mn-lt"/>
                <a:ea typeface="+mn-ea"/>
                <a:cs typeface="+mn-cs"/>
              </a:rPr>
              <a:t>     bus and open the main service door if necessary.</a:t>
            </a:r>
          </a:p>
          <a:p>
            <a:r>
              <a:rPr lang="en-US" sz="1200" kern="1200" dirty="0">
                <a:solidFill>
                  <a:schemeClr val="tx1"/>
                </a:solidFill>
                <a:effectLst/>
                <a:latin typeface="+mn-lt"/>
                <a:ea typeface="+mn-ea"/>
                <a:cs typeface="+mn-cs"/>
              </a:rPr>
              <a:t> </a:t>
            </a:r>
          </a:p>
          <a:p>
            <a:pPr marL="228600" lvl="0" indent="-228600">
              <a:buAutoNum type="arabicPeriod" startAt="4"/>
            </a:pPr>
            <a:r>
              <a:rPr lang="en-US" sz="1200" kern="1200" dirty="0">
                <a:solidFill>
                  <a:schemeClr val="tx1"/>
                </a:solidFill>
                <a:effectLst/>
                <a:latin typeface="+mn-lt"/>
                <a:ea typeface="+mn-ea"/>
                <a:cs typeface="+mn-cs"/>
              </a:rPr>
              <a:t>When determined to be clear, check for clearance on the other side of the tracks and proceed across</a:t>
            </a:r>
          </a:p>
          <a:p>
            <a:pPr marL="0" lvl="0" indent="0">
              <a:buNone/>
            </a:pP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clear.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5.  Deactivate four-way hazard lights after crossing track.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anything causes you to hesitate crossing tracks after looking and listening for oncoming trains, repeat the look and listen process to ensure continued clearance before proceeding across tracks.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this about trains:  A train cannot stop quickly as its response is limited by its size, weight and the engineer’s view down the track.  A train cannot swerve to avoid a vehicle on the tracks.  Also, due to their large size, trains appear to be moving more slowly than their actual speed. Drivers often mistakenly judge that they have enough time to safely cross before the train reaches the crossing. Be aware of this fact and, whenever in doubt, wait for the train to pass.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941FB7-0E8D-4544-BE98-3A67F340950C}" type="slidenum">
              <a:rPr lang="en-US" smtClean="0"/>
              <a:t>63</a:t>
            </a:fld>
            <a:endParaRPr lang="en-US"/>
          </a:p>
        </p:txBody>
      </p:sp>
    </p:spTree>
    <p:extLst>
      <p:ext uri="{BB962C8B-B14F-4D97-AF65-F5344CB8AC3E}">
        <p14:creationId xmlns:p14="http://schemas.microsoft.com/office/powerpoint/2010/main" val="13005216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a:t>
            </a:r>
            <a:endParaRPr lang="en-US" dirty="0"/>
          </a:p>
          <a:p>
            <a:endParaRPr lang="en-US" dirty="0"/>
          </a:p>
          <a:p>
            <a:r>
              <a:rPr lang="en-US" dirty="0"/>
              <a:t>If you see signs indicating a a low ground</a:t>
            </a:r>
            <a:r>
              <a:rPr lang="en-US" baseline="0" dirty="0"/>
              <a:t> clearance, a high center track, or both, do not maneuver onto or over the tracks.  These signs indicate the potential for a longer-wheelbase vehicle, such as a </a:t>
            </a:r>
            <a:r>
              <a:rPr lang="en-US" baseline="0" dirty="0" err="1"/>
              <a:t>motorcoach</a:t>
            </a:r>
            <a:r>
              <a:rPr lang="en-US" baseline="0" dirty="0"/>
              <a:t>, to get stuck on the tracks when the drive wheels lose contact with the ground.  Many times this is referred to as high-centering </a:t>
            </a:r>
            <a:r>
              <a:rPr lang="mr-IN" baseline="0" dirty="0"/>
              <a:t>–</a:t>
            </a:r>
            <a:r>
              <a:rPr lang="en-US" baseline="0" dirty="0"/>
              <a:t> and it is an extremely serious situation.  </a:t>
            </a:r>
          </a:p>
          <a:p>
            <a:endParaRPr lang="en-US" baseline="0" dirty="0"/>
          </a:p>
          <a:p>
            <a:r>
              <a:rPr lang="en-US" baseline="0" dirty="0"/>
              <a:t>If you ever were to become stuck or disabled on a railroad track, you should evacuate your passengers to a safe location away from the tracks and roadway before doing anything else.</a:t>
            </a:r>
            <a:endParaRPr lang="en-US" dirty="0"/>
          </a:p>
        </p:txBody>
      </p:sp>
      <p:sp>
        <p:nvSpPr>
          <p:cNvPr id="4" name="Slide Number Placeholder 3"/>
          <p:cNvSpPr>
            <a:spLocks noGrp="1"/>
          </p:cNvSpPr>
          <p:nvPr>
            <p:ph type="sldNum" sz="quarter" idx="10"/>
          </p:nvPr>
        </p:nvSpPr>
        <p:spPr/>
        <p:txBody>
          <a:bodyPr/>
          <a:lstStyle/>
          <a:p>
            <a:fld id="{AA2EDDCF-43CA-6443-9DBA-3DFE787064D1}" type="slidenum">
              <a:rPr lang="en-US" smtClean="0"/>
              <a:t>64</a:t>
            </a:fld>
            <a:endParaRPr lang="en-US"/>
          </a:p>
        </p:txBody>
      </p:sp>
    </p:spTree>
    <p:extLst>
      <p:ext uri="{BB962C8B-B14F-4D97-AF65-F5344CB8AC3E}">
        <p14:creationId xmlns:p14="http://schemas.microsoft.com/office/powerpoint/2010/main" val="39888179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a:t>
            </a:r>
          </a:p>
          <a:p>
            <a:endParaRPr lang="en-US" dirty="0"/>
          </a:p>
          <a:p>
            <a:r>
              <a:rPr lang="en-US" dirty="0"/>
              <a:t>Effective in 2015, railroads</a:t>
            </a:r>
            <a:r>
              <a:rPr lang="en-US" baseline="0" dirty="0"/>
              <a:t> were required to implement </a:t>
            </a:r>
            <a:r>
              <a:rPr lang="en-US" dirty="0"/>
              <a:t>an emergency notification system for every active railroad crossing.</a:t>
            </a:r>
            <a:r>
              <a:rPr lang="en-US" baseline="0" dirty="0"/>
              <a:t> Requirements include signage to include a telephone number through </a:t>
            </a:r>
            <a:r>
              <a:rPr lang="en-US" sz="1200" b="0" i="0" kern="1200" dirty="0">
                <a:solidFill>
                  <a:schemeClr val="tx1"/>
                </a:solidFill>
                <a:effectLst/>
                <a:latin typeface="+mn-lt"/>
                <a:ea typeface="+mn-ea"/>
                <a:cs typeface="+mn-cs"/>
              </a:rPr>
              <a:t>which they can receive reports of unsafe conditions at crossings. The notification sign will include a crossing number which</a:t>
            </a:r>
            <a:r>
              <a:rPr lang="en-US" sz="1200" b="0" i="0" kern="1200" baseline="0" dirty="0">
                <a:solidFill>
                  <a:schemeClr val="tx1"/>
                </a:solidFill>
                <a:effectLst/>
                <a:latin typeface="+mn-lt"/>
                <a:ea typeface="+mn-ea"/>
                <a:cs typeface="+mn-cs"/>
              </a:rPr>
              <a:t> will identify the crossing to the railroad.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If for any reason you become disabled on a railroad track, immediately evacuate your passengers to safety, finding a safe area away from the tracks and any roadway traffic.  Then, notify the railroad of the emergency using the information on the emergency notification signage</a:t>
            </a:r>
            <a:endParaRPr lang="en-US" dirty="0"/>
          </a:p>
        </p:txBody>
      </p:sp>
      <p:sp>
        <p:nvSpPr>
          <p:cNvPr id="4" name="Slide Number Placeholder 3"/>
          <p:cNvSpPr>
            <a:spLocks noGrp="1"/>
          </p:cNvSpPr>
          <p:nvPr>
            <p:ph type="sldNum" sz="quarter" idx="10"/>
          </p:nvPr>
        </p:nvSpPr>
        <p:spPr/>
        <p:txBody>
          <a:bodyPr/>
          <a:lstStyle/>
          <a:p>
            <a:fld id="{AA2EDDCF-43CA-6443-9DBA-3DFE787064D1}" type="slidenum">
              <a:rPr lang="en-US" smtClean="0"/>
              <a:t>65</a:t>
            </a:fld>
            <a:endParaRPr lang="en-US"/>
          </a:p>
        </p:txBody>
      </p:sp>
    </p:spTree>
    <p:extLst>
      <p:ext uri="{BB962C8B-B14F-4D97-AF65-F5344CB8AC3E}">
        <p14:creationId xmlns:p14="http://schemas.microsoft.com/office/powerpoint/2010/main" val="15700601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Collisions involving trains never turn out good.  Many motorists travel across train tracks nonchalantly, paying more attention to signals and gates than looking down or across the tracks, or noticing any other signage.  </a:t>
            </a:r>
          </a:p>
          <a:p>
            <a:endParaRPr lang="en-US" dirty="0"/>
          </a:p>
          <a:p>
            <a:r>
              <a:rPr lang="en-US" dirty="0"/>
              <a:t>The train and motorcoach collision that occurred on March 7, 2017 in Biloxi, MS is a good reminder of the dangers of railroad crossings and the vigilant attention and respect that motorcoach drivers should afford them.</a:t>
            </a:r>
          </a:p>
        </p:txBody>
      </p:sp>
      <p:sp>
        <p:nvSpPr>
          <p:cNvPr id="4" name="Slide Number Placeholder 3"/>
          <p:cNvSpPr>
            <a:spLocks noGrp="1"/>
          </p:cNvSpPr>
          <p:nvPr>
            <p:ph type="sldNum" sz="quarter" idx="10"/>
          </p:nvPr>
        </p:nvSpPr>
        <p:spPr/>
        <p:txBody>
          <a:bodyPr/>
          <a:lstStyle/>
          <a:p>
            <a:fld id="{07941FB7-0E8D-4544-BE98-3A67F340950C}" type="slidenum">
              <a:rPr lang="en-US" smtClean="0"/>
              <a:t>66</a:t>
            </a:fld>
            <a:endParaRPr lang="en-US"/>
          </a:p>
        </p:txBody>
      </p:sp>
    </p:spTree>
    <p:extLst>
      <p:ext uri="{BB962C8B-B14F-4D97-AF65-F5344CB8AC3E}">
        <p14:creationId xmlns:p14="http://schemas.microsoft.com/office/powerpoint/2010/main" val="10195741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Tuesday, March 7, 2017 at 2:12 p.m. a motorcoach carrying a group from a Texas senior center on a multi-day casino trip was traveling northbound on Main Street in Biloxi, Harrison County, Mississippi. The motorcoach approached and stopped in advance of a high vertical profile (humped) highway-railroad grade crossing. The crossing was marked with a </a:t>
            </a:r>
            <a:r>
              <a:rPr lang="en-US" sz="1200" kern="1200" dirty="0" err="1">
                <a:solidFill>
                  <a:schemeClr val="tx1"/>
                </a:solidFill>
                <a:effectLst/>
                <a:latin typeface="+mn-lt"/>
                <a:ea typeface="+mn-ea"/>
                <a:cs typeface="+mn-cs"/>
              </a:rPr>
              <a:t>crossbuck</a:t>
            </a:r>
            <a:r>
              <a:rPr lang="en-US" sz="1200" kern="1200" dirty="0">
                <a:solidFill>
                  <a:schemeClr val="tx1"/>
                </a:solidFill>
                <a:effectLst/>
                <a:latin typeface="+mn-lt"/>
                <a:ea typeface="+mn-ea"/>
                <a:cs typeface="+mn-cs"/>
              </a:rPr>
              <a:t> sign, warning lights, a gate, and a low ground clearance grade crossing warning sign with a low ground clearance plaque.  The crossing gates were raised and the warning lights were not activated.</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the motorcoach attempted to traverse the crossing, its frame became lodged on the tracks. The driver attempted to free the motorcoach by trying to move the vehicle backward and forward.  At the same time, an eastbound freight train composed of three locomotives, 27 loaded cars, and 25 empty cars was approaching the crossing at a recorded speed of 26 mph. Upon seeing the approaching train the motorcoach driver opened the entry door and told the passengers to evacuate.  The train engineer sounded the train horn and put the train into emergency braking about 510 feet west of the crossing. The train struck the left side of the motorcoach, pushing it about 203 feet before coming to a stop.</a:t>
            </a:r>
            <a:r>
              <a:rPr lang="en-US" dirty="0">
                <a:effectLst/>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a result of the crash, four passengers died, 39 passengers sustained serious to minor injuries and six passengers were uninjured. The motorcoach driver suffered serious injuries.</a:t>
            </a:r>
            <a:endParaRPr lang="en-US" dirty="0">
              <a:effectLst/>
            </a:endParaRPr>
          </a:p>
          <a:p>
            <a:endParaRPr lang="en-US" dirty="0">
              <a:effectLst/>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7941FB7-0E8D-4544-BE98-3A67F340950C}" type="slidenum">
              <a:rPr lang="en-US" smtClean="0"/>
              <a:t>67</a:t>
            </a:fld>
            <a:endParaRPr lang="en-US"/>
          </a:p>
        </p:txBody>
      </p:sp>
    </p:spTree>
    <p:extLst>
      <p:ext uri="{BB962C8B-B14F-4D97-AF65-F5344CB8AC3E}">
        <p14:creationId xmlns:p14="http://schemas.microsoft.com/office/powerpoint/2010/main" val="4299144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National Transportation Safety Board’s investigation of this incident </a:t>
            </a:r>
            <a:r>
              <a:rPr lang="en-US" sz="1200" kern="1200">
                <a:solidFill>
                  <a:schemeClr val="tx1"/>
                </a:solidFill>
                <a:effectLst/>
                <a:latin typeface="+mn-lt"/>
                <a:ea typeface="+mn-ea"/>
                <a:cs typeface="+mn-cs"/>
              </a:rPr>
              <a:t>was not complete </a:t>
            </a:r>
            <a:r>
              <a:rPr lang="en-US" sz="1200" kern="1200" dirty="0">
                <a:solidFill>
                  <a:schemeClr val="tx1"/>
                </a:solidFill>
                <a:effectLst/>
                <a:latin typeface="+mn-lt"/>
                <a:ea typeface="+mn-ea"/>
                <a:cs typeface="+mn-cs"/>
              </a:rPr>
              <a:t>at the time of this </a:t>
            </a:r>
            <a:r>
              <a:rPr lang="en-US" sz="1200" kern="1200">
                <a:solidFill>
                  <a:schemeClr val="tx1"/>
                </a:solidFill>
                <a:effectLst/>
                <a:latin typeface="+mn-lt"/>
                <a:ea typeface="+mn-ea"/>
                <a:cs typeface="+mn-cs"/>
              </a:rPr>
              <a:t>curriculum’s development.  </a:t>
            </a:r>
            <a:r>
              <a:rPr lang="en-US" sz="1200" kern="1200" dirty="0">
                <a:solidFill>
                  <a:schemeClr val="tx1"/>
                </a:solidFill>
                <a:effectLst/>
                <a:latin typeface="+mn-lt"/>
                <a:ea typeface="+mn-ea"/>
                <a:cs typeface="+mn-cs"/>
              </a:rPr>
              <a:t>However, preliminary data indicates that there had been 16 other crossing accidents at this particular location, including one two months prior to this collision, when a train struck a stranded </a:t>
            </a:r>
            <a:r>
              <a:rPr lang="en-US" sz="1200" b="0" i="0" kern="1200" dirty="0">
                <a:solidFill>
                  <a:schemeClr val="tx1"/>
                </a:solidFill>
                <a:effectLst/>
                <a:latin typeface="+mn-lt"/>
                <a:ea typeface="+mn-ea"/>
                <a:cs typeface="+mn-cs"/>
              </a:rPr>
              <a:t>tractor-trailer, pushing it 70 to 80 feet before stopping.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dirty="0"/>
              <a:t>This tour’s normal trip routing followed a route along Interstate 10. On the day of the crash, the tour operator changed to a more scenic route along the coast, an alternate route that had been used in previous trips. However, the involved coach did not follow the route provided and followed by the other two coaches on the trip. The involved motorcoach driver was using a </a:t>
            </a:r>
            <a:r>
              <a:rPr lang="en-US" sz="1200" b="0" i="0" kern="1200" dirty="0">
                <a:solidFill>
                  <a:schemeClr val="tx1"/>
                </a:solidFill>
                <a:effectLst/>
                <a:latin typeface="+mn-lt"/>
                <a:ea typeface="+mn-ea"/>
                <a:cs typeface="+mn-cs"/>
              </a:rPr>
              <a:t>GPS navigation device set for commercial vehicle use.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mistakes did the driver make?  What did the driver do right? What should the driver have done?</a:t>
            </a:r>
          </a:p>
          <a:p>
            <a:endParaRPr lang="en-US" sz="1200" b="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Discuss any answers offered by the students.</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About the only thing the driver did right was to stop prior to crossing the tracks.  </a:t>
            </a:r>
          </a:p>
          <a:p>
            <a:endParaRPr lang="en-US" sz="1200" b="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fact that previous incidents have occurred at this crossing is not material - the driver should have been able to prevent this collision.  Unfortunately, the driver did not perceive, recognize and/or understand the track grade warning signs and that they might apply to his motorcoach.  Motorcoach ground clearances vary, though they are all somewhat low to the ground and can be affected by high-centered tracks and similar obstacles that can raise the drive tires off the ground resulting in getting stuck.</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driver did not immediately evacuate the coach once stuck – only when he saw the train approaching. The driver should have immediately evacuated the coach, asking the passengers to move off and away from the tracks and to move in the direction (parallel to the tracks) of any train that approached to avoid being struck by any collision debris.  After evacuating, the driver should have alerted the railroad using the Emergency Notification System number and crossing identification posted at the crossing.  Only after these steps should the driver have considered trying to free the stuck motorcoach - and this should only be done if the sight lines away from the crossing would permit enough warning of an oncoming train for the driver to be able to safely evacuate if necessary.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extent to which the driver was relying on the GPS is not clear.  However, had he followed the planned route, this collision would have been avoided. It’s important to note that the GPS in use apparently had a commercial vehicle setting that, if in use, would have been obviously incorrect.  Drivers cannot let technology do the thinking for them – if this driver had familiarized himself with the planned route, or even noticed and heeded the low clearance signs, this collision could have been avoided.</a:t>
            </a:r>
            <a:endParaRPr lang="en-US" sz="1200" kern="1200" dirty="0">
              <a:solidFill>
                <a:schemeClr val="tx1"/>
              </a:solidFill>
              <a:effectLst/>
              <a:latin typeface="+mn-lt"/>
              <a:ea typeface="+mn-ea"/>
              <a:cs typeface="+mn-cs"/>
            </a:endParaRPr>
          </a:p>
          <a:p>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941FB7-0E8D-4544-BE98-3A67F340950C}" type="slidenum">
              <a:rPr lang="en-US" smtClean="0"/>
              <a:t>68</a:t>
            </a:fld>
            <a:endParaRPr lang="en-US"/>
          </a:p>
        </p:txBody>
      </p:sp>
    </p:spTree>
    <p:extLst>
      <p:ext uri="{BB962C8B-B14F-4D97-AF65-F5344CB8AC3E}">
        <p14:creationId xmlns:p14="http://schemas.microsoft.com/office/powerpoint/2010/main" val="17605223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Efforts to make operating </a:t>
            </a:r>
            <a:r>
              <a:rPr lang="en-US" sz="1200" kern="1200" dirty="0" err="1">
                <a:solidFill>
                  <a:schemeClr val="tx1"/>
                </a:solidFill>
                <a:effectLst/>
                <a:latin typeface="+mn-lt"/>
                <a:ea typeface="+mn-ea"/>
                <a:cs typeface="+mn-cs"/>
              </a:rPr>
              <a:t>motorcoaches</a:t>
            </a:r>
            <a:r>
              <a:rPr lang="en-US" sz="1200" kern="1200" dirty="0">
                <a:solidFill>
                  <a:schemeClr val="tx1"/>
                </a:solidFill>
                <a:effectLst/>
                <a:latin typeface="+mn-lt"/>
                <a:ea typeface="+mn-ea"/>
                <a:cs typeface="+mn-cs"/>
              </a:rPr>
              <a:t> safer has resulted in increased technology within the driver compartment.  In the past, all drivers had to do was monitor several gauges and some warning lights. But on today’s </a:t>
            </a:r>
            <a:r>
              <a:rPr lang="en-US" sz="1200" kern="1200" dirty="0" err="1">
                <a:solidFill>
                  <a:schemeClr val="tx1"/>
                </a:solidFill>
                <a:effectLst/>
                <a:latin typeface="+mn-lt"/>
                <a:ea typeface="+mn-ea"/>
                <a:cs typeface="+mn-cs"/>
              </a:rPr>
              <a:t>motorcoach</a:t>
            </a:r>
            <a:r>
              <a:rPr lang="en-US" sz="1200" kern="1200" dirty="0">
                <a:solidFill>
                  <a:schemeClr val="tx1"/>
                </a:solidFill>
                <a:effectLst/>
                <a:latin typeface="+mn-lt"/>
                <a:ea typeface="+mn-ea"/>
                <a:cs typeface="+mn-cs"/>
              </a:rPr>
              <a:t>, there are more sensors and monitoring and alert systems than ever before.  Each of these systems has been designed to detect issues with the vehicle before it escalates into a hazardous situation, or enhance driver performance and behavior.  Examples include tire pressure monitoring systems, lane departure warning systems, electronic stability control systems, radar and adaptive cruise control systems, and blind spot cameras and detection systems.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increased use of technology means that there are more items for the driver to scan and monitor while driving the coach.  Occasionally, the systems may provide false warnings that can be frustrating to a driver.  Like the sheep who cried wolf, repeated false warnings tend to de-sensitize a driver to the warning at all.  However, drivers must keep in mind that these systems have been installed to maximize safety and should not ever be ignored.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Warnings pertaining to driver behavior, such as lane departure warnings, should be embraced and heeded – you should recognize the dangers and take steps to remedy any situation leading to such behavior.  Alerts pertaining to vehicle systems, such as tire inflation or temperature alerts should be investigated.  Finally, any known defects in these systems should be reported promptly to the company for necessary maintenance.</a:t>
            </a:r>
          </a:p>
        </p:txBody>
      </p:sp>
      <p:sp>
        <p:nvSpPr>
          <p:cNvPr id="4" name="Slide Number Placeholder 3"/>
          <p:cNvSpPr>
            <a:spLocks noGrp="1"/>
          </p:cNvSpPr>
          <p:nvPr>
            <p:ph type="sldNum" sz="quarter" idx="10"/>
          </p:nvPr>
        </p:nvSpPr>
        <p:spPr/>
        <p:txBody>
          <a:bodyPr/>
          <a:lstStyle/>
          <a:p>
            <a:fld id="{07941FB7-0E8D-4544-BE98-3A67F340950C}" type="slidenum">
              <a:rPr lang="en-US" smtClean="0"/>
              <a:t>69</a:t>
            </a:fld>
            <a:endParaRPr lang="en-US"/>
          </a:p>
        </p:txBody>
      </p:sp>
    </p:spTree>
    <p:extLst>
      <p:ext uri="{BB962C8B-B14F-4D97-AF65-F5344CB8AC3E}">
        <p14:creationId xmlns:p14="http://schemas.microsoft.com/office/powerpoint/2010/main" val="42026349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sz="1200" kern="1200" dirty="0">
                <a:solidFill>
                  <a:schemeClr val="tx1"/>
                </a:solidFill>
                <a:effectLst/>
                <a:latin typeface="+mn-lt"/>
                <a:ea typeface="+mn-ea"/>
                <a:cs typeface="+mn-cs"/>
              </a:rPr>
              <a:t>If you’ve prepared for your trip properly, taken care of yourself, eaten properly, and taken steps to get enough rest during a trip, fatigue likely won’t be an issue.  However, as part of your responsibility to operate safely, you also must realize the signs of fatigue and sleepiness and take steps to counter the condition when necessary. The truth is, some of us know when we are fatigued, while others don’t. In one study, 44% of drivers who fell asleep at the wheel reported feeling only slightly drowsy, or not drowsy at all!  Though there are large differences in the ability to predict falling asleep, there are some common indicators of fatigue and drowsiness.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Listed here are some of the signs and symptoms of fatigue and sleepiness. If you find yourself yawning excessively, losing focus or alertness, weaving or drifting on the roadway, experiencing tunnel vision, operating at variable speeds unintentionally, and even experiencing </a:t>
            </a:r>
            <a:r>
              <a:rPr lang="en-US" sz="1200" kern="1200" dirty="0" err="1">
                <a:solidFill>
                  <a:schemeClr val="tx1"/>
                </a:solidFill>
                <a:effectLst/>
                <a:latin typeface="+mn-lt"/>
                <a:ea typeface="+mn-ea"/>
                <a:cs typeface="+mn-cs"/>
              </a:rPr>
              <a:t>microsleeps</a:t>
            </a:r>
            <a:r>
              <a:rPr lang="en-US" sz="1200" kern="1200" dirty="0">
                <a:solidFill>
                  <a:schemeClr val="tx1"/>
                </a:solidFill>
                <a:effectLst/>
                <a:latin typeface="+mn-lt"/>
                <a:ea typeface="+mn-ea"/>
                <a:cs typeface="+mn-cs"/>
              </a:rPr>
              <a:t>, you are experiencing the symptoms of fatigue.  </a:t>
            </a:r>
          </a:p>
        </p:txBody>
      </p:sp>
      <p:sp>
        <p:nvSpPr>
          <p:cNvPr id="4" name="Slide Number Placeholder 3"/>
          <p:cNvSpPr>
            <a:spLocks noGrp="1"/>
          </p:cNvSpPr>
          <p:nvPr>
            <p:ph type="sldNum" sz="quarter" idx="10"/>
          </p:nvPr>
        </p:nvSpPr>
        <p:spPr/>
        <p:txBody>
          <a:bodyPr/>
          <a:lstStyle/>
          <a:p>
            <a:fld id="{07941FB7-0E8D-4544-BE98-3A67F340950C}" type="slidenum">
              <a:rPr lang="en-US" smtClean="0"/>
              <a:t>70</a:t>
            </a:fld>
            <a:endParaRPr lang="en-US"/>
          </a:p>
        </p:txBody>
      </p:sp>
    </p:spTree>
    <p:extLst>
      <p:ext uri="{BB962C8B-B14F-4D97-AF65-F5344CB8AC3E}">
        <p14:creationId xmlns:p14="http://schemas.microsoft.com/office/powerpoint/2010/main" val="2962609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highway driving, the rule of thumb is to look at least a quarter of a mile down the road.  If you are going 60 mph on an interstate highway, look­ing ahead a quarter mile is looking 15 seconds into the future.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some situations, you can see the road ahead for a mile or more; in other situations, the sight distance is only a few yards.  If you are thinking that sometimes it won't be possible to look ahead as far as we’d like, you're right.  The "one block ahead" view might be obstructed by a big truck.  The "quarter of a mile ahead" view could be around a curve or over the next hill.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summarize: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Try to maintain a 12-15 second eye lead time, depending on circumstances and driving environment.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you can't see at least 12 seconds ahead, driving conditions are less than perfect.  Hazards could develop or present themselves suddenly with a limited response window.  You should be extra watchful of the road ahead.</a:t>
            </a:r>
          </a:p>
        </p:txBody>
      </p:sp>
      <p:sp>
        <p:nvSpPr>
          <p:cNvPr id="4" name="Slide Number Placeholder 3"/>
          <p:cNvSpPr>
            <a:spLocks noGrp="1"/>
          </p:cNvSpPr>
          <p:nvPr>
            <p:ph type="sldNum" sz="quarter" idx="10"/>
          </p:nvPr>
        </p:nvSpPr>
        <p:spPr/>
        <p:txBody>
          <a:bodyPr/>
          <a:lstStyle/>
          <a:p>
            <a:fld id="{07941FB7-0E8D-4544-BE98-3A67F340950C}" type="slidenum">
              <a:rPr lang="en-US" smtClean="0"/>
              <a:t>7</a:t>
            </a:fld>
            <a:endParaRPr lang="en-US"/>
          </a:p>
        </p:txBody>
      </p:sp>
    </p:spTree>
    <p:extLst>
      <p:ext uri="{BB962C8B-B14F-4D97-AF65-F5344CB8AC3E}">
        <p14:creationId xmlns:p14="http://schemas.microsoft.com/office/powerpoint/2010/main" val="22499478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Combating fatigue while on the road is a two-step process. One involves getting proper rest.  Try to maintain regular sleep patterns when home and try to get as much sleep on the road as you do at home – even more if possible. You should also take steps to optimize your sleeping environment, which may include bringing earplugs, eye masks, and other such equipment to facilitate a good sleep environment.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to your main sleep period, short naps during rest breaks are very beneficial, and you’ll find that rest breaks/down times during the day are somewhat common in multi-day trips. Keeping physically active and getting exercise also helps fight fatigue.  And when it comes to eating, avoid heavy meals, especially before driving periods, and also avoid caffeine if possible within six to eight hours of your primary rest period.</a:t>
            </a:r>
          </a:p>
          <a:p>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71</a:t>
            </a:fld>
            <a:endParaRPr lang="en-US"/>
          </a:p>
        </p:txBody>
      </p:sp>
    </p:spTree>
    <p:extLst>
      <p:ext uri="{BB962C8B-B14F-4D97-AF65-F5344CB8AC3E}">
        <p14:creationId xmlns:p14="http://schemas.microsoft.com/office/powerpoint/2010/main" val="38029606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mn-cs"/>
              </a:rPr>
              <a:t>No </a:t>
            </a:r>
            <a:r>
              <a:rPr lang="en-US" baseline="0" dirty="0">
                <a:cs typeface="+mn-cs"/>
              </a:rPr>
              <a:t>matter if it’s night or day, </a:t>
            </a:r>
            <a:r>
              <a:rPr lang="en-US" dirty="0">
                <a:cs typeface="+mn-cs"/>
              </a:rPr>
              <a:t>do not continue driving if you do feel tired or sleepy.  Stop to get a drink or just to move around and stretch. </a:t>
            </a:r>
            <a:r>
              <a:rPr lang="en-US" sz="1200" kern="1200" dirty="0">
                <a:solidFill>
                  <a:schemeClr val="tx1"/>
                </a:solidFill>
                <a:effectLst/>
                <a:latin typeface="+mn-lt"/>
                <a:ea typeface="+mn-ea"/>
                <a:cs typeface="+mn-cs"/>
              </a:rPr>
              <a:t>If you smoke, refrain from doing so if you’re fatigued and taking a quick break. Smoking reduces oxygen flow to the brain – the opposite of what you need.  Of course, if you know a particularly effective solution for you, employ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mn-cs"/>
              </a:rPr>
              <a:t>There are plenty of ways to explain an </a:t>
            </a:r>
            <a:r>
              <a:rPr lang="en-US" baseline="0" dirty="0">
                <a:cs typeface="+mn-cs"/>
              </a:rPr>
              <a:t>unplanned stop to any passengers if necessary.  You could indicate that you are stopping to simply get something to drink, use the restroom – or even to investigate a dashboard light or what </a:t>
            </a:r>
            <a:r>
              <a:rPr lang="en-US" i="1" baseline="0" dirty="0">
                <a:cs typeface="+mn-cs"/>
              </a:rPr>
              <a:t>could</a:t>
            </a:r>
            <a:r>
              <a:rPr lang="en-US" i="0" baseline="0" dirty="0">
                <a:cs typeface="+mn-cs"/>
              </a:rPr>
              <a:t> be a slight vibration.  Of course, after getting some fresh air and something to drink, you can report that all is okay with the </a:t>
            </a:r>
            <a:r>
              <a:rPr lang="en-US" i="0" baseline="0" dirty="0" err="1">
                <a:cs typeface="+mn-cs"/>
              </a:rPr>
              <a:t>motorcoach</a:t>
            </a:r>
            <a:r>
              <a:rPr lang="en-US" i="0" baseline="0" dirty="0">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baseline="0" dirty="0">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You should contact dispatch discreetly if the fatigue your experiencing is severe or persists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cs typeface="+mn-cs"/>
            </a:endParaRPr>
          </a:p>
        </p:txBody>
      </p:sp>
      <p:sp>
        <p:nvSpPr>
          <p:cNvPr id="4" name="Slide Number Placeholder 3"/>
          <p:cNvSpPr>
            <a:spLocks noGrp="1"/>
          </p:cNvSpPr>
          <p:nvPr>
            <p:ph type="sldNum" sz="quarter" idx="10"/>
          </p:nvPr>
        </p:nvSpPr>
        <p:spPr/>
        <p:txBody>
          <a:bodyPr/>
          <a:lstStyle/>
          <a:p>
            <a:fld id="{AA2EDDCF-43CA-6443-9DBA-3DFE787064D1}" type="slidenum">
              <a:rPr lang="en-US" smtClean="0"/>
              <a:t>72</a:t>
            </a:fld>
            <a:endParaRPr lang="en-US"/>
          </a:p>
        </p:txBody>
      </p:sp>
    </p:spTree>
    <p:extLst>
      <p:ext uri="{BB962C8B-B14F-4D97-AF65-F5344CB8AC3E}">
        <p14:creationId xmlns:p14="http://schemas.microsoft.com/office/powerpoint/2010/main" val="34559567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fatigue, there are other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-route driver issues that could affect the safety of the passengers and the public.  Again, while the temptation to “soldier on” is strong in many drivers, there are times when drivers must realize that they simply should not continue in the interest of safety.  If you find yourself very ill, and the illness is affecting your ability to concentrate properly on the driving tasks, you should consider calling dispatch and asking for a replacement.  In these uncommon situations, groups are generally very understanding.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Likewise, if you are injured during a trip, and the injury affects your ability to drive safely, you should notify dispatch.  Good examples of injuries which could affect safety include eye injuries, injuries to key body parts needed for vehicle control (arms, hands, wrists, legs, feet) or injuries to your neck which preclude you from looking around while driving.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by being a motorcoach driver you’re already a hero -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sacrifice safety for pride.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73</a:t>
            </a:fld>
            <a:endParaRPr lang="en-US"/>
          </a:p>
        </p:txBody>
      </p:sp>
    </p:spTree>
    <p:extLst>
      <p:ext uri="{BB962C8B-B14F-4D97-AF65-F5344CB8AC3E}">
        <p14:creationId xmlns:p14="http://schemas.microsoft.com/office/powerpoint/2010/main" val="2319779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You may not be able to look as far ahead as you’d like because of objects in front of you.  Restricted sight distance is one of the reasons for not following the vehicle in front of you too closely – even in a </a:t>
            </a:r>
            <a:r>
              <a:rPr lang="en-US" sz="1200" kern="1200" dirty="0" err="1">
                <a:solidFill>
                  <a:schemeClr val="tx1"/>
                </a:solidFill>
                <a:effectLst/>
                <a:latin typeface="Arial" panose="020B0604020202020204" pitchFamily="34" charset="0"/>
                <a:ea typeface="+mn-ea"/>
                <a:cs typeface="Arial" panose="020B0604020202020204" pitchFamily="34" charset="0"/>
              </a:rPr>
              <a:t>motorcoach</a:t>
            </a:r>
            <a:r>
              <a:rPr lang="en-US" sz="1200" kern="1200" dirty="0">
                <a:solidFill>
                  <a:schemeClr val="tx1"/>
                </a:solidFill>
                <a:effectLst/>
                <a:latin typeface="Arial" panose="020B0604020202020204" pitchFamily="34" charset="0"/>
                <a:ea typeface="+mn-ea"/>
                <a:cs typeface="Arial" panose="020B0604020202020204" pitchFamily="34" charset="0"/>
              </a:rPr>
              <a:t>, other large vehicles can restrict your sight line.  In fact, this is one reason some people don’t like to travel behind a truck or bus.  </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Notice in this image how much more you can see when you are further back.</a:t>
            </a:r>
          </a:p>
          <a:p>
            <a:endParaRPr lang="en-US" dirty="0"/>
          </a:p>
        </p:txBody>
      </p:sp>
      <p:sp>
        <p:nvSpPr>
          <p:cNvPr id="4" name="Slide Number Placeholder 3"/>
          <p:cNvSpPr>
            <a:spLocks noGrp="1"/>
          </p:cNvSpPr>
          <p:nvPr>
            <p:ph type="sldNum" sz="quarter" idx="10"/>
          </p:nvPr>
        </p:nvSpPr>
        <p:spPr/>
        <p:txBody>
          <a:bodyPr/>
          <a:lstStyle/>
          <a:p>
            <a:fld id="{07941FB7-0E8D-4544-BE98-3A67F340950C}" type="slidenum">
              <a:rPr lang="en-US" smtClean="0"/>
              <a:t>8</a:t>
            </a:fld>
            <a:endParaRPr lang="en-US"/>
          </a:p>
        </p:txBody>
      </p:sp>
    </p:spTree>
    <p:extLst>
      <p:ext uri="{BB962C8B-B14F-4D97-AF65-F5344CB8AC3E}">
        <p14:creationId xmlns:p14="http://schemas.microsoft.com/office/powerpoint/2010/main" val="255711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amount of time you spend looking far ahead will vary depending on your driving environment and your intended path.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highway driving, you’ll spend more time looking down the road, as there will be less near-term hazards and you’ll be able to see the sides of the road as you look ahead. As you look ahead, your eyes will be attracted to activities happening at the sides of the road.  In other driving, as your speed decreases, you will spend more time focusing on intersections and closer hazards, or potential hazards; closer objects and activities become more important.  In certain environments you might have to move your head as well as your eyes to see all that is necessary.  For example, when you are stopped and waiting to pull out, you may need to move your head to keep track of potential hazards.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all environments, you should also keep track of the presence of vehicles immediately around yours, and occasionally check vehicle gauges.  Checking mirrors for other vehicles around you and vehicle gauges will remove your full focus from the road immediately ahead.  While performing these tasks is essential to be the best driver, you should never divert your attention from the road for more than a second or two at a time.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continuously search for hazards and monitor what’s around you, you’ll find that your eyes will be constantly moving to feed necessary information to your brain.  You should not be simply staring down the road - if you do, you could easily miss a sign of trouble that you could have spotted if you had kept your eyes moving.</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should look at your mirrors several times a minute on the highway and more often in congested environments – it’s important for you to continually monitor the traffic around your vehicle so you can be aware that a vehicle may have entered one of your blind spots.</a:t>
            </a:r>
          </a:p>
        </p:txBody>
      </p:sp>
      <p:sp>
        <p:nvSpPr>
          <p:cNvPr id="4" name="Slide Number Placeholder 3"/>
          <p:cNvSpPr>
            <a:spLocks noGrp="1"/>
          </p:cNvSpPr>
          <p:nvPr>
            <p:ph type="sldNum" sz="quarter" idx="10"/>
          </p:nvPr>
        </p:nvSpPr>
        <p:spPr/>
        <p:txBody>
          <a:bodyPr/>
          <a:lstStyle/>
          <a:p>
            <a:fld id="{07941FB7-0E8D-4544-BE98-3A67F340950C}" type="slidenum">
              <a:rPr lang="en-US" smtClean="0"/>
              <a:t>9</a:t>
            </a:fld>
            <a:endParaRPr lang="en-US"/>
          </a:p>
        </p:txBody>
      </p:sp>
    </p:spTree>
    <p:extLst>
      <p:ext uri="{BB962C8B-B14F-4D97-AF65-F5344CB8AC3E}">
        <p14:creationId xmlns:p14="http://schemas.microsoft.com/office/powerpoint/2010/main" val="75682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181537-2752-234E-B201-58C83673AA64}" type="datetime1">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1BCE6-4945-0C4B-BAD9-B14605778938}" type="slidenum">
              <a:rPr lang="en-US" smtClean="0"/>
              <a:t>‹#›</a:t>
            </a:fld>
            <a:endParaRPr lang="en-US"/>
          </a:p>
        </p:txBody>
      </p:sp>
    </p:spTree>
    <p:extLst>
      <p:ext uri="{BB962C8B-B14F-4D97-AF65-F5344CB8AC3E}">
        <p14:creationId xmlns:p14="http://schemas.microsoft.com/office/powerpoint/2010/main" val="147507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A276F5-50FE-2347-A66F-671E0C028A17}" type="datetime1">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1BCE6-4945-0C4B-BAD9-B14605778938}" type="slidenum">
              <a:rPr lang="en-US" smtClean="0"/>
              <a:t>‹#›</a:t>
            </a:fld>
            <a:endParaRPr lang="en-US"/>
          </a:p>
        </p:txBody>
      </p:sp>
    </p:spTree>
    <p:extLst>
      <p:ext uri="{BB962C8B-B14F-4D97-AF65-F5344CB8AC3E}">
        <p14:creationId xmlns:p14="http://schemas.microsoft.com/office/powerpoint/2010/main" val="908594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15ADB6-B4D4-3C4A-ABDE-A798716F0427}" type="datetime1">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1BCE6-4945-0C4B-BAD9-B14605778938}" type="slidenum">
              <a:rPr lang="en-US" smtClean="0"/>
              <a:t>‹#›</a:t>
            </a:fld>
            <a:endParaRPr lang="en-US"/>
          </a:p>
        </p:txBody>
      </p:sp>
    </p:spTree>
    <p:extLst>
      <p:ext uri="{BB962C8B-B14F-4D97-AF65-F5344CB8AC3E}">
        <p14:creationId xmlns:p14="http://schemas.microsoft.com/office/powerpoint/2010/main" val="4082043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1200"/>
              </a:spcAft>
              <a:defRPr sz="3000"/>
            </a:lvl1pPr>
            <a:lvl2pPr>
              <a:lnSpc>
                <a:spcPct val="100000"/>
              </a:lnSpc>
              <a:spcBef>
                <a:spcPts val="0"/>
              </a:spcBef>
              <a:spcAft>
                <a:spcPts val="1200"/>
              </a:spcAft>
              <a:defRPr/>
            </a:lvl2pPr>
            <a:lvl3pPr>
              <a:lnSpc>
                <a:spcPct val="100000"/>
              </a:lnSpc>
              <a:spcBef>
                <a:spcPts val="0"/>
              </a:spcBef>
              <a:spcAft>
                <a:spcPts val="12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13F975-7744-F34C-822B-E2DEEBB6655F}" type="datetime1">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1BCE6-4945-0C4B-BAD9-B14605778938}" type="slidenum">
              <a:rPr lang="en-US" smtClean="0"/>
              <a:t>‹#›</a:t>
            </a:fld>
            <a:endParaRPr lang="en-US"/>
          </a:p>
        </p:txBody>
      </p:sp>
    </p:spTree>
    <p:extLst>
      <p:ext uri="{BB962C8B-B14F-4D97-AF65-F5344CB8AC3E}">
        <p14:creationId xmlns:p14="http://schemas.microsoft.com/office/powerpoint/2010/main" val="108266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60B26A-E70D-E342-AF67-367023753969}" type="datetime1">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1BCE6-4945-0C4B-BAD9-B14605778938}" type="slidenum">
              <a:rPr lang="en-US" smtClean="0"/>
              <a:t>‹#›</a:t>
            </a:fld>
            <a:endParaRPr lang="en-US"/>
          </a:p>
        </p:txBody>
      </p:sp>
    </p:spTree>
    <p:extLst>
      <p:ext uri="{BB962C8B-B14F-4D97-AF65-F5344CB8AC3E}">
        <p14:creationId xmlns:p14="http://schemas.microsoft.com/office/powerpoint/2010/main" val="305328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DCE15C-654D-BC4D-983C-96F39BA1A576}" type="datetime1">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1BCE6-4945-0C4B-BAD9-B14605778938}" type="slidenum">
              <a:rPr lang="en-US" smtClean="0"/>
              <a:t>‹#›</a:t>
            </a:fld>
            <a:endParaRPr lang="en-US"/>
          </a:p>
        </p:txBody>
      </p:sp>
    </p:spTree>
    <p:extLst>
      <p:ext uri="{BB962C8B-B14F-4D97-AF65-F5344CB8AC3E}">
        <p14:creationId xmlns:p14="http://schemas.microsoft.com/office/powerpoint/2010/main" val="30474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403262-4209-B047-87B0-1E2D1C4E0849}" type="datetime1">
              <a:rPr lang="en-US" smtClean="0"/>
              <a:t>12/13/2019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01BCE6-4945-0C4B-BAD9-B14605778938}" type="slidenum">
              <a:rPr lang="en-US" smtClean="0"/>
              <a:t>‹#›</a:t>
            </a:fld>
            <a:endParaRPr lang="en-US"/>
          </a:p>
        </p:txBody>
      </p:sp>
    </p:spTree>
    <p:extLst>
      <p:ext uri="{BB962C8B-B14F-4D97-AF65-F5344CB8AC3E}">
        <p14:creationId xmlns:p14="http://schemas.microsoft.com/office/powerpoint/2010/main" val="336208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E28210-C8DB-4E41-8AC1-48D786C99791}" type="datetime1">
              <a:rPr lang="en-US" smtClean="0"/>
              <a:t>12/13/2019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01BCE6-4945-0C4B-BAD9-B14605778938}" type="slidenum">
              <a:rPr lang="en-US" smtClean="0"/>
              <a:t>‹#›</a:t>
            </a:fld>
            <a:endParaRPr lang="en-US"/>
          </a:p>
        </p:txBody>
      </p:sp>
    </p:spTree>
    <p:extLst>
      <p:ext uri="{BB962C8B-B14F-4D97-AF65-F5344CB8AC3E}">
        <p14:creationId xmlns:p14="http://schemas.microsoft.com/office/powerpoint/2010/main" val="1297878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7F648D-F8A9-F746-8651-581A99C2C63E}" type="datetime1">
              <a:rPr lang="en-US" smtClean="0"/>
              <a:t>12/13/2019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01BCE6-4945-0C4B-BAD9-B14605778938}" type="slidenum">
              <a:rPr lang="en-US" smtClean="0"/>
              <a:t>‹#›</a:t>
            </a:fld>
            <a:endParaRPr lang="en-US"/>
          </a:p>
        </p:txBody>
      </p:sp>
    </p:spTree>
    <p:extLst>
      <p:ext uri="{BB962C8B-B14F-4D97-AF65-F5344CB8AC3E}">
        <p14:creationId xmlns:p14="http://schemas.microsoft.com/office/powerpoint/2010/main" val="1592386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BFA855-C78D-7A47-A0B6-7A51821DCA2B}" type="datetime1">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1BCE6-4945-0C4B-BAD9-B14605778938}" type="slidenum">
              <a:rPr lang="en-US" smtClean="0"/>
              <a:t>‹#›</a:t>
            </a:fld>
            <a:endParaRPr lang="en-US"/>
          </a:p>
        </p:txBody>
      </p:sp>
    </p:spTree>
    <p:extLst>
      <p:ext uri="{BB962C8B-B14F-4D97-AF65-F5344CB8AC3E}">
        <p14:creationId xmlns:p14="http://schemas.microsoft.com/office/powerpoint/2010/main" val="1902542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F644A2-20B9-8045-9856-07E12DE0C55A}" type="datetime1">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1BCE6-4945-0C4B-BAD9-B14605778938}" type="slidenum">
              <a:rPr lang="en-US" smtClean="0"/>
              <a:t>‹#›</a:t>
            </a:fld>
            <a:endParaRPr lang="en-US"/>
          </a:p>
        </p:txBody>
      </p:sp>
    </p:spTree>
    <p:extLst>
      <p:ext uri="{BB962C8B-B14F-4D97-AF65-F5344CB8AC3E}">
        <p14:creationId xmlns:p14="http://schemas.microsoft.com/office/powerpoint/2010/main" val="443156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352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8B6D3-C5F2-BB42-AAEB-FAFB5FC4407C}" type="datetime1">
              <a:rPr lang="en-US" smtClean="0"/>
              <a:t>12/13/2019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1BCE6-4945-0C4B-BAD9-B14605778938}" type="slidenum">
              <a:rPr lang="en-US" smtClean="0"/>
              <a:t>‹#›</a:t>
            </a:fld>
            <a:endParaRPr lang="en-US"/>
          </a:p>
        </p:txBody>
      </p:sp>
    </p:spTree>
    <p:extLst>
      <p:ext uri="{BB962C8B-B14F-4D97-AF65-F5344CB8AC3E}">
        <p14:creationId xmlns:p14="http://schemas.microsoft.com/office/powerpoint/2010/main" val="87263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lnSpc>
          <a:spcPct val="100000"/>
        </a:lnSpc>
        <a:spcBef>
          <a:spcPts val="0"/>
        </a:spcBef>
        <a:spcAft>
          <a:spcPts val="1200"/>
        </a:spcAft>
        <a:buFont typeface="Arial"/>
        <a:buChar char="•"/>
        <a:defRPr sz="3000" kern="1200">
          <a:solidFill>
            <a:schemeClr val="tx1"/>
          </a:solidFill>
          <a:latin typeface="+mn-lt"/>
          <a:ea typeface="+mn-ea"/>
          <a:cs typeface="+mn-cs"/>
        </a:defRPr>
      </a:lvl1pPr>
      <a:lvl2pPr marL="742950" indent="-285750" algn="l" defTabSz="457200" rtl="0" eaLnBrk="1" latinLnBrk="0" hangingPunct="1">
        <a:lnSpc>
          <a:spcPct val="100000"/>
        </a:lnSpc>
        <a:spcBef>
          <a:spcPts val="0"/>
        </a:spcBef>
        <a:spcAft>
          <a:spcPts val="1200"/>
        </a:spcAft>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spcAft>
          <a:spcPts val="1200"/>
        </a:spcAft>
        <a:buFont typeface="Arial"/>
        <a:buChar char="•"/>
        <a:defRPr sz="2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spcAft>
          <a:spcPts val="60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7039"/>
            <a:ext cx="7772400" cy="1603461"/>
          </a:xfrm>
          <a:solidFill>
            <a:schemeClr val="tx1">
              <a:lumMod val="65000"/>
              <a:lumOff val="35000"/>
            </a:schemeClr>
          </a:solidFill>
          <a:ln w="38100">
            <a:solidFill>
              <a:schemeClr val="bg1"/>
            </a:solidFill>
          </a:ln>
          <a:effectLst>
            <a:outerShdw blurRad="50800" dist="38100" dir="2700000" algn="tl" rotWithShape="0">
              <a:srgbClr val="000000">
                <a:alpha val="43000"/>
              </a:srgbClr>
            </a:outerShdw>
          </a:effectLst>
        </p:spPr>
        <p:txBody>
          <a:bodyPr>
            <a:normAutofit/>
          </a:bodyPr>
          <a:lstStyle/>
          <a:p>
            <a:r>
              <a:rPr lang="en-US" dirty="0">
                <a:solidFill>
                  <a:srgbClr val="FFFFFF"/>
                </a:solidFill>
                <a:latin typeface="+mn-lt"/>
              </a:rPr>
              <a:t>SAFE DRIVING PRINCIPLES</a:t>
            </a:r>
          </a:p>
        </p:txBody>
      </p:sp>
      <p:pic>
        <p:nvPicPr>
          <p:cNvPr id="4" name="Picture 3" title="Image of truning angle"/>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30580"/>
            <a:ext cx="2235503" cy="2022522"/>
          </a:xfrm>
          <a:prstGeom prst="rect">
            <a:avLst/>
          </a:prstGeom>
          <a:noFill/>
          <a:ln>
            <a:noFill/>
          </a:ln>
        </p:spPr>
      </p:pic>
      <p:pic>
        <p:nvPicPr>
          <p:cNvPr id="5" name="Picture 4" title="Buckle Up - No Excuses "/>
          <p:cNvPicPr/>
          <p:nvPr/>
        </p:nvPicPr>
        <p:blipFill>
          <a:blip r:embed="rId4">
            <a:extLst>
              <a:ext uri="{28A0092B-C50C-407E-A947-70E740481C1C}">
                <a14:useLocalDpi xmlns:a14="http://schemas.microsoft.com/office/drawing/2010/main" val="0"/>
              </a:ext>
            </a:extLst>
          </a:blip>
          <a:stretch>
            <a:fillRect/>
          </a:stretch>
        </p:blipFill>
        <p:spPr>
          <a:xfrm>
            <a:off x="3594281" y="2930580"/>
            <a:ext cx="1956283" cy="2022522"/>
          </a:xfrm>
          <a:prstGeom prst="rect">
            <a:avLst/>
          </a:prstGeom>
        </p:spPr>
      </p:pic>
      <p:pic>
        <p:nvPicPr>
          <p:cNvPr id="6" name="Picture 5" title="Caution - Low Overhead Clearence "/>
          <p:cNvPicPr/>
          <p:nvPr/>
        </p:nvPicPr>
        <p:blipFill>
          <a:blip r:embed="rId5">
            <a:extLst>
              <a:ext uri="{28A0092B-C50C-407E-A947-70E740481C1C}">
                <a14:useLocalDpi xmlns:a14="http://schemas.microsoft.com/office/drawing/2010/main" val="0"/>
              </a:ext>
            </a:extLst>
          </a:blip>
          <a:srcRect/>
          <a:stretch>
            <a:fillRect/>
          </a:stretch>
        </p:blipFill>
        <p:spPr bwMode="auto">
          <a:xfrm>
            <a:off x="6211331" y="2930580"/>
            <a:ext cx="2246869" cy="2022522"/>
          </a:xfrm>
          <a:prstGeom prst="rect">
            <a:avLst/>
          </a:prstGeom>
          <a:noFill/>
          <a:ln>
            <a:noFill/>
          </a:ln>
        </p:spPr>
      </p:pic>
    </p:spTree>
    <p:extLst>
      <p:ext uri="{BB962C8B-B14F-4D97-AF65-F5344CB8AC3E}">
        <p14:creationId xmlns:p14="http://schemas.microsoft.com/office/powerpoint/2010/main" val="3724097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Reacting to Hazards</a:t>
            </a:r>
          </a:p>
        </p:txBody>
      </p:sp>
      <p:sp>
        <p:nvSpPr>
          <p:cNvPr id="3" name="Content Placeholder 2"/>
          <p:cNvSpPr>
            <a:spLocks noGrp="1"/>
          </p:cNvSpPr>
          <p:nvPr>
            <p:ph idx="1"/>
          </p:nvPr>
        </p:nvSpPr>
        <p:spPr>
          <a:xfrm>
            <a:off x="457200" y="1308116"/>
            <a:ext cx="8229600" cy="4751957"/>
          </a:xfrm>
        </p:spPr>
        <p:txBody>
          <a:bodyPr>
            <a:noAutofit/>
          </a:bodyPr>
          <a:lstStyle/>
          <a:p>
            <a:pPr>
              <a:lnSpc>
                <a:spcPct val="100000"/>
              </a:lnSpc>
            </a:pPr>
            <a:r>
              <a:rPr lang="en-US" dirty="0"/>
              <a:t>Recognize the hazard</a:t>
            </a:r>
          </a:p>
          <a:p>
            <a:pPr>
              <a:lnSpc>
                <a:spcPct val="100000"/>
              </a:lnSpc>
            </a:pPr>
            <a:r>
              <a:rPr lang="en-US" dirty="0"/>
              <a:t>Decide what will be the safest way(s) to avoid the hazard</a:t>
            </a:r>
          </a:p>
          <a:p>
            <a:pPr>
              <a:lnSpc>
                <a:spcPct val="100000"/>
              </a:lnSpc>
            </a:pPr>
            <a:r>
              <a:rPr lang="en-US" dirty="0"/>
              <a:t>Check for traffic or obstacles that might block your decision/move</a:t>
            </a:r>
          </a:p>
          <a:p>
            <a:pPr>
              <a:lnSpc>
                <a:spcPct val="100000"/>
              </a:lnSpc>
            </a:pPr>
            <a:r>
              <a:rPr lang="en-US" dirty="0"/>
              <a:t>Make the move</a:t>
            </a:r>
          </a:p>
        </p:txBody>
      </p:sp>
      <p:pic>
        <p:nvPicPr>
          <p:cNvPr id="4" name="Picture 3" descr="Hazard.png" title="Hazard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905" y="3978544"/>
            <a:ext cx="4679895" cy="2505006"/>
          </a:xfrm>
          <a:prstGeom prst="rect">
            <a:avLst/>
          </a:prstGeom>
        </p:spPr>
      </p:pic>
    </p:spTree>
    <p:extLst>
      <p:ext uri="{BB962C8B-B14F-4D97-AF65-F5344CB8AC3E}">
        <p14:creationId xmlns:p14="http://schemas.microsoft.com/office/powerpoint/2010/main" val="1314088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Urban/City Intersections</a:t>
            </a:r>
            <a:endParaRPr lang="en-US" dirty="0"/>
          </a:p>
        </p:txBody>
      </p:sp>
      <p:sp>
        <p:nvSpPr>
          <p:cNvPr id="3" name="Content Placeholder 2"/>
          <p:cNvSpPr>
            <a:spLocks noGrp="1"/>
          </p:cNvSpPr>
          <p:nvPr>
            <p:ph idx="1"/>
          </p:nvPr>
        </p:nvSpPr>
        <p:spPr>
          <a:xfrm>
            <a:off x="457200" y="1600200"/>
            <a:ext cx="4584568" cy="4525963"/>
          </a:xfrm>
        </p:spPr>
        <p:txBody>
          <a:bodyPr/>
          <a:lstStyle/>
          <a:p>
            <a:r>
              <a:rPr lang="en-US" dirty="0"/>
              <a:t>Increased hazard activity</a:t>
            </a:r>
          </a:p>
          <a:p>
            <a:pPr lvl="1"/>
            <a:r>
              <a:rPr lang="en-US" dirty="0"/>
              <a:t>Vehicles &amp; pedestrians from all directions</a:t>
            </a:r>
          </a:p>
          <a:p>
            <a:r>
              <a:rPr lang="en-US" dirty="0"/>
              <a:t>Be prepared to slow down or stop</a:t>
            </a:r>
          </a:p>
          <a:p>
            <a:r>
              <a:rPr lang="en-US" dirty="0"/>
              <a:t>Watch for crossing vehicles and vehicles turning into your path</a:t>
            </a:r>
          </a:p>
          <a:p>
            <a:endParaRPr lang="en-US" dirty="0"/>
          </a:p>
          <a:p>
            <a:endParaRPr lang="en-US" dirty="0"/>
          </a:p>
          <a:p>
            <a:pPr lvl="1"/>
            <a:endParaRPr lang="en-US" dirty="0"/>
          </a:p>
          <a:p>
            <a:pPr lvl="1"/>
            <a:endParaRPr lang="en-US" dirty="0"/>
          </a:p>
        </p:txBody>
      </p:sp>
      <p:pic>
        <p:nvPicPr>
          <p:cNvPr id="6" name="Picture 5" descr="expanded funnel scan.bmp" title="Expanded Funnel Sc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768" y="1544796"/>
            <a:ext cx="3968920" cy="4561181"/>
          </a:xfrm>
          <a:prstGeom prst="rect">
            <a:avLst/>
          </a:prstGeom>
        </p:spPr>
      </p:pic>
    </p:spTree>
    <p:extLst>
      <p:ext uri="{BB962C8B-B14F-4D97-AF65-F5344CB8AC3E}">
        <p14:creationId xmlns:p14="http://schemas.microsoft.com/office/powerpoint/2010/main" val="789503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Rural/Highway Intersections</a:t>
            </a:r>
            <a:endParaRPr lang="en-US" dirty="0"/>
          </a:p>
        </p:txBody>
      </p:sp>
      <p:sp>
        <p:nvSpPr>
          <p:cNvPr id="3" name="Content Placeholder 2"/>
          <p:cNvSpPr>
            <a:spLocks noGrp="1"/>
          </p:cNvSpPr>
          <p:nvPr>
            <p:ph idx="1"/>
          </p:nvPr>
        </p:nvSpPr>
        <p:spPr>
          <a:xfrm>
            <a:off x="457200" y="1600200"/>
            <a:ext cx="4975412" cy="4525963"/>
          </a:xfrm>
        </p:spPr>
        <p:txBody>
          <a:bodyPr>
            <a:normAutofit lnSpcReduction="10000"/>
          </a:bodyPr>
          <a:lstStyle/>
          <a:p>
            <a:r>
              <a:rPr lang="en-US" dirty="0"/>
              <a:t>Maintain alertness for vehicles turning into your path or crossing the highway</a:t>
            </a:r>
          </a:p>
          <a:p>
            <a:r>
              <a:rPr lang="en-US" dirty="0"/>
              <a:t>Speed differential hazard</a:t>
            </a:r>
          </a:p>
          <a:p>
            <a:pPr lvl="1"/>
            <a:r>
              <a:rPr lang="en-US" dirty="0"/>
              <a:t>Faster closing speed = less time to react</a:t>
            </a:r>
          </a:p>
          <a:p>
            <a:r>
              <a:rPr lang="en-US" dirty="0"/>
              <a:t>Perception hazard  </a:t>
            </a:r>
          </a:p>
          <a:p>
            <a:pPr lvl="1"/>
            <a:r>
              <a:rPr lang="en-US" dirty="0"/>
              <a:t>Large objects look like they are moving slower</a:t>
            </a:r>
          </a:p>
          <a:p>
            <a:endParaRPr lang="en-US" dirty="0"/>
          </a:p>
          <a:p>
            <a:endParaRPr lang="en-US" dirty="0"/>
          </a:p>
          <a:p>
            <a:endParaRPr lang="en-US" dirty="0"/>
          </a:p>
          <a:p>
            <a:pPr lvl="1"/>
            <a:endParaRPr lang="en-US" dirty="0"/>
          </a:p>
          <a:p>
            <a:pPr lvl="1"/>
            <a:endParaRPr lang="en-US" dirty="0"/>
          </a:p>
        </p:txBody>
      </p:sp>
      <p:pic>
        <p:nvPicPr>
          <p:cNvPr id="5" name="Picture 4" title="Trucks Entering Highway"/>
          <p:cNvPicPr>
            <a:picLocks noChangeAspect="1"/>
          </p:cNvPicPr>
          <p:nvPr/>
        </p:nvPicPr>
        <p:blipFill>
          <a:blip r:embed="rId3"/>
          <a:stretch>
            <a:fillRect/>
          </a:stretch>
        </p:blipFill>
        <p:spPr>
          <a:xfrm>
            <a:off x="5777202" y="4211741"/>
            <a:ext cx="2411036" cy="2393308"/>
          </a:xfrm>
          <a:prstGeom prst="rect">
            <a:avLst/>
          </a:prstGeom>
        </p:spPr>
      </p:pic>
      <p:pic>
        <p:nvPicPr>
          <p:cNvPr id="8" name="Picture 7" title="Highway Intersection 1500 Ft"/>
          <p:cNvPicPr>
            <a:picLocks noChangeAspect="1"/>
          </p:cNvPicPr>
          <p:nvPr/>
        </p:nvPicPr>
        <p:blipFill>
          <a:blip r:embed="rId4"/>
          <a:stretch>
            <a:fillRect/>
          </a:stretch>
        </p:blipFill>
        <p:spPr>
          <a:xfrm>
            <a:off x="6368134" y="1757399"/>
            <a:ext cx="2448175" cy="2454342"/>
          </a:xfrm>
          <a:prstGeom prst="rect">
            <a:avLst/>
          </a:prstGeom>
        </p:spPr>
      </p:pic>
    </p:spTree>
    <p:extLst>
      <p:ext uri="{BB962C8B-B14F-4D97-AF65-F5344CB8AC3E}">
        <p14:creationId xmlns:p14="http://schemas.microsoft.com/office/powerpoint/2010/main" val="2394174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Search Patterns During Turns</a:t>
            </a:r>
          </a:p>
        </p:txBody>
      </p:sp>
      <p:sp>
        <p:nvSpPr>
          <p:cNvPr id="6" name="Pentagon 5"/>
          <p:cNvSpPr/>
          <p:nvPr/>
        </p:nvSpPr>
        <p:spPr>
          <a:xfrm>
            <a:off x="658031" y="1908897"/>
            <a:ext cx="2959800" cy="1154492"/>
          </a:xfrm>
          <a:prstGeom prst="homePlate">
            <a:avLst/>
          </a:prstGeom>
          <a:ln w="63500"/>
        </p:spPr>
        <p:style>
          <a:lnRef idx="2">
            <a:schemeClr val="accent2"/>
          </a:lnRef>
          <a:fillRef idx="1">
            <a:schemeClr val="lt1"/>
          </a:fillRef>
          <a:effectRef idx="0">
            <a:schemeClr val="accent2"/>
          </a:effectRef>
          <a:fontRef idx="minor">
            <a:schemeClr val="dk1"/>
          </a:fontRef>
        </p:style>
        <p:txBody>
          <a:bodyPr rtlCol="0" anchor="ctr"/>
          <a:lstStyle/>
          <a:p>
            <a:r>
              <a:rPr lang="en-US" sz="2400" dirty="0"/>
              <a:t>Check turn path for</a:t>
            </a:r>
          </a:p>
        </p:txBody>
      </p:sp>
      <p:sp>
        <p:nvSpPr>
          <p:cNvPr id="7" name="Rectangle 6"/>
          <p:cNvSpPr/>
          <p:nvPr/>
        </p:nvSpPr>
        <p:spPr>
          <a:xfrm>
            <a:off x="3784609" y="1436701"/>
            <a:ext cx="4902191" cy="2296156"/>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lIns="0" rIns="0" rtlCol="0" anchor="ctr"/>
          <a:lstStyle/>
          <a:p>
            <a:pPr marL="800100" lvl="1" indent="-342900">
              <a:lnSpc>
                <a:spcPct val="100000"/>
              </a:lnSpc>
              <a:spcBef>
                <a:spcPts val="1000"/>
              </a:spcBef>
              <a:buFont typeface="Wingdings" charset="2"/>
              <a:buChar char="ü"/>
            </a:pPr>
            <a:r>
              <a:rPr lang="en-US" sz="2400" dirty="0"/>
              <a:t>Clearance/obstructions</a:t>
            </a:r>
          </a:p>
          <a:p>
            <a:pPr marL="800100" lvl="1" indent="-342900">
              <a:lnSpc>
                <a:spcPct val="100000"/>
              </a:lnSpc>
              <a:spcBef>
                <a:spcPts val="1000"/>
              </a:spcBef>
              <a:buFont typeface="Wingdings" charset="2"/>
              <a:buChar char="ü"/>
            </a:pPr>
            <a:r>
              <a:rPr lang="en-US" sz="2400" dirty="0"/>
              <a:t>Oncoming vehicles on both roads</a:t>
            </a:r>
          </a:p>
          <a:p>
            <a:pPr marL="800100" lvl="1" indent="-342900">
              <a:lnSpc>
                <a:spcPct val="100000"/>
              </a:lnSpc>
              <a:spcBef>
                <a:spcPts val="1000"/>
              </a:spcBef>
              <a:buFont typeface="Wingdings" charset="2"/>
              <a:buChar char="ü"/>
            </a:pPr>
            <a:r>
              <a:rPr lang="en-US" sz="2400" dirty="0"/>
              <a:t>Pedestrians crossing from any direction</a:t>
            </a:r>
            <a:endParaRPr lang="en-US" sz="3600" dirty="0"/>
          </a:p>
        </p:txBody>
      </p:sp>
      <p:sp>
        <p:nvSpPr>
          <p:cNvPr id="8" name="Pentagon 7"/>
          <p:cNvSpPr/>
          <p:nvPr/>
        </p:nvSpPr>
        <p:spPr>
          <a:xfrm flipH="1">
            <a:off x="5560222" y="4679322"/>
            <a:ext cx="2959800" cy="1154492"/>
          </a:xfrm>
          <a:prstGeom prst="homePlate">
            <a:avLst/>
          </a:prstGeom>
          <a:ln w="63500"/>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dirty="0"/>
              <a:t>Monitor side of coach for</a:t>
            </a:r>
          </a:p>
        </p:txBody>
      </p:sp>
      <p:sp>
        <p:nvSpPr>
          <p:cNvPr id="9" name="Rectangle 8"/>
          <p:cNvSpPr/>
          <p:nvPr/>
        </p:nvSpPr>
        <p:spPr>
          <a:xfrm>
            <a:off x="658031" y="4139379"/>
            <a:ext cx="4422325" cy="2184675"/>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lIns="0" rIns="0" rtlCol="0" anchor="ctr"/>
          <a:lstStyle/>
          <a:p>
            <a:pPr marL="800100" lvl="1" indent="-342900">
              <a:spcBef>
                <a:spcPts val="1000"/>
              </a:spcBef>
              <a:buFont typeface="Wingdings" charset="2"/>
              <a:buChar char="ü"/>
            </a:pPr>
            <a:r>
              <a:rPr lang="en-US" sz="2400" dirty="0">
                <a:solidFill>
                  <a:srgbClr val="FFFFFF"/>
                </a:solidFill>
              </a:rPr>
              <a:t>Clearance of curb, signs or other fixed objects</a:t>
            </a:r>
          </a:p>
          <a:p>
            <a:pPr marL="800100" lvl="1" indent="-342900">
              <a:spcBef>
                <a:spcPts val="1000"/>
              </a:spcBef>
              <a:buFont typeface="Wingdings" charset="2"/>
              <a:buChar char="ü"/>
            </a:pPr>
            <a:r>
              <a:rPr lang="en-US" sz="2400" dirty="0">
                <a:solidFill>
                  <a:srgbClr val="FFFFFF"/>
                </a:solidFill>
              </a:rPr>
              <a:t>Any vehicles that have moved to your inside</a:t>
            </a:r>
          </a:p>
        </p:txBody>
      </p:sp>
    </p:spTree>
    <p:extLst>
      <p:ext uri="{BB962C8B-B14F-4D97-AF65-F5344CB8AC3E}">
        <p14:creationId xmlns:p14="http://schemas.microsoft.com/office/powerpoint/2010/main" val="1240753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Pedestrian Awareness</a:t>
            </a:r>
          </a:p>
        </p:txBody>
      </p:sp>
      <p:sp>
        <p:nvSpPr>
          <p:cNvPr id="3" name="Content Placeholder 2"/>
          <p:cNvSpPr>
            <a:spLocks noGrp="1"/>
          </p:cNvSpPr>
          <p:nvPr>
            <p:ph idx="1"/>
          </p:nvPr>
        </p:nvSpPr>
        <p:spPr>
          <a:xfrm>
            <a:off x="3566512" y="1336298"/>
            <a:ext cx="5295513" cy="1753298"/>
          </a:xfrm>
        </p:spPr>
        <p:style>
          <a:lnRef idx="2">
            <a:schemeClr val="accent3"/>
          </a:lnRef>
          <a:fillRef idx="1">
            <a:schemeClr val="lt1"/>
          </a:fillRef>
          <a:effectRef idx="0">
            <a:schemeClr val="accent3"/>
          </a:effectRef>
          <a:fontRef idx="minor">
            <a:schemeClr val="dk1"/>
          </a:fontRef>
        </p:style>
        <p:txBody>
          <a:bodyPr>
            <a:normAutofit/>
          </a:bodyPr>
          <a:lstStyle/>
          <a:p>
            <a:pPr marL="0" indent="0">
              <a:lnSpc>
                <a:spcPct val="100000"/>
              </a:lnSpc>
              <a:spcBef>
                <a:spcPts val="1000"/>
              </a:spcBef>
              <a:buNone/>
            </a:pPr>
            <a:r>
              <a:rPr lang="en-US" dirty="0"/>
              <a:t>Scan all corners for pedestrians</a:t>
            </a:r>
          </a:p>
          <a:p>
            <a:pPr lvl="1">
              <a:lnSpc>
                <a:spcPct val="100000"/>
              </a:lnSpc>
              <a:spcBef>
                <a:spcPts val="1000"/>
              </a:spcBef>
            </a:pPr>
            <a:r>
              <a:rPr lang="en-US" dirty="0"/>
              <a:t>Identify conflicts as you approach</a:t>
            </a:r>
          </a:p>
        </p:txBody>
      </p:sp>
      <p:sp>
        <p:nvSpPr>
          <p:cNvPr id="6" name="Content Placeholder 2"/>
          <p:cNvSpPr txBox="1">
            <a:spLocks/>
          </p:cNvSpPr>
          <p:nvPr/>
        </p:nvSpPr>
        <p:spPr>
          <a:xfrm>
            <a:off x="457201" y="4769556"/>
            <a:ext cx="4471414" cy="1734978"/>
          </a:xfrm>
          <a:prstGeom prst="rect">
            <a:avLst/>
          </a:prstGeom>
        </p:spPr>
        <p:style>
          <a:lnRef idx="2">
            <a:schemeClr val="accent2"/>
          </a:lnRef>
          <a:fillRef idx="1">
            <a:schemeClr val="lt1"/>
          </a:fillRef>
          <a:effectRef idx="0">
            <a:schemeClr val="accent2"/>
          </a:effectRef>
          <a:fontRef idx="minor">
            <a:schemeClr val="dk1"/>
          </a:fontRef>
        </p:style>
        <p:txBody>
          <a:bodyPr vert="horz" lIns="182880" tIns="45720" rIns="91440" bIns="45720" rtlCol="0" anchor="ctr">
            <a:normAutofit/>
          </a:bodyPr>
          <a:lstStyle>
            <a:lvl1pPr marL="342900" indent="-342900" algn="l" defTabSz="457200" rtl="0" eaLnBrk="1" latinLnBrk="0" hangingPunct="1">
              <a:lnSpc>
                <a:spcPct val="120000"/>
              </a:lnSpc>
              <a:spcBef>
                <a:spcPct val="20000"/>
              </a:spcBef>
              <a:buFont typeface="Arial"/>
              <a:buChar char="•"/>
              <a:defRPr sz="3000" kern="1200">
                <a:solidFill>
                  <a:schemeClr val="tx1"/>
                </a:solidFill>
                <a:latin typeface="+mn-lt"/>
                <a:ea typeface="+mn-ea"/>
                <a:cs typeface="+mn-cs"/>
              </a:defRPr>
            </a:lvl1pPr>
            <a:lvl2pPr marL="742950" indent="-285750" algn="l" defTabSz="457200" rtl="0" eaLnBrk="1" latinLnBrk="0" hangingPunct="1">
              <a:lnSpc>
                <a:spcPct val="110000"/>
              </a:lnSpc>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1000"/>
              </a:spcBef>
              <a:buNone/>
            </a:pPr>
            <a:r>
              <a:rPr lang="en-US" dirty="0"/>
              <a:t>Focus more on conflicts associated with your intended maneuver</a:t>
            </a:r>
          </a:p>
        </p:txBody>
      </p:sp>
      <p:pic>
        <p:nvPicPr>
          <p:cNvPr id="8" name="Picture 7" descr="triangle scan.bmp" title="Triange Scan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189" y="3156374"/>
            <a:ext cx="3286612" cy="3591891"/>
          </a:xfrm>
          <a:prstGeom prst="rect">
            <a:avLst/>
          </a:prstGeom>
        </p:spPr>
      </p:pic>
      <p:pic>
        <p:nvPicPr>
          <p:cNvPr id="9" name="Picture 8" descr="Pedestrian Scan.bmp" title="Pedestrian Sc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255" y="1146751"/>
            <a:ext cx="3099339" cy="3561837"/>
          </a:xfrm>
          <a:prstGeom prst="rect">
            <a:avLst/>
          </a:prstGeom>
        </p:spPr>
      </p:pic>
    </p:spTree>
    <p:extLst>
      <p:ext uri="{BB962C8B-B14F-4D97-AF65-F5344CB8AC3E}">
        <p14:creationId xmlns:p14="http://schemas.microsoft.com/office/powerpoint/2010/main" val="2254291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Pedestrian Behaviors</a:t>
            </a:r>
          </a:p>
        </p:txBody>
      </p:sp>
      <p:sp>
        <p:nvSpPr>
          <p:cNvPr id="3" name="Content Placeholder 2"/>
          <p:cNvSpPr>
            <a:spLocks noGrp="1"/>
          </p:cNvSpPr>
          <p:nvPr>
            <p:ph idx="1"/>
          </p:nvPr>
        </p:nvSpPr>
        <p:spPr>
          <a:xfrm>
            <a:off x="457200" y="4293032"/>
            <a:ext cx="8229600" cy="2564968"/>
          </a:xfrm>
        </p:spPr>
        <p:txBody>
          <a:bodyPr>
            <a:normAutofit fontScale="70000" lnSpcReduction="20000"/>
          </a:bodyPr>
          <a:lstStyle/>
          <a:p>
            <a:pPr>
              <a:lnSpc>
                <a:spcPct val="100000"/>
              </a:lnSpc>
              <a:spcBef>
                <a:spcPts val="1000"/>
              </a:spcBef>
            </a:pPr>
            <a:r>
              <a:rPr lang="en-US" sz="3900" dirty="0"/>
              <a:t>Underestimate speeds - large objects appear to be moving slower then they are</a:t>
            </a:r>
          </a:p>
          <a:p>
            <a:pPr>
              <a:lnSpc>
                <a:spcPct val="100000"/>
              </a:lnSpc>
              <a:spcBef>
                <a:spcPts val="1000"/>
              </a:spcBef>
            </a:pPr>
            <a:r>
              <a:rPr lang="en-US" sz="3900" dirty="0"/>
              <a:t>Believe driver can see all around bus because of all the windows</a:t>
            </a:r>
          </a:p>
          <a:p>
            <a:pPr lvl="1">
              <a:lnSpc>
                <a:spcPct val="100000"/>
              </a:lnSpc>
              <a:spcBef>
                <a:spcPts val="1000"/>
              </a:spcBef>
            </a:pPr>
            <a:r>
              <a:rPr lang="en-US" sz="3600" dirty="0"/>
              <a:t>No understanding of blind spots</a:t>
            </a:r>
          </a:p>
          <a:p>
            <a:pPr lvl="1"/>
            <a:endParaRPr lang="en-US" dirty="0"/>
          </a:p>
        </p:txBody>
      </p:sp>
      <p:pic>
        <p:nvPicPr>
          <p:cNvPr id="4" name="Picture 3" descr="Pedestrian Walking.png" title="Pedestrian Walking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647" y="1082076"/>
            <a:ext cx="5488706" cy="3101335"/>
          </a:xfrm>
          <a:prstGeom prst="rect">
            <a:avLst/>
          </a:prstGeom>
        </p:spPr>
      </p:pic>
    </p:spTree>
    <p:extLst>
      <p:ext uri="{BB962C8B-B14F-4D97-AF65-F5344CB8AC3E}">
        <p14:creationId xmlns:p14="http://schemas.microsoft.com/office/powerpoint/2010/main" val="1718708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Pedestrian Behaviors</a:t>
            </a:r>
            <a:endParaRPr lang="en-US" dirty="0"/>
          </a:p>
        </p:txBody>
      </p:sp>
      <p:sp>
        <p:nvSpPr>
          <p:cNvPr id="3" name="Content Placeholder 2"/>
          <p:cNvSpPr>
            <a:spLocks noGrp="1"/>
          </p:cNvSpPr>
          <p:nvPr>
            <p:ph idx="1"/>
          </p:nvPr>
        </p:nvSpPr>
        <p:spPr>
          <a:xfrm>
            <a:off x="457200" y="1600200"/>
            <a:ext cx="5586761" cy="4822902"/>
          </a:xfrm>
        </p:spPr>
        <p:txBody>
          <a:bodyPr>
            <a:normAutofit lnSpcReduction="10000"/>
          </a:bodyPr>
          <a:lstStyle/>
          <a:p>
            <a:pPr>
              <a:lnSpc>
                <a:spcPct val="100000"/>
              </a:lnSpc>
            </a:pPr>
            <a:r>
              <a:rPr lang="en-US" dirty="0"/>
              <a:t>Do not understand bus turn concepts</a:t>
            </a:r>
          </a:p>
          <a:p>
            <a:pPr lvl="1">
              <a:lnSpc>
                <a:spcPct val="100000"/>
              </a:lnSpc>
            </a:pPr>
            <a:r>
              <a:rPr lang="en-US" dirty="0"/>
              <a:t>Often think bus going through intersection instead of turning</a:t>
            </a:r>
          </a:p>
          <a:p>
            <a:pPr lvl="1">
              <a:lnSpc>
                <a:spcPct val="100000"/>
              </a:lnSpc>
            </a:pPr>
            <a:r>
              <a:rPr lang="en-US" dirty="0"/>
              <a:t>No concept of off-tracking</a:t>
            </a:r>
          </a:p>
          <a:p>
            <a:pPr>
              <a:lnSpc>
                <a:spcPct val="100000"/>
              </a:lnSpc>
            </a:pPr>
            <a:r>
              <a:rPr lang="en-US" dirty="0"/>
              <a:t>Many are distracted by personal technology</a:t>
            </a:r>
          </a:p>
          <a:p>
            <a:pPr lvl="1">
              <a:lnSpc>
                <a:spcPct val="100000"/>
              </a:lnSpc>
            </a:pPr>
            <a:r>
              <a:rPr lang="en-US" dirty="0"/>
              <a:t>Phones</a:t>
            </a:r>
          </a:p>
          <a:p>
            <a:pPr lvl="1">
              <a:lnSpc>
                <a:spcPct val="100000"/>
              </a:lnSpc>
            </a:pPr>
            <a:r>
              <a:rPr lang="en-US" dirty="0"/>
              <a:t>Music (don’t hear environment)</a:t>
            </a:r>
          </a:p>
          <a:p>
            <a:pPr lvl="1"/>
            <a:endParaRPr lang="en-US" dirty="0"/>
          </a:p>
        </p:txBody>
      </p:sp>
      <p:pic>
        <p:nvPicPr>
          <p:cNvPr id="5" name="Picture 4" title="Pedestrian Behaviors Image"/>
          <p:cNvPicPr>
            <a:picLocks noChangeAspect="1"/>
          </p:cNvPicPr>
          <p:nvPr/>
        </p:nvPicPr>
        <p:blipFill>
          <a:blip r:embed="rId3"/>
          <a:stretch>
            <a:fillRect/>
          </a:stretch>
        </p:blipFill>
        <p:spPr>
          <a:xfrm>
            <a:off x="6268140" y="1943553"/>
            <a:ext cx="2578260" cy="3877383"/>
          </a:xfrm>
          <a:prstGeom prst="rect">
            <a:avLst/>
          </a:prstGeom>
        </p:spPr>
      </p:pic>
    </p:spTree>
    <p:extLst>
      <p:ext uri="{BB962C8B-B14F-4D97-AF65-F5344CB8AC3E}">
        <p14:creationId xmlns:p14="http://schemas.microsoft.com/office/powerpoint/2010/main" val="2501615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Intersection Communication</a:t>
            </a:r>
          </a:p>
        </p:txBody>
      </p:sp>
      <p:sp>
        <p:nvSpPr>
          <p:cNvPr id="3" name="Content Placeholder 2"/>
          <p:cNvSpPr>
            <a:spLocks noGrp="1"/>
          </p:cNvSpPr>
          <p:nvPr>
            <p:ph idx="1"/>
          </p:nvPr>
        </p:nvSpPr>
        <p:spPr>
          <a:xfrm>
            <a:off x="457199" y="1503336"/>
            <a:ext cx="8086725" cy="4622827"/>
          </a:xfrm>
        </p:spPr>
        <p:txBody>
          <a:bodyPr/>
          <a:lstStyle/>
          <a:p>
            <a:pPr>
              <a:lnSpc>
                <a:spcPct val="100000"/>
              </a:lnSpc>
              <a:spcBef>
                <a:spcPts val="0"/>
              </a:spcBef>
            </a:pPr>
            <a:r>
              <a:rPr lang="en-US" dirty="0"/>
              <a:t>Attempt to establish eye contact with pedestrians, cyclists and opposing drivers to be sure they’ve seen you</a:t>
            </a:r>
          </a:p>
          <a:p>
            <a:pPr>
              <a:spcBef>
                <a:spcPts val="0"/>
              </a:spcBef>
            </a:pPr>
            <a:r>
              <a:rPr lang="en-US" dirty="0"/>
              <a:t>Use signals to broadcast intended path </a:t>
            </a:r>
          </a:p>
          <a:p>
            <a:pPr>
              <a:lnSpc>
                <a:spcPct val="100000"/>
              </a:lnSpc>
              <a:spcBef>
                <a:spcPts val="0"/>
              </a:spcBef>
            </a:pPr>
            <a:r>
              <a:rPr lang="en-US" dirty="0"/>
              <a:t>Use headlights in inclement weather to heighten your presence</a:t>
            </a:r>
          </a:p>
          <a:p>
            <a:pPr>
              <a:spcBef>
                <a:spcPts val="0"/>
              </a:spcBef>
            </a:pPr>
            <a:r>
              <a:rPr lang="en-US" dirty="0"/>
              <a:t>Use horn when possible to gain attention</a:t>
            </a:r>
          </a:p>
          <a:p>
            <a:pPr>
              <a:spcBef>
                <a:spcPts val="0"/>
              </a:spcBef>
              <a:spcAft>
                <a:spcPts val="1000"/>
              </a:spcAft>
            </a:pPr>
            <a:endParaRPr lang="en-US" dirty="0"/>
          </a:p>
        </p:txBody>
      </p:sp>
    </p:spTree>
    <p:extLst>
      <p:ext uri="{BB962C8B-B14F-4D97-AF65-F5344CB8AC3E}">
        <p14:creationId xmlns:p14="http://schemas.microsoft.com/office/powerpoint/2010/main" val="3982482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Forward Space Management</a:t>
            </a:r>
            <a:endParaRPr lang="en-US" dirty="0"/>
          </a:p>
        </p:txBody>
      </p:sp>
      <p:sp>
        <p:nvSpPr>
          <p:cNvPr id="3" name="Content Placeholder 2"/>
          <p:cNvSpPr>
            <a:spLocks noGrp="1"/>
          </p:cNvSpPr>
          <p:nvPr>
            <p:ph idx="1"/>
          </p:nvPr>
        </p:nvSpPr>
        <p:spPr>
          <a:xfrm>
            <a:off x="457200" y="1276527"/>
            <a:ext cx="8229600" cy="3072538"/>
          </a:xfrm>
        </p:spPr>
        <p:txBody>
          <a:bodyPr>
            <a:normAutofit lnSpcReduction="10000"/>
          </a:bodyPr>
          <a:lstStyle/>
          <a:p>
            <a:pPr marL="0" indent="0">
              <a:buNone/>
            </a:pPr>
            <a:r>
              <a:rPr lang="en-US" dirty="0"/>
              <a:t>Time-Interval Method</a:t>
            </a:r>
          </a:p>
          <a:p>
            <a:r>
              <a:rPr lang="en-US" sz="2800" dirty="0"/>
              <a:t>Pick a stationary marker ahead (tree, sign, etc.)</a:t>
            </a:r>
          </a:p>
          <a:p>
            <a:r>
              <a:rPr lang="en-US" sz="2800" dirty="0"/>
              <a:t>Start counting seconds when the rear bumper of the vehicle ahead passes the marker.  </a:t>
            </a:r>
          </a:p>
          <a:p>
            <a:r>
              <a:rPr lang="en-US" sz="2800" dirty="0"/>
              <a:t>If your front bumper reaches the marker before you finish counting, your vehicle is too close. </a:t>
            </a:r>
          </a:p>
        </p:txBody>
      </p:sp>
      <p:pic>
        <p:nvPicPr>
          <p:cNvPr id="5" name="Picture 4" descr="Following 1.png" title="Passing La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75" y="4443219"/>
            <a:ext cx="2133920" cy="2133920"/>
          </a:xfrm>
          <a:prstGeom prst="rect">
            <a:avLst/>
          </a:prstGeom>
        </p:spPr>
      </p:pic>
      <p:pic>
        <p:nvPicPr>
          <p:cNvPr id="6" name="Picture 5" descr="Following 2.png" title="Follwing 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100" y="4451030"/>
            <a:ext cx="2419500" cy="2133920"/>
          </a:xfrm>
          <a:prstGeom prst="rect">
            <a:avLst/>
          </a:prstGeom>
        </p:spPr>
      </p:pic>
      <p:pic>
        <p:nvPicPr>
          <p:cNvPr id="7" name="Picture 6" descr="Following 3.png" title="Following Imae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5179" y="4424236"/>
            <a:ext cx="2247799" cy="2171746"/>
          </a:xfrm>
          <a:prstGeom prst="rect">
            <a:avLst/>
          </a:prstGeom>
        </p:spPr>
      </p:pic>
      <p:sp>
        <p:nvSpPr>
          <p:cNvPr id="8" name="Oval 7" title="Oval"/>
          <p:cNvSpPr/>
          <p:nvPr/>
        </p:nvSpPr>
        <p:spPr>
          <a:xfrm>
            <a:off x="2423180" y="5330164"/>
            <a:ext cx="99080" cy="9021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title="Oval"/>
          <p:cNvSpPr/>
          <p:nvPr/>
        </p:nvSpPr>
        <p:spPr>
          <a:xfrm>
            <a:off x="5505966" y="5175908"/>
            <a:ext cx="99080" cy="9021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title="Oval"/>
          <p:cNvSpPr/>
          <p:nvPr/>
        </p:nvSpPr>
        <p:spPr>
          <a:xfrm>
            <a:off x="8319556" y="6430591"/>
            <a:ext cx="99080" cy="9021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title="Line"/>
          <p:cNvCxnSpPr/>
          <p:nvPr/>
        </p:nvCxnSpPr>
        <p:spPr>
          <a:xfrm flipH="1">
            <a:off x="2227045" y="5484523"/>
            <a:ext cx="210645" cy="1321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3881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Extra Forward Space Needed</a:t>
            </a:r>
          </a:p>
        </p:txBody>
      </p:sp>
      <p:graphicFrame>
        <p:nvGraphicFramePr>
          <p:cNvPr id="5" name="Table 4" descr="Night Driving - + 1 second&#10;Light rain, fog - + at least 1 second&#10;Rain - + at least 2 seconds &#10;Snow or ice on the road - + at least 4 seconds&#10;Someone following to closely - + at least 1 second" title="Extra Forward Space Needed Table"/>
          <p:cNvGraphicFramePr>
            <a:graphicFrameLocks noGrp="1"/>
          </p:cNvGraphicFramePr>
          <p:nvPr>
            <p:extLst>
              <p:ext uri="{D42A27DB-BD31-4B8C-83A1-F6EECF244321}">
                <p14:modId xmlns:p14="http://schemas.microsoft.com/office/powerpoint/2010/main" val="2631343"/>
              </p:ext>
            </p:extLst>
          </p:nvPr>
        </p:nvGraphicFramePr>
        <p:xfrm>
          <a:off x="591671" y="4038664"/>
          <a:ext cx="8095129" cy="2621280"/>
        </p:xfrm>
        <a:graphic>
          <a:graphicData uri="http://schemas.openxmlformats.org/drawingml/2006/table">
            <a:tbl>
              <a:tblPr bandRow="1">
                <a:tableStyleId>{073A0DAA-6AF3-43AB-8588-CEC1D06C72B9}</a:tableStyleId>
              </a:tblPr>
              <a:tblGrid>
                <a:gridCol w="5169396">
                  <a:extLst>
                    <a:ext uri="{9D8B030D-6E8A-4147-A177-3AD203B41FA5}">
                      <a16:colId xmlns:a16="http://schemas.microsoft.com/office/drawing/2014/main" val="20000"/>
                    </a:ext>
                  </a:extLst>
                </a:gridCol>
                <a:gridCol w="2925733">
                  <a:extLst>
                    <a:ext uri="{9D8B030D-6E8A-4147-A177-3AD203B41FA5}">
                      <a16:colId xmlns:a16="http://schemas.microsoft.com/office/drawing/2014/main" val="20001"/>
                    </a:ext>
                  </a:extLst>
                </a:gridCol>
              </a:tblGrid>
              <a:tr h="370840">
                <a:tc>
                  <a:txBody>
                    <a:bodyPr/>
                    <a:lstStyle/>
                    <a:p>
                      <a:r>
                        <a:rPr lang="en-US" sz="2600" dirty="0"/>
                        <a:t>Night driving </a:t>
                      </a:r>
                    </a:p>
                  </a:txBody>
                  <a:tcPr marT="64008" marB="64008"/>
                </a:tc>
                <a:tc>
                  <a:txBody>
                    <a:bodyPr/>
                    <a:lstStyle/>
                    <a:p>
                      <a:r>
                        <a:rPr lang="en-US" sz="2600" dirty="0"/>
                        <a:t>+ 1 second</a:t>
                      </a:r>
                    </a:p>
                  </a:txBody>
                  <a:tcPr marT="64008" marB="64008"/>
                </a:tc>
                <a:extLst>
                  <a:ext uri="{0D108BD9-81ED-4DB2-BD59-A6C34878D82A}">
                    <a16:rowId xmlns:a16="http://schemas.microsoft.com/office/drawing/2014/main" val="10000"/>
                  </a:ext>
                </a:extLst>
              </a:tr>
              <a:tr h="370840">
                <a:tc>
                  <a:txBody>
                    <a:bodyPr/>
                    <a:lstStyle/>
                    <a:p>
                      <a:r>
                        <a:rPr lang="en-US" sz="2600" dirty="0"/>
                        <a:t>Reduced visibility (light rain, fog) </a:t>
                      </a:r>
                    </a:p>
                  </a:txBody>
                  <a:tcPr marT="64008" marB="64008"/>
                </a:tc>
                <a:tc>
                  <a:txBody>
                    <a:bodyPr/>
                    <a:lstStyle/>
                    <a:p>
                      <a:r>
                        <a:rPr lang="en-US" sz="2600" dirty="0"/>
                        <a:t>+ at least 1 second</a:t>
                      </a:r>
                    </a:p>
                  </a:txBody>
                  <a:tcPr marT="64008" marB="64008"/>
                </a:tc>
                <a:extLst>
                  <a:ext uri="{0D108BD9-81ED-4DB2-BD59-A6C34878D82A}">
                    <a16:rowId xmlns:a16="http://schemas.microsoft.com/office/drawing/2014/main" val="10001"/>
                  </a:ext>
                </a:extLst>
              </a:tr>
              <a:tr h="370840">
                <a:tc>
                  <a:txBody>
                    <a:bodyPr/>
                    <a:lstStyle/>
                    <a:p>
                      <a:r>
                        <a:rPr lang="en-US" sz="2600" dirty="0"/>
                        <a:t>Poor visibility (heavy rain, etc.) </a:t>
                      </a:r>
                    </a:p>
                  </a:txBody>
                  <a:tcPr marT="64008" marB="64008"/>
                </a:tc>
                <a:tc>
                  <a:txBody>
                    <a:bodyPr/>
                    <a:lstStyle/>
                    <a:p>
                      <a:r>
                        <a:rPr lang="en-US" sz="2600" dirty="0"/>
                        <a:t>+ at least 2 seconds</a:t>
                      </a:r>
                    </a:p>
                  </a:txBody>
                  <a:tcPr marT="64008" marB="64008"/>
                </a:tc>
                <a:extLst>
                  <a:ext uri="{0D108BD9-81ED-4DB2-BD59-A6C34878D82A}">
                    <a16:rowId xmlns:a16="http://schemas.microsoft.com/office/drawing/2014/main" val="10002"/>
                  </a:ext>
                </a:extLst>
              </a:tr>
              <a:tr h="370840">
                <a:tc>
                  <a:txBody>
                    <a:bodyPr/>
                    <a:lstStyle/>
                    <a:p>
                      <a:r>
                        <a:rPr lang="en-US" sz="2600" dirty="0"/>
                        <a:t>Snow or ice on the road </a:t>
                      </a:r>
                    </a:p>
                  </a:txBody>
                  <a:tcPr marT="64008" marB="64008"/>
                </a:tc>
                <a:tc>
                  <a:txBody>
                    <a:bodyPr/>
                    <a:lstStyle/>
                    <a:p>
                      <a:r>
                        <a:rPr lang="en-US" sz="2600" dirty="0"/>
                        <a:t>+ at least 4 seconds</a:t>
                      </a:r>
                    </a:p>
                  </a:txBody>
                  <a:tcPr marT="64008" marB="64008"/>
                </a:tc>
                <a:extLst>
                  <a:ext uri="{0D108BD9-81ED-4DB2-BD59-A6C34878D82A}">
                    <a16:rowId xmlns:a16="http://schemas.microsoft.com/office/drawing/2014/main" val="10003"/>
                  </a:ext>
                </a:extLst>
              </a:tr>
              <a:tr h="370840">
                <a:tc>
                  <a:txBody>
                    <a:bodyPr/>
                    <a:lstStyle/>
                    <a:p>
                      <a:r>
                        <a:rPr lang="en-US" sz="2600" dirty="0"/>
                        <a:t>Someone following too closely </a:t>
                      </a:r>
                    </a:p>
                  </a:txBody>
                  <a:tcPr marT="64008" marB="640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t>+ at least 1 second</a:t>
                      </a:r>
                    </a:p>
                  </a:txBody>
                  <a:tcPr marT="64008" marB="64008"/>
                </a:tc>
                <a:extLst>
                  <a:ext uri="{0D108BD9-81ED-4DB2-BD59-A6C34878D82A}">
                    <a16:rowId xmlns:a16="http://schemas.microsoft.com/office/drawing/2014/main" val="10004"/>
                  </a:ext>
                </a:extLst>
              </a:tr>
            </a:tbl>
          </a:graphicData>
        </a:graphic>
      </p:graphicFrame>
      <p:pic>
        <p:nvPicPr>
          <p:cNvPr id="7" name="Picture 6" title="Fog"/>
          <p:cNvPicPr>
            <a:picLocks noChangeAspect="1"/>
          </p:cNvPicPr>
          <p:nvPr/>
        </p:nvPicPr>
        <p:blipFill>
          <a:blip r:embed="rId3"/>
          <a:stretch>
            <a:fillRect/>
          </a:stretch>
        </p:blipFill>
        <p:spPr>
          <a:xfrm>
            <a:off x="1589826" y="1334080"/>
            <a:ext cx="6042473" cy="2335386"/>
          </a:xfrm>
          <a:prstGeom prst="rect">
            <a:avLst/>
          </a:prstGeom>
        </p:spPr>
      </p:pic>
    </p:spTree>
    <p:extLst>
      <p:ext uri="{BB962C8B-B14F-4D97-AF65-F5344CB8AC3E}">
        <p14:creationId xmlns:p14="http://schemas.microsoft.com/office/powerpoint/2010/main" val="3771026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2313" y="5087937"/>
            <a:ext cx="7772400" cy="1362075"/>
          </a:xfrm>
        </p:spPr>
        <p:txBody>
          <a:bodyPr/>
          <a:lstStyle/>
          <a:p>
            <a:r>
              <a:rPr lang="en-US" dirty="0"/>
              <a:t>Defensive driving</a:t>
            </a:r>
          </a:p>
        </p:txBody>
      </p:sp>
      <p:sp>
        <p:nvSpPr>
          <p:cNvPr id="5" name="Text Placeholder 4"/>
          <p:cNvSpPr>
            <a:spLocks noGrp="1"/>
          </p:cNvSpPr>
          <p:nvPr>
            <p:ph type="body" idx="1"/>
          </p:nvPr>
        </p:nvSpPr>
        <p:spPr>
          <a:xfrm>
            <a:off x="722313" y="3656806"/>
            <a:ext cx="7772400" cy="1500187"/>
          </a:xfrm>
        </p:spPr>
        <p:txBody>
          <a:bodyPr>
            <a:normAutofit/>
          </a:bodyPr>
          <a:lstStyle/>
          <a:p>
            <a:r>
              <a:rPr lang="en-US" sz="2400" dirty="0"/>
              <a:t>Safe Driving Principles: Lesson 1</a:t>
            </a:r>
          </a:p>
        </p:txBody>
      </p:sp>
    </p:spTree>
    <p:extLst>
      <p:ext uri="{BB962C8B-B14F-4D97-AF65-F5344CB8AC3E}">
        <p14:creationId xmlns:p14="http://schemas.microsoft.com/office/powerpoint/2010/main" val="445786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133527"/>
            <a:ext cx="8229600" cy="1013224"/>
          </a:xfrm>
        </p:spPr>
        <p:txBody>
          <a:bodyPr>
            <a:normAutofit/>
          </a:bodyPr>
          <a:lstStyle/>
          <a:p>
            <a:pPr eaLnBrk="1" hangingPunct="1">
              <a:defRPr/>
            </a:pPr>
            <a:r>
              <a:rPr lang="en-US" dirty="0">
                <a:cs typeface="+mj-cs"/>
              </a:rPr>
              <a:t>Tailgating</a:t>
            </a:r>
          </a:p>
        </p:txBody>
      </p:sp>
      <p:sp>
        <p:nvSpPr>
          <p:cNvPr id="70659" name="Rectangle 3"/>
          <p:cNvSpPr>
            <a:spLocks noGrp="1" noChangeArrowheads="1"/>
          </p:cNvSpPr>
          <p:nvPr>
            <p:ph type="body" idx="1"/>
          </p:nvPr>
        </p:nvSpPr>
        <p:spPr>
          <a:xfrm>
            <a:off x="457200" y="1304640"/>
            <a:ext cx="8229600" cy="4821523"/>
          </a:xfrm>
        </p:spPr>
        <p:txBody>
          <a:bodyPr>
            <a:normAutofit/>
          </a:bodyPr>
          <a:lstStyle/>
          <a:p>
            <a:pPr eaLnBrk="1" hangingPunct="1">
              <a:lnSpc>
                <a:spcPct val="100000"/>
              </a:lnSpc>
              <a:defRPr/>
            </a:pPr>
            <a:r>
              <a:rPr lang="en-US" dirty="0"/>
              <a:t>Increases chances of a collision because of:</a:t>
            </a:r>
          </a:p>
          <a:p>
            <a:pPr lvl="1" eaLnBrk="1" hangingPunct="1">
              <a:lnSpc>
                <a:spcPct val="100000"/>
              </a:lnSpc>
              <a:defRPr/>
            </a:pPr>
            <a:r>
              <a:rPr lang="en-US" dirty="0"/>
              <a:t>Reduced reaction time</a:t>
            </a:r>
          </a:p>
          <a:p>
            <a:pPr lvl="1" eaLnBrk="1" hangingPunct="1">
              <a:lnSpc>
                <a:spcPct val="100000"/>
              </a:lnSpc>
              <a:defRPr/>
            </a:pPr>
            <a:r>
              <a:rPr lang="en-US" dirty="0"/>
              <a:t>Reduced sight distance</a:t>
            </a:r>
          </a:p>
          <a:p>
            <a:pPr eaLnBrk="1" hangingPunct="1">
              <a:lnSpc>
                <a:spcPct val="100000"/>
              </a:lnSpc>
              <a:defRPr/>
            </a:pPr>
            <a:r>
              <a:rPr lang="en-US" dirty="0"/>
              <a:t>Increases chances of panic stops, which can injure and frighten passengers</a:t>
            </a:r>
          </a:p>
          <a:p>
            <a:pPr>
              <a:lnSpc>
                <a:spcPct val="100000"/>
              </a:lnSpc>
              <a:defRPr/>
            </a:pPr>
            <a:r>
              <a:rPr lang="en-US" dirty="0"/>
              <a:t>Frightens/angers occupants of the vehicle ahead</a:t>
            </a:r>
          </a:p>
        </p:txBody>
      </p:sp>
      <p:sp>
        <p:nvSpPr>
          <p:cNvPr id="6" name="Rectangle 5"/>
          <p:cNvSpPr/>
          <p:nvPr/>
        </p:nvSpPr>
        <p:spPr>
          <a:xfrm>
            <a:off x="1261087" y="5176056"/>
            <a:ext cx="6621825" cy="1107996"/>
          </a:xfrm>
          <a:prstGeom prst="rect">
            <a:avLst/>
          </a:prstGeom>
          <a:noFill/>
        </p:spPr>
        <p:txBody>
          <a:bodyPr wrap="none" lIns="91440" tIns="45720" rIns="91440" bIns="45720">
            <a:spAutoFit/>
          </a:bodyPr>
          <a:lstStyle/>
          <a:p>
            <a:pPr algn="ctr"/>
            <a:r>
              <a:rPr lang="en-US" sz="6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DO NOT TAILGATE</a:t>
            </a:r>
          </a:p>
        </p:txBody>
      </p:sp>
      <p:sp>
        <p:nvSpPr>
          <p:cNvPr id="4" name="&quot;No&quot; Symbol 3" title="Do Not Symbol"/>
          <p:cNvSpPr/>
          <p:nvPr/>
        </p:nvSpPr>
        <p:spPr>
          <a:xfrm>
            <a:off x="3543348" y="4828090"/>
            <a:ext cx="2005990" cy="1803927"/>
          </a:xfrm>
          <a:prstGeom prst="noSmoking">
            <a:avLst/>
          </a:prstGeom>
          <a:solidFill>
            <a:srgbClr val="FF0000">
              <a:alpha val="36000"/>
            </a:srgbClr>
          </a:solidFill>
          <a:scene3d>
            <a:camera prst="orthographicFront">
              <a:rot lat="0" lon="6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61204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Space Management - Lane</a:t>
            </a:r>
          </a:p>
        </p:txBody>
      </p:sp>
      <p:sp>
        <p:nvSpPr>
          <p:cNvPr id="3" name="Content Placeholder 2"/>
          <p:cNvSpPr>
            <a:spLocks noGrp="1"/>
          </p:cNvSpPr>
          <p:nvPr>
            <p:ph idx="1"/>
          </p:nvPr>
        </p:nvSpPr>
        <p:spPr>
          <a:xfrm>
            <a:off x="457201" y="1374206"/>
            <a:ext cx="4869494" cy="4751957"/>
          </a:xfrm>
        </p:spPr>
        <p:txBody>
          <a:bodyPr>
            <a:normAutofit/>
          </a:bodyPr>
          <a:lstStyle/>
          <a:p>
            <a:pPr>
              <a:lnSpc>
                <a:spcPct val="100000"/>
              </a:lnSpc>
              <a:spcBef>
                <a:spcPts val="1000"/>
              </a:spcBef>
            </a:pPr>
            <a:r>
              <a:rPr lang="en-US" dirty="0"/>
              <a:t>Center yourself in lanes when possible to provide a “lane space cushion”</a:t>
            </a:r>
          </a:p>
          <a:p>
            <a:pPr lvl="1">
              <a:lnSpc>
                <a:spcPct val="100000"/>
              </a:lnSpc>
              <a:spcBef>
                <a:spcPts val="1000"/>
              </a:spcBef>
            </a:pPr>
            <a:r>
              <a:rPr lang="en-US" dirty="0"/>
              <a:t>Provides cushion area for reaction without affecting other travel lanes or objects on either side</a:t>
            </a:r>
          </a:p>
        </p:txBody>
      </p:sp>
      <p:pic>
        <p:nvPicPr>
          <p:cNvPr id="4" name="Picture 4" descr="3-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695" y="1443100"/>
            <a:ext cx="34274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773808" y="4176437"/>
            <a:ext cx="548448" cy="276999"/>
          </a:xfrm>
          <a:prstGeom prst="rect">
            <a:avLst/>
          </a:prstGeom>
          <a:solidFill>
            <a:schemeClr val="bg1"/>
          </a:solidFill>
        </p:spPr>
        <p:txBody>
          <a:bodyPr wrap="square" rtlCol="0">
            <a:spAutoFit/>
          </a:bodyPr>
          <a:lstStyle/>
          <a:p>
            <a:pPr algn="ctr"/>
            <a:r>
              <a:rPr lang="en-US" sz="1200" dirty="0"/>
              <a:t>8.5 Ft</a:t>
            </a:r>
          </a:p>
        </p:txBody>
      </p:sp>
      <p:sp>
        <p:nvSpPr>
          <p:cNvPr id="6" name="Rectangle 5" title="Motorcoach Width vs. Lane Widths Image"/>
          <p:cNvSpPr/>
          <p:nvPr/>
        </p:nvSpPr>
        <p:spPr>
          <a:xfrm>
            <a:off x="6748150" y="1603460"/>
            <a:ext cx="548448" cy="2334639"/>
          </a:xfrm>
          <a:prstGeom prst="rect">
            <a:avLst/>
          </a:prstGeom>
          <a:solidFill>
            <a:schemeClr val="accent1">
              <a:lumMod val="60000"/>
              <a:lumOff val="40000"/>
            </a:schemeClr>
          </a:solidFill>
          <a:effectLst>
            <a:glow rad="101600">
              <a:schemeClr val="bg1">
                <a:lumMod val="85000"/>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51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Space Management</a:t>
            </a:r>
          </a:p>
        </p:txBody>
      </p:sp>
      <p:sp>
        <p:nvSpPr>
          <p:cNvPr id="3" name="Content Placeholder 2"/>
          <p:cNvSpPr>
            <a:spLocks noGrp="1"/>
          </p:cNvSpPr>
          <p:nvPr>
            <p:ph idx="1"/>
          </p:nvPr>
        </p:nvSpPr>
        <p:spPr>
          <a:xfrm>
            <a:off x="3828080" y="1600200"/>
            <a:ext cx="4858719" cy="4525963"/>
          </a:xfrm>
        </p:spPr>
        <p:txBody>
          <a:bodyPr/>
          <a:lstStyle/>
          <a:p>
            <a:pPr>
              <a:lnSpc>
                <a:spcPct val="100000"/>
              </a:lnSpc>
            </a:pPr>
            <a:r>
              <a:rPr lang="en-US" dirty="0"/>
              <a:t>Maintain at least one open adjacent escape option when possible</a:t>
            </a:r>
          </a:p>
          <a:p>
            <a:pPr lvl="1">
              <a:lnSpc>
                <a:spcPct val="100000"/>
              </a:lnSpc>
            </a:pPr>
            <a:r>
              <a:rPr lang="en-US" dirty="0"/>
              <a:t>Unoccupied lane</a:t>
            </a:r>
          </a:p>
          <a:p>
            <a:pPr lvl="1">
              <a:lnSpc>
                <a:spcPct val="100000"/>
              </a:lnSpc>
            </a:pPr>
            <a:r>
              <a:rPr lang="en-US" dirty="0"/>
              <a:t>Available shoulder</a:t>
            </a:r>
          </a:p>
          <a:p>
            <a:pPr lvl="2"/>
            <a:r>
              <a:rPr lang="en-US" dirty="0"/>
              <a:t>Do not include soft shoulders or shoulders with large drop-offs</a:t>
            </a:r>
          </a:p>
        </p:txBody>
      </p:sp>
      <p:pic>
        <p:nvPicPr>
          <p:cNvPr id="4" name="Picture 3" descr="Space.png" title="Space management slid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75" y="1769773"/>
            <a:ext cx="3030529" cy="3414259"/>
          </a:xfrm>
          <a:prstGeom prst="rect">
            <a:avLst/>
          </a:prstGeom>
        </p:spPr>
      </p:pic>
    </p:spTree>
    <p:extLst>
      <p:ext uri="{BB962C8B-B14F-4D97-AF65-F5344CB8AC3E}">
        <p14:creationId xmlns:p14="http://schemas.microsoft.com/office/powerpoint/2010/main" val="219215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Lane Choice</a:t>
            </a:r>
          </a:p>
        </p:txBody>
      </p:sp>
      <p:sp>
        <p:nvSpPr>
          <p:cNvPr id="3" name="Content Placeholder 2"/>
          <p:cNvSpPr>
            <a:spLocks noGrp="1"/>
          </p:cNvSpPr>
          <p:nvPr>
            <p:ph idx="1"/>
          </p:nvPr>
        </p:nvSpPr>
        <p:spPr>
          <a:xfrm>
            <a:off x="457200" y="1276527"/>
            <a:ext cx="8229600" cy="4525963"/>
          </a:xfrm>
        </p:spPr>
        <p:txBody>
          <a:bodyPr/>
          <a:lstStyle/>
          <a:p>
            <a:pPr>
              <a:lnSpc>
                <a:spcPct val="100000"/>
              </a:lnSpc>
            </a:pPr>
            <a:r>
              <a:rPr lang="en-US" dirty="0"/>
              <a:t>Lane Changes</a:t>
            </a:r>
          </a:p>
          <a:p>
            <a:pPr lvl="1">
              <a:lnSpc>
                <a:spcPct val="100000"/>
              </a:lnSpc>
            </a:pPr>
            <a:r>
              <a:rPr lang="en-US" dirty="0"/>
              <a:t>Common cause of incidents &amp; collisions</a:t>
            </a:r>
          </a:p>
          <a:p>
            <a:pPr lvl="1">
              <a:lnSpc>
                <a:spcPct val="100000"/>
              </a:lnSpc>
            </a:pPr>
            <a:r>
              <a:rPr lang="en-US" dirty="0"/>
              <a:t>Limit frequency</a:t>
            </a:r>
          </a:p>
          <a:p>
            <a:pPr lvl="1">
              <a:lnSpc>
                <a:spcPct val="100000"/>
              </a:lnSpc>
            </a:pPr>
            <a:r>
              <a:rPr lang="en-US" dirty="0"/>
              <a:t>Change lanes and get into position early</a:t>
            </a:r>
          </a:p>
          <a:p>
            <a:pPr>
              <a:lnSpc>
                <a:spcPct val="100000"/>
              </a:lnSpc>
            </a:pPr>
            <a:r>
              <a:rPr lang="en-US" dirty="0"/>
              <a:t>Some lanes will have fewer vehicular conflicts</a:t>
            </a:r>
          </a:p>
          <a:p>
            <a:pPr lvl="1"/>
            <a:endParaRPr lang="en-US" dirty="0"/>
          </a:p>
        </p:txBody>
      </p:sp>
      <p:pic>
        <p:nvPicPr>
          <p:cNvPr id="5" name="Picture 4" descr="Passing Lane.png" title="Passing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427" y="4448013"/>
            <a:ext cx="4969426" cy="2190241"/>
          </a:xfrm>
          <a:prstGeom prst="rect">
            <a:avLst/>
          </a:prstGeom>
        </p:spPr>
      </p:pic>
    </p:spTree>
    <p:extLst>
      <p:ext uri="{BB962C8B-B14F-4D97-AF65-F5344CB8AC3E}">
        <p14:creationId xmlns:p14="http://schemas.microsoft.com/office/powerpoint/2010/main" val="1468282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Passing</a:t>
            </a:r>
          </a:p>
        </p:txBody>
      </p:sp>
      <p:sp>
        <p:nvSpPr>
          <p:cNvPr id="3" name="Content Placeholder 2"/>
          <p:cNvSpPr>
            <a:spLocks noGrp="1"/>
          </p:cNvSpPr>
          <p:nvPr>
            <p:ph idx="1"/>
          </p:nvPr>
        </p:nvSpPr>
        <p:spPr>
          <a:xfrm>
            <a:off x="457200" y="4593706"/>
            <a:ext cx="8229600" cy="1888538"/>
          </a:xfrm>
        </p:spPr>
        <p:txBody>
          <a:bodyPr>
            <a:normAutofit/>
          </a:bodyPr>
          <a:lstStyle/>
          <a:p>
            <a:r>
              <a:rPr lang="en-US" dirty="0"/>
              <a:t>Almost always optional</a:t>
            </a:r>
          </a:p>
          <a:p>
            <a:r>
              <a:rPr lang="en-US" dirty="0"/>
              <a:t>Can be very dangerous</a:t>
            </a:r>
          </a:p>
          <a:p>
            <a:r>
              <a:rPr lang="en-US" dirty="0"/>
              <a:t>Assess need and hazards before passing</a:t>
            </a:r>
          </a:p>
        </p:txBody>
      </p:sp>
      <p:sp>
        <p:nvSpPr>
          <p:cNvPr id="6" name="Rounded Rectangle 5" title="Assess meed amd jazards before passing"/>
          <p:cNvSpPr/>
          <p:nvPr/>
        </p:nvSpPr>
        <p:spPr>
          <a:xfrm>
            <a:off x="457200" y="5808356"/>
            <a:ext cx="6858000" cy="623088"/>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Passing.png" title="Bus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697" y="1257114"/>
            <a:ext cx="6716797" cy="2980512"/>
          </a:xfrm>
          <a:prstGeom prst="rect">
            <a:avLst/>
          </a:prstGeom>
        </p:spPr>
      </p:pic>
    </p:spTree>
    <p:extLst>
      <p:ext uri="{BB962C8B-B14F-4D97-AF65-F5344CB8AC3E}">
        <p14:creationId xmlns:p14="http://schemas.microsoft.com/office/powerpoint/2010/main" val="1484027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89925"/>
            <a:ext cx="8229600" cy="1013224"/>
          </a:xfrm>
        </p:spPr>
        <p:style>
          <a:lnRef idx="2">
            <a:schemeClr val="accent2"/>
          </a:lnRef>
          <a:fillRef idx="1">
            <a:schemeClr val="lt1"/>
          </a:fillRef>
          <a:effectRef idx="0">
            <a:schemeClr val="accent2"/>
          </a:effectRef>
          <a:fontRef idx="minor">
            <a:schemeClr val="dk1"/>
          </a:fontRef>
        </p:style>
        <p:txBody>
          <a:bodyPr/>
          <a:lstStyle/>
          <a:p>
            <a:pPr eaLnBrk="1" hangingPunct="1">
              <a:defRPr/>
            </a:pPr>
            <a:r>
              <a:rPr lang="en-US" dirty="0">
                <a:cs typeface="+mj-cs"/>
              </a:rPr>
              <a:t>YOU SHOULD NOT PASS WHEN</a:t>
            </a:r>
          </a:p>
        </p:txBody>
      </p:sp>
      <p:sp>
        <p:nvSpPr>
          <p:cNvPr id="28675" name="Rectangle 3"/>
          <p:cNvSpPr>
            <a:spLocks noGrp="1" noChangeArrowheads="1"/>
          </p:cNvSpPr>
          <p:nvPr>
            <p:ph type="body" idx="1"/>
          </p:nvPr>
        </p:nvSpPr>
        <p:spPr>
          <a:xfrm>
            <a:off x="457200" y="1374206"/>
            <a:ext cx="3860800" cy="4967327"/>
          </a:xfrm>
        </p:spPr>
        <p:txBody>
          <a:bodyPr>
            <a:noAutofit/>
          </a:bodyPr>
          <a:lstStyle/>
          <a:p>
            <a:pPr>
              <a:defRPr/>
            </a:pPr>
            <a:r>
              <a:rPr lang="en-US" sz="2800" dirty="0"/>
              <a:t>It is a no passing zone</a:t>
            </a:r>
          </a:p>
          <a:p>
            <a:pPr>
              <a:defRPr/>
            </a:pPr>
            <a:r>
              <a:rPr lang="en-US" sz="2800" dirty="0"/>
              <a:t>Traffic conditions do   not permit it</a:t>
            </a:r>
          </a:p>
          <a:p>
            <a:pPr>
              <a:defRPr/>
            </a:pPr>
            <a:r>
              <a:rPr lang="en-US" sz="2800" dirty="0"/>
              <a:t>Within or near an intersection</a:t>
            </a:r>
          </a:p>
          <a:p>
            <a:pPr>
              <a:defRPr/>
            </a:pPr>
            <a:r>
              <a:rPr lang="en-US" sz="2800" dirty="0"/>
              <a:t>Approaching or in a tunnel</a:t>
            </a:r>
          </a:p>
          <a:p>
            <a:pPr>
              <a:defRPr/>
            </a:pPr>
            <a:r>
              <a:rPr lang="en-US" sz="2800" dirty="0"/>
              <a:t>On a curve</a:t>
            </a:r>
          </a:p>
          <a:p>
            <a:pPr>
              <a:defRPr/>
            </a:pPr>
            <a:r>
              <a:rPr lang="en-US" sz="2800" dirty="0"/>
              <a:t>On or near a railroad crossing</a:t>
            </a:r>
          </a:p>
        </p:txBody>
      </p:sp>
      <p:sp>
        <p:nvSpPr>
          <p:cNvPr id="5" name="Rectangle 3"/>
          <p:cNvSpPr txBox="1">
            <a:spLocks noChangeArrowheads="1"/>
          </p:cNvSpPr>
          <p:nvPr/>
        </p:nvSpPr>
        <p:spPr>
          <a:xfrm>
            <a:off x="5269824" y="1374206"/>
            <a:ext cx="3416975" cy="2719981"/>
          </a:xfrm>
          <a:prstGeom prst="rect">
            <a:avLst/>
          </a:prstGeom>
        </p:spPr>
        <p:txBody>
          <a:bodyPr vert="horz" lIns="91440" tIns="45720" rIns="91440" bIns="45720" rtlCol="0">
            <a:normAutofit/>
          </a:bodyPr>
          <a:lstStyle>
            <a:lvl1pPr marL="342900" indent="-342900" algn="l" defTabSz="457200" rtl="0" eaLnBrk="1" latinLnBrk="0" hangingPunct="1">
              <a:lnSpc>
                <a:spcPct val="120000"/>
              </a:lnSpc>
              <a:spcBef>
                <a:spcPct val="20000"/>
              </a:spcBef>
              <a:buFont typeface="Arial"/>
              <a:buChar char="•"/>
              <a:defRPr sz="3000" kern="1200">
                <a:solidFill>
                  <a:schemeClr val="tx1"/>
                </a:solidFill>
                <a:latin typeface="+mn-lt"/>
                <a:ea typeface="+mn-ea"/>
                <a:cs typeface="+mn-cs"/>
              </a:defRPr>
            </a:lvl1pPr>
            <a:lvl2pPr marL="742950" indent="-285750" algn="l" defTabSz="457200" rtl="0" eaLnBrk="1" latinLnBrk="0" hangingPunct="1">
              <a:lnSpc>
                <a:spcPct val="110000"/>
              </a:lnSpc>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spcAft>
                <a:spcPts val="1200"/>
              </a:spcAft>
              <a:defRPr/>
            </a:pPr>
            <a:r>
              <a:rPr lang="en-US" sz="2800" dirty="0"/>
              <a:t>Going up a hill and losing speed</a:t>
            </a:r>
          </a:p>
          <a:p>
            <a:pPr>
              <a:lnSpc>
                <a:spcPct val="100000"/>
              </a:lnSpc>
              <a:spcBef>
                <a:spcPts val="0"/>
              </a:spcBef>
              <a:spcAft>
                <a:spcPts val="1200"/>
              </a:spcAft>
              <a:defRPr/>
            </a:pPr>
            <a:r>
              <a:rPr lang="en-US" sz="2800" dirty="0"/>
              <a:t>On a bridge</a:t>
            </a:r>
          </a:p>
          <a:p>
            <a:pPr>
              <a:lnSpc>
                <a:spcPct val="100000"/>
              </a:lnSpc>
              <a:spcBef>
                <a:spcPts val="0"/>
              </a:spcBef>
              <a:spcAft>
                <a:spcPts val="1200"/>
              </a:spcAft>
              <a:defRPr/>
            </a:pPr>
            <a:r>
              <a:rPr lang="en-US" sz="2800" dirty="0"/>
              <a:t>At the crest of a hill</a:t>
            </a:r>
            <a:r>
              <a:rPr lang="en-US" sz="2000" dirty="0"/>
              <a:t>	</a:t>
            </a:r>
          </a:p>
          <a:p>
            <a:pPr>
              <a:lnSpc>
                <a:spcPct val="100000"/>
              </a:lnSpc>
              <a:spcBef>
                <a:spcPts val="1000"/>
              </a:spcBef>
              <a:spcAft>
                <a:spcPct val="30000"/>
              </a:spcAft>
              <a:defRPr/>
            </a:pPr>
            <a:endParaRPr lang="en-US" sz="2600" dirty="0"/>
          </a:p>
        </p:txBody>
      </p:sp>
      <p:pic>
        <p:nvPicPr>
          <p:cNvPr id="2" name="Picture 1" title="Do not p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641" y="2028881"/>
            <a:ext cx="873594" cy="1091993"/>
          </a:xfrm>
          <a:prstGeom prst="rect">
            <a:avLst/>
          </a:prstGeom>
        </p:spPr>
      </p:pic>
      <p:pic>
        <p:nvPicPr>
          <p:cNvPr id="6" name="Picture 5" title="Do not overtake and pass at these locations carto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6641" y="3642249"/>
            <a:ext cx="4661476" cy="3089892"/>
          </a:xfrm>
          <a:prstGeom prst="rect">
            <a:avLst/>
          </a:prstGeom>
        </p:spPr>
      </p:pic>
    </p:spTree>
    <p:extLst>
      <p:ext uri="{BB962C8B-B14F-4D97-AF65-F5344CB8AC3E}">
        <p14:creationId xmlns:p14="http://schemas.microsoft.com/office/powerpoint/2010/main" val="157600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General Passing Procedure</a:t>
            </a:r>
          </a:p>
        </p:txBody>
      </p:sp>
      <p:sp>
        <p:nvSpPr>
          <p:cNvPr id="3" name="Content Placeholder 2"/>
          <p:cNvSpPr>
            <a:spLocks noGrp="1"/>
          </p:cNvSpPr>
          <p:nvPr>
            <p:ph idx="1"/>
          </p:nvPr>
        </p:nvSpPr>
        <p:spPr>
          <a:xfrm>
            <a:off x="457200" y="1366839"/>
            <a:ext cx="4150659" cy="4784580"/>
          </a:xfrm>
        </p:spPr>
        <p:txBody>
          <a:bodyPr>
            <a:normAutofit/>
          </a:bodyPr>
          <a:lstStyle/>
          <a:p>
            <a:pPr marL="514350" indent="-514350">
              <a:lnSpc>
                <a:spcPct val="100000"/>
              </a:lnSpc>
              <a:spcBef>
                <a:spcPts val="1000"/>
              </a:spcBef>
              <a:buFont typeface="+mj-lt"/>
              <a:buAutoNum type="arabicPeriod"/>
            </a:pPr>
            <a:r>
              <a:rPr lang="en-US" dirty="0"/>
              <a:t>Maintain safe following interval</a:t>
            </a:r>
            <a:endParaRPr lang="en-US" sz="1000" dirty="0"/>
          </a:p>
          <a:p>
            <a:pPr marL="514350" indent="-514350">
              <a:lnSpc>
                <a:spcPct val="100000"/>
              </a:lnSpc>
              <a:spcBef>
                <a:spcPts val="1000"/>
              </a:spcBef>
              <a:buFont typeface="+mj-lt"/>
              <a:buAutoNum type="arabicPeriod"/>
            </a:pPr>
            <a:r>
              <a:rPr lang="en-US" dirty="0"/>
              <a:t>Decide if safe</a:t>
            </a:r>
          </a:p>
          <a:p>
            <a:pPr marL="514350" indent="-514350">
              <a:lnSpc>
                <a:spcPct val="100000"/>
              </a:lnSpc>
              <a:spcBef>
                <a:spcPts val="1000"/>
              </a:spcBef>
              <a:buFont typeface="+mj-lt"/>
              <a:buAutoNum type="arabicPeriod"/>
            </a:pPr>
            <a:endParaRPr lang="en-US" sz="2800" dirty="0"/>
          </a:p>
          <a:p>
            <a:pPr marL="514350" indent="-514350">
              <a:lnSpc>
                <a:spcPct val="100000"/>
              </a:lnSpc>
              <a:spcBef>
                <a:spcPts val="1000"/>
              </a:spcBef>
              <a:buFont typeface="+mj-lt"/>
              <a:buAutoNum type="arabicPeriod"/>
            </a:pPr>
            <a:endParaRPr lang="en-US" sz="2800" dirty="0"/>
          </a:p>
          <a:p>
            <a:pPr marL="514350" indent="-514350">
              <a:lnSpc>
                <a:spcPct val="100000"/>
              </a:lnSpc>
              <a:spcBef>
                <a:spcPts val="1000"/>
              </a:spcBef>
              <a:buFont typeface="+mj-lt"/>
              <a:buAutoNum type="arabicPeriod"/>
            </a:pPr>
            <a:r>
              <a:rPr lang="en-US" dirty="0"/>
              <a:t>Activate signal, wait at least 3 seconds</a:t>
            </a:r>
          </a:p>
        </p:txBody>
      </p:sp>
      <p:pic>
        <p:nvPicPr>
          <p:cNvPr id="5" name="Picture 4" title="Pass with care"/>
          <p:cNvPicPr>
            <a:picLocks noChangeAspect="1"/>
          </p:cNvPicPr>
          <p:nvPr/>
        </p:nvPicPr>
        <p:blipFill>
          <a:blip r:embed="rId3"/>
          <a:stretch>
            <a:fillRect/>
          </a:stretch>
        </p:blipFill>
        <p:spPr>
          <a:xfrm>
            <a:off x="987392" y="3358082"/>
            <a:ext cx="2164391" cy="1132297"/>
          </a:xfrm>
          <a:prstGeom prst="rect">
            <a:avLst/>
          </a:prstGeom>
        </p:spPr>
      </p:pic>
      <p:sp>
        <p:nvSpPr>
          <p:cNvPr id="4" name="TextBox 3"/>
          <p:cNvSpPr txBox="1"/>
          <p:nvPr/>
        </p:nvSpPr>
        <p:spPr>
          <a:xfrm>
            <a:off x="4913933" y="1611958"/>
            <a:ext cx="3772867" cy="3970318"/>
          </a:xfrm>
          <a:prstGeom prst="rect">
            <a:avLst/>
          </a:prstGeom>
          <a:ln w="50800"/>
        </p:spPr>
        <p:style>
          <a:lnRef idx="2">
            <a:schemeClr val="accent6"/>
          </a:lnRef>
          <a:fillRef idx="1">
            <a:schemeClr val="lt1"/>
          </a:fillRef>
          <a:effectRef idx="0">
            <a:schemeClr val="accent6"/>
          </a:effectRef>
          <a:fontRef idx="minor">
            <a:schemeClr val="dk1"/>
          </a:fontRef>
        </p:style>
        <p:txBody>
          <a:bodyPr wrap="square" lIns="0" tIns="45720" rIns="274320" bIns="91440" rtlCol="0">
            <a:spAutoFit/>
          </a:bodyPr>
          <a:lstStyle/>
          <a:p>
            <a:pPr lvl="1" algn="ctr">
              <a:lnSpc>
                <a:spcPct val="100000"/>
              </a:lnSpc>
              <a:spcBef>
                <a:spcPts val="1000"/>
              </a:spcBef>
            </a:pPr>
            <a:r>
              <a:rPr lang="en-US" sz="2800" dirty="0"/>
              <a:t>Legal?</a:t>
            </a:r>
          </a:p>
          <a:p>
            <a:pPr lvl="1" algn="ctr">
              <a:lnSpc>
                <a:spcPct val="100000"/>
              </a:lnSpc>
              <a:spcBef>
                <a:spcPts val="1000"/>
              </a:spcBef>
            </a:pPr>
            <a:r>
              <a:rPr lang="en-US" sz="2800" dirty="0"/>
              <a:t>Enough room?</a:t>
            </a:r>
          </a:p>
          <a:p>
            <a:pPr lvl="1" algn="ctr">
              <a:lnSpc>
                <a:spcPct val="100000"/>
              </a:lnSpc>
              <a:spcBef>
                <a:spcPts val="1000"/>
              </a:spcBef>
            </a:pPr>
            <a:r>
              <a:rPr lang="en-US" sz="2800" dirty="0"/>
              <a:t>Any visible, potential conflicts affecting the space you’ll be using?</a:t>
            </a:r>
          </a:p>
          <a:p>
            <a:pPr lvl="1" algn="ctr">
              <a:lnSpc>
                <a:spcPct val="100000"/>
              </a:lnSpc>
              <a:spcBef>
                <a:spcPts val="1000"/>
              </a:spcBef>
            </a:pPr>
            <a:r>
              <a:rPr lang="en-US" sz="2800" dirty="0"/>
              <a:t>Anyone trying to pass you?</a:t>
            </a:r>
          </a:p>
        </p:txBody>
      </p:sp>
    </p:spTree>
    <p:extLst>
      <p:ext uri="{BB962C8B-B14F-4D97-AF65-F5344CB8AC3E}">
        <p14:creationId xmlns:p14="http://schemas.microsoft.com/office/powerpoint/2010/main" val="9668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General Passing Procedure</a:t>
            </a:r>
          </a:p>
        </p:txBody>
      </p:sp>
      <p:sp>
        <p:nvSpPr>
          <p:cNvPr id="3" name="Content Placeholder 2"/>
          <p:cNvSpPr>
            <a:spLocks noGrp="1"/>
          </p:cNvSpPr>
          <p:nvPr>
            <p:ph idx="1"/>
          </p:nvPr>
        </p:nvSpPr>
        <p:spPr>
          <a:xfrm>
            <a:off x="457199" y="1296283"/>
            <a:ext cx="8125523" cy="4101217"/>
          </a:xfrm>
        </p:spPr>
        <p:txBody>
          <a:bodyPr>
            <a:noAutofit/>
          </a:bodyPr>
          <a:lstStyle/>
          <a:p>
            <a:pPr marL="514350" indent="-514350">
              <a:lnSpc>
                <a:spcPct val="110000"/>
              </a:lnSpc>
              <a:buFont typeface="+mj-lt"/>
              <a:buAutoNum type="arabicPeriod" startAt="4"/>
            </a:pPr>
            <a:r>
              <a:rPr lang="en-US" dirty="0"/>
              <a:t>Check mirrors, move to adjacent lane when clear</a:t>
            </a:r>
          </a:p>
          <a:p>
            <a:pPr marL="514350" indent="-514350">
              <a:lnSpc>
                <a:spcPct val="110000"/>
              </a:lnSpc>
              <a:buFont typeface="+mj-lt"/>
              <a:buAutoNum type="arabicPeriod" startAt="4"/>
            </a:pPr>
            <a:r>
              <a:rPr lang="en-US" dirty="0"/>
              <a:t>Complete pass quickly</a:t>
            </a:r>
          </a:p>
          <a:p>
            <a:pPr marL="514350" indent="-514350">
              <a:lnSpc>
                <a:spcPct val="110000"/>
              </a:lnSpc>
              <a:buFont typeface="+mj-lt"/>
              <a:buAutoNum type="arabicPeriod" startAt="6"/>
            </a:pPr>
            <a:r>
              <a:rPr lang="en-US" dirty="0"/>
              <a:t>When you see overtaken vehicle in side mirror, activate signal to return to lane</a:t>
            </a:r>
          </a:p>
          <a:p>
            <a:pPr marL="514350" indent="-514350">
              <a:lnSpc>
                <a:spcPct val="110000"/>
              </a:lnSpc>
              <a:buFont typeface="+mj-lt"/>
              <a:buAutoNum type="arabicPeriod" startAt="6"/>
            </a:pPr>
            <a:r>
              <a:rPr lang="en-US" dirty="0"/>
              <a:t>After 3 seconds, re-check clearance before moving lanes</a:t>
            </a:r>
          </a:p>
        </p:txBody>
      </p:sp>
      <p:pic>
        <p:nvPicPr>
          <p:cNvPr id="5" name="Picture 4" descr="Passing Side.png" title="Passing Side ima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189" y="4894331"/>
            <a:ext cx="3931488" cy="1825562"/>
          </a:xfrm>
          <a:prstGeom prst="rect">
            <a:avLst/>
          </a:prstGeom>
        </p:spPr>
      </p:pic>
      <p:sp>
        <p:nvSpPr>
          <p:cNvPr id="4" name="Rounded Rectangle 3"/>
          <p:cNvSpPr/>
          <p:nvPr/>
        </p:nvSpPr>
        <p:spPr>
          <a:xfrm>
            <a:off x="4567189" y="1949809"/>
            <a:ext cx="4015533" cy="538763"/>
          </a:xfrm>
          <a:prstGeom prst="roundRect">
            <a:avLst/>
          </a:prstGeom>
          <a:solidFill>
            <a:schemeClr val="accent2">
              <a:lumMod val="75000"/>
            </a:schemeClr>
          </a:solid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Do NOT linger in blind spots</a:t>
            </a:r>
          </a:p>
        </p:txBody>
      </p:sp>
    </p:spTree>
    <p:extLst>
      <p:ext uri="{BB962C8B-B14F-4D97-AF65-F5344CB8AC3E}">
        <p14:creationId xmlns:p14="http://schemas.microsoft.com/office/powerpoint/2010/main" val="3907700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Passing – Two Lane Roadway</a:t>
            </a:r>
          </a:p>
        </p:txBody>
      </p:sp>
      <p:sp>
        <p:nvSpPr>
          <p:cNvPr id="3" name="Content Placeholder 2"/>
          <p:cNvSpPr>
            <a:spLocks noGrp="1"/>
          </p:cNvSpPr>
          <p:nvPr>
            <p:ph idx="1"/>
          </p:nvPr>
        </p:nvSpPr>
        <p:spPr>
          <a:xfrm>
            <a:off x="457200" y="4151339"/>
            <a:ext cx="8229600" cy="1300428"/>
          </a:xfrm>
        </p:spPr>
        <p:txBody>
          <a:bodyPr>
            <a:normAutofit/>
          </a:bodyPr>
          <a:lstStyle/>
          <a:p>
            <a:pPr algn="ctr">
              <a:buFont typeface="Arial" panose="020B0604020202020204" pitchFamily="34" charset="0"/>
              <a:buChar char="•"/>
            </a:pPr>
            <a:r>
              <a:rPr lang="en-US" dirty="0"/>
              <a:t>Dangerous</a:t>
            </a:r>
          </a:p>
          <a:p>
            <a:pPr algn="ctr">
              <a:buFont typeface="Arial" panose="020B0604020202020204" pitchFamily="34" charset="0"/>
              <a:buChar char="•"/>
            </a:pPr>
            <a:r>
              <a:rPr lang="en-US" dirty="0"/>
              <a:t>Not necessary in many cases</a:t>
            </a:r>
          </a:p>
        </p:txBody>
      </p:sp>
      <p:pic>
        <p:nvPicPr>
          <p:cNvPr id="5" name="Picture 4" title="Two lane roadwat ima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921" y="1347162"/>
            <a:ext cx="7633364" cy="2603766"/>
          </a:xfrm>
          <a:prstGeom prst="rect">
            <a:avLst/>
          </a:prstGeom>
        </p:spPr>
      </p:pic>
      <p:sp>
        <p:nvSpPr>
          <p:cNvPr id="4" name="Rounded Rectangle 3"/>
          <p:cNvSpPr/>
          <p:nvPr/>
        </p:nvSpPr>
        <p:spPr>
          <a:xfrm>
            <a:off x="756921" y="5652178"/>
            <a:ext cx="7633364" cy="654212"/>
          </a:xfrm>
          <a:prstGeom prst="roundRect">
            <a:avLst/>
          </a:prstGeom>
          <a:solidFill>
            <a:schemeClr val="accent2"/>
          </a:solidFill>
          <a:ln>
            <a:solidFill>
              <a:schemeClr val="accent6">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lvl="0" algn="ctr"/>
            <a:r>
              <a:rPr lang="en-US" sz="3000" dirty="0">
                <a:solidFill>
                  <a:prstClr val="black"/>
                </a:solidFill>
              </a:rPr>
              <a:t>Avoid unless emergency or ideal conditions</a:t>
            </a:r>
          </a:p>
        </p:txBody>
      </p:sp>
    </p:spTree>
    <p:extLst>
      <p:ext uri="{BB962C8B-B14F-4D97-AF65-F5344CB8AC3E}">
        <p14:creationId xmlns:p14="http://schemas.microsoft.com/office/powerpoint/2010/main" val="3638780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Merging</a:t>
            </a:r>
          </a:p>
        </p:txBody>
      </p:sp>
      <p:graphicFrame>
        <p:nvGraphicFramePr>
          <p:cNvPr id="5" name="Table 4" descr="- Monitor traffic ahead of you in the merge lane&#10;-Never assume they will merge, even if opening avalaible "/>
          <p:cNvGraphicFramePr>
            <a:graphicFrameLocks noGrp="1"/>
          </p:cNvGraphicFramePr>
          <p:nvPr>
            <p:extLst>
              <p:ext uri="{D42A27DB-BD31-4B8C-83A1-F6EECF244321}">
                <p14:modId xmlns:p14="http://schemas.microsoft.com/office/powerpoint/2010/main" val="3555905647"/>
              </p:ext>
            </p:extLst>
          </p:nvPr>
        </p:nvGraphicFramePr>
        <p:xfrm>
          <a:off x="367397" y="1640719"/>
          <a:ext cx="4648813" cy="1950720"/>
        </p:xfrm>
        <a:graphic>
          <a:graphicData uri="http://schemas.openxmlformats.org/drawingml/2006/table">
            <a:tbl>
              <a:tblPr firstRow="1" bandRow="1">
                <a:tableStyleId>{5940675A-B579-460E-94D1-54222C63F5DA}</a:tableStyleId>
              </a:tblPr>
              <a:tblGrid>
                <a:gridCol w="4648813">
                  <a:extLst>
                    <a:ext uri="{9D8B030D-6E8A-4147-A177-3AD203B41FA5}">
                      <a16:colId xmlns:a16="http://schemas.microsoft.com/office/drawing/2014/main" val="20000"/>
                    </a:ext>
                  </a:extLst>
                </a:gridCol>
              </a:tblGrid>
              <a:tr h="8246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solidFill>
                            <a:srgbClr val="FFFFFF"/>
                          </a:solidFill>
                        </a:rPr>
                        <a:t>Monitor traffic ahead of you in the merge lane</a:t>
                      </a:r>
                    </a:p>
                  </a:txBody>
                  <a:tcPr marL="182880" marR="182880" marT="91440" marB="91440">
                    <a:solidFill>
                      <a:schemeClr val="accent3">
                        <a:lumMod val="75000"/>
                      </a:schemeClr>
                    </a:solidFill>
                  </a:tcPr>
                </a:tc>
                <a:extLst>
                  <a:ext uri="{0D108BD9-81ED-4DB2-BD59-A6C34878D82A}">
                    <a16:rowId xmlns:a16="http://schemas.microsoft.com/office/drawing/2014/main" val="10000"/>
                  </a:ext>
                </a:extLst>
              </a:tr>
              <a:tr h="972413">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600" dirty="0"/>
                        <a:t>Never assume they will merge, even if opening available</a:t>
                      </a:r>
                    </a:p>
                  </a:txBody>
                  <a:tcPr marL="182880" marR="182880" marT="91440" marB="91440">
                    <a:solidFill>
                      <a:schemeClr val="accent3">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7" name="Table 6" descr="-Traffic on roadway may speed up to close gap.&#10;-Traffic from far lanes may move into gap.&#10;-Traffic from far lanes may move into gap.&#10;Traffic behind you on merge ramp may slingshot around you into the gap." title="Identified merge opening/gap can close "/>
          <p:cNvGraphicFramePr>
            <a:graphicFrameLocks noGrp="1"/>
          </p:cNvGraphicFramePr>
          <p:nvPr>
            <p:extLst>
              <p:ext uri="{D42A27DB-BD31-4B8C-83A1-F6EECF244321}">
                <p14:modId xmlns:p14="http://schemas.microsoft.com/office/powerpoint/2010/main" val="1813587140"/>
              </p:ext>
            </p:extLst>
          </p:nvPr>
        </p:nvGraphicFramePr>
        <p:xfrm>
          <a:off x="367397" y="3958258"/>
          <a:ext cx="8460521" cy="2712720"/>
        </p:xfrm>
        <a:graphic>
          <a:graphicData uri="http://schemas.openxmlformats.org/drawingml/2006/table">
            <a:tbl>
              <a:tblPr firstRow="1" bandRow="1">
                <a:tableStyleId>{5940675A-B579-460E-94D1-54222C63F5DA}</a:tableStyleId>
              </a:tblPr>
              <a:tblGrid>
                <a:gridCol w="8460521">
                  <a:extLst>
                    <a:ext uri="{9D8B030D-6E8A-4147-A177-3AD203B41FA5}">
                      <a16:colId xmlns:a16="http://schemas.microsoft.com/office/drawing/2014/main" val="20000"/>
                    </a:ext>
                  </a:extLst>
                </a:gridCol>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solidFill>
                            <a:srgbClr val="FFFFFF"/>
                          </a:solidFill>
                        </a:rPr>
                        <a:t>Identified merge opening/gap can close</a:t>
                      </a:r>
                    </a:p>
                  </a:txBody>
                  <a:tcPr marL="182880" marR="182880" marT="91440" marB="91440">
                    <a:solidFill>
                      <a:schemeClr val="accent6">
                        <a:lumMod val="50000"/>
                      </a:schemeClr>
                    </a:solidFill>
                  </a:tcPr>
                </a:tc>
                <a:extLst>
                  <a:ext uri="{0D108BD9-81ED-4DB2-BD59-A6C34878D82A}">
                    <a16:rowId xmlns:a16="http://schemas.microsoft.com/office/drawing/2014/main" val="10000"/>
                  </a:ext>
                </a:extLst>
              </a:tr>
              <a:tr h="37084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600" dirty="0"/>
                        <a:t>Traffic on roadway may speed up to close gap</a:t>
                      </a:r>
                    </a:p>
                  </a:txBody>
                  <a:tcPr marL="182880" marR="182880" marT="91440" marB="91440">
                    <a:solidFill>
                      <a:schemeClr val="accent6">
                        <a:lumMod val="60000"/>
                        <a:lumOff val="40000"/>
                      </a:schemeClr>
                    </a:solidFill>
                  </a:tcPr>
                </a:tc>
                <a:extLst>
                  <a:ext uri="{0D108BD9-81ED-4DB2-BD59-A6C34878D82A}">
                    <a16:rowId xmlns:a16="http://schemas.microsoft.com/office/drawing/2014/main" val="10001"/>
                  </a:ext>
                </a:extLst>
              </a:tr>
              <a:tr h="37084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600" dirty="0"/>
                        <a:t>Traffic from far lanes may move into gap</a:t>
                      </a:r>
                    </a:p>
                  </a:txBody>
                  <a:tcPr marL="182880" marR="182880" marT="91440" marB="91440">
                    <a:solidFill>
                      <a:schemeClr val="accent6">
                        <a:lumMod val="60000"/>
                        <a:lumOff val="40000"/>
                      </a:schemeClr>
                    </a:solidFill>
                  </a:tcPr>
                </a:tc>
                <a:extLst>
                  <a:ext uri="{0D108BD9-81ED-4DB2-BD59-A6C34878D82A}">
                    <a16:rowId xmlns:a16="http://schemas.microsoft.com/office/drawing/2014/main" val="10002"/>
                  </a:ext>
                </a:extLst>
              </a:tr>
              <a:tr h="37084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600" dirty="0"/>
                        <a:t>Traffic behind you on merge ramp may slingshot around you into gap</a:t>
                      </a:r>
                    </a:p>
                  </a:txBody>
                  <a:tcPr marL="182880" marR="182880" marT="91440" marB="91440">
                    <a:solidFill>
                      <a:schemeClr val="accent6">
                        <a:lumMod val="60000"/>
                        <a:lumOff val="40000"/>
                      </a:schemeClr>
                    </a:solidFill>
                  </a:tcPr>
                </a:tc>
                <a:extLst>
                  <a:ext uri="{0D108BD9-81ED-4DB2-BD59-A6C34878D82A}">
                    <a16:rowId xmlns:a16="http://schemas.microsoft.com/office/drawing/2014/main" val="10003"/>
                  </a:ext>
                </a:extLst>
              </a:tr>
            </a:tbl>
          </a:graphicData>
        </a:graphic>
      </p:graphicFrame>
      <p:pic>
        <p:nvPicPr>
          <p:cNvPr id="4" name="Picture 3" descr="Merge.png" title="Merge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602" y="1462730"/>
            <a:ext cx="3465318" cy="2377423"/>
          </a:xfrm>
          <a:prstGeom prst="rect">
            <a:avLst/>
          </a:prstGeom>
        </p:spPr>
      </p:pic>
    </p:spTree>
    <p:extLst>
      <p:ext uri="{BB962C8B-B14F-4D97-AF65-F5344CB8AC3E}">
        <p14:creationId xmlns:p14="http://schemas.microsoft.com/office/powerpoint/2010/main" val="3366367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Defensive Driving Concepts</a:t>
            </a:r>
          </a:p>
        </p:txBody>
      </p:sp>
      <p:sp>
        <p:nvSpPr>
          <p:cNvPr id="3" name="Content Placeholder 2"/>
          <p:cNvSpPr>
            <a:spLocks noGrp="1"/>
          </p:cNvSpPr>
          <p:nvPr>
            <p:ph idx="1"/>
          </p:nvPr>
        </p:nvSpPr>
        <p:spPr>
          <a:xfrm>
            <a:off x="302217" y="1277302"/>
            <a:ext cx="8229600" cy="3688721"/>
          </a:xfrm>
        </p:spPr>
        <p:txBody>
          <a:bodyPr>
            <a:normAutofit/>
          </a:bodyPr>
          <a:lstStyle/>
          <a:p>
            <a:pPr>
              <a:lnSpc>
                <a:spcPct val="100000"/>
              </a:lnSpc>
            </a:pPr>
            <a:r>
              <a:rPr lang="en-US" dirty="0"/>
              <a:t>Detect potential hazards as early as possible </a:t>
            </a:r>
          </a:p>
          <a:p>
            <a:pPr lvl="1">
              <a:lnSpc>
                <a:spcPct val="100000"/>
              </a:lnSpc>
            </a:pPr>
            <a:r>
              <a:rPr lang="en-US" dirty="0"/>
              <a:t>increases the amount of time for decision time and reaction time</a:t>
            </a:r>
          </a:p>
          <a:p>
            <a:pPr>
              <a:lnSpc>
                <a:spcPct val="100000"/>
              </a:lnSpc>
            </a:pPr>
            <a:r>
              <a:rPr lang="en-US" dirty="0"/>
              <a:t>Maintain separation from surrounding vehicles and other objects</a:t>
            </a:r>
          </a:p>
          <a:p>
            <a:pPr lvl="1">
              <a:lnSpc>
                <a:spcPct val="100000"/>
              </a:lnSpc>
            </a:pPr>
            <a:r>
              <a:rPr lang="en-US" dirty="0"/>
              <a:t>increases the opportunity to respond safely to emergencies and driver errors</a:t>
            </a:r>
          </a:p>
        </p:txBody>
      </p:sp>
      <p:pic>
        <p:nvPicPr>
          <p:cNvPr id="5" name="Picture 4" title="Be Alert - Drive Defensively ">
            <a:extLst>
              <a:ext uri="{FF2B5EF4-FFF2-40B4-BE49-F238E27FC236}">
                <a16:creationId xmlns:a16="http://schemas.microsoft.com/office/drawing/2014/main" id="{88637E2A-0BC8-7449-A6CF-6286540FDCFC}"/>
              </a:ext>
            </a:extLst>
          </p:cNvPr>
          <p:cNvPicPr>
            <a:picLocks noChangeAspect="1"/>
          </p:cNvPicPr>
          <p:nvPr/>
        </p:nvPicPr>
        <p:blipFill>
          <a:blip r:embed="rId3"/>
          <a:stretch>
            <a:fillRect/>
          </a:stretch>
        </p:blipFill>
        <p:spPr>
          <a:xfrm>
            <a:off x="2188167" y="5096575"/>
            <a:ext cx="4457700" cy="1536700"/>
          </a:xfrm>
          <a:prstGeom prst="rect">
            <a:avLst/>
          </a:prstGeom>
        </p:spPr>
      </p:pic>
    </p:spTree>
    <p:extLst>
      <p:ext uri="{BB962C8B-B14F-4D97-AF65-F5344CB8AC3E}">
        <p14:creationId xmlns:p14="http://schemas.microsoft.com/office/powerpoint/2010/main" val="373735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3527"/>
            <a:ext cx="8229600" cy="1013224"/>
          </a:xfrm>
        </p:spPr>
        <p:txBody>
          <a:bodyPr/>
          <a:lstStyle/>
          <a:p>
            <a:r>
              <a:rPr lang="en-US" dirty="0"/>
              <a:t>Exercise:  Locate Merge Hazards</a:t>
            </a:r>
          </a:p>
        </p:txBody>
      </p:sp>
      <p:pic>
        <p:nvPicPr>
          <p:cNvPr id="5" name="Content Placeholder 4" descr="merging.png" title="Merging Image"/>
          <p:cNvPicPr>
            <a:picLocks noGrp="1" noChangeAspect="1"/>
          </p:cNvPicPr>
          <p:nvPr>
            <p:ph idx="1"/>
          </p:nvPr>
        </p:nvPicPr>
        <p:blipFill>
          <a:blip r:embed="rId3">
            <a:extLst>
              <a:ext uri="{28A0092B-C50C-407E-A947-70E740481C1C}">
                <a14:useLocalDpi xmlns:a14="http://schemas.microsoft.com/office/drawing/2010/main" val="0"/>
              </a:ext>
            </a:extLst>
          </a:blip>
          <a:srcRect l="6048" r="6048"/>
          <a:stretch>
            <a:fillRect/>
          </a:stretch>
        </p:blipFill>
        <p:spPr/>
      </p:pic>
    </p:spTree>
    <p:extLst>
      <p:ext uri="{BB962C8B-B14F-4D97-AF65-F5344CB8AC3E}">
        <p14:creationId xmlns:p14="http://schemas.microsoft.com/office/powerpoint/2010/main" val="86569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3527"/>
            <a:ext cx="8229600" cy="1013224"/>
          </a:xfrm>
        </p:spPr>
        <p:txBody>
          <a:bodyPr/>
          <a:lstStyle/>
          <a:p>
            <a:r>
              <a:rPr lang="en-US" dirty="0"/>
              <a:t>Exercise:  Locate Merge Hazards</a:t>
            </a:r>
          </a:p>
        </p:txBody>
      </p:sp>
      <p:pic>
        <p:nvPicPr>
          <p:cNvPr id="5" name="Content Placeholder 4" descr="merging.png" title="Merging Image"/>
          <p:cNvPicPr>
            <a:picLocks noGrp="1" noChangeAspect="1"/>
          </p:cNvPicPr>
          <p:nvPr>
            <p:ph idx="1"/>
          </p:nvPr>
        </p:nvPicPr>
        <p:blipFill>
          <a:blip r:embed="rId3">
            <a:extLst>
              <a:ext uri="{28A0092B-C50C-407E-A947-70E740481C1C}">
                <a14:useLocalDpi xmlns:a14="http://schemas.microsoft.com/office/drawing/2010/main" val="0"/>
              </a:ext>
            </a:extLst>
          </a:blip>
          <a:srcRect l="6048" r="6048"/>
          <a:stretch>
            <a:fillRect/>
          </a:stretch>
        </p:blipFill>
        <p:spPr>
          <a:xfrm>
            <a:off x="457200" y="1621004"/>
            <a:ext cx="8229600" cy="4525963"/>
          </a:xfrm>
        </p:spPr>
      </p:pic>
      <p:sp>
        <p:nvSpPr>
          <p:cNvPr id="2" name="Rectangle 1"/>
          <p:cNvSpPr/>
          <p:nvPr/>
        </p:nvSpPr>
        <p:spPr>
          <a:xfrm>
            <a:off x="2957112" y="3205389"/>
            <a:ext cx="493938"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rPr>
              <a:t>1</a:t>
            </a:r>
          </a:p>
        </p:txBody>
      </p:sp>
      <p:sp>
        <p:nvSpPr>
          <p:cNvPr id="6" name="Rectangle 5"/>
          <p:cNvSpPr/>
          <p:nvPr/>
        </p:nvSpPr>
        <p:spPr>
          <a:xfrm>
            <a:off x="8013252" y="3397809"/>
            <a:ext cx="673548"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rPr>
              <a:t>2</a:t>
            </a:r>
          </a:p>
        </p:txBody>
      </p:sp>
      <p:sp>
        <p:nvSpPr>
          <p:cNvPr id="7" name="Rectangle 6"/>
          <p:cNvSpPr/>
          <p:nvPr/>
        </p:nvSpPr>
        <p:spPr>
          <a:xfrm>
            <a:off x="365509" y="5823801"/>
            <a:ext cx="673548"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rPr>
              <a:t>3</a:t>
            </a:r>
          </a:p>
        </p:txBody>
      </p:sp>
      <p:sp>
        <p:nvSpPr>
          <p:cNvPr id="8" name="Rectangle 7"/>
          <p:cNvSpPr/>
          <p:nvPr/>
        </p:nvSpPr>
        <p:spPr>
          <a:xfrm>
            <a:off x="4740260" y="2548118"/>
            <a:ext cx="673548"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rPr>
              <a:t>4</a:t>
            </a:r>
          </a:p>
        </p:txBody>
      </p:sp>
    </p:spTree>
    <p:extLst>
      <p:ext uri="{BB962C8B-B14F-4D97-AF65-F5344CB8AC3E}">
        <p14:creationId xmlns:p14="http://schemas.microsoft.com/office/powerpoint/2010/main" val="1523091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Exiting</a:t>
            </a:r>
          </a:p>
        </p:txBody>
      </p:sp>
      <p:sp>
        <p:nvSpPr>
          <p:cNvPr id="3" name="Content Placeholder 2"/>
          <p:cNvSpPr>
            <a:spLocks noGrp="1"/>
          </p:cNvSpPr>
          <p:nvPr>
            <p:ph idx="1"/>
          </p:nvPr>
        </p:nvSpPr>
        <p:spPr>
          <a:xfrm>
            <a:off x="457200" y="1284410"/>
            <a:ext cx="8433424" cy="2563895"/>
          </a:xfrm>
        </p:spPr>
        <p:txBody>
          <a:bodyPr>
            <a:normAutofit fontScale="77500" lnSpcReduction="20000"/>
          </a:bodyPr>
          <a:lstStyle/>
          <a:p>
            <a:pPr>
              <a:lnSpc>
                <a:spcPct val="100000"/>
              </a:lnSpc>
              <a:spcBef>
                <a:spcPts val="1000"/>
              </a:spcBef>
            </a:pPr>
            <a:r>
              <a:rPr lang="en-US" dirty="0"/>
              <a:t>Signal early and get into exit/deceleration lane as soon as possible</a:t>
            </a:r>
          </a:p>
          <a:p>
            <a:pPr marL="0" indent="0">
              <a:lnSpc>
                <a:spcPct val="100000"/>
              </a:lnSpc>
              <a:spcBef>
                <a:spcPts val="1000"/>
              </a:spcBef>
              <a:buNone/>
            </a:pPr>
            <a:endParaRPr lang="en-US" sz="2800" dirty="0"/>
          </a:p>
          <a:p>
            <a:pPr>
              <a:lnSpc>
                <a:spcPct val="100000"/>
              </a:lnSpc>
              <a:spcBef>
                <a:spcPts val="1000"/>
              </a:spcBef>
            </a:pPr>
            <a:endParaRPr lang="en-US" sz="1000" dirty="0"/>
          </a:p>
          <a:p>
            <a:pPr>
              <a:lnSpc>
                <a:spcPct val="100000"/>
              </a:lnSpc>
              <a:spcBef>
                <a:spcPts val="1000"/>
              </a:spcBef>
            </a:pPr>
            <a:r>
              <a:rPr lang="en-US" dirty="0"/>
              <a:t>Watch for cars trying to ‘dive bomb’ in front of you to access exit</a:t>
            </a:r>
          </a:p>
        </p:txBody>
      </p:sp>
      <p:sp>
        <p:nvSpPr>
          <p:cNvPr id="6" name="Content Placeholder 2"/>
          <p:cNvSpPr txBox="1">
            <a:spLocks/>
          </p:cNvSpPr>
          <p:nvPr/>
        </p:nvSpPr>
        <p:spPr>
          <a:xfrm>
            <a:off x="457200" y="4452732"/>
            <a:ext cx="3316130" cy="1282659"/>
          </a:xfrm>
          <a:prstGeom prst="rect">
            <a:avLst/>
          </a:prstGeom>
        </p:spPr>
        <p:txBody>
          <a:bodyPr vert="horz" lIns="91440" tIns="45720" rIns="91440" bIns="45720" rtlCol="0">
            <a:normAutofit/>
          </a:bodyPr>
          <a:lstStyle>
            <a:lvl1pPr marL="342900" indent="-342900" algn="l" defTabSz="457200" rtl="0" eaLnBrk="1" latinLnBrk="0" hangingPunct="1">
              <a:lnSpc>
                <a:spcPct val="120000"/>
              </a:lnSpc>
              <a:spcBef>
                <a:spcPct val="20000"/>
              </a:spcBef>
              <a:buFont typeface="Arial"/>
              <a:buChar char="•"/>
              <a:defRPr sz="3000" kern="1200">
                <a:solidFill>
                  <a:schemeClr val="tx1"/>
                </a:solidFill>
                <a:latin typeface="+mn-lt"/>
                <a:ea typeface="+mn-ea"/>
                <a:cs typeface="+mn-cs"/>
              </a:defRPr>
            </a:lvl1pPr>
            <a:lvl2pPr marL="742950" indent="-285750" algn="l" defTabSz="457200" rtl="0" eaLnBrk="1" latinLnBrk="0" hangingPunct="1">
              <a:lnSpc>
                <a:spcPct val="110000"/>
              </a:lnSpc>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1000"/>
              </a:spcBef>
            </a:pPr>
            <a:r>
              <a:rPr lang="en-US" dirty="0"/>
              <a:t>Obey exit advisory speed</a:t>
            </a:r>
          </a:p>
        </p:txBody>
      </p:sp>
      <p:sp>
        <p:nvSpPr>
          <p:cNvPr id="7" name="Rounded Rectangle 6"/>
          <p:cNvSpPr/>
          <p:nvPr/>
        </p:nvSpPr>
        <p:spPr>
          <a:xfrm>
            <a:off x="2655643" y="2328223"/>
            <a:ext cx="5954184" cy="959190"/>
          </a:xfrm>
          <a:prstGeom prst="roundRect">
            <a:avLst/>
          </a:prstGeom>
        </p:spPr>
        <p:style>
          <a:lnRef idx="2">
            <a:schemeClr val="accent3"/>
          </a:lnRef>
          <a:fillRef idx="1">
            <a:schemeClr val="lt1"/>
          </a:fillRef>
          <a:effectRef idx="0">
            <a:schemeClr val="accent3"/>
          </a:effectRef>
          <a:fontRef idx="minor">
            <a:schemeClr val="dk1"/>
          </a:fontRef>
        </p:style>
        <p:txBody>
          <a:bodyPr lIns="0" rtlCol="0" anchor="ctr"/>
          <a:lstStyle/>
          <a:p>
            <a:pPr lvl="1">
              <a:lnSpc>
                <a:spcPct val="100000"/>
              </a:lnSpc>
              <a:spcBef>
                <a:spcPts val="1000"/>
              </a:spcBef>
            </a:pPr>
            <a:r>
              <a:rPr lang="en-US" sz="2800" dirty="0"/>
              <a:t>Prevents others from blocking your access</a:t>
            </a:r>
          </a:p>
        </p:txBody>
      </p:sp>
      <p:pic>
        <p:nvPicPr>
          <p:cNvPr id="11" name="Picture 10" title="Truck tilting sign"/>
          <p:cNvPicPr>
            <a:picLocks noChangeAspect="1"/>
          </p:cNvPicPr>
          <p:nvPr/>
        </p:nvPicPr>
        <p:blipFill>
          <a:blip r:embed="rId3"/>
          <a:stretch>
            <a:fillRect/>
          </a:stretch>
        </p:blipFill>
        <p:spPr>
          <a:xfrm>
            <a:off x="2992280" y="5042044"/>
            <a:ext cx="1562100" cy="1536700"/>
          </a:xfrm>
          <a:prstGeom prst="rect">
            <a:avLst/>
          </a:prstGeom>
        </p:spPr>
      </p:pic>
      <p:pic>
        <p:nvPicPr>
          <p:cNvPr id="5" name="Picture 4" title="Highway image"/>
          <p:cNvPicPr>
            <a:picLocks noChangeAspect="1"/>
          </p:cNvPicPr>
          <p:nvPr/>
        </p:nvPicPr>
        <p:blipFill>
          <a:blip r:embed="rId4"/>
          <a:stretch>
            <a:fillRect/>
          </a:stretch>
        </p:blipFill>
        <p:spPr>
          <a:xfrm>
            <a:off x="4709894" y="4269060"/>
            <a:ext cx="4090927" cy="2392251"/>
          </a:xfrm>
          <a:prstGeom prst="rect">
            <a:avLst/>
          </a:prstGeom>
        </p:spPr>
      </p:pic>
      <p:cxnSp>
        <p:nvCxnSpPr>
          <p:cNvPr id="15" name="Curved Connector 14" title="Prevents others from blocking your access"/>
          <p:cNvCxnSpPr/>
          <p:nvPr/>
        </p:nvCxnSpPr>
        <p:spPr>
          <a:xfrm>
            <a:off x="1347064" y="2328223"/>
            <a:ext cx="1180287" cy="327107"/>
          </a:xfrm>
          <a:prstGeom prst="curvedConnector3">
            <a:avLst>
              <a:gd name="adj1" fmla="val -16304"/>
            </a:avLst>
          </a:prstGeom>
          <a:ln w="76200">
            <a:solidFill>
              <a:schemeClr val="accent3">
                <a:lumMod val="50000"/>
              </a:schemeClr>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099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4427" y="5087937"/>
            <a:ext cx="8030286" cy="1362075"/>
          </a:xfrm>
        </p:spPr>
        <p:txBody>
          <a:bodyPr/>
          <a:lstStyle/>
          <a:p>
            <a:r>
              <a:rPr lang="en-US" dirty="0"/>
              <a:t>Operational hazards</a:t>
            </a:r>
          </a:p>
        </p:txBody>
      </p:sp>
      <p:sp>
        <p:nvSpPr>
          <p:cNvPr id="5" name="Text Placeholder 4"/>
          <p:cNvSpPr>
            <a:spLocks noGrp="1"/>
          </p:cNvSpPr>
          <p:nvPr>
            <p:ph type="body" idx="1"/>
          </p:nvPr>
        </p:nvSpPr>
        <p:spPr>
          <a:xfrm>
            <a:off x="464427" y="3584937"/>
            <a:ext cx="8030286" cy="1500187"/>
          </a:xfrm>
        </p:spPr>
        <p:txBody>
          <a:bodyPr/>
          <a:lstStyle/>
          <a:p>
            <a:r>
              <a:rPr lang="en-US" dirty="0"/>
              <a:t>SAFE DRIVING PRINCIPLES: Lesson 2</a:t>
            </a:r>
          </a:p>
        </p:txBody>
      </p:sp>
    </p:spTree>
    <p:extLst>
      <p:ext uri="{BB962C8B-B14F-4D97-AF65-F5344CB8AC3E}">
        <p14:creationId xmlns:p14="http://schemas.microsoft.com/office/powerpoint/2010/main" val="1239030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Seat Belt Use</a:t>
            </a:r>
          </a:p>
        </p:txBody>
      </p:sp>
      <p:sp>
        <p:nvSpPr>
          <p:cNvPr id="3" name="Content Placeholder 2"/>
          <p:cNvSpPr>
            <a:spLocks noGrp="1"/>
          </p:cNvSpPr>
          <p:nvPr>
            <p:ph idx="1"/>
          </p:nvPr>
        </p:nvSpPr>
        <p:spPr>
          <a:xfrm>
            <a:off x="457200" y="1374206"/>
            <a:ext cx="8229600" cy="4751957"/>
          </a:xfrm>
        </p:spPr>
        <p:txBody>
          <a:bodyPr/>
          <a:lstStyle/>
          <a:p>
            <a:pPr>
              <a:lnSpc>
                <a:spcPct val="100000"/>
              </a:lnSpc>
            </a:pPr>
            <a:r>
              <a:rPr lang="en-US" u="sng" dirty="0"/>
              <a:t>Required</a:t>
            </a:r>
            <a:r>
              <a:rPr lang="en-US" dirty="0"/>
              <a:t> by safety regulations</a:t>
            </a:r>
          </a:p>
          <a:p>
            <a:pPr>
              <a:lnSpc>
                <a:spcPct val="100000"/>
              </a:lnSpc>
            </a:pPr>
            <a:r>
              <a:rPr lang="en-US" dirty="0"/>
              <a:t>Failure to use:</a:t>
            </a:r>
          </a:p>
          <a:p>
            <a:pPr lvl="1">
              <a:lnSpc>
                <a:spcPct val="100000"/>
              </a:lnSpc>
            </a:pPr>
            <a:r>
              <a:rPr lang="en-US" dirty="0"/>
              <a:t>Decreases your ability to maintain control of the vehicle </a:t>
            </a:r>
          </a:p>
          <a:p>
            <a:pPr lvl="1">
              <a:lnSpc>
                <a:spcPct val="100000"/>
              </a:lnSpc>
            </a:pPr>
            <a:r>
              <a:rPr lang="en-US" dirty="0"/>
              <a:t>Increases your risk of injury</a:t>
            </a:r>
          </a:p>
          <a:p>
            <a:endParaRPr lang="en-US" dirty="0"/>
          </a:p>
        </p:txBody>
      </p:sp>
      <p:pic>
        <p:nvPicPr>
          <p:cNvPr id="4" name="Picture 3" title="Buckle up - No excus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261" y="4497192"/>
            <a:ext cx="2045381" cy="2045381"/>
          </a:xfrm>
          <a:prstGeom prst="rect">
            <a:avLst/>
          </a:prstGeom>
        </p:spPr>
      </p:pic>
      <p:pic>
        <p:nvPicPr>
          <p:cNvPr id="5" name="Picture 4" descr="Screen Shot 2014-09-25 at 11.04.44 AM.png" title="Steering Whee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4827" y="4497193"/>
            <a:ext cx="4007122" cy="2045381"/>
          </a:xfrm>
          <a:prstGeom prst="rect">
            <a:avLst/>
          </a:prstGeom>
        </p:spPr>
      </p:pic>
    </p:spTree>
    <p:extLst>
      <p:ext uri="{BB962C8B-B14F-4D97-AF65-F5344CB8AC3E}">
        <p14:creationId xmlns:p14="http://schemas.microsoft.com/office/powerpoint/2010/main" val="347957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849"/>
            <a:ext cx="8229600" cy="1013224"/>
          </a:xfrm>
        </p:spPr>
        <p:txBody>
          <a:bodyPr>
            <a:normAutofit/>
          </a:bodyPr>
          <a:lstStyle/>
          <a:p>
            <a:r>
              <a:rPr lang="en-US" sz="4000" dirty="0"/>
              <a:t>Distracted/Inattentive Driving</a:t>
            </a:r>
          </a:p>
        </p:txBody>
      </p:sp>
      <p:sp>
        <p:nvSpPr>
          <p:cNvPr id="3" name="Content Placeholder 2"/>
          <p:cNvSpPr>
            <a:spLocks noGrp="1"/>
          </p:cNvSpPr>
          <p:nvPr>
            <p:ph idx="1"/>
          </p:nvPr>
        </p:nvSpPr>
        <p:spPr>
          <a:xfrm>
            <a:off x="457200" y="1537359"/>
            <a:ext cx="7524427" cy="4761976"/>
          </a:xfrm>
        </p:spPr>
        <p:txBody>
          <a:bodyPr>
            <a:noAutofit/>
          </a:bodyPr>
          <a:lstStyle/>
          <a:p>
            <a:pPr>
              <a:lnSpc>
                <a:spcPct val="100000"/>
              </a:lnSpc>
              <a:spcBef>
                <a:spcPts val="0"/>
              </a:spcBef>
            </a:pPr>
            <a:r>
              <a:rPr lang="en-US" dirty="0"/>
              <a:t>Distracted Driving:</a:t>
            </a:r>
          </a:p>
          <a:p>
            <a:pPr lvl="1">
              <a:spcBef>
                <a:spcPts val="0"/>
              </a:spcBef>
            </a:pPr>
            <a:r>
              <a:rPr lang="en-US" dirty="0"/>
              <a:t>Affects your cognitive awareness </a:t>
            </a:r>
          </a:p>
          <a:p>
            <a:pPr lvl="2">
              <a:spcBef>
                <a:spcPts val="0"/>
              </a:spcBef>
            </a:pPr>
            <a:r>
              <a:rPr lang="en-US" dirty="0"/>
              <a:t>Takes focus away from the driving task and safe vehicle operation</a:t>
            </a:r>
          </a:p>
          <a:p>
            <a:pPr lvl="1">
              <a:spcBef>
                <a:spcPts val="0"/>
              </a:spcBef>
            </a:pPr>
            <a:r>
              <a:rPr lang="en-US" dirty="0"/>
              <a:t>Affects your visual attention and recognition of hazards</a:t>
            </a:r>
          </a:p>
          <a:p>
            <a:pPr lvl="1">
              <a:spcBef>
                <a:spcPts val="0"/>
              </a:spcBef>
            </a:pPr>
            <a:r>
              <a:rPr lang="en-US" dirty="0"/>
              <a:t>Can affect your ability to control the vehicle</a:t>
            </a:r>
          </a:p>
          <a:p>
            <a:pPr lvl="2">
              <a:spcBef>
                <a:spcPts val="0"/>
              </a:spcBef>
            </a:pPr>
            <a:r>
              <a:rPr lang="en-US" dirty="0"/>
              <a:t>Remove hand/hands from wheel</a:t>
            </a:r>
          </a:p>
          <a:p>
            <a:pPr lvl="2">
              <a:spcBef>
                <a:spcPts val="0"/>
              </a:spcBef>
              <a:spcAft>
                <a:spcPts val="1000"/>
              </a:spcAft>
            </a:pPr>
            <a:endParaRPr lang="en-US" dirty="0"/>
          </a:p>
          <a:p>
            <a:pPr lvl="1">
              <a:spcBef>
                <a:spcPts val="0"/>
              </a:spcBef>
              <a:spcAft>
                <a:spcPts val="1000"/>
              </a:spcAft>
            </a:pPr>
            <a:endParaRPr lang="en-US" dirty="0"/>
          </a:p>
        </p:txBody>
      </p:sp>
      <p:pic>
        <p:nvPicPr>
          <p:cNvPr id="4" name="Picture 3" title="Just Drive">
            <a:extLst>
              <a:ext uri="{FF2B5EF4-FFF2-40B4-BE49-F238E27FC236}">
                <a16:creationId xmlns:a16="http://schemas.microsoft.com/office/drawing/2014/main" id="{72B67747-5682-0947-AA7E-A1411D38136C}"/>
              </a:ext>
            </a:extLst>
          </p:cNvPr>
          <p:cNvPicPr>
            <a:picLocks noChangeAspect="1"/>
          </p:cNvPicPr>
          <p:nvPr/>
        </p:nvPicPr>
        <p:blipFill>
          <a:blip r:embed="rId3"/>
          <a:stretch>
            <a:fillRect/>
          </a:stretch>
        </p:blipFill>
        <p:spPr>
          <a:xfrm>
            <a:off x="5743184" y="5439905"/>
            <a:ext cx="3194948" cy="1222194"/>
          </a:xfrm>
          <a:prstGeom prst="rect">
            <a:avLst/>
          </a:prstGeom>
        </p:spPr>
      </p:pic>
    </p:spTree>
    <p:extLst>
      <p:ext uri="{BB962C8B-B14F-4D97-AF65-F5344CB8AC3E}">
        <p14:creationId xmlns:p14="http://schemas.microsoft.com/office/powerpoint/2010/main" val="773624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Distracted/Inattentive Driving</a:t>
            </a:r>
          </a:p>
        </p:txBody>
      </p:sp>
      <p:sp>
        <p:nvSpPr>
          <p:cNvPr id="7" name="Rounded Rectangle 6" title="Minimize non-driving related tasks and distractions"/>
          <p:cNvSpPr/>
          <p:nvPr/>
        </p:nvSpPr>
        <p:spPr>
          <a:xfrm>
            <a:off x="457200" y="1274661"/>
            <a:ext cx="8474512" cy="585481"/>
          </a:xfrm>
          <a:prstGeom prst="roundRect">
            <a:avLst/>
          </a:prstGeom>
          <a:solidFill>
            <a:srgbClr val="FFF952">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87361"/>
            <a:ext cx="8474512" cy="3061224"/>
          </a:xfrm>
        </p:spPr>
        <p:txBody>
          <a:bodyPr>
            <a:noAutofit/>
          </a:bodyPr>
          <a:lstStyle/>
          <a:p>
            <a:pPr>
              <a:lnSpc>
                <a:spcPct val="100000"/>
              </a:lnSpc>
              <a:spcBef>
                <a:spcPts val="800"/>
              </a:spcBef>
            </a:pPr>
            <a:r>
              <a:rPr lang="en-US" dirty="0"/>
              <a:t>Minimize non-driving related tasks and distractions</a:t>
            </a:r>
          </a:p>
          <a:p>
            <a:pPr lvl="1">
              <a:lnSpc>
                <a:spcPct val="100000"/>
              </a:lnSpc>
            </a:pPr>
            <a:r>
              <a:rPr lang="en-US" dirty="0"/>
              <a:t>Communications with external persons (via radio or cellular phone)</a:t>
            </a:r>
          </a:p>
          <a:p>
            <a:pPr lvl="1">
              <a:lnSpc>
                <a:spcPct val="100000"/>
              </a:lnSpc>
            </a:pPr>
            <a:r>
              <a:rPr lang="en-US" dirty="0"/>
              <a:t>Interaction with passengers</a:t>
            </a:r>
          </a:p>
          <a:p>
            <a:pPr lvl="1">
              <a:lnSpc>
                <a:spcPct val="100000"/>
              </a:lnSpc>
            </a:pPr>
            <a:r>
              <a:rPr lang="en-US" dirty="0"/>
              <a:t>Non-essential vehicle systems (personal GPS/mapping devices, entertainment systems, etc.)</a:t>
            </a:r>
          </a:p>
        </p:txBody>
      </p:sp>
      <p:sp>
        <p:nvSpPr>
          <p:cNvPr id="5" name="Rectangle 4"/>
          <p:cNvSpPr/>
          <p:nvPr/>
        </p:nvSpPr>
        <p:spPr>
          <a:xfrm>
            <a:off x="641459" y="4399385"/>
            <a:ext cx="6542883" cy="1201036"/>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Trebuchet MS" charset="0"/>
                <a:ea typeface="Trebuchet MS" charset="0"/>
                <a:cs typeface="Trebuchet MS" charset="0"/>
              </a:rPr>
              <a:t>FMCSR 392.80/82 – Texting or use of handheld cell phone:</a:t>
            </a:r>
          </a:p>
          <a:p>
            <a:pPr algn="ctr"/>
            <a:r>
              <a:rPr lang="en-US" dirty="0">
                <a:latin typeface="Trebuchet MS" charset="0"/>
                <a:ea typeface="Trebuchet MS" charset="0"/>
                <a:cs typeface="Trebuchet MS" charset="0"/>
              </a:rPr>
              <a:t>Penalties include license suspensions &amp; fines</a:t>
            </a:r>
          </a:p>
          <a:p>
            <a:pPr algn="ctr"/>
            <a:r>
              <a:rPr lang="en-US" dirty="0">
                <a:latin typeface="Trebuchet MS" charset="0"/>
                <a:ea typeface="Trebuchet MS" charset="0"/>
                <a:cs typeface="Trebuchet MS" charset="0"/>
              </a:rPr>
              <a:t>Driver fine = $2,750; Company fine = $11,000</a:t>
            </a:r>
          </a:p>
        </p:txBody>
      </p:sp>
      <p:sp>
        <p:nvSpPr>
          <p:cNvPr id="6" name="Content Placeholder 2"/>
          <p:cNvSpPr txBox="1">
            <a:spLocks/>
          </p:cNvSpPr>
          <p:nvPr/>
        </p:nvSpPr>
        <p:spPr>
          <a:xfrm>
            <a:off x="457200" y="5573571"/>
            <a:ext cx="8474512" cy="1112947"/>
          </a:xfrm>
          <a:prstGeom prst="rect">
            <a:avLst/>
          </a:prstGeom>
        </p:spPr>
        <p:txBody>
          <a:bodyPr vert="horz" lIns="91440" tIns="45720" rIns="91440" bIns="45720" rtlCol="0">
            <a:noAutofit/>
          </a:bodyPr>
          <a:lstStyle>
            <a:lvl1pPr marL="342900" indent="-342900" algn="l" defTabSz="457200" rtl="0" eaLnBrk="1" latinLnBrk="0" hangingPunct="1">
              <a:lnSpc>
                <a:spcPct val="120000"/>
              </a:lnSpc>
              <a:spcBef>
                <a:spcPct val="20000"/>
              </a:spcBef>
              <a:buFont typeface="Arial"/>
              <a:buChar char="•"/>
              <a:defRPr sz="3000" kern="1200">
                <a:solidFill>
                  <a:schemeClr val="tx1"/>
                </a:solidFill>
                <a:latin typeface="+mn-lt"/>
                <a:ea typeface="+mn-ea"/>
                <a:cs typeface="+mn-cs"/>
              </a:defRPr>
            </a:lvl1pPr>
            <a:lvl2pPr marL="742950" indent="-285750" algn="l" defTabSz="457200" rtl="0" eaLnBrk="1" latinLnBrk="0" hangingPunct="1">
              <a:lnSpc>
                <a:spcPct val="110000"/>
              </a:lnSpc>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800"/>
              </a:spcBef>
            </a:pPr>
            <a:r>
              <a:rPr lang="en-US" dirty="0"/>
              <a:t>Scan driving path – do not focus on any single object for too long</a:t>
            </a:r>
          </a:p>
        </p:txBody>
      </p:sp>
      <p:pic>
        <p:nvPicPr>
          <p:cNvPr id="4" name="Picture 3" descr="Screen Shot 2014-09-25 at 2.37.27 PM.png" title="No phone s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601" y="4451870"/>
            <a:ext cx="1178816" cy="1094616"/>
          </a:xfrm>
          <a:prstGeom prst="rect">
            <a:avLst/>
          </a:prstGeom>
        </p:spPr>
      </p:pic>
    </p:spTree>
    <p:extLst>
      <p:ext uri="{BB962C8B-B14F-4D97-AF65-F5344CB8AC3E}">
        <p14:creationId xmlns:p14="http://schemas.microsoft.com/office/powerpoint/2010/main" val="2055559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Distracted Drivers</a:t>
            </a:r>
          </a:p>
        </p:txBody>
      </p:sp>
      <p:sp>
        <p:nvSpPr>
          <p:cNvPr id="3" name="Content Placeholder 2"/>
          <p:cNvSpPr>
            <a:spLocks noGrp="1"/>
          </p:cNvSpPr>
          <p:nvPr>
            <p:ph idx="1"/>
          </p:nvPr>
        </p:nvSpPr>
        <p:spPr>
          <a:xfrm>
            <a:off x="614362" y="1610162"/>
            <a:ext cx="7915275" cy="1148754"/>
          </a:xfrm>
        </p:spPr>
        <p:txBody>
          <a:bodyPr>
            <a:normAutofit/>
          </a:bodyPr>
          <a:lstStyle/>
          <a:p>
            <a:pPr marL="0" indent="0">
              <a:lnSpc>
                <a:spcPct val="110000"/>
              </a:lnSpc>
              <a:buNone/>
            </a:pPr>
            <a:r>
              <a:rPr lang="en-US" dirty="0"/>
              <a:t>Unusual vehicle operation can be indicative of a distracted driver</a:t>
            </a:r>
          </a:p>
        </p:txBody>
      </p:sp>
      <p:pic>
        <p:nvPicPr>
          <p:cNvPr id="4" name="Picture 3" title="Examples of bad driving"/>
          <p:cNvPicPr>
            <a:picLocks noChangeAspect="1"/>
          </p:cNvPicPr>
          <p:nvPr/>
        </p:nvPicPr>
        <p:blipFill>
          <a:blip r:embed="rId3"/>
          <a:stretch>
            <a:fillRect/>
          </a:stretch>
        </p:blipFill>
        <p:spPr>
          <a:xfrm>
            <a:off x="4571999" y="2957329"/>
            <a:ext cx="4193245" cy="3044825"/>
          </a:xfrm>
          <a:prstGeom prst="rect">
            <a:avLst/>
          </a:prstGeom>
        </p:spPr>
      </p:pic>
      <p:sp>
        <p:nvSpPr>
          <p:cNvPr id="5" name="Content Placeholder 2"/>
          <p:cNvSpPr txBox="1">
            <a:spLocks/>
          </p:cNvSpPr>
          <p:nvPr/>
        </p:nvSpPr>
        <p:spPr>
          <a:xfrm>
            <a:off x="155951" y="2798083"/>
            <a:ext cx="3900489" cy="336331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bg1">
                    <a:lumMod val="50000"/>
                  </a:schemeClr>
                </a:solidFill>
                <a:latin typeface="TheSans Plain"/>
                <a:ea typeface="+mn-ea"/>
                <a:cs typeface="+mn-cs"/>
              </a:defRPr>
            </a:lvl1pPr>
            <a:lvl2pPr marL="742950" indent="-285750" algn="l" defTabSz="457200" rtl="0" eaLnBrk="1" latinLnBrk="0" hangingPunct="1">
              <a:spcBef>
                <a:spcPct val="20000"/>
              </a:spcBef>
              <a:buFont typeface="Arial"/>
              <a:buChar char="–"/>
              <a:defRPr sz="2800" kern="1200">
                <a:solidFill>
                  <a:schemeClr val="bg1">
                    <a:lumMod val="50000"/>
                  </a:schemeClr>
                </a:solidFill>
                <a:latin typeface="TheSans Plain"/>
                <a:ea typeface="+mn-ea"/>
                <a:cs typeface="+mn-cs"/>
              </a:defRPr>
            </a:lvl2pPr>
            <a:lvl3pPr marL="1143000" indent="-228600" algn="l" defTabSz="457200" rtl="0" eaLnBrk="1" latinLnBrk="0" hangingPunct="1">
              <a:spcBef>
                <a:spcPct val="20000"/>
              </a:spcBef>
              <a:buFont typeface="Arial"/>
              <a:buChar char="•"/>
              <a:defRPr sz="2400" kern="1200">
                <a:solidFill>
                  <a:schemeClr val="bg1">
                    <a:lumMod val="50000"/>
                  </a:schemeClr>
                </a:solidFill>
                <a:latin typeface="TheSans Plain"/>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TheSans Plain"/>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TheSans Plai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0"/>
              </a:spcBef>
              <a:spcAft>
                <a:spcPts val="1200"/>
              </a:spcAft>
            </a:pPr>
            <a:r>
              <a:rPr lang="en-US" dirty="0">
                <a:solidFill>
                  <a:schemeClr val="tx1"/>
                </a:solidFill>
              </a:rPr>
              <a:t>Weaving or drifting in and out of lanes</a:t>
            </a:r>
          </a:p>
          <a:p>
            <a:pPr lvl="1">
              <a:spcBef>
                <a:spcPts val="0"/>
              </a:spcBef>
              <a:spcAft>
                <a:spcPts val="1200"/>
              </a:spcAft>
            </a:pPr>
            <a:r>
              <a:rPr lang="en-US" dirty="0">
                <a:solidFill>
                  <a:schemeClr val="tx1"/>
                </a:solidFill>
              </a:rPr>
              <a:t>Sudden braking</a:t>
            </a:r>
          </a:p>
          <a:p>
            <a:pPr lvl="1">
              <a:spcBef>
                <a:spcPts val="0"/>
              </a:spcBef>
              <a:spcAft>
                <a:spcPts val="1200"/>
              </a:spcAft>
            </a:pPr>
            <a:r>
              <a:rPr lang="en-US" dirty="0">
                <a:solidFill>
                  <a:schemeClr val="tx1"/>
                </a:solidFill>
              </a:rPr>
              <a:t>Lengthy pauses at intersections</a:t>
            </a:r>
          </a:p>
          <a:p>
            <a:pPr lvl="1">
              <a:spcBef>
                <a:spcPts val="0"/>
              </a:spcBef>
              <a:spcAft>
                <a:spcPts val="1200"/>
              </a:spcAft>
            </a:pPr>
            <a:r>
              <a:rPr lang="en-US" dirty="0">
                <a:solidFill>
                  <a:schemeClr val="tx1"/>
                </a:solidFill>
              </a:rPr>
              <a:t>Irregular speeds</a:t>
            </a:r>
          </a:p>
          <a:p>
            <a:endParaRPr lang="en-US" dirty="0"/>
          </a:p>
          <a:p>
            <a:endParaRPr lang="en-US" dirty="0"/>
          </a:p>
        </p:txBody>
      </p:sp>
    </p:spTree>
    <p:extLst>
      <p:ext uri="{BB962C8B-B14F-4D97-AF65-F5344CB8AC3E}">
        <p14:creationId xmlns:p14="http://schemas.microsoft.com/office/powerpoint/2010/main" val="3295478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275"/>
            <a:ext cx="8229600" cy="820974"/>
          </a:xfrm>
        </p:spPr>
        <p:style>
          <a:lnRef idx="2">
            <a:schemeClr val="dk1"/>
          </a:lnRef>
          <a:fillRef idx="1">
            <a:schemeClr val="lt1"/>
          </a:fillRef>
          <a:effectRef idx="0">
            <a:schemeClr val="dk1"/>
          </a:effectRef>
          <a:fontRef idx="minor">
            <a:schemeClr val="dk1"/>
          </a:fontRef>
        </p:style>
        <p:txBody>
          <a:bodyPr/>
          <a:lstStyle/>
          <a:p>
            <a:r>
              <a:rPr lang="en-US" dirty="0"/>
              <a:t>Coach Dimensions</a:t>
            </a:r>
          </a:p>
        </p:txBody>
      </p:sp>
      <p:pic>
        <p:nvPicPr>
          <p:cNvPr id="9" name="Picture 8" descr="Height: 12' 3''&#10;Width: 8' 6''&#10;Length: 45' 0" title="Coach Dimensions"/>
          <p:cNvPicPr>
            <a:picLocks noChangeAspect="1"/>
          </p:cNvPicPr>
          <p:nvPr/>
        </p:nvPicPr>
        <p:blipFill>
          <a:blip r:embed="rId3"/>
          <a:stretch>
            <a:fillRect/>
          </a:stretch>
        </p:blipFill>
        <p:spPr>
          <a:xfrm>
            <a:off x="0" y="1346404"/>
            <a:ext cx="9144000" cy="5511596"/>
          </a:xfrm>
          <a:prstGeom prst="rect">
            <a:avLst/>
          </a:prstGeom>
        </p:spPr>
      </p:pic>
      <p:sp>
        <p:nvSpPr>
          <p:cNvPr id="7" name="Text Box 7"/>
          <p:cNvSpPr txBox="1">
            <a:spLocks noChangeArrowheads="1"/>
          </p:cNvSpPr>
          <p:nvPr/>
        </p:nvSpPr>
        <p:spPr bwMode="auto">
          <a:xfrm>
            <a:off x="6707907" y="1072242"/>
            <a:ext cx="2132853"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r>
              <a:rPr lang="en-US" sz="2400" dirty="0"/>
              <a:t>Height: 12’ </a:t>
            </a:r>
            <a:r>
              <a:rPr lang="en-US" altLang="ja-JP" sz="2400" dirty="0"/>
              <a:t>3</a:t>
            </a:r>
            <a:r>
              <a:rPr lang="ja-JP" altLang="en-US" sz="2400" dirty="0"/>
              <a:t>”</a:t>
            </a:r>
            <a:endParaRPr lang="en-US" sz="2400" dirty="0"/>
          </a:p>
          <a:p>
            <a:pPr algn="r"/>
            <a:r>
              <a:rPr lang="en-US" sz="2400" dirty="0"/>
              <a:t>Width: 8’ 6</a:t>
            </a:r>
            <a:r>
              <a:rPr lang="ja-JP" altLang="en-US" sz="2400" dirty="0"/>
              <a:t>”</a:t>
            </a:r>
            <a:endParaRPr lang="en-US" sz="2400" dirty="0"/>
          </a:p>
          <a:p>
            <a:pPr algn="r"/>
            <a:r>
              <a:rPr lang="en-US" sz="2400" dirty="0"/>
              <a:t>Length: 45’ 0</a:t>
            </a:r>
            <a:r>
              <a:rPr lang="ja-JP" altLang="en-US" sz="2400" dirty="0"/>
              <a:t>”</a:t>
            </a:r>
            <a:endParaRPr lang="en-US" sz="2400" dirty="0"/>
          </a:p>
        </p:txBody>
      </p:sp>
    </p:spTree>
    <p:extLst>
      <p:ext uri="{BB962C8B-B14F-4D97-AF65-F5344CB8AC3E}">
        <p14:creationId xmlns:p14="http://schemas.microsoft.com/office/powerpoint/2010/main" val="1950770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667"/>
            <a:ext cx="8229600" cy="1013224"/>
          </a:xfrm>
        </p:spPr>
        <p:style>
          <a:lnRef idx="2">
            <a:schemeClr val="dk1"/>
          </a:lnRef>
          <a:fillRef idx="1">
            <a:schemeClr val="lt1"/>
          </a:fillRef>
          <a:effectRef idx="0">
            <a:schemeClr val="dk1"/>
          </a:effectRef>
          <a:fontRef idx="minor">
            <a:schemeClr val="dk1"/>
          </a:fontRef>
        </p:style>
        <p:txBody>
          <a:bodyPr/>
          <a:lstStyle/>
          <a:p>
            <a:r>
              <a:rPr lang="en-US" dirty="0"/>
              <a:t>Coach Dimensions</a:t>
            </a:r>
          </a:p>
        </p:txBody>
      </p:sp>
      <p:pic>
        <p:nvPicPr>
          <p:cNvPr id="5" name="Picture 4" title="Crushed bus"/>
          <p:cNvPicPr>
            <a:picLocks noChangeAspect="1"/>
          </p:cNvPicPr>
          <p:nvPr/>
        </p:nvPicPr>
        <p:blipFill>
          <a:blip r:embed="rId3"/>
          <a:stretch>
            <a:fillRect/>
          </a:stretch>
        </p:blipFill>
        <p:spPr>
          <a:xfrm>
            <a:off x="574368" y="1744565"/>
            <a:ext cx="5926508" cy="4444881"/>
          </a:xfrm>
          <a:prstGeom prst="rect">
            <a:avLst/>
          </a:prstGeom>
        </p:spPr>
      </p:pic>
      <p:pic>
        <p:nvPicPr>
          <p:cNvPr id="3" name="Picture 2" title="11'-8''"/>
          <p:cNvPicPr>
            <a:picLocks noChangeAspect="1"/>
          </p:cNvPicPr>
          <p:nvPr/>
        </p:nvPicPr>
        <p:blipFill>
          <a:blip r:embed="rId4"/>
          <a:stretch>
            <a:fillRect/>
          </a:stretch>
        </p:blipFill>
        <p:spPr>
          <a:xfrm>
            <a:off x="6577805" y="1423872"/>
            <a:ext cx="2367045" cy="3055961"/>
          </a:xfrm>
          <a:prstGeom prst="rect">
            <a:avLst/>
          </a:prstGeom>
        </p:spPr>
      </p:pic>
      <p:pic>
        <p:nvPicPr>
          <p:cNvPr id="7" name="Picture 6" title="X.Xm"/>
          <p:cNvPicPr>
            <a:picLocks noChangeAspect="1"/>
          </p:cNvPicPr>
          <p:nvPr/>
        </p:nvPicPr>
        <p:blipFill>
          <a:blip r:embed="rId5"/>
          <a:stretch>
            <a:fillRect/>
          </a:stretch>
        </p:blipFill>
        <p:spPr>
          <a:xfrm>
            <a:off x="6881328" y="4479834"/>
            <a:ext cx="2063523" cy="2095108"/>
          </a:xfrm>
          <a:prstGeom prst="rect">
            <a:avLst/>
          </a:prstGeom>
        </p:spPr>
      </p:pic>
    </p:spTree>
    <p:extLst>
      <p:ext uri="{BB962C8B-B14F-4D97-AF65-F5344CB8AC3E}">
        <p14:creationId xmlns:p14="http://schemas.microsoft.com/office/powerpoint/2010/main" val="882385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22702"/>
          </a:xfrm>
        </p:spPr>
        <p:txBody>
          <a:bodyPr/>
          <a:lstStyle/>
          <a:p>
            <a:r>
              <a:rPr lang="en-US" dirty="0"/>
              <a:t>Defensive Driving Concepts</a:t>
            </a:r>
          </a:p>
        </p:txBody>
      </p:sp>
      <p:sp>
        <p:nvSpPr>
          <p:cNvPr id="3" name="Content Placeholder 2"/>
          <p:cNvSpPr>
            <a:spLocks noGrp="1"/>
          </p:cNvSpPr>
          <p:nvPr>
            <p:ph idx="1"/>
          </p:nvPr>
        </p:nvSpPr>
        <p:spPr>
          <a:xfrm>
            <a:off x="457200" y="1298388"/>
            <a:ext cx="8229600" cy="4827775"/>
          </a:xfrm>
        </p:spPr>
        <p:txBody>
          <a:bodyPr>
            <a:normAutofit/>
          </a:bodyPr>
          <a:lstStyle/>
          <a:p>
            <a:pPr>
              <a:lnSpc>
                <a:spcPct val="100000"/>
              </a:lnSpc>
            </a:pPr>
            <a:r>
              <a:rPr lang="en-US" dirty="0"/>
              <a:t>Communicate with others</a:t>
            </a:r>
          </a:p>
          <a:p>
            <a:pPr lvl="1">
              <a:lnSpc>
                <a:spcPct val="100000"/>
              </a:lnSpc>
            </a:pPr>
            <a:r>
              <a:rPr lang="en-US" dirty="0"/>
              <a:t>Use turn signals to indicate your intentions</a:t>
            </a:r>
          </a:p>
          <a:p>
            <a:pPr lvl="1">
              <a:lnSpc>
                <a:spcPct val="100000"/>
              </a:lnSpc>
            </a:pPr>
            <a:r>
              <a:rPr lang="en-US" dirty="0"/>
              <a:t>Hazards/4-ways to warn others of issues/danger</a:t>
            </a:r>
          </a:p>
          <a:p>
            <a:pPr>
              <a:lnSpc>
                <a:spcPct val="100000"/>
              </a:lnSpc>
            </a:pPr>
            <a:r>
              <a:rPr lang="en-US" dirty="0"/>
              <a:t>Make your presence known</a:t>
            </a:r>
          </a:p>
          <a:p>
            <a:pPr lvl="1">
              <a:lnSpc>
                <a:spcPct val="100000"/>
              </a:lnSpc>
            </a:pPr>
            <a:r>
              <a:rPr lang="en-US" dirty="0"/>
              <a:t>Use exterior lights in marginal lighting or inclement weather</a:t>
            </a:r>
          </a:p>
          <a:p>
            <a:pPr lvl="1">
              <a:lnSpc>
                <a:spcPct val="100000"/>
              </a:lnSpc>
            </a:pPr>
            <a:r>
              <a:rPr lang="en-US" dirty="0"/>
              <a:t>Use horn when necessary</a:t>
            </a:r>
          </a:p>
        </p:txBody>
      </p:sp>
      <p:pic>
        <p:nvPicPr>
          <p:cNvPr id="4" name="Picture 3" descr="Lighting.png" title="Lighting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8593" y="4345638"/>
            <a:ext cx="3631250" cy="2252385"/>
          </a:xfrm>
          <a:prstGeom prst="rect">
            <a:avLst/>
          </a:prstGeom>
        </p:spPr>
      </p:pic>
    </p:spTree>
    <p:extLst>
      <p:ext uri="{BB962C8B-B14F-4D97-AF65-F5344CB8AC3E}">
        <p14:creationId xmlns:p14="http://schemas.microsoft.com/office/powerpoint/2010/main" val="916224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495"/>
            <a:ext cx="8229600" cy="854203"/>
          </a:xfrm>
        </p:spPr>
        <p:style>
          <a:lnRef idx="2">
            <a:schemeClr val="dk1"/>
          </a:lnRef>
          <a:fillRef idx="1">
            <a:schemeClr val="lt1"/>
          </a:fillRef>
          <a:effectRef idx="0">
            <a:schemeClr val="dk1"/>
          </a:effectRef>
          <a:fontRef idx="minor">
            <a:schemeClr val="dk1"/>
          </a:fontRef>
        </p:style>
        <p:txBody>
          <a:bodyPr/>
          <a:lstStyle/>
          <a:p>
            <a:r>
              <a:rPr lang="en-US" dirty="0"/>
              <a:t>Coach Dimensions</a:t>
            </a:r>
          </a:p>
        </p:txBody>
      </p:sp>
      <p:pic>
        <p:nvPicPr>
          <p:cNvPr id="3" name="Picture 2" title="Tunn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762" y="1401830"/>
            <a:ext cx="6917602" cy="5188202"/>
          </a:xfrm>
          <a:prstGeom prst="rect">
            <a:avLst/>
          </a:prstGeom>
          <a:effectLst>
            <a:softEdge rad="31750"/>
          </a:effectLst>
        </p:spPr>
      </p:pic>
    </p:spTree>
    <p:extLst>
      <p:ext uri="{BB962C8B-B14F-4D97-AF65-F5344CB8AC3E}">
        <p14:creationId xmlns:p14="http://schemas.microsoft.com/office/powerpoint/2010/main" val="2662455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381"/>
            <a:ext cx="8229600" cy="884707"/>
          </a:xfrm>
        </p:spPr>
        <p:style>
          <a:lnRef idx="2">
            <a:schemeClr val="dk1"/>
          </a:lnRef>
          <a:fillRef idx="1">
            <a:schemeClr val="lt1"/>
          </a:fillRef>
          <a:effectRef idx="0">
            <a:schemeClr val="dk1"/>
          </a:effectRef>
          <a:fontRef idx="minor">
            <a:schemeClr val="dk1"/>
          </a:fontRef>
        </p:style>
        <p:txBody>
          <a:bodyPr/>
          <a:lstStyle/>
          <a:p>
            <a:r>
              <a:rPr lang="en-US" dirty="0"/>
              <a:t>Coach Dimensions</a:t>
            </a:r>
          </a:p>
        </p:txBody>
      </p:sp>
      <p:pic>
        <p:nvPicPr>
          <p:cNvPr id="9" name="Picture 8" title="Roa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433" y="4837979"/>
            <a:ext cx="4023307" cy="1870899"/>
          </a:xfrm>
          <a:prstGeom prst="rect">
            <a:avLst/>
          </a:prstGeom>
        </p:spPr>
      </p:pic>
      <p:pic>
        <p:nvPicPr>
          <p:cNvPr id="3" name="Picture 2" title="Bridge sign"/>
          <p:cNvPicPr>
            <a:picLocks noChangeAspect="1"/>
          </p:cNvPicPr>
          <p:nvPr/>
        </p:nvPicPr>
        <p:blipFill>
          <a:blip r:embed="rId4"/>
          <a:stretch>
            <a:fillRect/>
          </a:stretch>
        </p:blipFill>
        <p:spPr>
          <a:xfrm>
            <a:off x="816417" y="1425816"/>
            <a:ext cx="1549400" cy="1524000"/>
          </a:xfrm>
          <a:prstGeom prst="rect">
            <a:avLst/>
          </a:prstGeom>
        </p:spPr>
      </p:pic>
      <p:pic>
        <p:nvPicPr>
          <p:cNvPr id="4" name="Picture 3" title="Narrow Bridge"/>
          <p:cNvPicPr>
            <a:picLocks noChangeAspect="1"/>
          </p:cNvPicPr>
          <p:nvPr/>
        </p:nvPicPr>
        <p:blipFill>
          <a:blip r:embed="rId5"/>
          <a:stretch>
            <a:fillRect/>
          </a:stretch>
        </p:blipFill>
        <p:spPr>
          <a:xfrm>
            <a:off x="457200" y="3181265"/>
            <a:ext cx="4316160" cy="3527613"/>
          </a:xfrm>
          <a:prstGeom prst="rect">
            <a:avLst/>
          </a:prstGeom>
        </p:spPr>
      </p:pic>
      <p:pic>
        <p:nvPicPr>
          <p:cNvPr id="5" name="Picture 4" title="Narrow Bridge"/>
          <p:cNvPicPr>
            <a:picLocks noChangeAspect="1"/>
          </p:cNvPicPr>
          <p:nvPr/>
        </p:nvPicPr>
        <p:blipFill>
          <a:blip r:embed="rId6"/>
          <a:stretch>
            <a:fillRect/>
          </a:stretch>
        </p:blipFill>
        <p:spPr>
          <a:xfrm>
            <a:off x="2761714" y="1373415"/>
            <a:ext cx="1574550" cy="1582925"/>
          </a:xfrm>
          <a:prstGeom prst="rect">
            <a:avLst/>
          </a:prstGeom>
        </p:spPr>
      </p:pic>
      <p:pic>
        <p:nvPicPr>
          <p:cNvPr id="6" name="Picture 5" title="Tunnel"/>
          <p:cNvPicPr>
            <a:picLocks noChangeAspect="1"/>
          </p:cNvPicPr>
          <p:nvPr/>
        </p:nvPicPr>
        <p:blipFill>
          <a:blip r:embed="rId7"/>
          <a:stretch>
            <a:fillRect/>
          </a:stretch>
        </p:blipFill>
        <p:spPr>
          <a:xfrm>
            <a:off x="5247139" y="1244441"/>
            <a:ext cx="3285714" cy="3359967"/>
          </a:xfrm>
          <a:prstGeom prst="rect">
            <a:avLst/>
          </a:prstGeom>
        </p:spPr>
      </p:pic>
    </p:spTree>
    <p:extLst>
      <p:ext uri="{BB962C8B-B14F-4D97-AF65-F5344CB8AC3E}">
        <p14:creationId xmlns:p14="http://schemas.microsoft.com/office/powerpoint/2010/main" val="4077119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Bridge Weight Limits</a:t>
            </a:r>
          </a:p>
        </p:txBody>
      </p:sp>
      <p:sp>
        <p:nvSpPr>
          <p:cNvPr id="3" name="Content Placeholder 2"/>
          <p:cNvSpPr>
            <a:spLocks noGrp="1"/>
          </p:cNvSpPr>
          <p:nvPr>
            <p:ph idx="1"/>
          </p:nvPr>
        </p:nvSpPr>
        <p:spPr>
          <a:xfrm>
            <a:off x="3743436" y="1455887"/>
            <a:ext cx="5148776" cy="5068900"/>
          </a:xfrm>
        </p:spPr>
        <p:txBody>
          <a:bodyPr>
            <a:normAutofit fontScale="92500" lnSpcReduction="10000"/>
          </a:bodyPr>
          <a:lstStyle/>
          <a:p>
            <a:pPr>
              <a:lnSpc>
                <a:spcPct val="110000"/>
              </a:lnSpc>
              <a:spcBef>
                <a:spcPts val="0"/>
              </a:spcBef>
            </a:pPr>
            <a:r>
              <a:rPr lang="en-US" sz="3200" dirty="0"/>
              <a:t>Do not cross a bridge with a weight limit sign if you are unsure if you are under the limit</a:t>
            </a:r>
          </a:p>
          <a:p>
            <a:pPr lvl="1">
              <a:lnSpc>
                <a:spcPct val="110000"/>
              </a:lnSpc>
              <a:spcBef>
                <a:spcPts val="0"/>
              </a:spcBef>
            </a:pPr>
            <a:r>
              <a:rPr lang="en-US" sz="3000" dirty="0"/>
              <a:t>If turning around is necessary, get help</a:t>
            </a:r>
          </a:p>
          <a:p>
            <a:pPr>
              <a:lnSpc>
                <a:spcPct val="110000"/>
              </a:lnSpc>
              <a:spcBef>
                <a:spcPts val="0"/>
              </a:spcBef>
            </a:pPr>
            <a:r>
              <a:rPr lang="en-US" sz="3200" dirty="0"/>
              <a:t>Plan your route ahead of time to avoid bridges with low weight limits that cannot accommodate a coach</a:t>
            </a:r>
          </a:p>
          <a:p>
            <a:pPr lvl="1">
              <a:spcBef>
                <a:spcPts val="0"/>
              </a:spcBef>
              <a:spcAft>
                <a:spcPts val="1000"/>
              </a:spcAft>
            </a:pPr>
            <a:endParaRPr lang="en-US" dirty="0"/>
          </a:p>
        </p:txBody>
      </p:sp>
      <p:pic>
        <p:nvPicPr>
          <p:cNvPr id="5" name="Picture 4" title="Bridge Weight Limits Sign">
            <a:extLst>
              <a:ext uri="{FF2B5EF4-FFF2-40B4-BE49-F238E27FC236}">
                <a16:creationId xmlns:a16="http://schemas.microsoft.com/office/drawing/2014/main" id="{7BEB3EE3-C39E-4A42-94E4-560A79B04569}"/>
              </a:ext>
            </a:extLst>
          </p:cNvPr>
          <p:cNvPicPr>
            <a:picLocks noChangeAspect="1"/>
          </p:cNvPicPr>
          <p:nvPr/>
        </p:nvPicPr>
        <p:blipFill>
          <a:blip r:embed="rId3"/>
          <a:stretch>
            <a:fillRect/>
          </a:stretch>
        </p:blipFill>
        <p:spPr>
          <a:xfrm>
            <a:off x="714459" y="1978885"/>
            <a:ext cx="2844800" cy="3733800"/>
          </a:xfrm>
          <a:prstGeom prst="rect">
            <a:avLst/>
          </a:prstGeom>
        </p:spPr>
      </p:pic>
    </p:spTree>
    <p:extLst>
      <p:ext uri="{BB962C8B-B14F-4D97-AF65-F5344CB8AC3E}">
        <p14:creationId xmlns:p14="http://schemas.microsoft.com/office/powerpoint/2010/main" val="1263104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22881-4A06-5540-AC53-FFAB045F969B}"/>
              </a:ext>
            </a:extLst>
          </p:cNvPr>
          <p:cNvSpPr>
            <a:spLocks noGrp="1"/>
          </p:cNvSpPr>
          <p:nvPr>
            <p:ph type="title"/>
          </p:nvPr>
        </p:nvSpPr>
        <p:spPr>
          <a:solidFill>
            <a:schemeClr val="tx1">
              <a:lumMod val="65000"/>
              <a:lumOff val="35000"/>
            </a:schemeClr>
          </a:solidFill>
          <a:ln>
            <a:solidFill>
              <a:srgbClr val="FFC000"/>
            </a:solidFill>
          </a:ln>
        </p:spPr>
        <p:style>
          <a:lnRef idx="3">
            <a:schemeClr val="lt1"/>
          </a:lnRef>
          <a:fillRef idx="1">
            <a:schemeClr val="dk1"/>
          </a:fillRef>
          <a:effectRef idx="1">
            <a:schemeClr val="dk1"/>
          </a:effectRef>
          <a:fontRef idx="minor">
            <a:schemeClr val="lt1"/>
          </a:fontRef>
        </p:style>
        <p:txBody>
          <a:bodyPr/>
          <a:lstStyle/>
          <a:p>
            <a:r>
              <a:rPr lang="en-US" dirty="0"/>
              <a:t>Learning From History</a:t>
            </a:r>
          </a:p>
        </p:txBody>
      </p:sp>
      <p:sp>
        <p:nvSpPr>
          <p:cNvPr id="6" name="TextBox 5">
            <a:extLst>
              <a:ext uri="{FF2B5EF4-FFF2-40B4-BE49-F238E27FC236}">
                <a16:creationId xmlns:a16="http://schemas.microsoft.com/office/drawing/2014/main" id="{EF7B6947-8F76-434D-B4DD-718021ABD400}"/>
              </a:ext>
            </a:extLst>
          </p:cNvPr>
          <p:cNvSpPr txBox="1"/>
          <p:nvPr/>
        </p:nvSpPr>
        <p:spPr>
          <a:xfrm>
            <a:off x="457200" y="1558525"/>
            <a:ext cx="8229599" cy="1015663"/>
          </a:xfrm>
          <a:prstGeom prst="rect">
            <a:avLst/>
          </a:prstGeom>
          <a:noFill/>
        </p:spPr>
        <p:txBody>
          <a:bodyPr wrap="square" rtlCol="0">
            <a:spAutoFit/>
          </a:bodyPr>
          <a:lstStyle/>
          <a:p>
            <a:pPr algn="ctr"/>
            <a:r>
              <a:rPr lang="en-US" sz="3000" dirty="0"/>
              <a:t>November 14, 2004</a:t>
            </a:r>
          </a:p>
          <a:p>
            <a:pPr algn="ctr"/>
            <a:r>
              <a:rPr lang="en-US" sz="3000" dirty="0"/>
              <a:t>Alexandria, VA</a:t>
            </a:r>
          </a:p>
        </p:txBody>
      </p:sp>
      <p:pic>
        <p:nvPicPr>
          <p:cNvPr id="7" name="Picture 6" title="Crashed Bus">
            <a:extLst>
              <a:ext uri="{FF2B5EF4-FFF2-40B4-BE49-F238E27FC236}">
                <a16:creationId xmlns:a16="http://schemas.microsoft.com/office/drawing/2014/main" id="{D41202D2-E7D7-5648-9BE1-191D32148837}"/>
              </a:ext>
            </a:extLst>
          </p:cNvPr>
          <p:cNvPicPr>
            <a:picLocks noChangeAspect="1"/>
          </p:cNvPicPr>
          <p:nvPr/>
        </p:nvPicPr>
        <p:blipFill>
          <a:blip r:embed="rId3"/>
          <a:stretch>
            <a:fillRect/>
          </a:stretch>
        </p:blipFill>
        <p:spPr>
          <a:xfrm>
            <a:off x="848851" y="3265713"/>
            <a:ext cx="7446295" cy="2691233"/>
          </a:xfrm>
          <a:prstGeom prst="rect">
            <a:avLst/>
          </a:prstGeom>
        </p:spPr>
      </p:pic>
    </p:spTree>
    <p:extLst>
      <p:ext uri="{BB962C8B-B14F-4D97-AF65-F5344CB8AC3E}">
        <p14:creationId xmlns:p14="http://schemas.microsoft.com/office/powerpoint/2010/main" val="1405879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51E27E-4D78-B242-AAF8-9BE75775DBD2}"/>
              </a:ext>
            </a:extLst>
          </p:cNvPr>
          <p:cNvSpPr>
            <a:spLocks noGrp="1"/>
          </p:cNvSpPr>
          <p:nvPr>
            <p:ph type="title"/>
          </p:nvPr>
        </p:nvSpPr>
        <p:spPr>
          <a:xfrm>
            <a:off x="457200" y="133527"/>
            <a:ext cx="8229600" cy="1143000"/>
          </a:xfrm>
          <a:solidFill>
            <a:schemeClr val="tx1">
              <a:lumMod val="65000"/>
              <a:lumOff val="35000"/>
            </a:schemeClr>
          </a:solidFill>
          <a:ln>
            <a:solidFill>
              <a:srgbClr val="FFC000"/>
            </a:solidFill>
          </a:ln>
        </p:spPr>
        <p:style>
          <a:lnRef idx="3">
            <a:schemeClr val="lt1"/>
          </a:lnRef>
          <a:fillRef idx="1">
            <a:schemeClr val="dk1"/>
          </a:fillRef>
          <a:effectRef idx="1">
            <a:schemeClr val="dk1"/>
          </a:effectRef>
          <a:fontRef idx="minor">
            <a:schemeClr val="lt1"/>
          </a:fontRef>
        </p:style>
        <p:txBody>
          <a:bodyPr/>
          <a:lstStyle/>
          <a:p>
            <a:r>
              <a:rPr lang="en-US" dirty="0"/>
              <a:t>Learning from History</a:t>
            </a:r>
          </a:p>
        </p:txBody>
      </p:sp>
      <p:sp>
        <p:nvSpPr>
          <p:cNvPr id="3" name="Content Placeholder 2">
            <a:extLst>
              <a:ext uri="{FF2B5EF4-FFF2-40B4-BE49-F238E27FC236}">
                <a16:creationId xmlns:a16="http://schemas.microsoft.com/office/drawing/2014/main" id="{93A3471B-B45E-244A-971B-3661245CE5DA}"/>
              </a:ext>
            </a:extLst>
          </p:cNvPr>
          <p:cNvSpPr>
            <a:spLocks noGrp="1"/>
          </p:cNvSpPr>
          <p:nvPr>
            <p:ph idx="1"/>
          </p:nvPr>
        </p:nvSpPr>
        <p:spPr>
          <a:xfrm>
            <a:off x="5605802" y="6039836"/>
            <a:ext cx="3254394" cy="661398"/>
          </a:xfrm>
          <a:solidFill>
            <a:schemeClr val="bg2">
              <a:lumMod val="75000"/>
            </a:schemeClr>
          </a:solidFill>
        </p:spPr>
        <p:txBody>
          <a:bodyPr anchor="ctr">
            <a:noAutofit/>
          </a:bodyPr>
          <a:lstStyle/>
          <a:p>
            <a:pPr marL="0" indent="0" algn="ctr">
              <a:buNone/>
            </a:pPr>
            <a:r>
              <a:rPr lang="en-US" sz="4400" b="1" dirty="0">
                <a:solidFill>
                  <a:srgbClr val="C00000"/>
                </a:solidFill>
              </a:rPr>
              <a:t>0 fatalities </a:t>
            </a:r>
            <a:endParaRPr lang="en-US" sz="4400" dirty="0"/>
          </a:p>
        </p:txBody>
      </p:sp>
      <p:sp>
        <p:nvSpPr>
          <p:cNvPr id="6" name="Content Placeholder 2">
            <a:extLst>
              <a:ext uri="{FF2B5EF4-FFF2-40B4-BE49-F238E27FC236}">
                <a16:creationId xmlns:a16="http://schemas.microsoft.com/office/drawing/2014/main" id="{4448A303-3CF9-1142-B1E7-66C24FCBECB4}"/>
              </a:ext>
            </a:extLst>
          </p:cNvPr>
          <p:cNvSpPr txBox="1">
            <a:spLocks/>
          </p:cNvSpPr>
          <p:nvPr/>
        </p:nvSpPr>
        <p:spPr>
          <a:xfrm>
            <a:off x="5774830" y="1592176"/>
            <a:ext cx="2911970" cy="1388640"/>
          </a:xfrm>
          <a:prstGeom prst="rect">
            <a:avLst/>
          </a:prstGeom>
        </p:spPr>
        <p:txBody>
          <a:bodyPr vert="horz" lIns="91440" tIns="45720" rIns="91440" bIns="45720" rtlCol="0">
            <a:noAutofit/>
          </a:bodyPr>
          <a:lstStyle>
            <a:lvl1pPr marL="342900" indent="-342900" algn="l" defTabSz="457200" rtl="0" eaLnBrk="1" latinLnBrk="0" hangingPunct="1">
              <a:lnSpc>
                <a:spcPct val="100000"/>
              </a:lnSpc>
              <a:spcBef>
                <a:spcPts val="0"/>
              </a:spcBef>
              <a:spcAft>
                <a:spcPts val="1200"/>
              </a:spcAft>
              <a:buFont typeface="Arial"/>
              <a:buChar char="•"/>
              <a:defRPr sz="3000" kern="1200">
                <a:solidFill>
                  <a:schemeClr val="tx1"/>
                </a:solidFill>
                <a:latin typeface="+mn-lt"/>
                <a:ea typeface="+mn-ea"/>
                <a:cs typeface="+mn-cs"/>
              </a:defRPr>
            </a:lvl1pPr>
            <a:lvl2pPr marL="742950" indent="-285750" algn="l" defTabSz="457200" rtl="0" eaLnBrk="1" latinLnBrk="0" hangingPunct="1">
              <a:lnSpc>
                <a:spcPct val="100000"/>
              </a:lnSpc>
              <a:spcBef>
                <a:spcPts val="0"/>
              </a:spcBef>
              <a:spcAft>
                <a:spcPts val="1200"/>
              </a:spcAft>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spcAft>
                <a:spcPts val="120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400" b="1" dirty="0"/>
              <a:t>28 passengers</a:t>
            </a:r>
          </a:p>
        </p:txBody>
      </p:sp>
      <p:sp>
        <p:nvSpPr>
          <p:cNvPr id="7" name="Content Placeholder 2">
            <a:extLst>
              <a:ext uri="{FF2B5EF4-FFF2-40B4-BE49-F238E27FC236}">
                <a16:creationId xmlns:a16="http://schemas.microsoft.com/office/drawing/2014/main" id="{D077A1C4-3E0E-904B-B508-095EB2D55DBB}"/>
              </a:ext>
            </a:extLst>
          </p:cNvPr>
          <p:cNvSpPr txBox="1">
            <a:spLocks/>
          </p:cNvSpPr>
          <p:nvPr/>
        </p:nvSpPr>
        <p:spPr>
          <a:xfrm>
            <a:off x="660206" y="4971958"/>
            <a:ext cx="4382564" cy="1596794"/>
          </a:xfrm>
          <a:prstGeom prst="rect">
            <a:avLst/>
          </a:prstGeom>
          <a:ln w="22225">
            <a:solidFill>
              <a:srgbClr val="FF0000"/>
            </a:solidFill>
          </a:ln>
        </p:spPr>
        <p:txBody>
          <a:bodyPr vert="horz" lIns="91440" tIns="45720" rIns="91440" bIns="45720" rtlCol="0">
            <a:noAutofit/>
          </a:bodyPr>
          <a:lstStyle>
            <a:lvl1pPr marL="342900" indent="-342900" algn="l" defTabSz="457200" rtl="0" eaLnBrk="1" latinLnBrk="0" hangingPunct="1">
              <a:lnSpc>
                <a:spcPct val="100000"/>
              </a:lnSpc>
              <a:spcBef>
                <a:spcPts val="0"/>
              </a:spcBef>
              <a:spcAft>
                <a:spcPts val="1200"/>
              </a:spcAft>
              <a:buFont typeface="Arial"/>
              <a:buChar char="•"/>
              <a:defRPr sz="3000" kern="1200">
                <a:solidFill>
                  <a:schemeClr val="tx1"/>
                </a:solidFill>
                <a:latin typeface="+mn-lt"/>
                <a:ea typeface="+mn-ea"/>
                <a:cs typeface="+mn-cs"/>
              </a:defRPr>
            </a:lvl1pPr>
            <a:lvl2pPr marL="742950" indent="-285750" algn="l" defTabSz="457200" rtl="0" eaLnBrk="1" latinLnBrk="0" hangingPunct="1">
              <a:lnSpc>
                <a:spcPct val="100000"/>
              </a:lnSpc>
              <a:spcBef>
                <a:spcPts val="0"/>
              </a:spcBef>
              <a:spcAft>
                <a:spcPts val="1200"/>
              </a:spcAft>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spcAft>
                <a:spcPts val="120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400" b="1" dirty="0">
                <a:solidFill>
                  <a:srgbClr val="C00000"/>
                </a:solidFill>
              </a:rPr>
              <a:t>1 serious injury, 10 minor injuries</a:t>
            </a:r>
            <a:endParaRPr lang="en-US" sz="4400" dirty="0"/>
          </a:p>
        </p:txBody>
      </p:sp>
      <p:pic>
        <p:nvPicPr>
          <p:cNvPr id="10" name="Picture 9" title="Bridge">
            <a:extLst>
              <a:ext uri="{FF2B5EF4-FFF2-40B4-BE49-F238E27FC236}">
                <a16:creationId xmlns:a16="http://schemas.microsoft.com/office/drawing/2014/main" id="{CE07CF20-5FA2-304F-9586-67FD01C06251}"/>
              </a:ext>
            </a:extLst>
          </p:cNvPr>
          <p:cNvPicPr>
            <a:picLocks noChangeAspect="1"/>
          </p:cNvPicPr>
          <p:nvPr/>
        </p:nvPicPr>
        <p:blipFill>
          <a:blip r:embed="rId3"/>
          <a:stretch>
            <a:fillRect/>
          </a:stretch>
        </p:blipFill>
        <p:spPr>
          <a:xfrm>
            <a:off x="457200" y="1508103"/>
            <a:ext cx="4788576" cy="2945426"/>
          </a:xfrm>
          <a:prstGeom prst="rect">
            <a:avLst/>
          </a:prstGeom>
        </p:spPr>
      </p:pic>
      <p:pic>
        <p:nvPicPr>
          <p:cNvPr id="12" name="Picture 11" title="Bridge">
            <a:extLst>
              <a:ext uri="{FF2B5EF4-FFF2-40B4-BE49-F238E27FC236}">
                <a16:creationId xmlns:a16="http://schemas.microsoft.com/office/drawing/2014/main" id="{2422EE73-73D8-5F47-9DD7-BB477A2AD873}"/>
              </a:ext>
            </a:extLst>
          </p:cNvPr>
          <p:cNvPicPr>
            <a:picLocks noChangeAspect="1"/>
          </p:cNvPicPr>
          <p:nvPr/>
        </p:nvPicPr>
        <p:blipFill>
          <a:blip r:embed="rId4"/>
          <a:stretch>
            <a:fillRect/>
          </a:stretch>
        </p:blipFill>
        <p:spPr>
          <a:xfrm>
            <a:off x="5411755" y="3008574"/>
            <a:ext cx="3541747" cy="2621204"/>
          </a:xfrm>
          <a:prstGeom prst="rect">
            <a:avLst/>
          </a:prstGeom>
        </p:spPr>
      </p:pic>
    </p:spTree>
    <p:extLst>
      <p:ext uri="{BB962C8B-B14F-4D97-AF65-F5344CB8AC3E}">
        <p14:creationId xmlns:p14="http://schemas.microsoft.com/office/powerpoint/2010/main" val="3869851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1389F8-7634-AF40-9EE7-3EAA1DB890FB}"/>
              </a:ext>
            </a:extLst>
          </p:cNvPr>
          <p:cNvSpPr>
            <a:spLocks noGrp="1"/>
          </p:cNvSpPr>
          <p:nvPr>
            <p:ph type="title"/>
          </p:nvPr>
        </p:nvSpPr>
        <p:spPr>
          <a:xfrm>
            <a:off x="457200" y="133527"/>
            <a:ext cx="8229600" cy="1143000"/>
          </a:xfrm>
          <a:solidFill>
            <a:schemeClr val="tx1">
              <a:lumMod val="65000"/>
              <a:lumOff val="35000"/>
            </a:schemeClr>
          </a:solidFill>
          <a:ln>
            <a:solidFill>
              <a:srgbClr val="FFC000"/>
            </a:solidFill>
          </a:ln>
        </p:spPr>
        <p:style>
          <a:lnRef idx="3">
            <a:schemeClr val="lt1"/>
          </a:lnRef>
          <a:fillRef idx="1">
            <a:schemeClr val="dk1"/>
          </a:fillRef>
          <a:effectRef idx="1">
            <a:schemeClr val="dk1"/>
          </a:effectRef>
          <a:fontRef idx="minor">
            <a:schemeClr val="lt1"/>
          </a:fontRef>
        </p:style>
        <p:txBody>
          <a:bodyPr/>
          <a:lstStyle/>
          <a:p>
            <a:r>
              <a:rPr lang="en-US" dirty="0"/>
              <a:t>Learning from History</a:t>
            </a:r>
          </a:p>
        </p:txBody>
      </p:sp>
      <p:sp>
        <p:nvSpPr>
          <p:cNvPr id="3" name="Content Placeholder 2">
            <a:extLst>
              <a:ext uri="{FF2B5EF4-FFF2-40B4-BE49-F238E27FC236}">
                <a16:creationId xmlns:a16="http://schemas.microsoft.com/office/drawing/2014/main" id="{C5556DA2-00B4-7E4D-B957-7E94CA0036BA}"/>
              </a:ext>
            </a:extLst>
          </p:cNvPr>
          <p:cNvSpPr>
            <a:spLocks noGrp="1"/>
          </p:cNvSpPr>
          <p:nvPr>
            <p:ph idx="1"/>
          </p:nvPr>
        </p:nvSpPr>
        <p:spPr>
          <a:xfrm>
            <a:off x="844826" y="2623931"/>
            <a:ext cx="7454348" cy="3502232"/>
          </a:xfrm>
          <a:ln w="22225">
            <a:solidFill>
              <a:schemeClr val="tx1">
                <a:lumMod val="50000"/>
                <a:lumOff val="50000"/>
              </a:schemeClr>
            </a:solidFill>
          </a:ln>
        </p:spPr>
        <p:txBody>
          <a:bodyPr/>
          <a:lstStyle/>
          <a:p>
            <a:endParaRPr lang="en-US" dirty="0"/>
          </a:p>
          <a:p>
            <a:r>
              <a:rPr lang="en-US" dirty="0"/>
              <a:t>Driver’s failure to notice and respond to low clearance signs</a:t>
            </a:r>
          </a:p>
          <a:p>
            <a:r>
              <a:rPr lang="en-US" dirty="0"/>
              <a:t>Cognitive distraction of driver</a:t>
            </a:r>
          </a:p>
        </p:txBody>
      </p:sp>
      <p:sp>
        <p:nvSpPr>
          <p:cNvPr id="6" name="Rounded Rectangle 5">
            <a:extLst>
              <a:ext uri="{FF2B5EF4-FFF2-40B4-BE49-F238E27FC236}">
                <a16:creationId xmlns:a16="http://schemas.microsoft.com/office/drawing/2014/main" id="{AC5603E9-0BBE-8E49-822F-25859E5B9ACC}"/>
              </a:ext>
            </a:extLst>
          </p:cNvPr>
          <p:cNvSpPr/>
          <p:nvPr/>
        </p:nvSpPr>
        <p:spPr>
          <a:xfrm rot="21143419">
            <a:off x="485067" y="1838266"/>
            <a:ext cx="3819710" cy="1114130"/>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Probable Cause</a:t>
            </a:r>
          </a:p>
        </p:txBody>
      </p:sp>
    </p:spTree>
    <p:extLst>
      <p:ext uri="{BB962C8B-B14F-4D97-AF65-F5344CB8AC3E}">
        <p14:creationId xmlns:p14="http://schemas.microsoft.com/office/powerpoint/2010/main" val="2075390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Starting &amp; Stopping</a:t>
            </a:r>
            <a:endParaRPr lang="en-US" dirty="0"/>
          </a:p>
        </p:txBody>
      </p:sp>
      <p:sp>
        <p:nvSpPr>
          <p:cNvPr id="3" name="Content Placeholder 2"/>
          <p:cNvSpPr>
            <a:spLocks noGrp="1"/>
          </p:cNvSpPr>
          <p:nvPr>
            <p:ph idx="1"/>
          </p:nvPr>
        </p:nvSpPr>
        <p:spPr>
          <a:xfrm>
            <a:off x="457200" y="1276528"/>
            <a:ext cx="8229600" cy="4849636"/>
          </a:xfrm>
        </p:spPr>
        <p:txBody>
          <a:bodyPr/>
          <a:lstStyle/>
          <a:p>
            <a:r>
              <a:rPr lang="en-US" dirty="0"/>
              <a:t>Start slow and accelerate smoothly</a:t>
            </a:r>
          </a:p>
          <a:p>
            <a:r>
              <a:rPr lang="en-US" dirty="0"/>
              <a:t>Slow early so braking is gradual</a:t>
            </a:r>
          </a:p>
          <a:p>
            <a:r>
              <a:rPr lang="en-US" dirty="0"/>
              <a:t>Wait for seated passengers to sit before moving</a:t>
            </a:r>
          </a:p>
          <a:p>
            <a:r>
              <a:rPr lang="en-US" dirty="0"/>
              <a:t>Limit standees when possible</a:t>
            </a:r>
          </a:p>
          <a:p>
            <a:endParaRPr lang="en-US" dirty="0"/>
          </a:p>
        </p:txBody>
      </p:sp>
      <p:pic>
        <p:nvPicPr>
          <p:cNvPr id="5" name="Picture 4" descr="Gas.png" title="Ga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52" y="4159351"/>
            <a:ext cx="3823740" cy="2265920"/>
          </a:xfrm>
          <a:prstGeom prst="rect">
            <a:avLst/>
          </a:prstGeom>
        </p:spPr>
      </p:pic>
      <p:sp>
        <p:nvSpPr>
          <p:cNvPr id="6" name="Rounded Rectangle 5"/>
          <p:cNvSpPr/>
          <p:nvPr/>
        </p:nvSpPr>
        <p:spPr>
          <a:xfrm>
            <a:off x="4977724" y="3771339"/>
            <a:ext cx="3709076" cy="2757952"/>
          </a:xfrm>
          <a:prstGeom prst="roundRect">
            <a:avLst/>
          </a:prstGeom>
          <a:solidFill>
            <a:schemeClr val="accent3">
              <a:lumMod val="75000"/>
            </a:schemeClr>
          </a:solidFill>
          <a:ln w="38100">
            <a:solidFill>
              <a:srgbClr val="FFFF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600" dirty="0">
                <a:latin typeface="Trebuchet MS" charset="0"/>
                <a:ea typeface="Trebuchet MS" charset="0"/>
                <a:cs typeface="Trebuchet MS" charset="0"/>
              </a:rPr>
              <a:t>Keys to a great ride</a:t>
            </a:r>
          </a:p>
          <a:p>
            <a:pPr algn="ctr"/>
            <a:endParaRPr lang="en-US" sz="2600" dirty="0">
              <a:latin typeface="Trebuchet MS" charset="0"/>
              <a:ea typeface="Trebuchet MS" charset="0"/>
              <a:cs typeface="Trebuchet MS" charset="0"/>
            </a:endParaRPr>
          </a:p>
          <a:p>
            <a:pPr algn="ctr"/>
            <a:r>
              <a:rPr lang="en-US" sz="2600" dirty="0">
                <a:latin typeface="Trebuchet MS" charset="0"/>
                <a:ea typeface="Trebuchet MS" charset="0"/>
                <a:cs typeface="Trebuchet MS" charset="0"/>
              </a:rPr>
              <a:t> </a:t>
            </a:r>
          </a:p>
          <a:p>
            <a:pPr algn="ctr"/>
            <a:r>
              <a:rPr lang="en-US" sz="2600" dirty="0">
                <a:latin typeface="Trebuchet MS" charset="0"/>
                <a:ea typeface="Trebuchet MS" charset="0"/>
                <a:cs typeface="Trebuchet MS" charset="0"/>
              </a:rPr>
              <a:t>Gradual and smooth acceleration &amp; braking </a:t>
            </a:r>
          </a:p>
        </p:txBody>
      </p:sp>
      <p:sp>
        <p:nvSpPr>
          <p:cNvPr id="7" name="Chevron 6" title="Chveron"/>
          <p:cNvSpPr/>
          <p:nvPr/>
        </p:nvSpPr>
        <p:spPr>
          <a:xfrm rot="5400000">
            <a:off x="6486352" y="4623433"/>
            <a:ext cx="705524" cy="410486"/>
          </a:xfrm>
          <a:prstGeom prst="chevron">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Chevron 7" title="Cheveron"/>
          <p:cNvSpPr/>
          <p:nvPr/>
        </p:nvSpPr>
        <p:spPr>
          <a:xfrm rot="5400000">
            <a:off x="5509784" y="4623433"/>
            <a:ext cx="705523" cy="410486"/>
          </a:xfrm>
          <a:prstGeom prst="chevron">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Chevron 8" title="Cheveron"/>
          <p:cNvSpPr/>
          <p:nvPr/>
        </p:nvSpPr>
        <p:spPr>
          <a:xfrm rot="5400000">
            <a:off x="7394124" y="4623433"/>
            <a:ext cx="705524" cy="410486"/>
          </a:xfrm>
          <a:prstGeom prst="chevron">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19826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1143000"/>
          </a:xfrm>
        </p:spPr>
        <p:txBody>
          <a:bodyPr/>
          <a:lstStyle/>
          <a:p>
            <a:r>
              <a:rPr lang="en-US" dirty="0"/>
              <a:t>Blind Spots</a:t>
            </a:r>
          </a:p>
        </p:txBody>
      </p:sp>
      <p:pic>
        <p:nvPicPr>
          <p:cNvPr id="4" name="Picture 3" title="Driver's Front View Diagram">
            <a:extLst>
              <a:ext uri="{FF2B5EF4-FFF2-40B4-BE49-F238E27FC236}">
                <a16:creationId xmlns:a16="http://schemas.microsoft.com/office/drawing/2014/main" id="{ED14415D-4113-7541-B70A-B0CEC61C0AD9}"/>
              </a:ext>
            </a:extLst>
          </p:cNvPr>
          <p:cNvPicPr>
            <a:picLocks noChangeAspect="1"/>
          </p:cNvPicPr>
          <p:nvPr/>
        </p:nvPicPr>
        <p:blipFill>
          <a:blip r:embed="rId3"/>
          <a:stretch>
            <a:fillRect/>
          </a:stretch>
        </p:blipFill>
        <p:spPr>
          <a:xfrm>
            <a:off x="967151" y="1215966"/>
            <a:ext cx="7188536" cy="5562860"/>
          </a:xfrm>
          <a:prstGeom prst="rect">
            <a:avLst/>
          </a:prstGeom>
        </p:spPr>
      </p:pic>
    </p:spTree>
    <p:extLst>
      <p:ext uri="{BB962C8B-B14F-4D97-AF65-F5344CB8AC3E}">
        <p14:creationId xmlns:p14="http://schemas.microsoft.com/office/powerpoint/2010/main" val="2513465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Left &amp; Right Turns</a:t>
            </a:r>
          </a:p>
        </p:txBody>
      </p:sp>
      <p:sp>
        <p:nvSpPr>
          <p:cNvPr id="3" name="Content Placeholder 2"/>
          <p:cNvSpPr>
            <a:spLocks noGrp="1"/>
          </p:cNvSpPr>
          <p:nvPr>
            <p:ph idx="1"/>
          </p:nvPr>
        </p:nvSpPr>
        <p:spPr>
          <a:xfrm>
            <a:off x="457200" y="1374206"/>
            <a:ext cx="4869222" cy="4751957"/>
          </a:xfrm>
          <a:solidFill>
            <a:schemeClr val="accent6">
              <a:lumMod val="60000"/>
              <a:lumOff val="40000"/>
            </a:schemeClr>
          </a:solidFill>
          <a:ln>
            <a:solidFill>
              <a:schemeClr val="accent5">
                <a:lumMod val="75000"/>
              </a:schemeClr>
            </a:solidFill>
          </a:ln>
          <a:effectLst>
            <a:softEdge rad="76200"/>
          </a:effectLst>
        </p:spPr>
        <p:txBody>
          <a:bodyPr/>
          <a:lstStyle/>
          <a:p>
            <a:endParaRPr lang="en-US" dirty="0"/>
          </a:p>
          <a:p>
            <a:pPr marL="0" indent="0">
              <a:buNone/>
            </a:pPr>
            <a:r>
              <a:rPr lang="en-US" dirty="0"/>
              <a:t>    Key Turning Concepts</a:t>
            </a:r>
            <a:r>
              <a:rPr lang="en-US" sz="2800" dirty="0"/>
              <a:t>:</a:t>
            </a:r>
          </a:p>
          <a:p>
            <a:pPr lvl="1"/>
            <a:r>
              <a:rPr lang="en-US" dirty="0"/>
              <a:t>Off tracking</a:t>
            </a:r>
          </a:p>
          <a:p>
            <a:pPr lvl="1"/>
            <a:r>
              <a:rPr lang="en-US" dirty="0"/>
              <a:t>Pivot point</a:t>
            </a:r>
          </a:p>
          <a:p>
            <a:pPr lvl="1"/>
            <a:r>
              <a:rPr lang="en-US" dirty="0"/>
              <a:t>Turn radius &amp; sweep path</a:t>
            </a:r>
          </a:p>
          <a:p>
            <a:pPr lvl="1"/>
            <a:r>
              <a:rPr lang="en-US" dirty="0"/>
              <a:t>Rear overhang</a:t>
            </a:r>
          </a:p>
          <a:p>
            <a:pPr lvl="1"/>
            <a:r>
              <a:rPr lang="en-US" dirty="0"/>
              <a:t>Managing side space</a:t>
            </a:r>
          </a:p>
          <a:p>
            <a:pPr marL="457200" lvl="1" indent="0">
              <a:buNone/>
            </a:pPr>
            <a:endParaRPr lang="en-US" dirty="0"/>
          </a:p>
        </p:txBody>
      </p:sp>
      <p:pic>
        <p:nvPicPr>
          <p:cNvPr id="4" name="Picture 3" descr="Turning.png" title="Right turn diagr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683" y="1667519"/>
            <a:ext cx="3379263" cy="4104937"/>
          </a:xfrm>
          <a:prstGeom prst="rect">
            <a:avLst/>
          </a:prstGeom>
        </p:spPr>
      </p:pic>
      <p:sp>
        <p:nvSpPr>
          <p:cNvPr id="5" name="Bent Arrow 4" title="Right Arrow"/>
          <p:cNvSpPr/>
          <p:nvPr/>
        </p:nvSpPr>
        <p:spPr>
          <a:xfrm>
            <a:off x="7373150" y="3162385"/>
            <a:ext cx="246593" cy="258909"/>
          </a:xfrm>
          <a:prstGeom prst="ben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64691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455"/>
            <a:ext cx="8229600" cy="811588"/>
          </a:xfrm>
        </p:spPr>
        <p:style>
          <a:lnRef idx="2">
            <a:schemeClr val="dk1"/>
          </a:lnRef>
          <a:fillRef idx="1">
            <a:schemeClr val="lt1"/>
          </a:fillRef>
          <a:effectRef idx="0">
            <a:schemeClr val="dk1"/>
          </a:effectRef>
          <a:fontRef idx="minor">
            <a:schemeClr val="dk1"/>
          </a:fontRef>
        </p:style>
        <p:txBody>
          <a:bodyPr/>
          <a:lstStyle/>
          <a:p>
            <a:r>
              <a:rPr lang="en-US" dirty="0"/>
              <a:t>Off-Tracking</a:t>
            </a:r>
          </a:p>
        </p:txBody>
      </p:sp>
      <p:pic>
        <p:nvPicPr>
          <p:cNvPr id="5" name="Picture 4" title="Off-Tracking Image"/>
          <p:cNvPicPr>
            <a:picLocks noChangeAspect="1"/>
          </p:cNvPicPr>
          <p:nvPr/>
        </p:nvPicPr>
        <p:blipFill>
          <a:blip r:embed="rId3"/>
          <a:stretch>
            <a:fillRect/>
          </a:stretch>
        </p:blipFill>
        <p:spPr>
          <a:xfrm>
            <a:off x="1219200" y="1165299"/>
            <a:ext cx="6571801" cy="5711208"/>
          </a:xfrm>
          <a:prstGeom prst="rect">
            <a:avLst/>
          </a:prstGeom>
        </p:spPr>
      </p:pic>
      <p:sp>
        <p:nvSpPr>
          <p:cNvPr id="3" name="TextBox 2"/>
          <p:cNvSpPr txBox="1"/>
          <p:nvPr/>
        </p:nvSpPr>
        <p:spPr>
          <a:xfrm>
            <a:off x="564484" y="2211824"/>
            <a:ext cx="2754051" cy="338554"/>
          </a:xfrm>
          <a:prstGeom prst="rect">
            <a:avLst/>
          </a:prstGeom>
          <a:solidFill>
            <a:schemeClr val="bg1"/>
          </a:solidFill>
        </p:spPr>
        <p:txBody>
          <a:bodyPr wrap="square" rtlCol="0">
            <a:spAutoFit/>
          </a:bodyPr>
          <a:lstStyle/>
          <a:p>
            <a:r>
              <a:rPr lang="en-US" sz="1600" dirty="0">
                <a:latin typeface="Trebuchet MS" charset="0"/>
                <a:ea typeface="Trebuchet MS" charset="0"/>
                <a:cs typeface="Trebuchet MS" charset="0"/>
              </a:rPr>
              <a:t>Large Vehicle Off-Tracking</a:t>
            </a:r>
          </a:p>
        </p:txBody>
      </p:sp>
      <p:sp>
        <p:nvSpPr>
          <p:cNvPr id="6" name="TextBox 5"/>
          <p:cNvSpPr txBox="1"/>
          <p:nvPr/>
        </p:nvSpPr>
        <p:spPr>
          <a:xfrm>
            <a:off x="5630887" y="3100096"/>
            <a:ext cx="2099335" cy="646331"/>
          </a:xfrm>
          <a:prstGeom prst="rect">
            <a:avLst/>
          </a:prstGeom>
          <a:solidFill>
            <a:schemeClr val="bg1"/>
          </a:solidFill>
        </p:spPr>
        <p:txBody>
          <a:bodyPr wrap="square" rtlCol="0">
            <a:spAutoFit/>
          </a:bodyPr>
          <a:lstStyle/>
          <a:p>
            <a:r>
              <a:rPr lang="en-US" dirty="0"/>
              <a:t>Small Vehicle Off-Tracking</a:t>
            </a:r>
          </a:p>
        </p:txBody>
      </p:sp>
      <p:sp>
        <p:nvSpPr>
          <p:cNvPr id="7" name="TextBox 6"/>
          <p:cNvSpPr txBox="1"/>
          <p:nvPr/>
        </p:nvSpPr>
        <p:spPr>
          <a:xfrm>
            <a:off x="259976" y="1196161"/>
            <a:ext cx="8561295" cy="1015663"/>
          </a:xfrm>
          <a:prstGeom prst="rect">
            <a:avLst/>
          </a:prstGeom>
          <a:solidFill>
            <a:schemeClr val="bg1"/>
          </a:solidFill>
        </p:spPr>
        <p:txBody>
          <a:bodyPr wrap="square" rtlCol="0">
            <a:spAutoFit/>
          </a:bodyPr>
          <a:lstStyle/>
          <a:p>
            <a:pPr algn="ctr"/>
            <a:r>
              <a:rPr lang="en-US" sz="2000" dirty="0">
                <a:latin typeface="Trebuchet MS" charset="0"/>
                <a:ea typeface="Trebuchet MS" charset="0"/>
                <a:cs typeface="Trebuchet MS" charset="0"/>
              </a:rPr>
              <a:t>Comparing Rear Wheel Off-Tracking of an Automobile &amp; Motorcoach</a:t>
            </a:r>
          </a:p>
          <a:p>
            <a:pPr algn="ctr"/>
            <a:r>
              <a:rPr lang="en-US" sz="2000" dirty="0">
                <a:latin typeface="Trebuchet MS" charset="0"/>
                <a:ea typeface="Trebuchet MS" charset="0"/>
                <a:cs typeface="Trebuchet MS" charset="0"/>
              </a:rPr>
              <a:t>(Same radius turn)</a:t>
            </a:r>
          </a:p>
          <a:p>
            <a:pPr algn="ctr"/>
            <a:endParaRPr lang="en-US" sz="2000" dirty="0"/>
          </a:p>
        </p:txBody>
      </p:sp>
    </p:spTree>
    <p:extLst>
      <p:ext uri="{BB962C8B-B14F-4D97-AF65-F5344CB8AC3E}">
        <p14:creationId xmlns:p14="http://schemas.microsoft.com/office/powerpoint/2010/main" val="2146979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6"/>
            <a:ext cx="8229600" cy="1240679"/>
          </a:xfrm>
        </p:spPr>
        <p:txBody>
          <a:bodyPr/>
          <a:lstStyle/>
          <a:p>
            <a:r>
              <a:rPr lang="en-US" dirty="0"/>
              <a:t>Hazard Awareness</a:t>
            </a:r>
          </a:p>
        </p:txBody>
      </p:sp>
      <p:sp>
        <p:nvSpPr>
          <p:cNvPr id="3" name="Content Placeholder 2"/>
          <p:cNvSpPr>
            <a:spLocks noGrp="1"/>
          </p:cNvSpPr>
          <p:nvPr>
            <p:ph idx="1"/>
          </p:nvPr>
        </p:nvSpPr>
        <p:spPr>
          <a:xfrm>
            <a:off x="457200" y="1374205"/>
            <a:ext cx="8229600" cy="4785869"/>
          </a:xfrm>
        </p:spPr>
        <p:txBody>
          <a:bodyPr/>
          <a:lstStyle/>
          <a:p>
            <a:pPr>
              <a:lnSpc>
                <a:spcPct val="100000"/>
              </a:lnSpc>
            </a:pPr>
            <a:r>
              <a:rPr lang="en-US" dirty="0"/>
              <a:t>Look ahead for present and developing hazards</a:t>
            </a:r>
          </a:p>
          <a:p>
            <a:pPr>
              <a:lnSpc>
                <a:spcPct val="100000"/>
              </a:lnSpc>
            </a:pPr>
            <a:r>
              <a:rPr lang="en-US" dirty="0"/>
              <a:t>Recognize potential hazards in specific situations</a:t>
            </a:r>
          </a:p>
          <a:p>
            <a:pPr lvl="1">
              <a:lnSpc>
                <a:spcPct val="100000"/>
              </a:lnSpc>
              <a:spcBef>
                <a:spcPts val="1000"/>
              </a:spcBef>
            </a:pPr>
            <a:r>
              <a:rPr lang="en-US" dirty="0"/>
              <a:t>Intersections</a:t>
            </a:r>
          </a:p>
          <a:p>
            <a:pPr lvl="1">
              <a:lnSpc>
                <a:spcPct val="100000"/>
              </a:lnSpc>
              <a:spcBef>
                <a:spcPts val="1000"/>
              </a:spcBef>
            </a:pPr>
            <a:r>
              <a:rPr lang="en-US" dirty="0"/>
              <a:t>Merges</a:t>
            </a:r>
          </a:p>
          <a:p>
            <a:pPr lvl="1">
              <a:lnSpc>
                <a:spcPct val="100000"/>
              </a:lnSpc>
            </a:pPr>
            <a:r>
              <a:rPr lang="en-US" dirty="0"/>
              <a:t>Passing/Lane changing</a:t>
            </a:r>
            <a:endParaRPr lang="en-US" sz="2800" dirty="0"/>
          </a:p>
          <a:p>
            <a:pPr>
              <a:lnSpc>
                <a:spcPct val="100000"/>
              </a:lnSpc>
              <a:spcBef>
                <a:spcPts val="1000"/>
              </a:spcBef>
            </a:pPr>
            <a:r>
              <a:rPr lang="en-US" dirty="0"/>
              <a:t>Key to Success = </a:t>
            </a:r>
          </a:p>
          <a:p>
            <a:pPr marL="341313" indent="0">
              <a:lnSpc>
                <a:spcPct val="100000"/>
              </a:lnSpc>
              <a:spcBef>
                <a:spcPts val="0"/>
              </a:spcBef>
              <a:buNone/>
            </a:pPr>
            <a:r>
              <a:rPr lang="en-US" dirty="0"/>
              <a:t>hazards early</a:t>
            </a:r>
          </a:p>
          <a:p>
            <a:pPr lvl="1"/>
            <a:endParaRPr lang="en-US" dirty="0"/>
          </a:p>
          <a:p>
            <a:endParaRPr lang="en-US" dirty="0"/>
          </a:p>
        </p:txBody>
      </p:sp>
      <p:pic>
        <p:nvPicPr>
          <p:cNvPr id="4" name="Picture 3" descr="INtersection.png" title="Intersection Sl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469" y="2884581"/>
            <a:ext cx="3640248" cy="3275494"/>
          </a:xfrm>
          <a:prstGeom prst="rect">
            <a:avLst/>
          </a:prstGeom>
        </p:spPr>
      </p:pic>
    </p:spTree>
    <p:extLst>
      <p:ext uri="{BB962C8B-B14F-4D97-AF65-F5344CB8AC3E}">
        <p14:creationId xmlns:p14="http://schemas.microsoft.com/office/powerpoint/2010/main" val="19147490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932"/>
            <a:ext cx="8229600" cy="928368"/>
          </a:xfrm>
        </p:spPr>
        <p:txBody>
          <a:bodyPr/>
          <a:lstStyle/>
          <a:p>
            <a:r>
              <a:rPr lang="en-US" dirty="0"/>
              <a:t>Pivot Point</a:t>
            </a:r>
          </a:p>
        </p:txBody>
      </p:sp>
      <p:pic>
        <p:nvPicPr>
          <p:cNvPr id="3" name="Picture 2" title="Pivot Point Image"/>
          <p:cNvPicPr>
            <a:picLocks noChangeAspect="1"/>
          </p:cNvPicPr>
          <p:nvPr/>
        </p:nvPicPr>
        <p:blipFill>
          <a:blip r:embed="rId3"/>
          <a:stretch>
            <a:fillRect/>
          </a:stretch>
        </p:blipFill>
        <p:spPr>
          <a:xfrm>
            <a:off x="1175285" y="1403116"/>
            <a:ext cx="6721268" cy="5240623"/>
          </a:xfrm>
          <a:prstGeom prst="rect">
            <a:avLst/>
          </a:prstGeom>
        </p:spPr>
      </p:pic>
    </p:spTree>
    <p:extLst>
      <p:ext uri="{BB962C8B-B14F-4D97-AF65-F5344CB8AC3E}">
        <p14:creationId xmlns:p14="http://schemas.microsoft.com/office/powerpoint/2010/main" val="2621950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Turning Radius &amp; Sweep Path</a:t>
            </a:r>
          </a:p>
        </p:txBody>
      </p:sp>
      <p:sp>
        <p:nvSpPr>
          <p:cNvPr id="3" name="Content Placeholder 2"/>
          <p:cNvSpPr>
            <a:spLocks noGrp="1"/>
          </p:cNvSpPr>
          <p:nvPr>
            <p:ph idx="1"/>
          </p:nvPr>
        </p:nvSpPr>
        <p:spPr>
          <a:xfrm>
            <a:off x="457200" y="1516366"/>
            <a:ext cx="4831582" cy="2338458"/>
          </a:xfrm>
        </p:spPr>
        <p:style>
          <a:lnRef idx="2">
            <a:schemeClr val="accent6"/>
          </a:lnRef>
          <a:fillRef idx="1">
            <a:schemeClr val="lt1"/>
          </a:fillRef>
          <a:effectRef idx="0">
            <a:schemeClr val="accent6"/>
          </a:effectRef>
          <a:fontRef idx="minor">
            <a:schemeClr val="dk1"/>
          </a:fontRef>
        </p:style>
        <p:txBody>
          <a:bodyPr tIns="91440">
            <a:normAutofit/>
          </a:bodyPr>
          <a:lstStyle/>
          <a:p>
            <a:pPr marL="0" indent="0">
              <a:lnSpc>
                <a:spcPct val="100000"/>
              </a:lnSpc>
              <a:spcBef>
                <a:spcPts val="1000"/>
              </a:spcBef>
              <a:buNone/>
            </a:pPr>
            <a:r>
              <a:rPr lang="en-US" sz="2800" dirty="0"/>
              <a:t>   </a:t>
            </a:r>
            <a:r>
              <a:rPr lang="en-US" dirty="0"/>
              <a:t>Turning radius:</a:t>
            </a:r>
          </a:p>
          <a:p>
            <a:pPr lvl="1">
              <a:lnSpc>
                <a:spcPct val="100000"/>
              </a:lnSpc>
              <a:spcBef>
                <a:spcPts val="1000"/>
              </a:spcBef>
              <a:buFont typeface="Arial" panose="020B0604020202020204" pitchFamily="34" charset="0"/>
              <a:buChar char="•"/>
            </a:pPr>
            <a:r>
              <a:rPr lang="en-US" sz="3000" dirty="0"/>
              <a:t>Dependent upon wheelbase and steer angle</a:t>
            </a:r>
          </a:p>
        </p:txBody>
      </p:sp>
      <p:pic>
        <p:nvPicPr>
          <p:cNvPr id="4" name="Picture 3" title="Turning radius image "/>
          <p:cNvPicPr>
            <a:picLocks noChangeAspect="1"/>
          </p:cNvPicPr>
          <p:nvPr/>
        </p:nvPicPr>
        <p:blipFill>
          <a:blip r:embed="rId3"/>
          <a:stretch>
            <a:fillRect/>
          </a:stretch>
        </p:blipFill>
        <p:spPr>
          <a:xfrm>
            <a:off x="5667107" y="1703294"/>
            <a:ext cx="3200579" cy="4207333"/>
          </a:xfrm>
          <a:prstGeom prst="rect">
            <a:avLst/>
          </a:prstGeom>
        </p:spPr>
      </p:pic>
      <p:sp>
        <p:nvSpPr>
          <p:cNvPr id="5" name="Pentagon 4"/>
          <p:cNvSpPr/>
          <p:nvPr/>
        </p:nvSpPr>
        <p:spPr>
          <a:xfrm>
            <a:off x="939689" y="4294339"/>
            <a:ext cx="4349093" cy="1616288"/>
          </a:xfrm>
          <a:prstGeom prst="homePlate">
            <a:avLst/>
          </a:prstGeom>
          <a:solidFill>
            <a:schemeClr val="accent4">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nSpc>
                <a:spcPct val="100000"/>
              </a:lnSpc>
              <a:spcBef>
                <a:spcPts val="1000"/>
              </a:spcBef>
            </a:pPr>
            <a:r>
              <a:rPr lang="en-US" sz="2600" dirty="0">
                <a:latin typeface="Trebuchet MS" charset="0"/>
                <a:ea typeface="Trebuchet MS" charset="0"/>
                <a:cs typeface="Trebuchet MS" charset="0"/>
              </a:rPr>
              <a:t>Sweep path:</a:t>
            </a:r>
          </a:p>
          <a:p>
            <a:pPr>
              <a:lnSpc>
                <a:spcPct val="100000"/>
              </a:lnSpc>
              <a:spcBef>
                <a:spcPts val="1000"/>
              </a:spcBef>
            </a:pPr>
            <a:r>
              <a:rPr lang="en-US" sz="2600" dirty="0">
                <a:latin typeface="Trebuchet MS" charset="0"/>
                <a:ea typeface="Trebuchet MS" charset="0"/>
                <a:cs typeface="Trebuchet MS" charset="0"/>
              </a:rPr>
              <a:t>Entire unobstructed area needed to make turn</a:t>
            </a:r>
          </a:p>
        </p:txBody>
      </p:sp>
    </p:spTree>
    <p:extLst>
      <p:ext uri="{BB962C8B-B14F-4D97-AF65-F5344CB8AC3E}">
        <p14:creationId xmlns:p14="http://schemas.microsoft.com/office/powerpoint/2010/main" val="1934987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Front &amp; Rear Overhang</a:t>
            </a:r>
            <a:endParaRPr lang="en-US" dirty="0"/>
          </a:p>
        </p:txBody>
      </p:sp>
      <p:sp>
        <p:nvSpPr>
          <p:cNvPr id="3" name="Content Placeholder 2"/>
          <p:cNvSpPr>
            <a:spLocks noGrp="1"/>
          </p:cNvSpPr>
          <p:nvPr>
            <p:ph idx="1"/>
          </p:nvPr>
        </p:nvSpPr>
        <p:spPr>
          <a:xfrm>
            <a:off x="457200" y="1434354"/>
            <a:ext cx="8229600" cy="4691810"/>
          </a:xfrm>
        </p:spPr>
        <p:txBody>
          <a:bodyPr/>
          <a:lstStyle/>
          <a:p>
            <a:r>
              <a:rPr lang="en-US" dirty="0"/>
              <a:t>Moves outside the turning radius, establishing the sweep path</a:t>
            </a:r>
          </a:p>
          <a:p>
            <a:r>
              <a:rPr lang="en-US" dirty="0"/>
              <a:t>Moves opposite the direction of the turn</a:t>
            </a:r>
          </a:p>
        </p:txBody>
      </p:sp>
      <p:pic>
        <p:nvPicPr>
          <p:cNvPr id="4" name="Picture 3" descr="Rear.png" title="Bus Eng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759" y="4451724"/>
            <a:ext cx="2946400" cy="1854200"/>
          </a:xfrm>
          <a:prstGeom prst="rect">
            <a:avLst/>
          </a:prstGeom>
        </p:spPr>
      </p:pic>
      <p:pic>
        <p:nvPicPr>
          <p:cNvPr id="5" name="Picture 4" descr="Screen Shot 2014-09-25 at 3.28.38 PM.png" title="Bus Entra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528" y="4451724"/>
            <a:ext cx="3553884" cy="1854200"/>
          </a:xfrm>
          <a:prstGeom prst="rect">
            <a:avLst/>
          </a:prstGeom>
        </p:spPr>
      </p:pic>
      <p:sp>
        <p:nvSpPr>
          <p:cNvPr id="6" name="Rounded Rectangle 5"/>
          <p:cNvSpPr/>
          <p:nvPr/>
        </p:nvSpPr>
        <p:spPr>
          <a:xfrm>
            <a:off x="1085759" y="3195067"/>
            <a:ext cx="7018653" cy="820971"/>
          </a:xfrm>
          <a:prstGeom prst="roundRect">
            <a:avLst/>
          </a:prstGeom>
        </p:spPr>
        <p:style>
          <a:lnRef idx="2">
            <a:schemeClr val="accent6"/>
          </a:lnRef>
          <a:fillRef idx="1">
            <a:schemeClr val="lt1"/>
          </a:fillRef>
          <a:effectRef idx="0">
            <a:schemeClr val="accent6"/>
          </a:effectRef>
          <a:fontRef idx="minor">
            <a:schemeClr val="dk1"/>
          </a:fontRef>
        </p:style>
        <p:txBody>
          <a:bodyPr lIns="0" rtlCol="0" anchor="ctr"/>
          <a:lstStyle/>
          <a:p>
            <a:pPr lvl="1" algn="ctr">
              <a:lnSpc>
                <a:spcPct val="100000"/>
              </a:lnSpc>
              <a:spcBef>
                <a:spcPts val="1000"/>
              </a:spcBef>
            </a:pPr>
            <a:r>
              <a:rPr lang="en-US" sz="2800" dirty="0"/>
              <a:t>Objects near side of coach during a sharp turn could be struck by overhang</a:t>
            </a:r>
          </a:p>
        </p:txBody>
      </p:sp>
    </p:spTree>
    <p:extLst>
      <p:ext uri="{BB962C8B-B14F-4D97-AF65-F5344CB8AC3E}">
        <p14:creationId xmlns:p14="http://schemas.microsoft.com/office/powerpoint/2010/main" val="1869061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Managing Side Space</a:t>
            </a:r>
            <a:endParaRPr lang="en-US" dirty="0"/>
          </a:p>
        </p:txBody>
      </p:sp>
      <p:sp>
        <p:nvSpPr>
          <p:cNvPr id="3" name="Content Placeholder 2"/>
          <p:cNvSpPr>
            <a:spLocks noGrp="1"/>
          </p:cNvSpPr>
          <p:nvPr>
            <p:ph idx="1"/>
          </p:nvPr>
        </p:nvSpPr>
        <p:spPr/>
        <p:txBody>
          <a:bodyPr/>
          <a:lstStyle/>
          <a:p>
            <a:r>
              <a:rPr lang="en-US" dirty="0"/>
              <a:t>Anticipate turn and get into position early</a:t>
            </a:r>
          </a:p>
          <a:p>
            <a:r>
              <a:rPr lang="en-US" dirty="0"/>
              <a:t>Signal early</a:t>
            </a:r>
          </a:p>
        </p:txBody>
      </p:sp>
      <p:graphicFrame>
        <p:nvGraphicFramePr>
          <p:cNvPr id="4" name="Table 3" descr="When making any turn, you need to be aware what is immediately beside you while negotiating the turn.  Collisions frequently occur when other vehicles squeeze into the area along the side of your vehicle during a turn. The other vehicle may be attempting to pass on the right or may also be making a turn to the inside of your motorcoach.  This scenario occurs most often during right turns and is so common historically that it has its own terminology in safety circles – it’s called the right turn squeeze.  &#10;"/>
          <p:cNvGraphicFramePr>
            <a:graphicFrameLocks noGrp="1"/>
          </p:cNvGraphicFramePr>
          <p:nvPr>
            <p:extLst>
              <p:ext uri="{D42A27DB-BD31-4B8C-83A1-F6EECF244321}">
                <p14:modId xmlns:p14="http://schemas.microsoft.com/office/powerpoint/2010/main" val="796479475"/>
              </p:ext>
            </p:extLst>
          </p:nvPr>
        </p:nvGraphicFramePr>
        <p:xfrm>
          <a:off x="457200" y="3021206"/>
          <a:ext cx="8229600" cy="3236158"/>
        </p:xfrm>
        <a:graphic>
          <a:graphicData uri="http://schemas.openxmlformats.org/drawingml/2006/table">
            <a:tbl>
              <a:tblPr firstRow="1" bandRow="1">
                <a:tableStyleId>{5C22544A-7EE6-4342-B048-85BDC9FD1C3A}</a:tableStyleId>
              </a:tblPr>
              <a:tblGrid>
                <a:gridCol w="2281573">
                  <a:extLst>
                    <a:ext uri="{9D8B030D-6E8A-4147-A177-3AD203B41FA5}">
                      <a16:colId xmlns:a16="http://schemas.microsoft.com/office/drawing/2014/main" val="20000"/>
                    </a:ext>
                  </a:extLst>
                </a:gridCol>
                <a:gridCol w="5948027">
                  <a:extLst>
                    <a:ext uri="{9D8B030D-6E8A-4147-A177-3AD203B41FA5}">
                      <a16:colId xmlns:a16="http://schemas.microsoft.com/office/drawing/2014/main" val="20001"/>
                    </a:ext>
                  </a:extLst>
                </a:gridCol>
              </a:tblGrid>
              <a:tr h="692558">
                <a:tc>
                  <a:txBody>
                    <a:bodyPr/>
                    <a:lstStyle/>
                    <a:p>
                      <a:r>
                        <a:rPr lang="en-US" sz="2400" dirty="0"/>
                        <a:t>Turns</a:t>
                      </a:r>
                    </a:p>
                  </a:txBody>
                  <a:tcPr marL="182880" marR="182880" marT="91440" marB="91440" anchor="ctr"/>
                </a:tc>
                <a:tc>
                  <a:txBody>
                    <a:bodyPr/>
                    <a:lstStyle/>
                    <a:p>
                      <a:r>
                        <a:rPr lang="en-US" sz="2400" dirty="0"/>
                        <a:t>Actions</a:t>
                      </a:r>
                    </a:p>
                  </a:txBody>
                  <a:tcPr anchor="ctr"/>
                </a:tc>
                <a:extLst>
                  <a:ext uri="{0D108BD9-81ED-4DB2-BD59-A6C34878D82A}">
                    <a16:rowId xmlns:a16="http://schemas.microsoft.com/office/drawing/2014/main" val="10000"/>
                  </a:ext>
                </a:extLst>
              </a:tr>
              <a:tr h="1037521">
                <a:tc>
                  <a:txBody>
                    <a:bodyPr/>
                    <a:lstStyle/>
                    <a:p>
                      <a:r>
                        <a:rPr lang="en-US" sz="2600" dirty="0"/>
                        <a:t>For right turns</a:t>
                      </a:r>
                    </a:p>
                  </a:txBody>
                  <a:tcPr anchor="ctr"/>
                </a:tc>
                <a:tc>
                  <a:txBody>
                    <a:bodyPr/>
                    <a:lstStyle/>
                    <a:p>
                      <a:r>
                        <a:rPr lang="en-US" sz="2600" dirty="0"/>
                        <a:t>Keep right</a:t>
                      </a:r>
                      <a:r>
                        <a:rPr lang="en-US" sz="2600" baseline="0" dirty="0"/>
                        <a:t> side within five feet of the curb</a:t>
                      </a:r>
                      <a:endParaRPr lang="en-US" sz="2600" dirty="0"/>
                    </a:p>
                  </a:txBody>
                  <a:tcPr anchor="ctr"/>
                </a:tc>
                <a:extLst>
                  <a:ext uri="{0D108BD9-81ED-4DB2-BD59-A6C34878D82A}">
                    <a16:rowId xmlns:a16="http://schemas.microsoft.com/office/drawing/2014/main" val="10001"/>
                  </a:ext>
                </a:extLst>
              </a:tr>
              <a:tr h="1506079">
                <a:tc>
                  <a:txBody>
                    <a:bodyPr/>
                    <a:lstStyle/>
                    <a:p>
                      <a:r>
                        <a:rPr lang="en-US" sz="2600" dirty="0"/>
                        <a:t>For all turns</a:t>
                      </a:r>
                    </a:p>
                  </a:txBody>
                  <a:tcPr anchor="ctr"/>
                </a:tc>
                <a:tc>
                  <a:txBody>
                    <a:bodyPr/>
                    <a:lstStyle/>
                    <a:p>
                      <a:r>
                        <a:rPr lang="en-US" sz="2600" dirty="0"/>
                        <a:t>Watch</a:t>
                      </a:r>
                      <a:r>
                        <a:rPr lang="en-US" sz="2600" baseline="0" dirty="0"/>
                        <a:t> for approaching vehicles from the rear when there are turn lanes to your inside</a:t>
                      </a:r>
                      <a:endParaRPr lang="en-US" sz="2600" dirty="0"/>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87066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Ideal Right Turn</a:t>
            </a:r>
          </a:p>
        </p:txBody>
      </p:sp>
      <p:pic>
        <p:nvPicPr>
          <p:cNvPr id="4" name="Content Placeholder 3" descr="3-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625" b="1625"/>
          <a:stretch>
            <a:fillRect/>
          </a:stretch>
        </p:blipFill>
        <p:spPr bwMode="auto">
          <a:xfrm>
            <a:off x="457200" y="152438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title="Ideal Right Turn Image"/>
          <p:cNvSpPr/>
          <p:nvPr/>
        </p:nvSpPr>
        <p:spPr>
          <a:xfrm>
            <a:off x="1330036" y="4096987"/>
            <a:ext cx="3621974" cy="11756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title="Bus 1"/>
          <p:cNvSpPr/>
          <p:nvPr/>
        </p:nvSpPr>
        <p:spPr>
          <a:xfrm>
            <a:off x="731263" y="2578364"/>
            <a:ext cx="1334235" cy="372003"/>
          </a:xfrm>
          <a:prstGeom prst="rect">
            <a:avLst/>
          </a:prstGeom>
          <a:solidFill>
            <a:schemeClr val="accent1">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title="Bus 2"/>
          <p:cNvSpPr/>
          <p:nvPr/>
        </p:nvSpPr>
        <p:spPr>
          <a:xfrm>
            <a:off x="2923503" y="2578364"/>
            <a:ext cx="1334235" cy="372003"/>
          </a:xfrm>
          <a:prstGeom prst="rect">
            <a:avLst/>
          </a:prstGeom>
          <a:solidFill>
            <a:schemeClr val="accent1">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title="Bus 3"/>
          <p:cNvSpPr/>
          <p:nvPr/>
        </p:nvSpPr>
        <p:spPr>
          <a:xfrm rot="420892">
            <a:off x="5205096" y="2629673"/>
            <a:ext cx="1212941" cy="372003"/>
          </a:xfrm>
          <a:prstGeom prst="rect">
            <a:avLst/>
          </a:prstGeom>
          <a:solidFill>
            <a:schemeClr val="accent1">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title="Bus 4"/>
          <p:cNvSpPr/>
          <p:nvPr/>
        </p:nvSpPr>
        <p:spPr>
          <a:xfrm rot="6077322">
            <a:off x="6298959" y="4910109"/>
            <a:ext cx="1251150" cy="338185"/>
          </a:xfrm>
          <a:prstGeom prst="rect">
            <a:avLst/>
          </a:prstGeom>
          <a:solidFill>
            <a:schemeClr val="accent1">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821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Ideal Left Turn</a:t>
            </a:r>
          </a:p>
        </p:txBody>
      </p:sp>
      <p:pic>
        <p:nvPicPr>
          <p:cNvPr id="4" name="Picture 4" descr="3-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50" y="1616188"/>
            <a:ext cx="8077200" cy="4705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title="Left"/>
          <p:cNvSpPr/>
          <p:nvPr/>
        </p:nvSpPr>
        <p:spPr>
          <a:xfrm>
            <a:off x="1900052" y="2793206"/>
            <a:ext cx="3621974" cy="11756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title="Bus 1"/>
          <p:cNvSpPr/>
          <p:nvPr/>
        </p:nvSpPr>
        <p:spPr>
          <a:xfrm>
            <a:off x="872384" y="5554386"/>
            <a:ext cx="1334235" cy="372003"/>
          </a:xfrm>
          <a:prstGeom prst="rect">
            <a:avLst/>
          </a:prstGeom>
          <a:solidFill>
            <a:schemeClr val="accent1">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title="Bus 2"/>
          <p:cNvSpPr/>
          <p:nvPr/>
        </p:nvSpPr>
        <p:spPr>
          <a:xfrm>
            <a:off x="2950712" y="5554386"/>
            <a:ext cx="1334235" cy="372003"/>
          </a:xfrm>
          <a:prstGeom prst="rect">
            <a:avLst/>
          </a:prstGeom>
          <a:solidFill>
            <a:schemeClr val="accent1">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title="Bus 3"/>
          <p:cNvSpPr/>
          <p:nvPr/>
        </p:nvSpPr>
        <p:spPr>
          <a:xfrm>
            <a:off x="4952064" y="5580042"/>
            <a:ext cx="1334235" cy="372003"/>
          </a:xfrm>
          <a:prstGeom prst="rect">
            <a:avLst/>
          </a:prstGeom>
          <a:solidFill>
            <a:schemeClr val="accent1">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title="Bus 4"/>
          <p:cNvSpPr/>
          <p:nvPr/>
        </p:nvSpPr>
        <p:spPr>
          <a:xfrm rot="16200000">
            <a:off x="6799466" y="2604020"/>
            <a:ext cx="1334235" cy="372003"/>
          </a:xfrm>
          <a:prstGeom prst="rect">
            <a:avLst/>
          </a:prstGeom>
          <a:solidFill>
            <a:schemeClr val="accent1">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2833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View Obstructions</a:t>
            </a:r>
          </a:p>
        </p:txBody>
      </p:sp>
      <p:sp>
        <p:nvSpPr>
          <p:cNvPr id="4" name="Rounded Rectangle 3"/>
          <p:cNvSpPr/>
          <p:nvPr/>
        </p:nvSpPr>
        <p:spPr>
          <a:xfrm>
            <a:off x="727452" y="1516466"/>
            <a:ext cx="7656732" cy="1578111"/>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lvl="0" algn="ctr">
              <a:spcBef>
                <a:spcPts val="1000"/>
              </a:spcBef>
            </a:pPr>
            <a:r>
              <a:rPr lang="en-US" sz="2800" dirty="0">
                <a:solidFill>
                  <a:prstClr val="black"/>
                </a:solidFill>
              </a:rPr>
              <a:t>All vehicles have structural components and side mirrors that obstruct a driver’s view from the driver seat</a:t>
            </a:r>
          </a:p>
        </p:txBody>
      </p:sp>
      <p:sp>
        <p:nvSpPr>
          <p:cNvPr id="3" name="Content Placeholder 2"/>
          <p:cNvSpPr>
            <a:spLocks noGrp="1"/>
          </p:cNvSpPr>
          <p:nvPr>
            <p:ph idx="1"/>
          </p:nvPr>
        </p:nvSpPr>
        <p:spPr>
          <a:xfrm>
            <a:off x="457200" y="3260540"/>
            <a:ext cx="8229600" cy="3368859"/>
          </a:xfrm>
        </p:spPr>
        <p:txBody>
          <a:bodyPr>
            <a:normAutofit/>
          </a:bodyPr>
          <a:lstStyle/>
          <a:p>
            <a:pPr>
              <a:lnSpc>
                <a:spcPct val="100000"/>
              </a:lnSpc>
              <a:spcBef>
                <a:spcPts val="1000"/>
              </a:spcBef>
            </a:pPr>
            <a:r>
              <a:rPr lang="en-US" dirty="0"/>
              <a:t>Left side more problematic (the closer to eyes, the more “hidden”)</a:t>
            </a:r>
          </a:p>
          <a:p>
            <a:pPr>
              <a:lnSpc>
                <a:spcPct val="100000"/>
              </a:lnSpc>
              <a:spcBef>
                <a:spcPts val="1000"/>
              </a:spcBef>
            </a:pPr>
            <a:r>
              <a:rPr lang="en-US" dirty="0"/>
              <a:t>Drivers can see around these obstructions with minimal effort to identify “hidden” pedestrians</a:t>
            </a:r>
          </a:p>
          <a:p>
            <a:pPr lvl="1">
              <a:lnSpc>
                <a:spcPct val="100000"/>
              </a:lnSpc>
              <a:spcBef>
                <a:spcPts val="1000"/>
              </a:spcBef>
            </a:pPr>
            <a:r>
              <a:rPr lang="en-US" dirty="0"/>
              <a:t>“rock and roll” in seat to change viewing angle around obstacle</a:t>
            </a:r>
          </a:p>
        </p:txBody>
      </p:sp>
    </p:spTree>
    <p:extLst>
      <p:ext uri="{BB962C8B-B14F-4D97-AF65-F5344CB8AC3E}">
        <p14:creationId xmlns:p14="http://schemas.microsoft.com/office/powerpoint/2010/main" val="827287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Lane Changes</a:t>
            </a:r>
            <a:endParaRPr lang="en-US" dirty="0"/>
          </a:p>
        </p:txBody>
      </p:sp>
      <p:sp>
        <p:nvSpPr>
          <p:cNvPr id="3" name="Content Placeholder 2"/>
          <p:cNvSpPr>
            <a:spLocks noGrp="1"/>
          </p:cNvSpPr>
          <p:nvPr>
            <p:ph idx="1"/>
          </p:nvPr>
        </p:nvSpPr>
        <p:spPr>
          <a:xfrm>
            <a:off x="457200" y="2314996"/>
            <a:ext cx="5298141" cy="4339804"/>
          </a:xfrm>
        </p:spPr>
        <p:txBody>
          <a:bodyPr>
            <a:noAutofit/>
          </a:bodyPr>
          <a:lstStyle/>
          <a:p>
            <a:pPr lvl="1"/>
            <a:r>
              <a:rPr lang="en-US" sz="3000" dirty="0"/>
              <a:t>Blind spots on each side of coach (larger on right side)</a:t>
            </a:r>
          </a:p>
          <a:p>
            <a:pPr lvl="1"/>
            <a:r>
              <a:rPr lang="en-US" sz="3000" dirty="0"/>
              <a:t>Tough to track vehicles moving sideways from two lanes over</a:t>
            </a:r>
          </a:p>
          <a:p>
            <a:pPr lvl="1"/>
            <a:r>
              <a:rPr lang="en-US" sz="3000" dirty="0"/>
              <a:t>Motorists impatient around large vehicles, often try to pass</a:t>
            </a:r>
          </a:p>
        </p:txBody>
      </p:sp>
      <p:pic>
        <p:nvPicPr>
          <p:cNvPr id="4" name="Picture 3" descr="Lane Chnage.png" title="Lane Change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688" y="3114503"/>
            <a:ext cx="2729112" cy="2779271"/>
          </a:xfrm>
          <a:prstGeom prst="rect">
            <a:avLst/>
          </a:prstGeom>
        </p:spPr>
      </p:pic>
      <p:sp>
        <p:nvSpPr>
          <p:cNvPr id="5" name="Rounded Rectangle 4"/>
          <p:cNvSpPr/>
          <p:nvPr/>
        </p:nvSpPr>
        <p:spPr>
          <a:xfrm>
            <a:off x="457201" y="1303438"/>
            <a:ext cx="8229600" cy="776571"/>
          </a:xfrm>
          <a:prstGeom prst="round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spcBef>
                <a:spcPts val="1000"/>
              </a:spcBef>
            </a:pPr>
            <a:r>
              <a:rPr lang="en-US" sz="3200" dirty="0">
                <a:solidFill>
                  <a:schemeClr val="bg1"/>
                </a:solidFill>
              </a:rPr>
              <a:t>   Why lane changes are hazardous:</a:t>
            </a:r>
          </a:p>
        </p:txBody>
      </p:sp>
    </p:spTree>
    <p:extLst>
      <p:ext uri="{BB962C8B-B14F-4D97-AF65-F5344CB8AC3E}">
        <p14:creationId xmlns:p14="http://schemas.microsoft.com/office/powerpoint/2010/main" val="1150694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381"/>
            <a:ext cx="8229600" cy="877370"/>
          </a:xfrm>
        </p:spPr>
        <p:style>
          <a:lnRef idx="2">
            <a:schemeClr val="dk1"/>
          </a:lnRef>
          <a:fillRef idx="1">
            <a:schemeClr val="lt1"/>
          </a:fillRef>
          <a:effectRef idx="0">
            <a:schemeClr val="dk1"/>
          </a:effectRef>
          <a:fontRef idx="minor">
            <a:schemeClr val="dk1"/>
          </a:fontRef>
        </p:style>
        <p:txBody>
          <a:bodyPr/>
          <a:lstStyle/>
          <a:p>
            <a:r>
              <a:rPr lang="en-US" dirty="0"/>
              <a:t>Lane Change Guidelines</a:t>
            </a:r>
          </a:p>
        </p:txBody>
      </p:sp>
      <p:sp>
        <p:nvSpPr>
          <p:cNvPr id="3" name="Content Placeholder 2"/>
          <p:cNvSpPr>
            <a:spLocks noGrp="1"/>
          </p:cNvSpPr>
          <p:nvPr>
            <p:ph idx="1"/>
          </p:nvPr>
        </p:nvSpPr>
        <p:spPr>
          <a:xfrm>
            <a:off x="457200" y="1298388"/>
            <a:ext cx="8229600" cy="3373913"/>
          </a:xfrm>
        </p:spPr>
        <p:txBody>
          <a:bodyPr/>
          <a:lstStyle/>
          <a:p>
            <a:pPr marL="514350" indent="-514350">
              <a:lnSpc>
                <a:spcPct val="100000"/>
              </a:lnSpc>
              <a:buFont typeface="+mj-lt"/>
              <a:buAutoNum type="arabicPeriod"/>
            </a:pPr>
            <a:r>
              <a:rPr lang="en-US" sz="2800" dirty="0"/>
              <a:t>Check target lane for adjacent or overtaking traffic; assess size of gap</a:t>
            </a:r>
          </a:p>
          <a:p>
            <a:pPr marL="514350" indent="-514350">
              <a:lnSpc>
                <a:spcPct val="100000"/>
              </a:lnSpc>
              <a:buFont typeface="+mj-lt"/>
              <a:buAutoNum type="arabicPeriod"/>
            </a:pPr>
            <a:r>
              <a:rPr lang="en-US" sz="2800" dirty="0"/>
              <a:t>Signal for at least 3 seconds</a:t>
            </a:r>
          </a:p>
          <a:p>
            <a:pPr marL="514350" indent="-514350">
              <a:lnSpc>
                <a:spcPct val="100000"/>
              </a:lnSpc>
              <a:buFont typeface="+mj-lt"/>
              <a:buAutoNum type="arabicPeriod"/>
            </a:pPr>
            <a:r>
              <a:rPr lang="en-US" sz="2800" dirty="0"/>
              <a:t>Recheck mirrors and, if possible, glance over shoulder before changing lanes</a:t>
            </a:r>
          </a:p>
          <a:p>
            <a:pPr marL="514350" indent="-514350">
              <a:lnSpc>
                <a:spcPct val="100000"/>
              </a:lnSpc>
              <a:buFont typeface="+mj-lt"/>
              <a:buAutoNum type="arabicPeriod"/>
            </a:pPr>
            <a:r>
              <a:rPr lang="en-US" sz="2800" dirty="0"/>
              <a:t>Never change more than one lane at a time</a:t>
            </a:r>
          </a:p>
          <a:p>
            <a:endParaRPr lang="en-US" dirty="0"/>
          </a:p>
        </p:txBody>
      </p:sp>
      <p:pic>
        <p:nvPicPr>
          <p:cNvPr id="4" name="Picture 3" descr="Lane Change.png" title="Lange Change Guidelin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014" y="4381192"/>
            <a:ext cx="4423905" cy="2268428"/>
          </a:xfrm>
          <a:prstGeom prst="rect">
            <a:avLst/>
          </a:prstGeom>
        </p:spPr>
      </p:pic>
    </p:spTree>
    <p:extLst>
      <p:ext uri="{BB962C8B-B14F-4D97-AF65-F5344CB8AC3E}">
        <p14:creationId xmlns:p14="http://schemas.microsoft.com/office/powerpoint/2010/main" val="16474246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Backing</a:t>
            </a:r>
            <a:endParaRPr lang="en-US" dirty="0"/>
          </a:p>
        </p:txBody>
      </p:sp>
      <p:sp>
        <p:nvSpPr>
          <p:cNvPr id="3" name="Content Placeholder 2"/>
          <p:cNvSpPr>
            <a:spLocks noGrp="1"/>
          </p:cNvSpPr>
          <p:nvPr>
            <p:ph idx="1"/>
          </p:nvPr>
        </p:nvSpPr>
        <p:spPr>
          <a:xfrm>
            <a:off x="457200" y="1354425"/>
            <a:ext cx="8229600" cy="4525963"/>
          </a:xfrm>
        </p:spPr>
        <p:txBody>
          <a:bodyPr/>
          <a:lstStyle/>
          <a:p>
            <a:r>
              <a:rPr lang="en-US" dirty="0"/>
              <a:t>Common cause of collisions, especially with fixed objects</a:t>
            </a:r>
          </a:p>
          <a:p>
            <a:r>
              <a:rPr lang="en-US" dirty="0"/>
              <a:t>Avoid backing when possible – consider other alternatives</a:t>
            </a:r>
          </a:p>
        </p:txBody>
      </p:sp>
      <p:sp>
        <p:nvSpPr>
          <p:cNvPr id="5" name="Rounded Rectangle 4"/>
          <p:cNvSpPr/>
          <p:nvPr/>
        </p:nvSpPr>
        <p:spPr>
          <a:xfrm>
            <a:off x="590140" y="3617407"/>
            <a:ext cx="4394236" cy="2864829"/>
          </a:xfrm>
          <a:prstGeom prst="roundRect">
            <a:avLst/>
          </a:prstGeom>
        </p:spPr>
        <p:style>
          <a:lnRef idx="2">
            <a:schemeClr val="accent2"/>
          </a:lnRef>
          <a:fillRef idx="1">
            <a:schemeClr val="lt1"/>
          </a:fillRef>
          <a:effectRef idx="0">
            <a:schemeClr val="accent2"/>
          </a:effectRef>
          <a:fontRef idx="minor">
            <a:schemeClr val="dk1"/>
          </a:fontRef>
        </p:style>
        <p:txBody>
          <a:bodyPr lIns="0" rIns="91440" rtlCol="0" anchor="ctr"/>
          <a:lstStyle/>
          <a:p>
            <a:pPr lvl="1">
              <a:lnSpc>
                <a:spcPct val="100000"/>
              </a:lnSpc>
              <a:spcBef>
                <a:spcPts val="1000"/>
              </a:spcBef>
            </a:pPr>
            <a:r>
              <a:rPr lang="en-US" sz="3000" dirty="0">
                <a:ea typeface="Trebuchet MS" charset="0"/>
                <a:cs typeface="Trebuchet MS" charset="0"/>
              </a:rPr>
              <a:t>Blind spot behind coach “hides” objects-</a:t>
            </a:r>
          </a:p>
          <a:p>
            <a:pPr lvl="1">
              <a:lnSpc>
                <a:spcPct val="100000"/>
              </a:lnSpc>
              <a:spcBef>
                <a:spcPts val="1000"/>
              </a:spcBef>
            </a:pPr>
            <a:r>
              <a:rPr lang="en-US" sz="3000" dirty="0">
                <a:ea typeface="Trebuchet MS" charset="0"/>
                <a:cs typeface="Trebuchet MS" charset="0"/>
              </a:rPr>
              <a:t>Objects can be higher than camera view (if so equipped)</a:t>
            </a:r>
          </a:p>
        </p:txBody>
      </p:sp>
      <p:pic>
        <p:nvPicPr>
          <p:cNvPr id="6" name="Picture 5" descr="Screen Shot 2014-09-25 at 3.45.11 PM.png" title="Backing Screensh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650" y="3180047"/>
            <a:ext cx="3171150" cy="3302189"/>
          </a:xfrm>
          <a:prstGeom prst="rect">
            <a:avLst/>
          </a:prstGeom>
        </p:spPr>
      </p:pic>
    </p:spTree>
    <p:extLst>
      <p:ext uri="{BB962C8B-B14F-4D97-AF65-F5344CB8AC3E}">
        <p14:creationId xmlns:p14="http://schemas.microsoft.com/office/powerpoint/2010/main" val="3849698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14D0B1-B68A-43C0-9F2C-0D13C5614A83}"/>
              </a:ext>
            </a:extLst>
          </p:cNvPr>
          <p:cNvSpPr>
            <a:spLocks noGrp="1"/>
          </p:cNvSpPr>
          <p:nvPr>
            <p:ph type="title"/>
          </p:nvPr>
        </p:nvSpPr>
        <p:spPr/>
        <p:txBody>
          <a:bodyPr>
            <a:normAutofit/>
          </a:bodyPr>
          <a:lstStyle/>
          <a:p>
            <a:r>
              <a:rPr lang="en-US" dirty="0">
                <a:cs typeface="Arial" panose="020B0604020202020204" pitchFamily="34" charset="0"/>
              </a:rPr>
              <a:t>Looking Ahead – City </a:t>
            </a:r>
          </a:p>
        </p:txBody>
      </p:sp>
      <p:cxnSp>
        <p:nvCxnSpPr>
          <p:cNvPr id="6" name="Straight Arrow Connector 5" title="Arrow"/>
          <p:cNvCxnSpPr/>
          <p:nvPr/>
        </p:nvCxnSpPr>
        <p:spPr>
          <a:xfrm flipV="1">
            <a:off x="4798114" y="2501399"/>
            <a:ext cx="1" cy="1693254"/>
          </a:xfrm>
          <a:prstGeom prst="straightConnector1">
            <a:avLst/>
          </a:prstGeom>
          <a:ln w="127000">
            <a:solidFill>
              <a:srgbClr val="CCFFCC"/>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descr="City.png" title="City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376" y="1397730"/>
            <a:ext cx="7317096" cy="4207329"/>
          </a:xfrm>
          <a:prstGeom prst="rect">
            <a:avLst/>
          </a:prstGeom>
        </p:spPr>
      </p:pic>
      <p:sp>
        <p:nvSpPr>
          <p:cNvPr id="2" name="TextBox 1"/>
          <p:cNvSpPr txBox="1"/>
          <p:nvPr/>
        </p:nvSpPr>
        <p:spPr>
          <a:xfrm>
            <a:off x="681925" y="5862252"/>
            <a:ext cx="7687160" cy="523220"/>
          </a:xfrm>
          <a:prstGeom prst="rect">
            <a:avLst/>
          </a:prstGeom>
          <a:noFill/>
        </p:spPr>
        <p:txBody>
          <a:bodyPr wrap="square" rtlCol="0">
            <a:spAutoFit/>
          </a:bodyPr>
          <a:lstStyle/>
          <a:p>
            <a:pPr algn="ctr"/>
            <a:r>
              <a:rPr lang="en-US" sz="2800" dirty="0"/>
              <a:t>1 city block = approximately 14 seconds at 25 mph</a:t>
            </a:r>
          </a:p>
        </p:txBody>
      </p:sp>
    </p:spTree>
    <p:extLst>
      <p:ext uri="{BB962C8B-B14F-4D97-AF65-F5344CB8AC3E}">
        <p14:creationId xmlns:p14="http://schemas.microsoft.com/office/powerpoint/2010/main" val="15829575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Backing Guidelines</a:t>
            </a:r>
            <a:endParaRPr lang="en-US" dirty="0"/>
          </a:p>
        </p:txBody>
      </p:sp>
      <p:sp>
        <p:nvSpPr>
          <p:cNvPr id="39939" name="Rectangle 3"/>
          <p:cNvSpPr>
            <a:spLocks noGrp="1" noChangeArrowheads="1"/>
          </p:cNvSpPr>
          <p:nvPr>
            <p:ph type="body" idx="1"/>
          </p:nvPr>
        </p:nvSpPr>
        <p:spPr>
          <a:xfrm>
            <a:off x="3708400" y="1600200"/>
            <a:ext cx="4978399" cy="4872318"/>
          </a:xfrm>
        </p:spPr>
        <p:txBody>
          <a:bodyPr/>
          <a:lstStyle/>
          <a:p>
            <a:r>
              <a:rPr lang="en-US" dirty="0"/>
              <a:t>Back into, not out of</a:t>
            </a:r>
          </a:p>
          <a:p>
            <a:r>
              <a:rPr lang="en-US" dirty="0"/>
              <a:t>Get out and look over the area before backing – high and low</a:t>
            </a:r>
          </a:p>
          <a:p>
            <a:r>
              <a:rPr lang="en-US" dirty="0"/>
              <a:t>Get guide assistance with backing whenever possible</a:t>
            </a:r>
          </a:p>
          <a:p>
            <a:r>
              <a:rPr lang="en-US" dirty="0"/>
              <a:t>Tap your horn before beginning to back</a:t>
            </a:r>
          </a:p>
          <a:p>
            <a:r>
              <a:rPr lang="en-US" dirty="0"/>
              <a:t>Use flashers when backing</a:t>
            </a:r>
          </a:p>
        </p:txBody>
      </p:sp>
      <p:pic>
        <p:nvPicPr>
          <p:cNvPr id="5" name="Picture 4" descr="Screen Shot 2014-09-25 at 3.44.06 PM.png" title="Backing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30" y="1989850"/>
            <a:ext cx="2956948" cy="3493386"/>
          </a:xfrm>
          <a:prstGeom prst="rect">
            <a:avLst/>
          </a:prstGeom>
        </p:spPr>
      </p:pic>
    </p:spTree>
    <p:extLst>
      <p:ext uri="{BB962C8B-B14F-4D97-AF65-F5344CB8AC3E}">
        <p14:creationId xmlns:p14="http://schemas.microsoft.com/office/powerpoint/2010/main" val="14445700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A888D924-291B-455B-BE09-AD0AA7AF5704}"/>
              </a:ext>
            </a:extLst>
          </p:cNvPr>
          <p:cNvSpPr>
            <a:spLocks noGrp="1"/>
          </p:cNvSpPr>
          <p:nvPr>
            <p:ph type="title"/>
          </p:nvPr>
        </p:nvSpPr>
        <p:spPr/>
        <p:txBody>
          <a:bodyPr/>
          <a:lstStyle/>
          <a:p>
            <a:r>
              <a:rPr lang="en-US" dirty="0"/>
              <a:t>What would happen?</a:t>
            </a:r>
          </a:p>
        </p:txBody>
      </p:sp>
      <p:pic>
        <p:nvPicPr>
          <p:cNvPr id="2" name="Picture 1" title="Bu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463" y="382467"/>
            <a:ext cx="2983438" cy="6046080"/>
          </a:xfrm>
          <a:prstGeom prst="rect">
            <a:avLst/>
          </a:prstGeom>
        </p:spPr>
      </p:pic>
      <p:sp>
        <p:nvSpPr>
          <p:cNvPr id="3" name="Rectangle 2" title="What would happen?"/>
          <p:cNvSpPr/>
          <p:nvPr/>
        </p:nvSpPr>
        <p:spPr>
          <a:xfrm>
            <a:off x="866418" y="967243"/>
            <a:ext cx="3008442" cy="1534155"/>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TextBox 3"/>
          <p:cNvSpPr txBox="1"/>
          <p:nvPr/>
        </p:nvSpPr>
        <p:spPr>
          <a:xfrm>
            <a:off x="1019479" y="1113645"/>
            <a:ext cx="2855381" cy="1077218"/>
          </a:xfrm>
          <a:prstGeom prst="rect">
            <a:avLst/>
          </a:prstGeom>
          <a:noFill/>
        </p:spPr>
        <p:txBody>
          <a:bodyPr wrap="square" rtlCol="0">
            <a:spAutoFit/>
          </a:bodyPr>
          <a:lstStyle/>
          <a:p>
            <a:r>
              <a:rPr lang="en-US" sz="3200" b="1" spc="100" dirty="0">
                <a:solidFill>
                  <a:srgbClr val="008000"/>
                </a:solidFill>
              </a:rPr>
              <a:t>What would happen?</a:t>
            </a:r>
            <a:endParaRPr lang="en-US" b="1" spc="100" dirty="0">
              <a:solidFill>
                <a:srgbClr val="008000"/>
              </a:solidFill>
            </a:endParaRPr>
          </a:p>
        </p:txBody>
      </p:sp>
    </p:spTree>
    <p:extLst>
      <p:ext uri="{BB962C8B-B14F-4D97-AF65-F5344CB8AC3E}">
        <p14:creationId xmlns:p14="http://schemas.microsoft.com/office/powerpoint/2010/main" val="1055997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Tail Swing</a:t>
            </a:r>
          </a:p>
        </p:txBody>
      </p:sp>
      <p:sp>
        <p:nvSpPr>
          <p:cNvPr id="3" name="Content Placeholder 2"/>
          <p:cNvSpPr>
            <a:spLocks noGrp="1"/>
          </p:cNvSpPr>
          <p:nvPr>
            <p:ph idx="1"/>
          </p:nvPr>
        </p:nvSpPr>
        <p:spPr>
          <a:xfrm>
            <a:off x="744091" y="2572420"/>
            <a:ext cx="4169485" cy="3001677"/>
          </a:xfrm>
        </p:spPr>
        <p:style>
          <a:lnRef idx="2">
            <a:schemeClr val="accent6"/>
          </a:lnRef>
          <a:fillRef idx="1">
            <a:schemeClr val="lt1"/>
          </a:fillRef>
          <a:effectRef idx="0">
            <a:schemeClr val="accent6"/>
          </a:effectRef>
          <a:fontRef idx="minor">
            <a:schemeClr val="dk1"/>
          </a:fontRef>
        </p:style>
        <p:txBody>
          <a:bodyPr>
            <a:normAutofit/>
          </a:bodyPr>
          <a:lstStyle/>
          <a:p>
            <a:pPr lvl="1">
              <a:lnSpc>
                <a:spcPct val="100000"/>
              </a:lnSpc>
              <a:spcBef>
                <a:spcPts val="1000"/>
              </a:spcBef>
            </a:pPr>
            <a:r>
              <a:rPr lang="en-US" dirty="0"/>
              <a:t>Must be considered when making sharp steer maneuvers</a:t>
            </a:r>
          </a:p>
          <a:p>
            <a:pPr lvl="1">
              <a:lnSpc>
                <a:spcPct val="100000"/>
              </a:lnSpc>
              <a:spcBef>
                <a:spcPts val="1000"/>
              </a:spcBef>
            </a:pPr>
            <a:r>
              <a:rPr lang="en-US" dirty="0"/>
              <a:t>Fixed objects near coach (cars, buildings, etc…) </a:t>
            </a:r>
          </a:p>
        </p:txBody>
      </p:sp>
      <p:pic>
        <p:nvPicPr>
          <p:cNvPr id="6" name="Picture 5" title="Tail Swing Image"/>
          <p:cNvPicPr>
            <a:picLocks noChangeAspect="1"/>
          </p:cNvPicPr>
          <p:nvPr/>
        </p:nvPicPr>
        <p:blipFill>
          <a:blip r:embed="rId3"/>
          <a:stretch>
            <a:fillRect/>
          </a:stretch>
        </p:blipFill>
        <p:spPr>
          <a:xfrm>
            <a:off x="5182990" y="1487311"/>
            <a:ext cx="3069919" cy="5171896"/>
          </a:xfrm>
          <a:prstGeom prst="rect">
            <a:avLst/>
          </a:prstGeom>
        </p:spPr>
      </p:pic>
      <p:sp>
        <p:nvSpPr>
          <p:cNvPr id="4" name="Rectangle 3"/>
          <p:cNvSpPr/>
          <p:nvPr/>
        </p:nvSpPr>
        <p:spPr>
          <a:xfrm>
            <a:off x="744092" y="1487311"/>
            <a:ext cx="4169485" cy="107822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lIns="182880" tIns="91440" bIns="91440" rtlCol="0" anchor="ctr"/>
          <a:lstStyle/>
          <a:p>
            <a:pPr>
              <a:lnSpc>
                <a:spcPct val="100000"/>
              </a:lnSpc>
              <a:spcBef>
                <a:spcPts val="1000"/>
              </a:spcBef>
            </a:pPr>
            <a:r>
              <a:rPr lang="en-US" sz="3000" dirty="0"/>
              <a:t>Tail swing is an issue in tight/congested areas</a:t>
            </a:r>
          </a:p>
        </p:txBody>
      </p:sp>
    </p:spTree>
    <p:extLst>
      <p:ext uri="{BB962C8B-B14F-4D97-AF65-F5344CB8AC3E}">
        <p14:creationId xmlns:p14="http://schemas.microsoft.com/office/powerpoint/2010/main" val="1489095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Railroad Crossings</a:t>
            </a:r>
            <a:endParaRPr lang="en-US" dirty="0"/>
          </a:p>
        </p:txBody>
      </p:sp>
      <p:sp>
        <p:nvSpPr>
          <p:cNvPr id="5" name="Content Placeholder 4"/>
          <p:cNvSpPr>
            <a:spLocks noGrp="1"/>
          </p:cNvSpPr>
          <p:nvPr>
            <p:ph idx="1"/>
          </p:nvPr>
        </p:nvSpPr>
        <p:spPr>
          <a:xfrm>
            <a:off x="457200" y="1326343"/>
            <a:ext cx="6168680" cy="5531657"/>
          </a:xfrm>
        </p:spPr>
        <p:txBody>
          <a:bodyPr/>
          <a:lstStyle/>
          <a:p>
            <a:r>
              <a:rPr lang="en-US" dirty="0"/>
              <a:t>Stop within 15-50 feet of the tracks to look and listen for trains</a:t>
            </a:r>
          </a:p>
          <a:p>
            <a:r>
              <a:rPr lang="en-US" dirty="0"/>
              <a:t>Do not proceed across tracks unless sufficient clearance on other side to drive completely across without stopping</a:t>
            </a:r>
          </a:p>
          <a:p>
            <a:r>
              <a:rPr lang="en-US" dirty="0"/>
              <a:t>Never maneuver around crossing gates</a:t>
            </a:r>
          </a:p>
          <a:p>
            <a:r>
              <a:rPr lang="en-US" dirty="0"/>
              <a:t>Always stop, regardless if marked “exempt” or inactive</a:t>
            </a:r>
          </a:p>
          <a:p>
            <a:endParaRPr lang="en-US" dirty="0"/>
          </a:p>
        </p:txBody>
      </p:sp>
      <p:pic>
        <p:nvPicPr>
          <p:cNvPr id="7" name="Picture 6" title="Railroad crossing"/>
          <p:cNvPicPr>
            <a:picLocks noChangeAspect="1"/>
          </p:cNvPicPr>
          <p:nvPr/>
        </p:nvPicPr>
        <p:blipFill>
          <a:blip r:embed="rId3"/>
          <a:stretch>
            <a:fillRect/>
          </a:stretch>
        </p:blipFill>
        <p:spPr>
          <a:xfrm>
            <a:off x="6625880" y="3425001"/>
            <a:ext cx="2232051" cy="2818301"/>
          </a:xfrm>
          <a:prstGeom prst="rect">
            <a:avLst/>
          </a:prstGeom>
        </p:spPr>
      </p:pic>
      <p:pic>
        <p:nvPicPr>
          <p:cNvPr id="8" name="Picture 7" title="Railroad crossing sign"/>
          <p:cNvPicPr>
            <a:picLocks noChangeAspect="1"/>
          </p:cNvPicPr>
          <p:nvPr/>
        </p:nvPicPr>
        <p:blipFill>
          <a:blip r:embed="rId4"/>
          <a:stretch>
            <a:fillRect/>
          </a:stretch>
        </p:blipFill>
        <p:spPr>
          <a:xfrm>
            <a:off x="6837954" y="1326343"/>
            <a:ext cx="1760076" cy="1745824"/>
          </a:xfrm>
          <a:prstGeom prst="rect">
            <a:avLst/>
          </a:prstGeom>
        </p:spPr>
      </p:pic>
    </p:spTree>
    <p:extLst>
      <p:ext uri="{BB962C8B-B14F-4D97-AF65-F5344CB8AC3E}">
        <p14:creationId xmlns:p14="http://schemas.microsoft.com/office/powerpoint/2010/main" val="36653386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5400">
            <a:solidFill>
              <a:srgbClr val="C00000"/>
            </a:solidFill>
          </a:ln>
        </p:spPr>
        <p:txBody>
          <a:bodyPr/>
          <a:lstStyle/>
          <a:p>
            <a:r>
              <a:rPr lang="en-US" dirty="0"/>
              <a:t>Low Clearance</a:t>
            </a:r>
          </a:p>
        </p:txBody>
      </p:sp>
      <p:sp>
        <p:nvSpPr>
          <p:cNvPr id="3" name="Content Placeholder 2"/>
          <p:cNvSpPr>
            <a:spLocks noGrp="1"/>
          </p:cNvSpPr>
          <p:nvPr>
            <p:ph idx="1"/>
          </p:nvPr>
        </p:nvSpPr>
        <p:spPr>
          <a:xfrm>
            <a:off x="457200" y="1900300"/>
            <a:ext cx="3003234" cy="237732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tIns="91440">
            <a:normAutofit/>
          </a:bodyPr>
          <a:lstStyle/>
          <a:p>
            <a:pPr marL="0" indent="0" algn="ctr">
              <a:buNone/>
            </a:pPr>
            <a:r>
              <a:rPr lang="en-US" dirty="0"/>
              <a:t>Do not cross tracks where either of these signs are present</a:t>
            </a:r>
          </a:p>
        </p:txBody>
      </p:sp>
      <p:pic>
        <p:nvPicPr>
          <p:cNvPr id="5" name="Picture 4" title="Railroad Sign"/>
          <p:cNvPicPr>
            <a:picLocks noChangeAspect="1"/>
          </p:cNvPicPr>
          <p:nvPr/>
        </p:nvPicPr>
        <p:blipFill>
          <a:blip r:embed="rId3"/>
          <a:stretch>
            <a:fillRect/>
          </a:stretch>
        </p:blipFill>
        <p:spPr>
          <a:xfrm>
            <a:off x="5252484" y="1630289"/>
            <a:ext cx="3683292" cy="3712067"/>
          </a:xfrm>
          <a:prstGeom prst="rect">
            <a:avLst/>
          </a:prstGeom>
        </p:spPr>
      </p:pic>
      <p:pic>
        <p:nvPicPr>
          <p:cNvPr id="7" name="Picture 6" title="Low Ground Clearance Slide"/>
          <p:cNvPicPr>
            <a:picLocks noChangeAspect="1"/>
          </p:cNvPicPr>
          <p:nvPr/>
        </p:nvPicPr>
        <p:blipFill>
          <a:blip r:embed="rId4"/>
          <a:stretch>
            <a:fillRect/>
          </a:stretch>
        </p:blipFill>
        <p:spPr>
          <a:xfrm>
            <a:off x="3297538" y="4426476"/>
            <a:ext cx="3017022" cy="2240138"/>
          </a:xfrm>
          <a:prstGeom prst="rect">
            <a:avLst/>
          </a:prstGeom>
        </p:spPr>
      </p:pic>
    </p:spTree>
    <p:extLst>
      <p:ext uri="{BB962C8B-B14F-4D97-AF65-F5344CB8AC3E}">
        <p14:creationId xmlns:p14="http://schemas.microsoft.com/office/powerpoint/2010/main" val="19801262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Notification</a:t>
            </a:r>
          </a:p>
        </p:txBody>
      </p:sp>
      <p:sp>
        <p:nvSpPr>
          <p:cNvPr id="3" name="Content Placeholder 2"/>
          <p:cNvSpPr>
            <a:spLocks noGrp="1"/>
          </p:cNvSpPr>
          <p:nvPr>
            <p:ph idx="1"/>
          </p:nvPr>
        </p:nvSpPr>
        <p:spPr>
          <a:xfrm>
            <a:off x="457200" y="1549400"/>
            <a:ext cx="6028660" cy="3200426"/>
          </a:xfrm>
        </p:spPr>
        <p:txBody>
          <a:bodyPr/>
          <a:lstStyle/>
          <a:p>
            <a:r>
              <a:rPr lang="en-US" dirty="0"/>
              <a:t>Emergency Notification System (ENS) signage at all crossings</a:t>
            </a:r>
          </a:p>
          <a:p>
            <a:endParaRPr lang="en-US" sz="800" dirty="0"/>
          </a:p>
          <a:p>
            <a:r>
              <a:rPr lang="en-US" dirty="0"/>
              <a:t>Includes Phone # to call to alert railroad of dangerous conditions at track crossing</a:t>
            </a:r>
          </a:p>
          <a:p>
            <a:pPr lvl="1"/>
            <a:endParaRPr lang="en-US" dirty="0"/>
          </a:p>
        </p:txBody>
      </p:sp>
      <p:sp>
        <p:nvSpPr>
          <p:cNvPr id="4" name="Content Placeholder 2"/>
          <p:cNvSpPr txBox="1">
            <a:spLocks/>
          </p:cNvSpPr>
          <p:nvPr/>
        </p:nvSpPr>
        <p:spPr>
          <a:xfrm>
            <a:off x="457200" y="4749826"/>
            <a:ext cx="8229600" cy="1824608"/>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vert="horz" lIns="91440" tIns="9144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gn="ctr">
              <a:buFont typeface="Arial"/>
              <a:buNone/>
            </a:pPr>
            <a:r>
              <a:rPr lang="en-US" dirty="0"/>
              <a:t>If for any reason you should becomes disabled on a track, evacuate passengers to safety and notify the railroad using the ENS </a:t>
            </a:r>
          </a:p>
        </p:txBody>
      </p:sp>
      <p:pic>
        <p:nvPicPr>
          <p:cNvPr id="5" name="Picture 4" title="Report Problem or Emregency Sign"/>
          <p:cNvPicPr>
            <a:picLocks noChangeAspect="1"/>
          </p:cNvPicPr>
          <p:nvPr/>
        </p:nvPicPr>
        <p:blipFill>
          <a:blip r:embed="rId3"/>
          <a:stretch>
            <a:fillRect/>
          </a:stretch>
        </p:blipFill>
        <p:spPr>
          <a:xfrm>
            <a:off x="6335728" y="1740607"/>
            <a:ext cx="2351072" cy="1727896"/>
          </a:xfrm>
          <a:prstGeom prst="rect">
            <a:avLst/>
          </a:prstGeom>
        </p:spPr>
      </p:pic>
    </p:spTree>
    <p:extLst>
      <p:ext uri="{BB962C8B-B14F-4D97-AF65-F5344CB8AC3E}">
        <p14:creationId xmlns:p14="http://schemas.microsoft.com/office/powerpoint/2010/main" val="34739970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22881-4A06-5540-AC53-FFAB045F969B}"/>
              </a:ext>
            </a:extLst>
          </p:cNvPr>
          <p:cNvSpPr>
            <a:spLocks noGrp="1"/>
          </p:cNvSpPr>
          <p:nvPr>
            <p:ph type="title"/>
          </p:nvPr>
        </p:nvSpPr>
        <p:spPr>
          <a:solidFill>
            <a:schemeClr val="tx1">
              <a:lumMod val="65000"/>
              <a:lumOff val="35000"/>
            </a:schemeClr>
          </a:solidFill>
          <a:ln>
            <a:solidFill>
              <a:srgbClr val="FFC000"/>
            </a:solidFill>
          </a:ln>
        </p:spPr>
        <p:style>
          <a:lnRef idx="3">
            <a:schemeClr val="lt1"/>
          </a:lnRef>
          <a:fillRef idx="1">
            <a:schemeClr val="dk1"/>
          </a:fillRef>
          <a:effectRef idx="1">
            <a:schemeClr val="dk1"/>
          </a:effectRef>
          <a:fontRef idx="minor">
            <a:schemeClr val="lt1"/>
          </a:fontRef>
        </p:style>
        <p:txBody>
          <a:bodyPr/>
          <a:lstStyle/>
          <a:p>
            <a:r>
              <a:rPr lang="en-US" dirty="0"/>
              <a:t>Learning From History</a:t>
            </a:r>
          </a:p>
        </p:txBody>
      </p:sp>
      <p:sp>
        <p:nvSpPr>
          <p:cNvPr id="6" name="TextBox 5">
            <a:extLst>
              <a:ext uri="{FF2B5EF4-FFF2-40B4-BE49-F238E27FC236}">
                <a16:creationId xmlns:a16="http://schemas.microsoft.com/office/drawing/2014/main" id="{EF7B6947-8F76-434D-B4DD-718021ABD400}"/>
              </a:ext>
            </a:extLst>
          </p:cNvPr>
          <p:cNvSpPr txBox="1"/>
          <p:nvPr/>
        </p:nvSpPr>
        <p:spPr>
          <a:xfrm>
            <a:off x="457200" y="1558525"/>
            <a:ext cx="8229599" cy="1015663"/>
          </a:xfrm>
          <a:prstGeom prst="rect">
            <a:avLst/>
          </a:prstGeom>
          <a:noFill/>
        </p:spPr>
        <p:txBody>
          <a:bodyPr wrap="square" rtlCol="0">
            <a:spAutoFit/>
          </a:bodyPr>
          <a:lstStyle/>
          <a:p>
            <a:pPr algn="ctr"/>
            <a:r>
              <a:rPr lang="en-US" sz="3000" dirty="0"/>
              <a:t>March 7, 2017</a:t>
            </a:r>
          </a:p>
          <a:p>
            <a:pPr algn="ctr"/>
            <a:r>
              <a:rPr lang="en-US" sz="3000" dirty="0"/>
              <a:t>Biloxi, MS</a:t>
            </a:r>
          </a:p>
        </p:txBody>
      </p:sp>
      <p:pic>
        <p:nvPicPr>
          <p:cNvPr id="9" name="Picture 8" title="Bus hit by train ">
            <a:extLst>
              <a:ext uri="{FF2B5EF4-FFF2-40B4-BE49-F238E27FC236}">
                <a16:creationId xmlns:a16="http://schemas.microsoft.com/office/drawing/2014/main" id="{C617A47F-26FB-734A-8FF0-8DFB3A494B11}"/>
              </a:ext>
            </a:extLst>
          </p:cNvPr>
          <p:cNvPicPr>
            <a:picLocks noChangeAspect="1"/>
          </p:cNvPicPr>
          <p:nvPr/>
        </p:nvPicPr>
        <p:blipFill>
          <a:blip r:embed="rId3"/>
          <a:stretch>
            <a:fillRect/>
          </a:stretch>
        </p:blipFill>
        <p:spPr>
          <a:xfrm>
            <a:off x="1187449" y="2856186"/>
            <a:ext cx="6769100" cy="3384550"/>
          </a:xfrm>
          <a:prstGeom prst="rect">
            <a:avLst/>
          </a:prstGeom>
        </p:spPr>
      </p:pic>
    </p:spTree>
    <p:extLst>
      <p:ext uri="{BB962C8B-B14F-4D97-AF65-F5344CB8AC3E}">
        <p14:creationId xmlns:p14="http://schemas.microsoft.com/office/powerpoint/2010/main" val="37678996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51E27E-4D78-B242-AAF8-9BE75775DBD2}"/>
              </a:ext>
            </a:extLst>
          </p:cNvPr>
          <p:cNvSpPr>
            <a:spLocks noGrp="1"/>
          </p:cNvSpPr>
          <p:nvPr>
            <p:ph type="title"/>
          </p:nvPr>
        </p:nvSpPr>
        <p:spPr>
          <a:xfrm>
            <a:off x="457200" y="133527"/>
            <a:ext cx="8229600" cy="1143000"/>
          </a:xfrm>
          <a:solidFill>
            <a:schemeClr val="tx1">
              <a:lumMod val="65000"/>
              <a:lumOff val="35000"/>
            </a:schemeClr>
          </a:solidFill>
          <a:ln>
            <a:solidFill>
              <a:srgbClr val="FFC000"/>
            </a:solidFill>
          </a:ln>
        </p:spPr>
        <p:style>
          <a:lnRef idx="3">
            <a:schemeClr val="lt1"/>
          </a:lnRef>
          <a:fillRef idx="1">
            <a:schemeClr val="dk1"/>
          </a:fillRef>
          <a:effectRef idx="1">
            <a:schemeClr val="dk1"/>
          </a:effectRef>
          <a:fontRef idx="minor">
            <a:schemeClr val="lt1"/>
          </a:fontRef>
        </p:style>
        <p:txBody>
          <a:bodyPr/>
          <a:lstStyle/>
          <a:p>
            <a:r>
              <a:rPr lang="en-US" dirty="0"/>
              <a:t>Learning from History</a:t>
            </a:r>
          </a:p>
        </p:txBody>
      </p:sp>
      <p:sp>
        <p:nvSpPr>
          <p:cNvPr id="3" name="Content Placeholder 2">
            <a:extLst>
              <a:ext uri="{FF2B5EF4-FFF2-40B4-BE49-F238E27FC236}">
                <a16:creationId xmlns:a16="http://schemas.microsoft.com/office/drawing/2014/main" id="{93A3471B-B45E-244A-971B-3661245CE5DA}"/>
              </a:ext>
            </a:extLst>
          </p:cNvPr>
          <p:cNvSpPr>
            <a:spLocks noGrp="1"/>
          </p:cNvSpPr>
          <p:nvPr>
            <p:ph idx="1"/>
          </p:nvPr>
        </p:nvSpPr>
        <p:spPr>
          <a:xfrm>
            <a:off x="4952663" y="6068061"/>
            <a:ext cx="3254394" cy="661398"/>
          </a:xfrm>
          <a:solidFill>
            <a:schemeClr val="bg2">
              <a:lumMod val="75000"/>
            </a:schemeClr>
          </a:solidFill>
        </p:spPr>
        <p:txBody>
          <a:bodyPr anchor="ctr">
            <a:noAutofit/>
          </a:bodyPr>
          <a:lstStyle/>
          <a:p>
            <a:pPr marL="0" indent="0" algn="ctr">
              <a:buNone/>
            </a:pPr>
            <a:r>
              <a:rPr lang="en-US" sz="4400" b="1" dirty="0">
                <a:solidFill>
                  <a:srgbClr val="C00000"/>
                </a:solidFill>
              </a:rPr>
              <a:t>4 fatalities </a:t>
            </a:r>
            <a:endParaRPr lang="en-US" sz="4400" dirty="0"/>
          </a:p>
        </p:txBody>
      </p:sp>
      <p:sp>
        <p:nvSpPr>
          <p:cNvPr id="7" name="Content Placeholder 2">
            <a:extLst>
              <a:ext uri="{FF2B5EF4-FFF2-40B4-BE49-F238E27FC236}">
                <a16:creationId xmlns:a16="http://schemas.microsoft.com/office/drawing/2014/main" id="{D077A1C4-3E0E-904B-B508-095EB2D55DBB}"/>
              </a:ext>
            </a:extLst>
          </p:cNvPr>
          <p:cNvSpPr txBox="1">
            <a:spLocks/>
          </p:cNvSpPr>
          <p:nvPr/>
        </p:nvSpPr>
        <p:spPr>
          <a:xfrm>
            <a:off x="4388578" y="4449165"/>
            <a:ext cx="4382564" cy="1469272"/>
          </a:xfrm>
          <a:prstGeom prst="rect">
            <a:avLst/>
          </a:prstGeom>
          <a:ln w="22225">
            <a:solidFill>
              <a:srgbClr val="FF0000"/>
            </a:solidFill>
          </a:ln>
        </p:spPr>
        <p:txBody>
          <a:bodyPr vert="horz" lIns="91440" tIns="45720" rIns="91440" bIns="45720" rtlCol="0">
            <a:noAutofit/>
          </a:bodyPr>
          <a:lstStyle>
            <a:lvl1pPr marL="342900" indent="-342900" algn="l" defTabSz="457200" rtl="0" eaLnBrk="1" latinLnBrk="0" hangingPunct="1">
              <a:lnSpc>
                <a:spcPct val="100000"/>
              </a:lnSpc>
              <a:spcBef>
                <a:spcPts val="0"/>
              </a:spcBef>
              <a:spcAft>
                <a:spcPts val="1200"/>
              </a:spcAft>
              <a:buFont typeface="Arial"/>
              <a:buChar char="•"/>
              <a:defRPr sz="3000" kern="1200">
                <a:solidFill>
                  <a:schemeClr val="tx1"/>
                </a:solidFill>
                <a:latin typeface="+mn-lt"/>
                <a:ea typeface="+mn-ea"/>
                <a:cs typeface="+mn-cs"/>
              </a:defRPr>
            </a:lvl1pPr>
            <a:lvl2pPr marL="742950" indent="-285750" algn="l" defTabSz="457200" rtl="0" eaLnBrk="1" latinLnBrk="0" hangingPunct="1">
              <a:lnSpc>
                <a:spcPct val="100000"/>
              </a:lnSpc>
              <a:spcBef>
                <a:spcPts val="0"/>
              </a:spcBef>
              <a:spcAft>
                <a:spcPts val="1200"/>
              </a:spcAft>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spcAft>
                <a:spcPts val="120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400" b="1" dirty="0">
                <a:solidFill>
                  <a:srgbClr val="C00000"/>
                </a:solidFill>
              </a:rPr>
              <a:t>40 injured, including driver</a:t>
            </a:r>
            <a:endParaRPr lang="en-US" sz="4400" dirty="0"/>
          </a:p>
        </p:txBody>
      </p:sp>
      <p:pic>
        <p:nvPicPr>
          <p:cNvPr id="2" name="Picture 1" title="Railroad crossing">
            <a:extLst>
              <a:ext uri="{FF2B5EF4-FFF2-40B4-BE49-F238E27FC236}">
                <a16:creationId xmlns:a16="http://schemas.microsoft.com/office/drawing/2014/main" id="{72ECF169-02C2-CF48-9955-FD64A08185EE}"/>
              </a:ext>
            </a:extLst>
          </p:cNvPr>
          <p:cNvPicPr>
            <a:picLocks noChangeAspect="1"/>
          </p:cNvPicPr>
          <p:nvPr/>
        </p:nvPicPr>
        <p:blipFill>
          <a:blip r:embed="rId3"/>
          <a:stretch>
            <a:fillRect/>
          </a:stretch>
        </p:blipFill>
        <p:spPr>
          <a:xfrm>
            <a:off x="2718065" y="1480016"/>
            <a:ext cx="5968735" cy="2744881"/>
          </a:xfrm>
          <a:prstGeom prst="rect">
            <a:avLst/>
          </a:prstGeom>
        </p:spPr>
      </p:pic>
      <p:pic>
        <p:nvPicPr>
          <p:cNvPr id="9" name="Picture 8" title="Railroad crossing sign">
            <a:extLst>
              <a:ext uri="{FF2B5EF4-FFF2-40B4-BE49-F238E27FC236}">
                <a16:creationId xmlns:a16="http://schemas.microsoft.com/office/drawing/2014/main" id="{35F3FB47-8D95-C643-9789-EE01ED58FFE4}"/>
              </a:ext>
            </a:extLst>
          </p:cNvPr>
          <p:cNvPicPr>
            <a:picLocks noChangeAspect="1"/>
          </p:cNvPicPr>
          <p:nvPr/>
        </p:nvPicPr>
        <p:blipFill>
          <a:blip r:embed="rId4"/>
          <a:stretch>
            <a:fillRect/>
          </a:stretch>
        </p:blipFill>
        <p:spPr>
          <a:xfrm>
            <a:off x="457200" y="2000980"/>
            <a:ext cx="1933793" cy="1933793"/>
          </a:xfrm>
          <a:prstGeom prst="rect">
            <a:avLst/>
          </a:prstGeom>
        </p:spPr>
      </p:pic>
      <p:sp>
        <p:nvSpPr>
          <p:cNvPr id="11" name="Content Placeholder 2">
            <a:extLst>
              <a:ext uri="{FF2B5EF4-FFF2-40B4-BE49-F238E27FC236}">
                <a16:creationId xmlns:a16="http://schemas.microsoft.com/office/drawing/2014/main" id="{26BE60BE-5A0B-7942-A9D3-F610AB9C92AE}"/>
              </a:ext>
            </a:extLst>
          </p:cNvPr>
          <p:cNvSpPr txBox="1">
            <a:spLocks/>
          </p:cNvSpPr>
          <p:nvPr/>
        </p:nvSpPr>
        <p:spPr>
          <a:xfrm>
            <a:off x="581355" y="4949350"/>
            <a:ext cx="2911970" cy="1388640"/>
          </a:xfrm>
          <a:prstGeom prst="rect">
            <a:avLst/>
          </a:prstGeom>
        </p:spPr>
        <p:txBody>
          <a:bodyPr vert="horz" lIns="91440" tIns="45720" rIns="91440" bIns="45720" rtlCol="0">
            <a:noAutofit/>
          </a:bodyPr>
          <a:lstStyle>
            <a:lvl1pPr marL="342900" indent="-342900" algn="l" defTabSz="457200" rtl="0" eaLnBrk="1" latinLnBrk="0" hangingPunct="1">
              <a:lnSpc>
                <a:spcPct val="100000"/>
              </a:lnSpc>
              <a:spcBef>
                <a:spcPts val="0"/>
              </a:spcBef>
              <a:spcAft>
                <a:spcPts val="1200"/>
              </a:spcAft>
              <a:buFont typeface="Arial"/>
              <a:buChar char="•"/>
              <a:defRPr sz="3000" kern="1200">
                <a:solidFill>
                  <a:schemeClr val="tx1"/>
                </a:solidFill>
                <a:latin typeface="+mn-lt"/>
                <a:ea typeface="+mn-ea"/>
                <a:cs typeface="+mn-cs"/>
              </a:defRPr>
            </a:lvl1pPr>
            <a:lvl2pPr marL="742950" indent="-285750" algn="l" defTabSz="457200" rtl="0" eaLnBrk="1" latinLnBrk="0" hangingPunct="1">
              <a:lnSpc>
                <a:spcPct val="100000"/>
              </a:lnSpc>
              <a:spcBef>
                <a:spcPts val="0"/>
              </a:spcBef>
              <a:spcAft>
                <a:spcPts val="1200"/>
              </a:spcAft>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ts val="0"/>
              </a:spcBef>
              <a:spcAft>
                <a:spcPts val="120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400" b="1" dirty="0"/>
              <a:t>49 passengers</a:t>
            </a:r>
          </a:p>
        </p:txBody>
      </p:sp>
    </p:spTree>
    <p:extLst>
      <p:ext uri="{BB962C8B-B14F-4D97-AF65-F5344CB8AC3E}">
        <p14:creationId xmlns:p14="http://schemas.microsoft.com/office/powerpoint/2010/main" val="36947824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1389F8-7634-AF40-9EE7-3EAA1DB890FB}"/>
              </a:ext>
            </a:extLst>
          </p:cNvPr>
          <p:cNvSpPr>
            <a:spLocks noGrp="1"/>
          </p:cNvSpPr>
          <p:nvPr>
            <p:ph type="title"/>
          </p:nvPr>
        </p:nvSpPr>
        <p:spPr>
          <a:xfrm>
            <a:off x="457200" y="133527"/>
            <a:ext cx="8229600" cy="1143000"/>
          </a:xfrm>
          <a:solidFill>
            <a:schemeClr val="tx1">
              <a:lumMod val="65000"/>
              <a:lumOff val="35000"/>
            </a:schemeClr>
          </a:solidFill>
          <a:ln>
            <a:solidFill>
              <a:srgbClr val="FFC000"/>
            </a:solidFill>
          </a:ln>
        </p:spPr>
        <p:style>
          <a:lnRef idx="3">
            <a:schemeClr val="lt1"/>
          </a:lnRef>
          <a:fillRef idx="1">
            <a:schemeClr val="dk1"/>
          </a:fillRef>
          <a:effectRef idx="1">
            <a:schemeClr val="dk1"/>
          </a:effectRef>
          <a:fontRef idx="minor">
            <a:schemeClr val="lt1"/>
          </a:fontRef>
        </p:style>
        <p:txBody>
          <a:bodyPr/>
          <a:lstStyle/>
          <a:p>
            <a:r>
              <a:rPr lang="en-US" dirty="0"/>
              <a:t>Learning from History</a:t>
            </a:r>
          </a:p>
        </p:txBody>
      </p:sp>
      <p:sp>
        <p:nvSpPr>
          <p:cNvPr id="3" name="Content Placeholder 2">
            <a:extLst>
              <a:ext uri="{FF2B5EF4-FFF2-40B4-BE49-F238E27FC236}">
                <a16:creationId xmlns:a16="http://schemas.microsoft.com/office/drawing/2014/main" id="{C5556DA2-00B4-7E4D-B957-7E94CA0036BA}"/>
              </a:ext>
            </a:extLst>
          </p:cNvPr>
          <p:cNvSpPr>
            <a:spLocks noGrp="1"/>
          </p:cNvSpPr>
          <p:nvPr>
            <p:ph idx="1"/>
          </p:nvPr>
        </p:nvSpPr>
        <p:spPr>
          <a:xfrm>
            <a:off x="844826" y="2623931"/>
            <a:ext cx="7454348" cy="3502232"/>
          </a:xfrm>
          <a:ln w="22225">
            <a:solidFill>
              <a:schemeClr val="tx1">
                <a:lumMod val="50000"/>
                <a:lumOff val="50000"/>
              </a:schemeClr>
            </a:solidFill>
          </a:ln>
        </p:spPr>
        <p:txBody>
          <a:bodyPr/>
          <a:lstStyle/>
          <a:p>
            <a:endParaRPr lang="en-US" dirty="0"/>
          </a:p>
          <a:p>
            <a:r>
              <a:rPr lang="en-US" dirty="0"/>
              <a:t>Driver’s failure perceive and/or respond to low clearance signs</a:t>
            </a:r>
          </a:p>
          <a:p>
            <a:r>
              <a:rPr lang="en-US" dirty="0"/>
              <a:t>Unfamiliar route</a:t>
            </a:r>
          </a:p>
          <a:p>
            <a:r>
              <a:rPr lang="en-US" dirty="0"/>
              <a:t>Reliance on navigation GPS</a:t>
            </a:r>
          </a:p>
          <a:p>
            <a:endParaRPr lang="en-US" dirty="0"/>
          </a:p>
        </p:txBody>
      </p:sp>
      <p:sp>
        <p:nvSpPr>
          <p:cNvPr id="6" name="Rounded Rectangle 5">
            <a:extLst>
              <a:ext uri="{FF2B5EF4-FFF2-40B4-BE49-F238E27FC236}">
                <a16:creationId xmlns:a16="http://schemas.microsoft.com/office/drawing/2014/main" id="{AC5603E9-0BBE-8E49-822F-25859E5B9ACC}"/>
              </a:ext>
            </a:extLst>
          </p:cNvPr>
          <p:cNvSpPr/>
          <p:nvPr/>
        </p:nvSpPr>
        <p:spPr>
          <a:xfrm rot="21143419">
            <a:off x="485067" y="1838266"/>
            <a:ext cx="3819710" cy="1114130"/>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Probable Cause</a:t>
            </a:r>
          </a:p>
        </p:txBody>
      </p:sp>
    </p:spTree>
    <p:extLst>
      <p:ext uri="{BB962C8B-B14F-4D97-AF65-F5344CB8AC3E}">
        <p14:creationId xmlns:p14="http://schemas.microsoft.com/office/powerpoint/2010/main" val="3762717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Cockpit Technology</a:t>
            </a:r>
            <a:endParaRPr lang="en-US" dirty="0"/>
          </a:p>
        </p:txBody>
      </p:sp>
      <p:sp>
        <p:nvSpPr>
          <p:cNvPr id="3" name="Content Placeholder 2"/>
          <p:cNvSpPr>
            <a:spLocks noGrp="1"/>
          </p:cNvSpPr>
          <p:nvPr>
            <p:ph idx="1"/>
          </p:nvPr>
        </p:nvSpPr>
        <p:spPr>
          <a:xfrm>
            <a:off x="457200" y="1546413"/>
            <a:ext cx="8229600" cy="3316930"/>
          </a:xfrm>
        </p:spPr>
        <p:txBody>
          <a:bodyPr>
            <a:normAutofit lnSpcReduction="10000"/>
          </a:bodyPr>
          <a:lstStyle/>
          <a:p>
            <a:r>
              <a:rPr lang="en-US" dirty="0"/>
              <a:t>Systems designed for safety; incorporate into scanning process (especially if visual only alert)</a:t>
            </a:r>
          </a:p>
          <a:p>
            <a:r>
              <a:rPr lang="en-US" dirty="0"/>
              <a:t>Do not ignore or attempt to disable</a:t>
            </a:r>
          </a:p>
          <a:p>
            <a:pPr lvl="1"/>
            <a:r>
              <a:rPr lang="en-US" dirty="0"/>
              <a:t>Investigate any system warnings</a:t>
            </a:r>
          </a:p>
          <a:p>
            <a:pPr lvl="1"/>
            <a:r>
              <a:rPr lang="en-US" dirty="0"/>
              <a:t>Recognize driver behavior leading to warnings and take action to correct</a:t>
            </a:r>
          </a:p>
          <a:p>
            <a:endParaRPr lang="en-US" dirty="0"/>
          </a:p>
          <a:p>
            <a:endParaRPr lang="en-US" dirty="0"/>
          </a:p>
        </p:txBody>
      </p:sp>
      <p:pic>
        <p:nvPicPr>
          <p:cNvPr id="4" name="Picture 3" descr="Cockpit.png" title="Cockpit ima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394" y="4595373"/>
            <a:ext cx="2721268" cy="2030152"/>
          </a:xfrm>
          <a:prstGeom prst="rect">
            <a:avLst/>
          </a:prstGeom>
        </p:spPr>
      </p:pic>
      <p:sp>
        <p:nvSpPr>
          <p:cNvPr id="9" name="Content Placeholder 2">
            <a:extLst>
              <a:ext uri="{FF2B5EF4-FFF2-40B4-BE49-F238E27FC236}">
                <a16:creationId xmlns:a16="http://schemas.microsoft.com/office/drawing/2014/main" id="{16AD8B4E-0223-504D-89A0-F5EC59D3A82C}"/>
              </a:ext>
            </a:extLst>
          </p:cNvPr>
          <p:cNvSpPr txBox="1">
            <a:spLocks/>
          </p:cNvSpPr>
          <p:nvPr/>
        </p:nvSpPr>
        <p:spPr>
          <a:xfrm>
            <a:off x="457200" y="4863342"/>
            <a:ext cx="4799309" cy="1478918"/>
          </a:xfrm>
          <a:prstGeom prst="rect">
            <a:avLst/>
          </a:prstGeom>
        </p:spPr>
        <p:txBody>
          <a:bodyPr vert="horz" lIns="91440" tIns="45720" rIns="91440" bIns="45720" rtlCol="0">
            <a:normAutofit/>
          </a:bodyPr>
          <a:lstStyle>
            <a:lvl1pPr marL="342900" indent="-342900" algn="l" defTabSz="457200" rtl="0" eaLnBrk="1" latinLnBrk="0" hangingPunct="1">
              <a:lnSpc>
                <a:spcPct val="120000"/>
              </a:lnSpc>
              <a:spcBef>
                <a:spcPts val="0"/>
              </a:spcBef>
              <a:spcAft>
                <a:spcPts val="1200"/>
              </a:spcAft>
              <a:buFont typeface="Arial"/>
              <a:buChar char="•"/>
              <a:defRPr sz="3000" kern="1200">
                <a:solidFill>
                  <a:schemeClr val="tx1"/>
                </a:solidFill>
                <a:latin typeface="+mn-lt"/>
                <a:ea typeface="+mn-ea"/>
                <a:cs typeface="+mn-cs"/>
              </a:defRPr>
            </a:lvl1pPr>
            <a:lvl2pPr marL="742950" indent="-285750" algn="l" defTabSz="457200" rtl="0" eaLnBrk="1" latinLnBrk="0" hangingPunct="1">
              <a:lnSpc>
                <a:spcPct val="110000"/>
              </a:lnSpc>
              <a:spcBef>
                <a:spcPts val="0"/>
              </a:spcBef>
              <a:spcAft>
                <a:spcPts val="1200"/>
              </a:spcAft>
              <a:buFont typeface="Arial"/>
              <a:buChar char="–"/>
              <a:defRPr sz="2800" kern="1200">
                <a:solidFill>
                  <a:schemeClr val="tx1"/>
                </a:solidFill>
                <a:latin typeface="+mn-lt"/>
                <a:ea typeface="+mn-ea"/>
                <a:cs typeface="+mn-cs"/>
              </a:defRPr>
            </a:lvl2pPr>
            <a:lvl3pPr marL="1143000" indent="-228600" algn="l" defTabSz="457200" rtl="0" eaLnBrk="1" latinLnBrk="0" hangingPunct="1">
              <a:spcBef>
                <a:spcPts val="0"/>
              </a:spcBef>
              <a:spcAft>
                <a:spcPts val="120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60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dirty="0"/>
              <a:t>Report malfunctioning systems promptly</a:t>
            </a:r>
          </a:p>
          <a:p>
            <a:pPr lvl="1"/>
            <a:endParaRPr lang="en-US" dirty="0"/>
          </a:p>
          <a:p>
            <a:endParaRPr lang="en-US" dirty="0"/>
          </a:p>
          <a:p>
            <a:endParaRPr lang="en-US" dirty="0"/>
          </a:p>
        </p:txBody>
      </p:sp>
    </p:spTree>
    <p:extLst>
      <p:ext uri="{BB962C8B-B14F-4D97-AF65-F5344CB8AC3E}">
        <p14:creationId xmlns:p14="http://schemas.microsoft.com/office/powerpoint/2010/main" val="1321377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C7B387-97E2-4D05-92D0-1576EE3F593F}"/>
              </a:ext>
            </a:extLst>
          </p:cNvPr>
          <p:cNvSpPr>
            <a:spLocks noGrp="1"/>
          </p:cNvSpPr>
          <p:nvPr>
            <p:ph type="title"/>
          </p:nvPr>
        </p:nvSpPr>
        <p:spPr/>
        <p:txBody>
          <a:bodyPr/>
          <a:lstStyle/>
          <a:p>
            <a:r>
              <a:rPr lang="en-US" dirty="0"/>
              <a:t>Looking Ahead - Highway</a:t>
            </a:r>
          </a:p>
        </p:txBody>
      </p:sp>
      <p:sp>
        <p:nvSpPr>
          <p:cNvPr id="2" name="TextBox 1"/>
          <p:cNvSpPr txBox="1"/>
          <p:nvPr/>
        </p:nvSpPr>
        <p:spPr>
          <a:xfrm>
            <a:off x="457201" y="6045958"/>
            <a:ext cx="8229600" cy="523220"/>
          </a:xfrm>
          <a:prstGeom prst="rect">
            <a:avLst/>
          </a:prstGeom>
          <a:solidFill>
            <a:schemeClr val="bg1"/>
          </a:solidFill>
        </p:spPr>
        <p:txBody>
          <a:bodyPr wrap="square" rtlCol="0">
            <a:spAutoFit/>
          </a:bodyPr>
          <a:lstStyle/>
          <a:p>
            <a:pPr algn="ctr"/>
            <a:r>
              <a:rPr lang="en-US" sz="2800" dirty="0">
                <a:latin typeface="Arial" panose="020B0604020202020204" pitchFamily="34" charset="0"/>
                <a:cs typeface="Arial" panose="020B0604020202020204" pitchFamily="34" charset="0"/>
              </a:rPr>
              <a:t>You can’t always see 12-15 seconds ahead</a:t>
            </a:r>
          </a:p>
        </p:txBody>
      </p:sp>
      <p:pic>
        <p:nvPicPr>
          <p:cNvPr id="8" name="Picture 7" descr="Hwy ahead.png" title="Highway roa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70" y="1402639"/>
            <a:ext cx="7004318" cy="4456324"/>
          </a:xfrm>
          <a:prstGeom prst="rect">
            <a:avLst/>
          </a:prstGeom>
        </p:spPr>
      </p:pic>
    </p:spTree>
    <p:extLst>
      <p:ext uri="{BB962C8B-B14F-4D97-AF65-F5344CB8AC3E}">
        <p14:creationId xmlns:p14="http://schemas.microsoft.com/office/powerpoint/2010/main" val="25635585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Fatigue</a:t>
            </a:r>
          </a:p>
        </p:txBody>
      </p:sp>
      <p:sp>
        <p:nvSpPr>
          <p:cNvPr id="3" name="Content Placeholder 2"/>
          <p:cNvSpPr>
            <a:spLocks noGrp="1"/>
          </p:cNvSpPr>
          <p:nvPr>
            <p:ph idx="1"/>
          </p:nvPr>
        </p:nvSpPr>
        <p:spPr>
          <a:xfrm>
            <a:off x="457200" y="1400584"/>
            <a:ext cx="4016022" cy="4687497"/>
          </a:xfrm>
        </p:spPr>
        <p:txBody>
          <a:bodyPr/>
          <a:lstStyle/>
          <a:p>
            <a:pPr>
              <a:lnSpc>
                <a:spcPct val="100000"/>
              </a:lnSpc>
            </a:pPr>
            <a:r>
              <a:rPr lang="en-US" dirty="0"/>
              <a:t>Signs &amp; Symptoms</a:t>
            </a:r>
          </a:p>
          <a:p>
            <a:pPr lvl="1">
              <a:lnSpc>
                <a:spcPct val="100000"/>
              </a:lnSpc>
            </a:pPr>
            <a:r>
              <a:rPr lang="en-US" dirty="0"/>
              <a:t>Loss of alertness &amp; attention</a:t>
            </a:r>
          </a:p>
          <a:p>
            <a:pPr lvl="1">
              <a:lnSpc>
                <a:spcPct val="100000"/>
              </a:lnSpc>
            </a:pPr>
            <a:r>
              <a:rPr lang="en-US" dirty="0"/>
              <a:t>Yawning</a:t>
            </a:r>
          </a:p>
          <a:p>
            <a:pPr lvl="1">
              <a:lnSpc>
                <a:spcPct val="100000"/>
              </a:lnSpc>
            </a:pPr>
            <a:r>
              <a:rPr lang="en-US" dirty="0"/>
              <a:t>Loss of focus</a:t>
            </a:r>
          </a:p>
          <a:p>
            <a:pPr lvl="1">
              <a:lnSpc>
                <a:spcPct val="100000"/>
              </a:lnSpc>
            </a:pPr>
            <a:r>
              <a:rPr lang="en-US" dirty="0"/>
              <a:t>Weaving/Drifting</a:t>
            </a:r>
          </a:p>
          <a:p>
            <a:pPr lvl="1">
              <a:lnSpc>
                <a:spcPct val="100000"/>
              </a:lnSpc>
            </a:pPr>
            <a:r>
              <a:rPr lang="en-US" dirty="0"/>
              <a:t>Variable speeds</a:t>
            </a:r>
          </a:p>
          <a:p>
            <a:pPr lvl="1">
              <a:lnSpc>
                <a:spcPct val="100000"/>
              </a:lnSpc>
            </a:pPr>
            <a:r>
              <a:rPr lang="en-US" dirty="0"/>
              <a:t>Micro-sleeps</a:t>
            </a:r>
          </a:p>
          <a:p>
            <a:pPr lvl="1"/>
            <a:endParaRPr lang="en-US" dirty="0"/>
          </a:p>
        </p:txBody>
      </p:sp>
      <p:sp>
        <p:nvSpPr>
          <p:cNvPr id="5" name="Content Placeholder 2"/>
          <p:cNvSpPr txBox="1">
            <a:spLocks/>
          </p:cNvSpPr>
          <p:nvPr/>
        </p:nvSpPr>
        <p:spPr>
          <a:xfrm>
            <a:off x="4473222" y="4368624"/>
            <a:ext cx="4329290" cy="1719457"/>
          </a:xfrm>
          <a:prstGeom prst="rect">
            <a:avLst/>
          </a:prstGeom>
        </p:spPr>
        <p:txBody>
          <a:bodyPr vert="horz" lIns="91440" tIns="45720" rIns="91440" bIns="45720" rtlCol="0">
            <a:normAutofit/>
          </a:bodyPr>
          <a:lstStyle>
            <a:lvl1pPr marL="342900" indent="-342900" algn="l" defTabSz="457200" rtl="0" eaLnBrk="1" latinLnBrk="0" hangingPunct="1">
              <a:lnSpc>
                <a:spcPct val="120000"/>
              </a:lnSpc>
              <a:spcBef>
                <a:spcPct val="20000"/>
              </a:spcBef>
              <a:buFont typeface="Arial"/>
              <a:buChar char="•"/>
              <a:defRPr sz="3000" kern="1200">
                <a:solidFill>
                  <a:schemeClr val="tx1"/>
                </a:solidFill>
                <a:latin typeface="+mn-lt"/>
                <a:ea typeface="+mn-ea"/>
                <a:cs typeface="+mn-cs"/>
              </a:defRPr>
            </a:lvl1pPr>
            <a:lvl2pPr marL="742950" indent="-285750" algn="l" defTabSz="457200" rtl="0" eaLnBrk="1" latinLnBrk="0" hangingPunct="1">
              <a:lnSpc>
                <a:spcPct val="110000"/>
              </a:lnSpc>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100000"/>
              </a:lnSpc>
              <a:spcBef>
                <a:spcPts val="0"/>
              </a:spcBef>
              <a:spcAft>
                <a:spcPts val="1200"/>
              </a:spcAft>
            </a:pPr>
            <a:r>
              <a:rPr lang="en-US" dirty="0"/>
              <a:t>Reduced field of vision (“tunnel vision”)</a:t>
            </a:r>
          </a:p>
          <a:p>
            <a:pPr lvl="1">
              <a:lnSpc>
                <a:spcPct val="100000"/>
              </a:lnSpc>
              <a:spcBef>
                <a:spcPts val="0"/>
              </a:spcBef>
              <a:spcAft>
                <a:spcPts val="1200"/>
              </a:spcAft>
            </a:pPr>
            <a:r>
              <a:rPr lang="en-US" dirty="0"/>
              <a:t>Head movements</a:t>
            </a:r>
          </a:p>
          <a:p>
            <a:pPr lvl="1"/>
            <a:endParaRPr lang="en-US" dirty="0"/>
          </a:p>
        </p:txBody>
      </p:sp>
      <p:pic>
        <p:nvPicPr>
          <p:cNvPr id="4" name="Picture 3" descr="Screen Shot 2014-09-25 at 3.46.34 PM.png" title="Fatigue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156" y="1572480"/>
            <a:ext cx="3195196" cy="2187188"/>
          </a:xfrm>
          <a:prstGeom prst="rect">
            <a:avLst/>
          </a:prstGeom>
        </p:spPr>
      </p:pic>
    </p:spTree>
    <p:extLst>
      <p:ext uri="{BB962C8B-B14F-4D97-AF65-F5344CB8AC3E}">
        <p14:creationId xmlns:p14="http://schemas.microsoft.com/office/powerpoint/2010/main" val="27854713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Fighting Fatigue</a:t>
            </a:r>
          </a:p>
        </p:txBody>
      </p:sp>
      <p:sp>
        <p:nvSpPr>
          <p:cNvPr id="3" name="Content Placeholder 2"/>
          <p:cNvSpPr>
            <a:spLocks noGrp="1"/>
          </p:cNvSpPr>
          <p:nvPr>
            <p:ph idx="1"/>
          </p:nvPr>
        </p:nvSpPr>
        <p:spPr>
          <a:xfrm>
            <a:off x="457200" y="1340523"/>
            <a:ext cx="6858000" cy="4657363"/>
          </a:xfrm>
        </p:spPr>
        <p:txBody>
          <a:bodyPr>
            <a:normAutofit/>
          </a:bodyPr>
          <a:lstStyle/>
          <a:p>
            <a:pPr>
              <a:lnSpc>
                <a:spcPct val="100000"/>
              </a:lnSpc>
            </a:pPr>
            <a:r>
              <a:rPr lang="en-US" dirty="0"/>
              <a:t>Try to get as much sleep on the road as you do at home (more if possible!)</a:t>
            </a:r>
          </a:p>
          <a:p>
            <a:pPr>
              <a:lnSpc>
                <a:spcPct val="100000"/>
              </a:lnSpc>
            </a:pPr>
            <a:r>
              <a:rPr lang="en-US" dirty="0"/>
              <a:t>Nap when possible during rest breaks</a:t>
            </a:r>
          </a:p>
          <a:p>
            <a:pPr>
              <a:lnSpc>
                <a:spcPct val="100000"/>
              </a:lnSpc>
            </a:pPr>
            <a:r>
              <a:rPr lang="en-US" dirty="0"/>
              <a:t>Avoid caffeine within 6-8 hours of main rest period</a:t>
            </a:r>
          </a:p>
          <a:p>
            <a:pPr>
              <a:lnSpc>
                <a:spcPct val="100000"/>
              </a:lnSpc>
            </a:pPr>
            <a:r>
              <a:rPr lang="en-US" dirty="0"/>
              <a:t>Avoid heavy meals</a:t>
            </a:r>
          </a:p>
          <a:p>
            <a:pPr>
              <a:lnSpc>
                <a:spcPct val="100000"/>
              </a:lnSpc>
            </a:pPr>
            <a:r>
              <a:rPr lang="en-US" dirty="0"/>
              <a:t>Exercise</a:t>
            </a:r>
          </a:p>
          <a:p>
            <a:pPr>
              <a:lnSpc>
                <a:spcPct val="100000"/>
              </a:lnSpc>
            </a:pPr>
            <a:endParaRPr lang="en-US" sz="2800" dirty="0"/>
          </a:p>
        </p:txBody>
      </p:sp>
      <p:pic>
        <p:nvPicPr>
          <p:cNvPr id="7" name="Picture 6" title="Sleeping clipart"/>
          <p:cNvPicPr>
            <a:picLocks noChangeAspect="1"/>
          </p:cNvPicPr>
          <p:nvPr/>
        </p:nvPicPr>
        <p:blipFill>
          <a:blip r:embed="rId3"/>
          <a:stretch>
            <a:fillRect/>
          </a:stretch>
        </p:blipFill>
        <p:spPr>
          <a:xfrm>
            <a:off x="6069309" y="3428219"/>
            <a:ext cx="3074691" cy="3074691"/>
          </a:xfrm>
          <a:prstGeom prst="rect">
            <a:avLst/>
          </a:prstGeom>
        </p:spPr>
      </p:pic>
      <p:pic>
        <p:nvPicPr>
          <p:cNvPr id="8" name="Picture 7" title="Don't eat sign"/>
          <p:cNvPicPr>
            <a:picLocks noChangeAspect="1"/>
          </p:cNvPicPr>
          <p:nvPr/>
        </p:nvPicPr>
        <p:blipFill>
          <a:blip r:embed="rId4"/>
          <a:stretch>
            <a:fillRect/>
          </a:stretch>
        </p:blipFill>
        <p:spPr>
          <a:xfrm>
            <a:off x="2698236" y="5183949"/>
            <a:ext cx="2596145" cy="1318961"/>
          </a:xfrm>
          <a:prstGeom prst="rect">
            <a:avLst/>
          </a:prstGeom>
        </p:spPr>
      </p:pic>
      <p:sp>
        <p:nvSpPr>
          <p:cNvPr id="10" name="Oval 9" title="Do not"/>
          <p:cNvSpPr/>
          <p:nvPr/>
        </p:nvSpPr>
        <p:spPr>
          <a:xfrm>
            <a:off x="3044623" y="4786768"/>
            <a:ext cx="2018832" cy="1868031"/>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title="line"/>
          <p:cNvCxnSpPr>
            <a:endCxn id="10" idx="3"/>
          </p:cNvCxnSpPr>
          <p:nvPr/>
        </p:nvCxnSpPr>
        <p:spPr>
          <a:xfrm flipH="1">
            <a:off x="3340274" y="4966355"/>
            <a:ext cx="1325477" cy="141487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71084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Fighting Fatigue</a:t>
            </a:r>
            <a:endParaRPr lang="en-US" dirty="0"/>
          </a:p>
        </p:txBody>
      </p:sp>
      <p:sp>
        <p:nvSpPr>
          <p:cNvPr id="3" name="Content Placeholder 2"/>
          <p:cNvSpPr>
            <a:spLocks noGrp="1"/>
          </p:cNvSpPr>
          <p:nvPr>
            <p:ph idx="1"/>
          </p:nvPr>
        </p:nvSpPr>
        <p:spPr/>
        <p:txBody>
          <a:bodyPr/>
          <a:lstStyle/>
          <a:p>
            <a:r>
              <a:rPr lang="en-US" dirty="0"/>
              <a:t>DO NOT CONTINUE DRIVING IF YOU FEEL TIRED OR SLEEPY</a:t>
            </a:r>
          </a:p>
          <a:p>
            <a:r>
              <a:rPr lang="en-US" dirty="0"/>
              <a:t>Make unscheduled stop if necessary</a:t>
            </a:r>
          </a:p>
          <a:p>
            <a:pPr lvl="1"/>
            <a:r>
              <a:rPr lang="en-US" dirty="0"/>
              <a:t>Stop for fresh air, a brisk walk/exercise, and to get something to drink</a:t>
            </a:r>
          </a:p>
          <a:p>
            <a:pPr lvl="1"/>
            <a:r>
              <a:rPr lang="en-US" dirty="0"/>
              <a:t>Provide non-alarming reason for unplanned stop to passengers</a:t>
            </a:r>
          </a:p>
          <a:p>
            <a:pPr lvl="1"/>
            <a:endParaRPr lang="en-US" dirty="0"/>
          </a:p>
        </p:txBody>
      </p:sp>
      <p:sp>
        <p:nvSpPr>
          <p:cNvPr id="5" name="Rounded Rectangle 4" title="Do not continue driving if you feel tired or sleepy">
            <a:extLst>
              <a:ext uri="{FF2B5EF4-FFF2-40B4-BE49-F238E27FC236}">
                <a16:creationId xmlns:a16="http://schemas.microsoft.com/office/drawing/2014/main" id="{35AC0051-D996-5849-94E3-6756318EBAFF}"/>
              </a:ext>
            </a:extLst>
          </p:cNvPr>
          <p:cNvSpPr/>
          <p:nvPr/>
        </p:nvSpPr>
        <p:spPr>
          <a:xfrm>
            <a:off x="457200" y="1496745"/>
            <a:ext cx="8066868" cy="1182955"/>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title="37 percent of people have admitted to falling asleep at the wheel">
            <a:extLst>
              <a:ext uri="{FF2B5EF4-FFF2-40B4-BE49-F238E27FC236}">
                <a16:creationId xmlns:a16="http://schemas.microsoft.com/office/drawing/2014/main" id="{799D9763-8017-924F-9F39-E427FACAE972}"/>
              </a:ext>
            </a:extLst>
          </p:cNvPr>
          <p:cNvPicPr>
            <a:picLocks noChangeAspect="1"/>
          </p:cNvPicPr>
          <p:nvPr/>
        </p:nvPicPr>
        <p:blipFill>
          <a:blip r:embed="rId3"/>
          <a:stretch>
            <a:fillRect/>
          </a:stretch>
        </p:blipFill>
        <p:spPr>
          <a:xfrm>
            <a:off x="4428565" y="4927836"/>
            <a:ext cx="4095503" cy="1719574"/>
          </a:xfrm>
          <a:prstGeom prst="rect">
            <a:avLst/>
          </a:prstGeom>
        </p:spPr>
      </p:pic>
    </p:spTree>
    <p:extLst>
      <p:ext uri="{BB962C8B-B14F-4D97-AF65-F5344CB8AC3E}">
        <p14:creationId xmlns:p14="http://schemas.microsoft.com/office/powerpoint/2010/main" val="15034438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1013224"/>
          </a:xfrm>
        </p:spPr>
        <p:txBody>
          <a:bodyPr/>
          <a:lstStyle/>
          <a:p>
            <a:r>
              <a:rPr lang="en-US" dirty="0"/>
              <a:t>Illness or Injury</a:t>
            </a:r>
          </a:p>
        </p:txBody>
      </p:sp>
      <p:sp>
        <p:nvSpPr>
          <p:cNvPr id="3" name="Content Placeholder 2"/>
          <p:cNvSpPr>
            <a:spLocks noGrp="1"/>
          </p:cNvSpPr>
          <p:nvPr>
            <p:ph idx="1"/>
          </p:nvPr>
        </p:nvSpPr>
        <p:spPr>
          <a:xfrm>
            <a:off x="457200" y="1374206"/>
            <a:ext cx="8229600" cy="4751957"/>
          </a:xfrm>
        </p:spPr>
        <p:txBody>
          <a:bodyPr/>
          <a:lstStyle/>
          <a:p>
            <a:pPr>
              <a:lnSpc>
                <a:spcPct val="100000"/>
              </a:lnSpc>
            </a:pPr>
            <a:r>
              <a:rPr lang="en-US" dirty="0"/>
              <a:t>Illness or injury can affect focus or physical abilities necessary for safe operation</a:t>
            </a:r>
          </a:p>
          <a:p>
            <a:pPr lvl="1">
              <a:lnSpc>
                <a:spcPct val="100000"/>
              </a:lnSpc>
            </a:pPr>
            <a:r>
              <a:rPr lang="en-US" dirty="0"/>
              <a:t>Severe coughing, fever, vomiting, gastrointestinal issues</a:t>
            </a:r>
          </a:p>
          <a:p>
            <a:pPr lvl="1">
              <a:lnSpc>
                <a:spcPct val="100000"/>
              </a:lnSpc>
            </a:pPr>
            <a:r>
              <a:rPr lang="en-US" dirty="0"/>
              <a:t>Eyesight issues and severe headaches</a:t>
            </a:r>
          </a:p>
          <a:p>
            <a:pPr lvl="1">
              <a:lnSpc>
                <a:spcPct val="100000"/>
              </a:lnSpc>
            </a:pPr>
            <a:r>
              <a:rPr lang="en-US" dirty="0"/>
              <a:t>Injuries significantly affecting neck/head movement or vehicle control </a:t>
            </a:r>
          </a:p>
          <a:p>
            <a:endParaRPr lang="en-US" dirty="0"/>
          </a:p>
        </p:txBody>
      </p:sp>
      <p:pic>
        <p:nvPicPr>
          <p:cNvPr id="4" name="Picture 3" descr="Screen Shot 2014-09-25 at 3.56.47 PM.png" title="Headach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156" y="4748299"/>
            <a:ext cx="3429944" cy="1605319"/>
          </a:xfrm>
          <a:prstGeom prst="rect">
            <a:avLst/>
          </a:prstGeom>
        </p:spPr>
      </p:pic>
      <p:sp>
        <p:nvSpPr>
          <p:cNvPr id="5" name="Rounded Rectangle 4"/>
          <p:cNvSpPr/>
          <p:nvPr/>
        </p:nvSpPr>
        <p:spPr>
          <a:xfrm>
            <a:off x="590142" y="5156729"/>
            <a:ext cx="4541531" cy="13982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Contact dispatch if you are ill or injured and cannot safely drive</a:t>
            </a:r>
          </a:p>
        </p:txBody>
      </p:sp>
    </p:spTree>
    <p:extLst>
      <p:ext uri="{BB962C8B-B14F-4D97-AF65-F5344CB8AC3E}">
        <p14:creationId xmlns:p14="http://schemas.microsoft.com/office/powerpoint/2010/main" val="3518235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679BF-A051-491F-9BA7-4A136ED550AC}"/>
              </a:ext>
            </a:extLst>
          </p:cNvPr>
          <p:cNvSpPr>
            <a:spLocks noGrp="1"/>
          </p:cNvSpPr>
          <p:nvPr>
            <p:ph type="title"/>
          </p:nvPr>
        </p:nvSpPr>
        <p:spPr/>
        <p:txBody>
          <a:bodyPr/>
          <a:lstStyle/>
          <a:p>
            <a:r>
              <a:rPr lang="en-US" dirty="0"/>
              <a:t>Restricted Sight Lines</a:t>
            </a:r>
          </a:p>
        </p:txBody>
      </p:sp>
      <p:pic>
        <p:nvPicPr>
          <p:cNvPr id="2" name="Picture 1" title="Image of bus passing"/>
          <p:cNvPicPr>
            <a:picLocks noChangeAspect="1"/>
          </p:cNvPicPr>
          <p:nvPr/>
        </p:nvPicPr>
        <p:blipFill>
          <a:blip r:embed="rId3"/>
          <a:stretch>
            <a:fillRect/>
          </a:stretch>
        </p:blipFill>
        <p:spPr>
          <a:xfrm>
            <a:off x="1367098" y="1572596"/>
            <a:ext cx="6329122" cy="4046823"/>
          </a:xfrm>
          <a:prstGeom prst="rect">
            <a:avLst/>
          </a:prstGeom>
        </p:spPr>
      </p:pic>
    </p:spTree>
    <p:extLst>
      <p:ext uri="{BB962C8B-B14F-4D97-AF65-F5344CB8AC3E}">
        <p14:creationId xmlns:p14="http://schemas.microsoft.com/office/powerpoint/2010/main" val="1425930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863"/>
            <a:ext cx="8229600" cy="838887"/>
          </a:xfrm>
        </p:spPr>
        <p:style>
          <a:lnRef idx="2">
            <a:schemeClr val="dk1"/>
          </a:lnRef>
          <a:fillRef idx="1">
            <a:schemeClr val="lt1"/>
          </a:fillRef>
          <a:effectRef idx="0">
            <a:schemeClr val="dk1"/>
          </a:effectRef>
          <a:fontRef idx="minor">
            <a:schemeClr val="dk1"/>
          </a:fontRef>
        </p:style>
        <p:txBody>
          <a:bodyPr/>
          <a:lstStyle/>
          <a:p>
            <a:r>
              <a:rPr lang="en-US" dirty="0"/>
              <a:t>Hazard Focus	</a:t>
            </a:r>
          </a:p>
        </p:txBody>
      </p:sp>
      <p:sp>
        <p:nvSpPr>
          <p:cNvPr id="3" name="Content Placeholder 2"/>
          <p:cNvSpPr>
            <a:spLocks noGrp="1"/>
          </p:cNvSpPr>
          <p:nvPr>
            <p:ph idx="1"/>
          </p:nvPr>
        </p:nvSpPr>
        <p:spPr>
          <a:xfrm>
            <a:off x="457200" y="1479830"/>
            <a:ext cx="8229600" cy="663100"/>
          </a:xfrm>
        </p:spPr>
        <p:txBody>
          <a:bodyPr>
            <a:noAutofit/>
          </a:bodyPr>
          <a:lstStyle/>
          <a:p>
            <a:pPr marL="0" indent="0" algn="ctr">
              <a:lnSpc>
                <a:spcPct val="100000"/>
              </a:lnSpc>
              <a:spcBef>
                <a:spcPts val="700"/>
              </a:spcBef>
              <a:buNone/>
            </a:pPr>
            <a:r>
              <a:rPr lang="en-US" dirty="0"/>
              <a:t>Will vary, depending on environment</a:t>
            </a:r>
          </a:p>
        </p:txBody>
      </p:sp>
      <p:graphicFrame>
        <p:nvGraphicFramePr>
          <p:cNvPr id="5" name="Table 4" descr="Highway - Other vehicle movements, signals/intended movements, roadside hazards. &#10;City - Intersections, parked cars with drivers, predestrians, traffic control devices, signs.&#10;Always - Vehicles immediately around you, vehicle gauges.&#10;" title="Hazard Focus Slide "/>
          <p:cNvGraphicFramePr>
            <a:graphicFrameLocks noGrp="1"/>
          </p:cNvGraphicFramePr>
          <p:nvPr>
            <p:extLst>
              <p:ext uri="{D42A27DB-BD31-4B8C-83A1-F6EECF244321}">
                <p14:modId xmlns:p14="http://schemas.microsoft.com/office/powerpoint/2010/main" val="67192054"/>
              </p:ext>
            </p:extLst>
          </p:nvPr>
        </p:nvGraphicFramePr>
        <p:xfrm>
          <a:off x="821069" y="2399484"/>
          <a:ext cx="7479412" cy="3962400"/>
        </p:xfrm>
        <a:graphic>
          <a:graphicData uri="http://schemas.openxmlformats.org/drawingml/2006/table">
            <a:tbl>
              <a:tblPr bandRow="1">
                <a:effectLst>
                  <a:outerShdw blurRad="92075" dist="114300" dir="3180000" algn="tl" rotWithShape="0">
                    <a:schemeClr val="accent2">
                      <a:alpha val="43000"/>
                    </a:schemeClr>
                  </a:outerShdw>
                </a:effectLst>
                <a:tableStyleId>{21E4AEA4-8DFA-4A89-87EB-49C32662AFE0}</a:tableStyleId>
              </a:tblPr>
              <a:tblGrid>
                <a:gridCol w="1834572">
                  <a:extLst>
                    <a:ext uri="{9D8B030D-6E8A-4147-A177-3AD203B41FA5}">
                      <a16:colId xmlns:a16="http://schemas.microsoft.com/office/drawing/2014/main" val="20000"/>
                    </a:ext>
                  </a:extLst>
                </a:gridCol>
                <a:gridCol w="5644840">
                  <a:extLst>
                    <a:ext uri="{9D8B030D-6E8A-4147-A177-3AD203B41FA5}">
                      <a16:colId xmlns:a16="http://schemas.microsoft.com/office/drawing/2014/main" val="20001"/>
                    </a:ext>
                  </a:extLst>
                </a:gridCol>
              </a:tblGrid>
              <a:tr h="370840">
                <a:tc>
                  <a:txBody>
                    <a:bodyPr/>
                    <a:lstStyle/>
                    <a:p>
                      <a:r>
                        <a:rPr lang="en-US" sz="2800" dirty="0"/>
                        <a:t>Highway</a:t>
                      </a:r>
                    </a:p>
                  </a:txBody>
                  <a:tcPr marT="91440" marB="91440" anchor="ctr"/>
                </a:tc>
                <a:tc>
                  <a:txBody>
                    <a:bodyPr/>
                    <a:lstStyle/>
                    <a:p>
                      <a:r>
                        <a:rPr lang="en-US" sz="2800" dirty="0"/>
                        <a:t>Other vehicle movements, signals/intended movements, roadside hazards</a:t>
                      </a:r>
                    </a:p>
                  </a:txBody>
                  <a:tcPr marT="91440" marB="91440"/>
                </a:tc>
                <a:extLst>
                  <a:ext uri="{0D108BD9-81ED-4DB2-BD59-A6C34878D82A}">
                    <a16:rowId xmlns:a16="http://schemas.microsoft.com/office/drawing/2014/main" val="10000"/>
                  </a:ext>
                </a:extLst>
              </a:tr>
              <a:tr h="370840">
                <a:tc>
                  <a:txBody>
                    <a:bodyPr/>
                    <a:lstStyle/>
                    <a:p>
                      <a:r>
                        <a:rPr lang="en-US" sz="2800" dirty="0"/>
                        <a:t>City</a:t>
                      </a:r>
                    </a:p>
                  </a:txBody>
                  <a:tcPr marT="91440" marB="91440" anchor="ctr"/>
                </a:tc>
                <a:tc>
                  <a:txBody>
                    <a:bodyPr/>
                    <a:lstStyle/>
                    <a:p>
                      <a:r>
                        <a:rPr lang="en-US" sz="2800" dirty="0"/>
                        <a:t>Intersections, parked cars with drivers, pedestrians, traffic control devices, signs </a:t>
                      </a:r>
                    </a:p>
                  </a:txBody>
                  <a:tcPr marT="91440" marB="91440"/>
                </a:tc>
                <a:extLst>
                  <a:ext uri="{0D108BD9-81ED-4DB2-BD59-A6C34878D82A}">
                    <a16:rowId xmlns:a16="http://schemas.microsoft.com/office/drawing/2014/main" val="10001"/>
                  </a:ext>
                </a:extLst>
              </a:tr>
              <a:tr h="370840">
                <a:tc>
                  <a:txBody>
                    <a:bodyPr/>
                    <a:lstStyle/>
                    <a:p>
                      <a:r>
                        <a:rPr lang="en-US" sz="2800" dirty="0"/>
                        <a:t>Always</a:t>
                      </a:r>
                    </a:p>
                  </a:txBody>
                  <a:tcPr marT="91440" marB="91440"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800" dirty="0"/>
                        <a:t>Vehicles immediately around you, vehicle gauges</a:t>
                      </a:r>
                    </a:p>
                  </a:txBody>
                  <a:tcPr marT="91440" marB="9144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83318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F35F492619C64F9D62355D84D1834E" ma:contentTypeVersion="1" ma:contentTypeDescription="Create a new document." ma:contentTypeScope="" ma:versionID="0525fa2cf732d376a8a64aae9d151ef9">
  <xsd:schema xmlns:xsd="http://www.w3.org/2001/XMLSchema" xmlns:xs="http://www.w3.org/2001/XMLSchema" xmlns:p="http://schemas.microsoft.com/office/2006/metadata/properties" targetNamespace="http://schemas.microsoft.com/office/2006/metadata/properties" ma:root="true" ma:fieldsID="4bb9ff0a29388135f283ffa78f89813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rca:RCAuthoringProperties xmlns:rca="urn:sharePointPublishingRcaProperties">
  <rca:Converter rca:guid="6dfdc5b4-2a28-4a06-b0c6-ad3901e3a807">
    <rca:property rca:type="InheritParentSettings">False</rca:property>
    <rca:property rca:type="SelectedPageLayout">24</rca:property>
    <rca:property rca:type="SelectedPageField">f55c4d88-1f2e-4ad9-aaa8-819af4ee7ee8</rca:property>
    <rca:property rca:type="SelectedStylesField">a932ec3f-94c1-48b1-b6dc-41aaa6eb7e54</rca:property>
    <rca:property rca:type="CreatePageWithSourceDocument">True</rca:property>
    <rca:property rca:type="AllowChangeLocationConfig">True</rca:property>
    <rca:property rca:type="ConfiguredPageLocation">https://one.dot.gov/fmcsa</rca:property>
    <rca:property rca:type="CreateSynchronously">True</rca:property>
    <rca:property rca:type="AllowChangeProcessingConfig">True</rca:property>
    <rca:property rca:type="ConverterSpecificSettings"/>
  </rca:Converter>
</rca:RCAuthori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2C380-1804-4A7B-8BAA-0A4E27866133}">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0AAAF40-6E2B-4FB5-ABBA-907C3A4B26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D571D6C-CD16-4B01-BECB-17C26C2E7743}">
  <ds:schemaRefs>
    <ds:schemaRef ds:uri="urn:sharePointPublishingRcaProperties"/>
  </ds:schemaRefs>
</ds:datastoreItem>
</file>

<file path=customXml/itemProps4.xml><?xml version="1.0" encoding="utf-8"?>
<ds:datastoreItem xmlns:ds="http://schemas.openxmlformats.org/officeDocument/2006/customXml" ds:itemID="{523E2C6D-D3BF-43D6-AF24-870A2A5CCA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21564</TotalTime>
  <Words>8037</Words>
  <Application>Microsoft Office PowerPoint</Application>
  <PresentationFormat>On-screen Show (4:3)</PresentationFormat>
  <Paragraphs>956</Paragraphs>
  <Slides>73</Slides>
  <Notes>72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ＭＳ Ｐゴシック</vt:lpstr>
      <vt:lpstr>Arial</vt:lpstr>
      <vt:lpstr>Calibri</vt:lpstr>
      <vt:lpstr>Mangal</vt:lpstr>
      <vt:lpstr>TheSans Plain</vt:lpstr>
      <vt:lpstr>Trebuchet MS</vt:lpstr>
      <vt:lpstr>Wingdings</vt:lpstr>
      <vt:lpstr>Office Theme</vt:lpstr>
      <vt:lpstr>SAFE DRIVING PRINCIPLES</vt:lpstr>
      <vt:lpstr>Defensive driving</vt:lpstr>
      <vt:lpstr>Defensive Driving Concepts</vt:lpstr>
      <vt:lpstr>Defensive Driving Concepts</vt:lpstr>
      <vt:lpstr>Hazard Awareness</vt:lpstr>
      <vt:lpstr>Looking Ahead – City </vt:lpstr>
      <vt:lpstr>Looking Ahead - Highway</vt:lpstr>
      <vt:lpstr>Restricted Sight Lines</vt:lpstr>
      <vt:lpstr>Hazard Focus </vt:lpstr>
      <vt:lpstr>Reacting to Hazards</vt:lpstr>
      <vt:lpstr>Urban/City Intersections</vt:lpstr>
      <vt:lpstr>Rural/Highway Intersections</vt:lpstr>
      <vt:lpstr>Search Patterns During Turns</vt:lpstr>
      <vt:lpstr>Pedestrian Awareness</vt:lpstr>
      <vt:lpstr>Pedestrian Behaviors</vt:lpstr>
      <vt:lpstr>Pedestrian Behaviors</vt:lpstr>
      <vt:lpstr>Intersection Communication</vt:lpstr>
      <vt:lpstr>Forward Space Management</vt:lpstr>
      <vt:lpstr>Extra Forward Space Needed</vt:lpstr>
      <vt:lpstr>Tailgating</vt:lpstr>
      <vt:lpstr>Space Management - Lane</vt:lpstr>
      <vt:lpstr>Side Space Management</vt:lpstr>
      <vt:lpstr>Lane Choice</vt:lpstr>
      <vt:lpstr>Passing</vt:lpstr>
      <vt:lpstr>YOU SHOULD NOT PASS WHEN</vt:lpstr>
      <vt:lpstr>General Passing Procedure</vt:lpstr>
      <vt:lpstr>General Passing Procedure</vt:lpstr>
      <vt:lpstr>Passing – Two Lane Roadway</vt:lpstr>
      <vt:lpstr>Merging</vt:lpstr>
      <vt:lpstr>Exercise:  Locate Merge Hazards</vt:lpstr>
      <vt:lpstr>Exercise:  Locate Merge Hazards</vt:lpstr>
      <vt:lpstr>Exiting</vt:lpstr>
      <vt:lpstr>Operational hazards</vt:lpstr>
      <vt:lpstr>Seat Belt Use</vt:lpstr>
      <vt:lpstr>Distracted/Inattentive Driving</vt:lpstr>
      <vt:lpstr>Distracted/Inattentive Driving</vt:lpstr>
      <vt:lpstr>Distracted Drivers</vt:lpstr>
      <vt:lpstr>Coach Dimensions</vt:lpstr>
      <vt:lpstr>Coach Dimensions</vt:lpstr>
      <vt:lpstr>Coach Dimensions</vt:lpstr>
      <vt:lpstr>Coach Dimensions</vt:lpstr>
      <vt:lpstr>Bridge Weight Limits</vt:lpstr>
      <vt:lpstr>Learning From History</vt:lpstr>
      <vt:lpstr>Learning from History</vt:lpstr>
      <vt:lpstr>Learning from History</vt:lpstr>
      <vt:lpstr>Starting &amp; Stopping</vt:lpstr>
      <vt:lpstr>Blind Spots</vt:lpstr>
      <vt:lpstr>Left &amp; Right Turns</vt:lpstr>
      <vt:lpstr>Off-Tracking</vt:lpstr>
      <vt:lpstr>Pivot Point</vt:lpstr>
      <vt:lpstr>Turning Radius &amp; Sweep Path</vt:lpstr>
      <vt:lpstr>Front &amp; Rear Overhang</vt:lpstr>
      <vt:lpstr>Managing Side Space</vt:lpstr>
      <vt:lpstr>Ideal Right Turn</vt:lpstr>
      <vt:lpstr>Ideal Left Turn</vt:lpstr>
      <vt:lpstr>View Obstructions</vt:lpstr>
      <vt:lpstr>Lane Changes</vt:lpstr>
      <vt:lpstr>Lane Change Guidelines</vt:lpstr>
      <vt:lpstr>Backing</vt:lpstr>
      <vt:lpstr>Backing Guidelines</vt:lpstr>
      <vt:lpstr>What would happen?</vt:lpstr>
      <vt:lpstr>Tail Swing</vt:lpstr>
      <vt:lpstr>Railroad Crossings</vt:lpstr>
      <vt:lpstr>Low Clearance</vt:lpstr>
      <vt:lpstr>Emergency Notification</vt:lpstr>
      <vt:lpstr>Learning From History</vt:lpstr>
      <vt:lpstr>Learning from History</vt:lpstr>
      <vt:lpstr>Learning from History</vt:lpstr>
      <vt:lpstr>Cockpit Technology</vt:lpstr>
      <vt:lpstr>Fatigue</vt:lpstr>
      <vt:lpstr>Fighting Fatigue</vt:lpstr>
      <vt:lpstr>Fighting Fatigue</vt:lpstr>
      <vt:lpstr>Illness or Injury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DRIVING PRINCIPLES</dc:title>
  <dc:creator>Matthew Daecher</dc:creator>
  <cp:lastModifiedBy>Smith, Danielle (FMCSA)</cp:lastModifiedBy>
  <cp:revision>497</cp:revision>
  <cp:lastPrinted>2014-08-19T14:58:53Z</cp:lastPrinted>
  <dcterms:created xsi:type="dcterms:W3CDTF">2014-08-08T14:32:25Z</dcterms:created>
  <dcterms:modified xsi:type="dcterms:W3CDTF">2019-12-13T15:11:25Z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0x01010028F35F492619C64F9D62355D84D1834E</vt:lpwstr>
  </property>
</Properties>
</file>