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1"/>
  </p:notesMasterIdLst>
  <p:handoutMasterIdLst>
    <p:handoutMasterId r:id="rId52"/>
  </p:handoutMasterIdLst>
  <p:sldIdLst>
    <p:sldId id="346" r:id="rId6"/>
    <p:sldId id="279" r:id="rId7"/>
    <p:sldId id="258" r:id="rId8"/>
    <p:sldId id="259" r:id="rId9"/>
    <p:sldId id="261" r:id="rId10"/>
    <p:sldId id="275" r:id="rId11"/>
    <p:sldId id="344" r:id="rId12"/>
    <p:sldId id="270" r:id="rId13"/>
    <p:sldId id="268" r:id="rId14"/>
    <p:sldId id="267" r:id="rId15"/>
    <p:sldId id="263" r:id="rId16"/>
    <p:sldId id="269" r:id="rId17"/>
    <p:sldId id="264" r:id="rId18"/>
    <p:sldId id="265" r:id="rId19"/>
    <p:sldId id="280" r:id="rId20"/>
    <p:sldId id="281"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41" r:id="rId43"/>
    <p:sldId id="335" r:id="rId44"/>
    <p:sldId id="343" r:id="rId45"/>
    <p:sldId id="342" r:id="rId46"/>
    <p:sldId id="336" r:id="rId47"/>
    <p:sldId id="337" r:id="rId48"/>
    <p:sldId id="345" r:id="rId49"/>
    <p:sldId id="338"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5"/>
    <p:restoredTop sz="85087" autoAdjust="0"/>
  </p:normalViewPr>
  <p:slideViewPr>
    <p:cSldViewPr snapToGrid="0" snapToObjects="1">
      <p:cViewPr varScale="1">
        <p:scale>
          <a:sx n="75" d="100"/>
          <a:sy n="75" d="100"/>
        </p:scale>
        <p:origin x="1042" y="6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3" d="100"/>
          <a:sy n="63" d="100"/>
        </p:scale>
        <p:origin x="-204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4F59E8-E7B3-DF4E-8843-7D1B4583FC09}" type="datetimeFigureOut">
              <a:rPr lang="en-US" smtClean="0"/>
              <a:t>12/13/2019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565F37-7E81-0D4E-B0B8-8A68FA86FA23}" type="slidenum">
              <a:rPr lang="en-US" smtClean="0"/>
              <a:t>‹#›</a:t>
            </a:fld>
            <a:endParaRPr lang="en-US"/>
          </a:p>
        </p:txBody>
      </p:sp>
    </p:spTree>
    <p:extLst>
      <p:ext uri="{BB962C8B-B14F-4D97-AF65-F5344CB8AC3E}">
        <p14:creationId xmlns:p14="http://schemas.microsoft.com/office/powerpoint/2010/main" val="1323270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84D186-28CD-EB48-AE93-449775508BC4}" type="datetimeFigureOut">
              <a:rPr lang="en-US" smtClean="0"/>
              <a:t>12/13/2019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C39E62-EEC4-3245-A014-94ED282966C4}" type="slidenum">
              <a:rPr lang="en-US" smtClean="0"/>
              <a:t>‹#›</a:t>
            </a:fld>
            <a:endParaRPr lang="en-US"/>
          </a:p>
        </p:txBody>
      </p:sp>
    </p:spTree>
    <p:extLst>
      <p:ext uri="{BB962C8B-B14F-4D97-AF65-F5344CB8AC3E}">
        <p14:creationId xmlns:p14="http://schemas.microsoft.com/office/powerpoint/2010/main" val="8391167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39E62-EEC4-3245-A014-94ED282966C4}" type="slidenum">
              <a:rPr lang="en-US" smtClean="0"/>
              <a:t>1</a:t>
            </a:fld>
            <a:endParaRPr lang="en-US"/>
          </a:p>
        </p:txBody>
      </p:sp>
    </p:spTree>
    <p:extLst>
      <p:ext uri="{BB962C8B-B14F-4D97-AF65-F5344CB8AC3E}">
        <p14:creationId xmlns:p14="http://schemas.microsoft.com/office/powerpoint/2010/main" val="298732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Service animals perform some of the functions and tasks that the individual with a disability cannot perform for him or herself. Service animals who accompany and perform tasks for persons with disabilities must also be accommodated/ transported. Guide dogs are one type of service animal, used by some individuals who are blind. While this is the type of service animal with which most people are familiar, there are other types of service animals that assist persons with other kinds of disabilities in their day-to-day activities. Some examples include</a:t>
            </a:r>
            <a:r>
              <a:rPr lang="en-US" dirty="0">
                <a:effectLst/>
              </a:rPr>
              <a:t> </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Alerting persons with hearing impairments to sounds.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Pulling wheelchairs or carrying and picking up things for persons with mobility impairments.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Assisting persons with mobility impairments with balance.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However,</a:t>
            </a:r>
            <a:r>
              <a:rPr lang="en-US" sz="1200" kern="1200" baseline="0" dirty="0">
                <a:solidFill>
                  <a:schemeClr val="tx1"/>
                </a:solidFill>
                <a:effectLst/>
                <a:latin typeface="+mn-lt"/>
                <a:ea typeface="+mn-ea"/>
                <a:cs typeface="+mn-cs"/>
              </a:rPr>
              <a:t> comfort/emotional support animals are not defined as service animals by the ADA.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dogs are the most common type of service animal, there may be other permissible animals - namely any animal that is individually trained to perform a task for the person with the disability.  </a:t>
            </a:r>
          </a:p>
          <a:p>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Some, but not all, service animals wear special collars and harnesses. Some, but not all, are licensed or certified and have identification papers. However, documentation is not required as a condition for providing transportation to an individual accompanied by a service animal.  Although a number of states have programs to certify service animals, you may not insist on proof of state certification before permitting the service animal to accompany the person with a disability.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service animal is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a pet. If you are not certain that an animal is a service animal, you may ask the person who has the animal if it is a service animal that is required because of a disability and what it has been trained to do, but you may not require the person to disclose their disability and you may not require to have the animal</a:t>
            </a:r>
            <a:r>
              <a:rPr lang="en-US" sz="1200" kern="1200" baseline="0" dirty="0">
                <a:solidFill>
                  <a:schemeClr val="tx1"/>
                </a:solidFill>
                <a:effectLst/>
                <a:latin typeface="+mn-lt"/>
                <a:ea typeface="+mn-ea"/>
                <a:cs typeface="+mn-cs"/>
              </a:rPr>
              <a:t> perform a specific task.  </a:t>
            </a:r>
            <a:r>
              <a:rPr lang="en-US" sz="1200" kern="1200" dirty="0">
                <a:solidFill>
                  <a:schemeClr val="tx1"/>
                </a:solidFill>
                <a:effectLst/>
                <a:latin typeface="+mn-lt"/>
                <a:ea typeface="+mn-ea"/>
                <a:cs typeface="+mn-cs"/>
              </a:rPr>
              <a:t>Defer to company policy on how to handle situations involving a pet who you suspect is being presented as a service animal.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with unruly passengers, you may exclude any animal, including a service animal, from your motorcoach when that animal's behavior poses a direct threat to the health or safety of others. For example, any service animal that displays vicious behavior towards other passengers may be excluded. However, if a service animal is excluded for an</a:t>
            </a:r>
            <a:r>
              <a:rPr lang="en-US" sz="1200" kern="1200" baseline="0" dirty="0">
                <a:solidFill>
                  <a:schemeClr val="tx1"/>
                </a:solidFill>
                <a:effectLst/>
                <a:latin typeface="+mn-lt"/>
                <a:ea typeface="+mn-ea"/>
                <a:cs typeface="+mn-cs"/>
              </a:rPr>
              <a:t> allowable reason, service must still be offered to the person should they wish to continue without the animal present.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10</a:t>
            </a:fld>
            <a:endParaRPr lang="en-US"/>
          </a:p>
        </p:txBody>
      </p:sp>
    </p:spTree>
    <p:extLst>
      <p:ext uri="{BB962C8B-B14F-4D97-AF65-F5344CB8AC3E}">
        <p14:creationId xmlns:p14="http://schemas.microsoft.com/office/powerpoint/2010/main" val="182733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Non-ambulatory passengers are usually assisted by a wheelchair, power wheelchair, or scooter-type mobility aid.  A wheelchair lift or ramp will be necessary to board these passengers onto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However, remember that even mobility-impaired passengers without wheelchair-type mobility aids can request to use the lift or ramp to enter and leave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on board, it is important for the safety of all passengers to properly secure mobility aids during transport.  Mobility aids for ambulatory passengers, such as canes, crutches, and walkers should be stored clear of the aisle way and in luggage bays when necessary – just remember to retrieve these items for the passenger at each stop.  Mobility aids for non-ambulatory passengers must be secured using the available tie-down system on the motorcoach.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for some reason you are unable to secure a mobility device, you must still transport the person.  However, if this occurs, you should recommend a transfer to a seat for safety purposes.  Though a transfer cannot be required as a condition of transportation, it should be strongly recommended for the safety of the passenger.  If a non-ambulatory passenger does agree to transfer to a seat, you should provide assistance with the transfer (reviewed in Lesson 3).</a:t>
            </a:r>
          </a:p>
          <a:p>
            <a:r>
              <a:rPr lang="en-US" dirty="0"/>
              <a:t> </a:t>
            </a:r>
          </a:p>
        </p:txBody>
      </p:sp>
      <p:sp>
        <p:nvSpPr>
          <p:cNvPr id="4" name="Slide Number Placeholder 3"/>
          <p:cNvSpPr>
            <a:spLocks noGrp="1"/>
          </p:cNvSpPr>
          <p:nvPr>
            <p:ph type="sldNum" sz="quarter" idx="10"/>
          </p:nvPr>
        </p:nvSpPr>
        <p:spPr/>
        <p:txBody>
          <a:bodyPr/>
          <a:lstStyle/>
          <a:p>
            <a:fld id="{08C39E62-EEC4-3245-A014-94ED282966C4}" type="slidenum">
              <a:rPr lang="en-US" smtClean="0"/>
              <a:t>11</a:t>
            </a:fld>
            <a:endParaRPr lang="en-US"/>
          </a:p>
        </p:txBody>
      </p:sp>
    </p:spTree>
    <p:extLst>
      <p:ext uri="{BB962C8B-B14F-4D97-AF65-F5344CB8AC3E}">
        <p14:creationId xmlns:p14="http://schemas.microsoft.com/office/powerpoint/2010/main" val="355055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Drivers operating vehicles to comply with ADA accessibility regulations must include the lift and system inspection into their vehicle inspection routine.  However, it’s a good practice to inspect the system at all times – even if you do not anticipate using it during your trip.  </a:t>
            </a:r>
            <a:r>
              <a:rPr lang="en-US" sz="1200" b="1" kern="1200" dirty="0">
                <a:solidFill>
                  <a:schemeClr val="tx1"/>
                </a:solidFill>
                <a:effectLst/>
                <a:latin typeface="+mn-lt"/>
                <a:ea typeface="+mn-ea"/>
                <a:cs typeface="+mn-cs"/>
              </a:rPr>
              <a:t>The system inspection should include a complete cycling of the lift or ramp, and an inspection of the wheelchair securement devices and areas, including: securement straps and occupant restraint belts, anchors and retracting/ratchet devices, cleanliness of anchor floor tracks, and proper operation of fold away seating.</a:t>
            </a:r>
            <a:r>
              <a:rPr lang="en-US" sz="1200" kern="1200" dirty="0">
                <a:solidFill>
                  <a:schemeClr val="tx1"/>
                </a:solidFill>
                <a:effectLst/>
                <a:latin typeface="+mn-lt"/>
                <a:ea typeface="+mn-ea"/>
                <a:cs typeface="+mn-cs"/>
              </a:rPr>
              <a:t>  Ensure that all straps &amp; belts are free of rips and frays, that the anchors secure into the floor tracks, and that the retracting/ratcheting functions on the anchors work properly.  Verification of any related equipment, such as belt cutters, should also be incorporated into this inspection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Drivers should report system malfunctions or deficiencies on their vehicle inspection report so that the company can repair the system in a timely manner.  If a defect or deficiency is discovered during a pre-trip inspection and you know that accessibility is required for the imminent trip, you should report the defect to dispatch prior to leaving so that appropriate steps can be taken to ensure accessible transportation availability. </a:t>
            </a:r>
            <a:endParaRPr lang="en-US" baseline="0" dirty="0"/>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12</a:t>
            </a:fld>
            <a:endParaRPr lang="en-US"/>
          </a:p>
        </p:txBody>
      </p:sp>
    </p:spTree>
    <p:extLst>
      <p:ext uri="{BB962C8B-B14F-4D97-AF65-F5344CB8AC3E}">
        <p14:creationId xmlns:p14="http://schemas.microsoft.com/office/powerpoint/2010/main" val="154789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Whenever a driver has a known passenger with disabilities on-board, he/she must consider the trip itinerary and possible addition of additional rests stops.  If the current itinerary includes drive times in excess of three hours that do not have any scheduled stops, the driver must make an effort to accommodate unscheduled stops for the passenger with a</a:t>
            </a:r>
            <a:r>
              <a:rPr lang="en-US" sz="1200" kern="1200" baseline="0" dirty="0">
                <a:solidFill>
                  <a:schemeClr val="tx1"/>
                </a:solidFill>
                <a:effectLst/>
                <a:latin typeface="+mn-lt"/>
                <a:ea typeface="+mn-ea"/>
                <a:cs typeface="+mn-cs"/>
              </a:rPr>
              <a:t> disability</a:t>
            </a:r>
            <a:r>
              <a:rPr lang="en-US" sz="1200" kern="1200" dirty="0">
                <a:solidFill>
                  <a:schemeClr val="tx1"/>
                </a:solidFill>
                <a:effectLst/>
                <a:latin typeface="+mn-lt"/>
                <a:ea typeface="+mn-ea"/>
                <a:cs typeface="+mn-cs"/>
              </a:rPr>
              <a:t>.  In trips of this nature, you should ask the passenger with the disability if they require an unscheduled stop and plan accordingly.  In accommodating an unscheduled stop for a passenger with a disability, best efforts should be made to ensure that the stop you intend on using has accessible facilities.  Potential stops (if necessary) can be researched and planned ahead if it is known that this situation will arise; for qualifying trips when this occurs without prior knowledge, communication with dispatch (if available) can be beneficial in locating an accessible rest stop.</a:t>
            </a:r>
            <a:endParaRPr lang="en-US" sz="1100" kern="1200" dirty="0">
              <a:solidFill>
                <a:schemeClr val="tx1"/>
              </a:solidFill>
              <a:effectLst/>
              <a:latin typeface="+mn-lt"/>
              <a:ea typeface="+mn-ea"/>
              <a:cs typeface="+mn-cs"/>
            </a:endParaRPr>
          </a:p>
          <a:p>
            <a:pPr marL="0" lvl="1" defTabSz="465887">
              <a:defRPr/>
            </a:pPr>
            <a:endParaRPr lang="en-US" dirty="0"/>
          </a:p>
          <a:p>
            <a:pPr marL="0" lvl="1" defTabSz="465887">
              <a:defRPr/>
            </a:pPr>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13</a:t>
            </a:fld>
            <a:endParaRPr lang="en-US"/>
          </a:p>
        </p:txBody>
      </p:sp>
    </p:spTree>
    <p:extLst>
      <p:ext uri="{BB962C8B-B14F-4D97-AF65-F5344CB8AC3E}">
        <p14:creationId xmlns:p14="http://schemas.microsoft.com/office/powerpoint/2010/main" val="247601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ADA regulations also require that “stop announcements” are provided to allow persons with disabilities to orient themselves relative to the coach’s location if necessary.  For almost all charter and line run operations, this is a standard practice. However, this practice also applies to shuttle operations, where stop announcements are less common. For instance, when shuttling between a convention center and hotels, each hotel stop should be announced.  Passengers with disabilities often request this assistance anyway. However, drivers should remember that there might be unknown passengers with disabilities on board who would benefit from these announcements.  For known hearing-impaired passengers, you may wish to determine which stop is desired (if applicable), so that you may provide visual or other cues to assist them in determining when the stop is reached.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14</a:t>
            </a:fld>
            <a:endParaRPr lang="en-US"/>
          </a:p>
        </p:txBody>
      </p:sp>
    </p:spTree>
    <p:extLst>
      <p:ext uri="{BB962C8B-B14F-4D97-AF65-F5344CB8AC3E}">
        <p14:creationId xmlns:p14="http://schemas.microsoft.com/office/powerpoint/2010/main" val="323459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Passengers with disabilities often used to be referred to as “special needs” passengers, though this terminology is no longer considered appropriate.  This terminology recognized that these individuals may have unique needs different from other passengers.  What is not readily apparent is that motorcoach drivers must contain a specific skill set in order to assist passengers with disabilities if necessary.</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 driver’s ability to communicate effectively with passengers is essential, since communication with your passengers is important and is often the basis of their overall impressions of their trip and the motorcoach company.   Your ability to communicate with passengers with disabilities is just as important, though it can be much more difficult.</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Understanding specific disabilities and the skills necessary to interact effectively with passengers with those disabilities is critical to serving these passengers with dignity and providing equivalent transportation services to them.  </a:t>
            </a:r>
          </a:p>
          <a:p>
            <a:pPr marL="0" marR="0">
              <a:lnSpc>
                <a:spcPct val="115000"/>
              </a:lnSpc>
              <a:spcBef>
                <a:spcPts val="0"/>
              </a:spcBef>
              <a:spcAft>
                <a:spcPts val="1000"/>
              </a:spcAft>
            </a:pPr>
            <a:endParaRPr lang="en-US" sz="1100" dirty="0">
              <a:effectLst/>
              <a:latin typeface="+mn-lt"/>
              <a:ea typeface="Times New Roman"/>
              <a:cs typeface="Times New Roman"/>
            </a:endParaRPr>
          </a:p>
        </p:txBody>
      </p:sp>
      <p:sp>
        <p:nvSpPr>
          <p:cNvPr id="4" name="Slide Number Placeholder 3"/>
          <p:cNvSpPr>
            <a:spLocks noGrp="1"/>
          </p:cNvSpPr>
          <p:nvPr>
            <p:ph type="sldNum" sz="quarter" idx="10"/>
          </p:nvPr>
        </p:nvSpPr>
        <p:spPr/>
        <p:txBody>
          <a:bodyPr/>
          <a:lstStyle/>
          <a:p>
            <a:fld id="{08C39E62-EEC4-3245-A014-94ED282966C4}" type="slidenum">
              <a:rPr lang="en-US" smtClean="0"/>
              <a:t>15</a:t>
            </a:fld>
            <a:endParaRPr lang="en-US"/>
          </a:p>
        </p:txBody>
      </p:sp>
    </p:spTree>
    <p:extLst>
      <p:ext uri="{BB962C8B-B14F-4D97-AF65-F5344CB8AC3E}">
        <p14:creationId xmlns:p14="http://schemas.microsoft.com/office/powerpoint/2010/main" val="56404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disability is an inconvenience. People with disabilities carry on their lives just like anyone else. Each person has an individual personality and, as such, each may deal with his or her disability differently.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disability does not always present a limitation; rather it often only means that a person with a disability will occasionally ask for help — as we all do now and again. But common courtesy and good sense dictate when and where help is needed. Asking the person if you can be of assistance, followed up by asking how (if your offer is accepted), is always appropriate.  Most persons with a disability prefer to perform as many tasks on their own as possible.</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08C39E62-EEC4-3245-A014-94ED282966C4}" type="slidenum">
              <a:rPr lang="en-US" smtClean="0"/>
              <a:t>16</a:t>
            </a:fld>
            <a:endParaRPr lang="en-US"/>
          </a:p>
        </p:txBody>
      </p:sp>
    </p:spTree>
    <p:extLst>
      <p:ext uri="{BB962C8B-B14F-4D97-AF65-F5344CB8AC3E}">
        <p14:creationId xmlns:p14="http://schemas.microsoft.com/office/powerpoint/2010/main" val="38493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Approximately one in ten persons in the US have some type of disability.  Often times, the biggest difference they perceive between them and other persons without disabilities is not the disability itself, but instead how the general population treats them.  The more obvious and severe a disability, the more prone to abuse and neglect a person is by the general population.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many cases, disparate treatment for those with disabilities exists not intentionally, but rather as a result of misunderstandings of how to effectively communicate with and assist the person with the disability.  Because of this, sensitivity training is mandated by the ADA rules for transportation providers.</a:t>
            </a:r>
          </a:p>
          <a:p>
            <a:endParaRPr lang="en-US" dirty="0"/>
          </a:p>
        </p:txBody>
      </p:sp>
      <p:sp>
        <p:nvSpPr>
          <p:cNvPr id="4" name="Slide Number Placeholder 3"/>
          <p:cNvSpPr>
            <a:spLocks noGrp="1"/>
          </p:cNvSpPr>
          <p:nvPr>
            <p:ph type="sldNum" sz="quarter" idx="10"/>
          </p:nvPr>
        </p:nvSpPr>
        <p:spPr/>
        <p:txBody>
          <a:bodyPr/>
          <a:lstStyle/>
          <a:p>
            <a:fld id="{08C39E62-EEC4-3245-A014-94ED282966C4}" type="slidenum">
              <a:rPr lang="en-US" smtClean="0"/>
              <a:t>17</a:t>
            </a:fld>
            <a:endParaRPr lang="en-US"/>
          </a:p>
        </p:txBody>
      </p:sp>
    </p:spTree>
    <p:extLst>
      <p:ext uri="{BB962C8B-B14F-4D97-AF65-F5344CB8AC3E}">
        <p14:creationId xmlns:p14="http://schemas.microsoft.com/office/powerpoint/2010/main" val="38493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past, “Handicap” was a term that was frequently used to describe persons with disabilities. However, this terminology often carries a negative connotation and should be avoided.  When interacting, remember to emphasize the positives – the person themselves being the most important aspect of their being, and their disability just a side note.  Discuss what they can do rather than what they can’t do, and remember that a disability is a physical restraint and not a disease.</a:t>
            </a:r>
          </a:p>
        </p:txBody>
      </p:sp>
      <p:sp>
        <p:nvSpPr>
          <p:cNvPr id="4" name="Slide Number Placeholder 3"/>
          <p:cNvSpPr>
            <a:spLocks noGrp="1"/>
          </p:cNvSpPr>
          <p:nvPr>
            <p:ph type="sldNum" sz="quarter" idx="10"/>
          </p:nvPr>
        </p:nvSpPr>
        <p:spPr/>
        <p:txBody>
          <a:bodyPr/>
          <a:lstStyle/>
          <a:p>
            <a:fld id="{08C39E62-EEC4-3245-A014-94ED282966C4}" type="slidenum">
              <a:rPr lang="en-US" smtClean="0"/>
              <a:t>18</a:t>
            </a:fld>
            <a:endParaRPr lang="en-US"/>
          </a:p>
        </p:txBody>
      </p:sp>
    </p:spTree>
    <p:extLst>
      <p:ext uri="{BB962C8B-B14F-4D97-AF65-F5344CB8AC3E}">
        <p14:creationId xmlns:p14="http://schemas.microsoft.com/office/powerpoint/2010/main" val="1559785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some specific disabilities in more detail.  This list highlights some of the more common disabilities you may come to experience while driving a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They include mobility–related disabilities, visual and hearing disabilities, physical and cognitive developmental disabilities, and those with epilepsy.  Some of these disabilities may not be readily observable, but other passengers or your dispatch may inform you that specific passengers have a disability.  Additionally, keep in mind that a person may suffer from multiple disabilities.  Proper understanding of these common disabilities and the best ways to communicate with and assist persons affected by them are key to successful interactions.</a:t>
            </a:r>
          </a:p>
        </p:txBody>
      </p:sp>
      <p:sp>
        <p:nvSpPr>
          <p:cNvPr id="4" name="Slide Number Placeholder 3"/>
          <p:cNvSpPr>
            <a:spLocks noGrp="1"/>
          </p:cNvSpPr>
          <p:nvPr>
            <p:ph type="sldNum" sz="quarter" idx="10"/>
          </p:nvPr>
        </p:nvSpPr>
        <p:spPr/>
        <p:txBody>
          <a:bodyPr/>
          <a:lstStyle/>
          <a:p>
            <a:fld id="{69C89BD5-C1A6-904C-BB72-EFBD847D33B2}" type="slidenum">
              <a:rPr lang="en-US" smtClean="0"/>
              <a:t>19</a:t>
            </a:fld>
            <a:endParaRPr lang="en-US"/>
          </a:p>
        </p:txBody>
      </p:sp>
    </p:spTree>
    <p:extLst>
      <p:ext uri="{BB962C8B-B14F-4D97-AF65-F5344CB8AC3E}">
        <p14:creationId xmlns:p14="http://schemas.microsoft.com/office/powerpoint/2010/main" val="32111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Americans with Disabilities Act of 1990 (ADA) was passed to ensure equitable treatment and opportunity for persons with disabilities.  The ADA is a civil rights law that prohibits discrimination based on disability. It affords similar protections against discrimination to Americans with disabilities as the Civil Rights Act of 1964,</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made discrimination based on race, religion, sex, national origin, and other characteristics illegal.  The ADA Amendments Act of 2008 (ADAAA) and subsequent amendments clarified and extended the original act’s protections.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Included in the ADA and subsequent amendments are provisions specific to public and private transportation.  Requirements pertaining to facilities, vehicles, and provision of service are included to ensure accessibility to transportation by those with disabilities.  Sections pertaining to public and private transportation, and specific sections pertaining to over-the-road buses are applicable to motorcoaches and include requirements for education on the Act itself.  This lesson will provide the background necessary to understand the ADA requirements pertaining to a motorcoach driver</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08C39E62-EEC4-3245-A014-94ED282966C4}" type="slidenum">
              <a:rPr lang="en-US" smtClean="0"/>
              <a:t>2</a:t>
            </a:fld>
            <a:endParaRPr lang="en-US"/>
          </a:p>
        </p:txBody>
      </p:sp>
    </p:spTree>
    <p:extLst>
      <p:ext uri="{BB962C8B-B14F-4D97-AF65-F5344CB8AC3E}">
        <p14:creationId xmlns:p14="http://schemas.microsoft.com/office/powerpoint/2010/main" val="63115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common disability you’re likely to experience is passengers who have mobility limitations and utilize assistive devices to facilitate movement. For passengers using mobility devices, you should ask how they prefer to board – some may prefer to use the lift; others may be able to temporarily forgo their assistive device and navigate the stairs.  As with all disabilities, remember to always talk directly to the person with the disability - even if they have one or more traveling companions with them or close by. A person using a mobility aid is usually not helpless or unable to talk.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the mobility aid they utilize is very personal to them.  Don’t ever touch a person’s mobility aid unless necessary, and, when so, detail your intended actions to the passenger. Hanging or leaning on the aid is similar to hanging or leaning on a person sitting in any chair. It is often fine if you are friends, but inappropriate if you are strangers.</a:t>
            </a:r>
          </a:p>
          <a:p>
            <a:pPr defTabSz="465887">
              <a:defRPr/>
            </a:pPr>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20</a:t>
            </a:fld>
            <a:endParaRPr lang="en-US"/>
          </a:p>
        </p:txBody>
      </p:sp>
    </p:spTree>
    <p:extLst>
      <p:ext uri="{BB962C8B-B14F-4D97-AF65-F5344CB8AC3E}">
        <p14:creationId xmlns:p14="http://schemas.microsoft.com/office/powerpoint/2010/main" val="898210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with any noticeable disability, you should offer assistance to the passenger. Sometimes, the passenger will accept your offer for assistance and other times they will let you know that they can manage on their own.  If they do accept your offer of assistance, ask them the best method to assist them if they haven</a:t>
            </a:r>
            <a:r>
              <a:rPr lang="fr-F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 told you already.  The only time you should insist on specific assistance is to assert control of a chair-type mobility device when you are moving the device on and off a lift platform.</a:t>
            </a:r>
          </a:p>
        </p:txBody>
      </p:sp>
      <p:sp>
        <p:nvSpPr>
          <p:cNvPr id="4" name="Slide Number Placeholder 3"/>
          <p:cNvSpPr>
            <a:spLocks noGrp="1"/>
          </p:cNvSpPr>
          <p:nvPr>
            <p:ph type="sldNum" sz="quarter" idx="10"/>
          </p:nvPr>
        </p:nvSpPr>
        <p:spPr/>
        <p:txBody>
          <a:bodyPr/>
          <a:lstStyle/>
          <a:p>
            <a:fld id="{69C89BD5-C1A6-904C-BB72-EFBD847D33B2}" type="slidenum">
              <a:rPr lang="en-US" smtClean="0"/>
              <a:t>21</a:t>
            </a:fld>
            <a:endParaRPr lang="en-US"/>
          </a:p>
        </p:txBody>
      </p:sp>
    </p:spTree>
    <p:extLst>
      <p:ext uri="{BB962C8B-B14F-4D97-AF65-F5344CB8AC3E}">
        <p14:creationId xmlns:p14="http://schemas.microsoft.com/office/powerpoint/2010/main" val="898210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various types of mobility aids for persons who have difficulty walking or standing.  In most cases, assistance provided to them is limited to stairwell navigation, though they may request to use a lift. Many times, their need for assistance arises from balance or unsteadiness issues.  While the ADA only requires assistance in using a lift or ramp, it is typical for drivers to provide other steadying assistance when navigating stairwells.  Usual practices include extending a firm arm to help steady the person as they descend the stairs, or placing a hand behind the lower back for support as they climb the stairs.  Remember to follow their instruction with regard to assistance provided (within reason), and be aware that they may ask you to hold or carry their mobility aid while they are navigating the stairs.  </a:t>
            </a:r>
          </a:p>
        </p:txBody>
      </p:sp>
      <p:sp>
        <p:nvSpPr>
          <p:cNvPr id="4" name="Slide Number Placeholder 3"/>
          <p:cNvSpPr>
            <a:spLocks noGrp="1"/>
          </p:cNvSpPr>
          <p:nvPr>
            <p:ph type="sldNum" sz="quarter" idx="10"/>
          </p:nvPr>
        </p:nvSpPr>
        <p:spPr/>
        <p:txBody>
          <a:bodyPr/>
          <a:lstStyle/>
          <a:p>
            <a:fld id="{69C89BD5-C1A6-904C-BB72-EFBD847D33B2}" type="slidenum">
              <a:rPr lang="en-US" smtClean="0"/>
              <a:t>22</a:t>
            </a:fld>
            <a:endParaRPr lang="en-US"/>
          </a:p>
        </p:txBody>
      </p:sp>
    </p:spTree>
    <p:extLst>
      <p:ext uri="{BB962C8B-B14F-4D97-AF65-F5344CB8AC3E}">
        <p14:creationId xmlns:p14="http://schemas.microsoft.com/office/powerpoint/2010/main" val="623900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assisting passengers up and down the stairwell, always position yourself on the down side of the passenger. This way you serve as a barrier to keep them from falling down the stairwell and out the bus if they lose balance. Keep an eye on their foot placement to observe if there may be an obvious issue during their stair navigation.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you must provide assistance when requested. However, the amount of assistance you must provide is limited – do not provide assistance that could injure yourself or that you’re not comfortable providing. For example, you should not be lifting or carrying a person or portions of their body so that they may navigate the stairs.  For those extremes, a lift should be used to board and alight the passenger; if your vehicle has a boarding chair, this can be used to help make the lift process safer.  Also remember, if they request use of the lift, you must oblige.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a:t>
            </a:r>
          </a:p>
          <a:p>
            <a:r>
              <a:rPr lang="en-US" sz="1200" b="0" kern="1200" dirty="0">
                <a:solidFill>
                  <a:schemeClr val="tx1"/>
                </a:solidFill>
                <a:effectLst/>
                <a:latin typeface="+mn-lt"/>
                <a:ea typeface="+mn-ea"/>
                <a:cs typeface="+mn-cs"/>
              </a:rPr>
              <a:t>A boarding chair is simply a spare, company-provided wheelchair used to assist in boarding mostly-ambulatory passengers on a lift or ramp.</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23</a:t>
            </a:fld>
            <a:endParaRPr lang="en-US"/>
          </a:p>
        </p:txBody>
      </p:sp>
    </p:spTree>
    <p:extLst>
      <p:ext uri="{BB962C8B-B14F-4D97-AF65-F5344CB8AC3E}">
        <p14:creationId xmlns:p14="http://schemas.microsoft.com/office/powerpoint/2010/main" val="228459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assistance is necessary for non-ambulatory passengers with disabilities – those who utilize some type of wheelchair or scooter.  With these passengers, assistance will be required when using a lift; possibly also when using a fold out ramp on ramp-equipped, low-floor buses.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have much more physical control of the device itself when the passenger is utilizing a manual, non-powered wheelchair.  Key points to remember when maneuvering this type of wheelchair: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Always use chair grips when available and never let go when you are controlling the chair.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sure to set wheel brakes when you relinquish control of the aid to conduct complementary functions, such as operating the lift.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lift chairs by the arms, footrests, or wheels.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Secure wheelchairs in position for transport – lift use and securement will be covered in more detail in Lesson 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Passengers using powered wheelchairs and mobility aids will maintain control of their aid, though specific steps still need to be followed when boarding/alighting – these will also be covered in Lesson 3. </a:t>
            </a:r>
          </a:p>
        </p:txBody>
      </p:sp>
      <p:sp>
        <p:nvSpPr>
          <p:cNvPr id="4" name="Slide Number Placeholder 3"/>
          <p:cNvSpPr>
            <a:spLocks noGrp="1"/>
          </p:cNvSpPr>
          <p:nvPr>
            <p:ph type="sldNum" sz="quarter" idx="10"/>
          </p:nvPr>
        </p:nvSpPr>
        <p:spPr/>
        <p:txBody>
          <a:bodyPr/>
          <a:lstStyle/>
          <a:p>
            <a:fld id="{69C89BD5-C1A6-904C-BB72-EFBD847D33B2}" type="slidenum">
              <a:rPr lang="en-US" smtClean="0"/>
              <a:t>24</a:t>
            </a:fld>
            <a:endParaRPr lang="en-US"/>
          </a:p>
        </p:txBody>
      </p:sp>
    </p:spTree>
    <p:extLst>
      <p:ext uri="{BB962C8B-B14F-4D97-AF65-F5344CB8AC3E}">
        <p14:creationId xmlns:p14="http://schemas.microsoft.com/office/powerpoint/2010/main" val="16295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first step in assisting persons with visual disabilities is to introduce yourself as the driver. Make them aware that you are there to assist if desired and necessary – always ask before providing any assistance. If they ask for assistance and you’re not sure what to do ask them to explain how you can best assist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may be necessary to help guide persons with visuals impairments limited distances outside and inside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When guiding, let them take your arm by positioning yourself next to them and telling them where you are.  Do not grab their arm or any mobility aid without their instruction. When walking with you, persons with visual impairments will generally walk about a half step behind you using your body motion to guide them.  When navigating obstacles such as curbs or stairs, be sure to identify them and describe the actions the passenger should take to successfully navigate the obstacle.</a:t>
            </a:r>
          </a:p>
        </p:txBody>
      </p:sp>
      <p:sp>
        <p:nvSpPr>
          <p:cNvPr id="4" name="Slide Number Placeholder 3"/>
          <p:cNvSpPr>
            <a:spLocks noGrp="1"/>
          </p:cNvSpPr>
          <p:nvPr>
            <p:ph type="sldNum" sz="quarter" idx="10"/>
          </p:nvPr>
        </p:nvSpPr>
        <p:spPr/>
        <p:txBody>
          <a:bodyPr/>
          <a:lstStyle/>
          <a:p>
            <a:fld id="{69C89BD5-C1A6-904C-BB72-EFBD847D33B2}" type="slidenum">
              <a:rPr lang="en-US" smtClean="0"/>
              <a:t>25</a:t>
            </a:fld>
            <a:endParaRPr lang="en-US"/>
          </a:p>
        </p:txBody>
      </p:sp>
    </p:spTree>
    <p:extLst>
      <p:ext uri="{BB962C8B-B14F-4D97-AF65-F5344CB8AC3E}">
        <p14:creationId xmlns:p14="http://schemas.microsoft.com/office/powerpoint/2010/main" val="2094785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assisting those with visual disabilities, speak directly to them using a normal tone and speed. You</a:t>
            </a:r>
            <a:r>
              <a:rPr lang="en-US" sz="1200" kern="1200" baseline="0" dirty="0">
                <a:solidFill>
                  <a:schemeClr val="tx1"/>
                </a:solidFill>
                <a:effectLst/>
                <a:latin typeface="+mn-lt"/>
                <a:ea typeface="+mn-ea"/>
                <a:cs typeface="+mn-cs"/>
              </a:rPr>
              <a:t> do not need to</a:t>
            </a:r>
            <a:r>
              <a:rPr lang="en-US" sz="1200" kern="1200" dirty="0">
                <a:solidFill>
                  <a:schemeClr val="tx1"/>
                </a:solidFill>
                <a:effectLst/>
                <a:latin typeface="+mn-lt"/>
                <a:ea typeface="+mn-ea"/>
                <a:cs typeface="+mn-cs"/>
              </a:rPr>
              <a:t> avoid using words like “blind,” “look,” or “see”  - persons with visual disabilities use these words too.  When giving directions be sure to be clear, specific, and descriptive.</a:t>
            </a:r>
          </a:p>
          <a:p>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If you are unsure of just how to direct a visually impaired person, say something like, “I’d be happy to give you directions.  How should I describe things?”</a:t>
            </a:r>
          </a:p>
          <a:p>
            <a:r>
              <a:rPr lang="en-US" sz="1200" kern="1200" dirty="0">
                <a:solidFill>
                  <a:schemeClr val="tx1"/>
                </a:solidFill>
                <a:effectLst/>
                <a:latin typeface="+mn-lt"/>
                <a:ea typeface="+mn-ea"/>
                <a:cs typeface="+mn-cs"/>
              </a:rPr>
              <a:t>When guiding them to a seat on the motorcoach, simply guide their hand to the back of the seat and then describe the seat so that they may sit down.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26</a:t>
            </a:fld>
            <a:endParaRPr lang="en-US"/>
          </a:p>
        </p:txBody>
      </p:sp>
    </p:spTree>
    <p:extLst>
      <p:ext uri="{BB962C8B-B14F-4D97-AF65-F5344CB8AC3E}">
        <p14:creationId xmlns:p14="http://schemas.microsoft.com/office/powerpoint/2010/main" val="2442717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passenger that is accompanied by a service animal, understand that the animal is working and is not a pet looking for attention.  You should never interact directly with a service animal.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visually impaired persons can do the same things you can, they just need a little help visualizing the environment.</a:t>
            </a:r>
          </a:p>
        </p:txBody>
      </p:sp>
      <p:sp>
        <p:nvSpPr>
          <p:cNvPr id="4" name="Slide Number Placeholder 3"/>
          <p:cNvSpPr>
            <a:spLocks noGrp="1"/>
          </p:cNvSpPr>
          <p:nvPr>
            <p:ph type="sldNum" sz="quarter" idx="10"/>
          </p:nvPr>
        </p:nvSpPr>
        <p:spPr/>
        <p:txBody>
          <a:bodyPr/>
          <a:lstStyle/>
          <a:p>
            <a:fld id="{69C89BD5-C1A6-904C-BB72-EFBD847D33B2}" type="slidenum">
              <a:rPr lang="en-US" smtClean="0"/>
              <a:t>27</a:t>
            </a:fld>
            <a:endParaRPr lang="en-US"/>
          </a:p>
        </p:txBody>
      </p:sp>
    </p:spTree>
    <p:extLst>
      <p:ext uri="{BB962C8B-B14F-4D97-AF65-F5344CB8AC3E}">
        <p14:creationId xmlns:p14="http://schemas.microsoft.com/office/powerpoint/2010/main" val="1785338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type of disability you are likely to experience is a passenger with a hearing disability.  There are some key points to remember when communicating with persons with hearing disabilities: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and foremost, make sure they are looking at you whenever you attempt to speak to them.</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 clear view of your mouth and face; they will be trying to understand you by watching your mouth movement, as well as facial expressions. Lip reading is something of a misno­mer. Under ideal conditions lip readers only catch a percentage of what is being said.  The rest of the information is gathered through context, facial expressions, and, if possible, partial hearing.</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you have their attention, introduce yourself as the driver.</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Speak clearly and distinctly annunciating your words.  You want your mouth and lips to show what you are saying but do not exaggerate.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in a normal tone – raising your voice does not help; it only draws attention to their disability.</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at a normal speed unless you are asked to slow down.</a:t>
            </a:r>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28</a:t>
            </a:fld>
            <a:endParaRPr lang="en-US"/>
          </a:p>
        </p:txBody>
      </p:sp>
    </p:spTree>
    <p:extLst>
      <p:ext uri="{BB962C8B-B14F-4D97-AF65-F5344CB8AC3E}">
        <p14:creationId xmlns:p14="http://schemas.microsoft.com/office/powerpoint/2010/main" val="237845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with all disabilities, speak directly to the person with the disability; in the case of a person with a hearing disability, do so even if they have an interpreter or hand-signer with them.  Also, try to make sure that your face is clearly visible; do not stand in front of bright lights that may silhouette your face and hinder the passengers view.  Remember, gestures and expressions plays an role in them understanding what you’re trying to communicate, since they cannot hear changes in vocal tone.</a:t>
            </a:r>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29</a:t>
            </a:fld>
            <a:endParaRPr lang="en-US"/>
          </a:p>
        </p:txBody>
      </p:sp>
    </p:spTree>
    <p:extLst>
      <p:ext uri="{BB962C8B-B14F-4D97-AF65-F5344CB8AC3E}">
        <p14:creationId xmlns:p14="http://schemas.microsoft.com/office/powerpoint/2010/main" val="343658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Americans with Disabilities Act was signed into law in 1990 to protect Americans with disabilities from discrimination in a variety of areas including employment, public accommodations, and public services, including transportation.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public transit, provisions addressed accessible private transportation in specific situations.  While many typically think of mobility-based disabilities, the law protects a much wider range of disabilities.  Compliance with the regulations requires motorcoach operations – both companies and their drivers - to have basic knowledge of the law’s requirements and proper training to accomplish them.</a:t>
            </a:r>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3</a:t>
            </a:fld>
            <a:endParaRPr lang="en-US"/>
          </a:p>
        </p:txBody>
      </p:sp>
    </p:spTree>
    <p:extLst>
      <p:ext uri="{BB962C8B-B14F-4D97-AF65-F5344CB8AC3E}">
        <p14:creationId xmlns:p14="http://schemas.microsoft.com/office/powerpoint/2010/main" val="1951768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Passengers with hearing disabilities may try to speak and communicate with you, though sometimes it can be difficult understanding their speech.  If you’re having trouble understanding them, ask them to repeat what they said and to slow down if necessary.  If you cannot understand what they’re saying after several tries, offer them pen and paper so that they can write what they are trying to communicate to you.</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happen to know sign language, you can communicate effectively in that manner. </a:t>
            </a:r>
            <a:r>
              <a:rPr lang="en-US" sz="1200" dirty="0"/>
              <a:t>You may want to learn some of the basics of finger spelling to facilitate communication, especially if you expect regular interaction</a:t>
            </a:r>
            <a:r>
              <a:rPr lang="en-US" sz="1200" baseline="0" dirty="0"/>
              <a:t> with an individual with a hearing disability.</a:t>
            </a:r>
            <a:r>
              <a:rPr lang="en-US" sz="1200" dirty="0"/>
              <a:t> Otherwise, it is fine to write notes back and forth.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30</a:t>
            </a:fld>
            <a:endParaRPr lang="en-US"/>
          </a:p>
        </p:txBody>
      </p:sp>
    </p:spTree>
    <p:extLst>
      <p:ext uri="{BB962C8B-B14F-4D97-AF65-F5344CB8AC3E}">
        <p14:creationId xmlns:p14="http://schemas.microsoft.com/office/powerpoint/2010/main" val="1570669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communicating with a passenger who is mentally/developmentally disabled, introduce yourself as usual and act normal – for instance, do not act like you’re talking to a child or talk down to them in any manner.  To effectively communicate, keep your concepts clear and concise and use non-complex sentences and phrases. People with developmental disabilities deserve the same respect and dignity as all other people.</a:t>
            </a:r>
          </a:p>
          <a:p>
            <a:endParaRPr lang="en-US" baseline="0" dirty="0"/>
          </a:p>
        </p:txBody>
      </p:sp>
      <p:sp>
        <p:nvSpPr>
          <p:cNvPr id="4" name="Slide Number Placeholder 3"/>
          <p:cNvSpPr>
            <a:spLocks noGrp="1"/>
          </p:cNvSpPr>
          <p:nvPr>
            <p:ph type="sldNum" sz="quarter" idx="10"/>
          </p:nvPr>
        </p:nvSpPr>
        <p:spPr/>
        <p:txBody>
          <a:bodyPr/>
          <a:lstStyle/>
          <a:p>
            <a:fld id="{69C89BD5-C1A6-904C-BB72-EFBD847D33B2}" type="slidenum">
              <a:rPr lang="en-US" smtClean="0"/>
              <a:t>31</a:t>
            </a:fld>
            <a:endParaRPr lang="en-US"/>
          </a:p>
        </p:txBody>
      </p:sp>
    </p:spTree>
    <p:extLst>
      <p:ext uri="{BB962C8B-B14F-4D97-AF65-F5344CB8AC3E}">
        <p14:creationId xmlns:p14="http://schemas.microsoft.com/office/powerpoint/2010/main" val="3789008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persons with developmental disabilities are slower to react and respond to communication; stay focused on the communication with them, and don’t feel like you are being ignored.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always, ask if they would like assistance and respond appropriately. Just as the term ‘handicapped’ is no longer commonly used, neither is the term “mentally retarded”.</a:t>
            </a:r>
          </a:p>
          <a:p>
            <a:endParaRPr lang="en-US" dirty="0"/>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32</a:t>
            </a:fld>
            <a:endParaRPr lang="en-US"/>
          </a:p>
        </p:txBody>
      </p:sp>
    </p:spTree>
    <p:extLst>
      <p:ext uri="{BB962C8B-B14F-4D97-AF65-F5344CB8AC3E}">
        <p14:creationId xmlns:p14="http://schemas.microsoft.com/office/powerpoint/2010/main" val="242911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one of the most frightening situations you could encounter as a driver is to witness a passenger having an epileptic or other seizure. Epilepsy is a disability that is marked by unannounced seizures, and seizures sometimes are associated with other disabilities and ailments.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many cases, there will be traveling companions with the person who know what to do in this situation. However, you should understand some basic steps to take in case the person having a seizure is traveling alone.  </a:t>
            </a:r>
          </a:p>
          <a:p>
            <a:r>
              <a:rPr lang="en-US" sz="1200" kern="1200" dirty="0">
                <a:solidFill>
                  <a:schemeClr val="tx1"/>
                </a:solidFill>
                <a:effectLst/>
                <a:latin typeface="+mn-lt"/>
                <a:ea typeface="+mn-ea"/>
                <a:cs typeface="+mn-cs"/>
              </a:rPr>
              <a:t>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First, stop the vehicle is safe place and notify other passengers what is happening and what you’re going to do.</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Next, protect the person from any sharp or dangerous objects in their immediate vicinity and the side of the bus to the extent possible; place jackets or other types of barriers around them if possible.</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Roll the person on their side so saliva or vomit can drain from their mouth, maintaining a clear airway. </a:t>
            </a:r>
          </a:p>
          <a:p>
            <a:pPr marL="228600" lvl="0" indent="-228600">
              <a:buFont typeface="Arial" panose="020B0604020202020204" pitchFamily="34" charset="0"/>
              <a:buChar char="•"/>
            </a:pPr>
            <a:r>
              <a:rPr lang="en-US" sz="1200" kern="1200" dirty="0">
                <a:solidFill>
                  <a:schemeClr val="tx1"/>
                </a:solidFill>
                <a:effectLst/>
                <a:latin typeface="+mn-lt"/>
                <a:ea typeface="+mn-ea"/>
                <a:cs typeface="+mn-cs"/>
              </a:rPr>
              <a:t>If necessary, ease them to the aisle of the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33</a:t>
            </a:fld>
            <a:endParaRPr lang="en-US"/>
          </a:p>
        </p:txBody>
      </p:sp>
    </p:spTree>
    <p:extLst>
      <p:ext uri="{BB962C8B-B14F-4D97-AF65-F5344CB8AC3E}">
        <p14:creationId xmlns:p14="http://schemas.microsoft.com/office/powerpoint/2010/main" val="3414336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Immediately following seizures, there is often a period of confusion. Stay with the passenger until this period of confusion ends; asking simple questions can help reorient the person and help you ascertain when they are coherent again.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some cases, it may be necessary to get medical attention for the passenger immediately, but in other cases it may be okay to continue the trip. Notify dispatch and talk with them and the affected passenger to determine a course of action – medical assistance may not be determined to be necessary.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convulsive seizure is not considered a medical emergency in most cases, though there are exceptions. If the rigid convulsive stage (tonic/</a:t>
            </a:r>
            <a:r>
              <a:rPr lang="en-US" sz="1200" kern="1200" dirty="0" err="1">
                <a:solidFill>
                  <a:schemeClr val="tx1"/>
                </a:solidFill>
                <a:effectLst/>
                <a:latin typeface="+mn-lt"/>
                <a:ea typeface="+mn-ea"/>
                <a:cs typeface="+mn-cs"/>
              </a:rPr>
              <a:t>clonic</a:t>
            </a:r>
            <a:r>
              <a:rPr lang="en-US" sz="1200" kern="1200" dirty="0">
                <a:solidFill>
                  <a:schemeClr val="tx1"/>
                </a:solidFill>
                <a:effectLst/>
                <a:latin typeface="+mn-lt"/>
                <a:ea typeface="+mn-ea"/>
                <a:cs typeface="+mn-cs"/>
              </a:rPr>
              <a:t> stage) lasts longer than five minutes; if the person comes out of one seizure and goes right into another; or if the person requests medical assistance, it should be considered a medical emergency.  Also, if consecutive seizures occur, or the period of confusion following a seizure lasts for more than five minutes, medical attention should be summoned. </a:t>
            </a:r>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34</a:t>
            </a:fld>
            <a:endParaRPr lang="en-US"/>
          </a:p>
        </p:txBody>
      </p:sp>
    </p:spTree>
    <p:extLst>
      <p:ext uri="{BB962C8B-B14F-4D97-AF65-F5344CB8AC3E}">
        <p14:creationId xmlns:p14="http://schemas.microsoft.com/office/powerpoint/2010/main" val="3462635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biggest service challenges for motorcoach drivers is assisting non-ambulatory or semi-ambulatory passengers on and off the motor coach utilizing wheelchair lifts or ramps.  Depending upon the type of operation, use of these boarding devices may be very infrequent.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matter how frequently (or infrequently) they are used, drivers must remember that specifics procedures must be followed each time to ensure proper assistance and safe loading and unloading.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 mobility-impaired passenger has been loaded onto the motorcoach, they will either be secured in their mobility device or transfer to a seat and their mobility device stowed.  Most often, non-ambulatory passengers will remain in their mobility device, which must be secured in a very specific manner in order to properly restrain the device from undesired movement while the coach is in operation.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Mastering operation of the lift and/or ramp, and securement of mobility aids, is critical to both the safety of the disabled passenger as well as other passengers.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C39E62-EEC4-3245-A014-94ED282966C4}" type="slidenum">
              <a:rPr lang="en-US" smtClean="0"/>
              <a:t>35</a:t>
            </a:fld>
            <a:endParaRPr lang="en-US"/>
          </a:p>
        </p:txBody>
      </p:sp>
    </p:spTree>
    <p:extLst>
      <p:ext uri="{BB962C8B-B14F-4D97-AF65-F5344CB8AC3E}">
        <p14:creationId xmlns:p14="http://schemas.microsoft.com/office/powerpoint/2010/main" val="1696311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persons who require mobility aids will also require use of the vehicle lift to board and alight the bus.  Vehicle lifts can be extremely dangerous if they are not operated properly, and different lifts operate in different manners.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not operate a lift unless you’ve been provided with hands-on training and are comfortable operating it. Also, keep in mind it is unsafe to transport a person in a mobility aid unless you have received proper training on lift operation and mobility aid securement once on the vehicle.</a:t>
            </a:r>
          </a:p>
          <a:p>
            <a:endParaRPr lang="en-US" dirty="0"/>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36</a:t>
            </a:fld>
            <a:endParaRPr lang="en-US"/>
          </a:p>
        </p:txBody>
      </p:sp>
    </p:spTree>
    <p:extLst>
      <p:ext uri="{BB962C8B-B14F-4D97-AF65-F5344CB8AC3E}">
        <p14:creationId xmlns:p14="http://schemas.microsoft.com/office/powerpoint/2010/main" val="1434275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Low-floor motorcoaches are generally equipped with ramps that are deployed to assist passengers with mobility disabilities in boarding.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ramps in general may deploy slightly differently, there are some common rules to follow when utilizing a ramp:</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Instruct the passengers waiting to use the ramp on the procedure.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them to stay clear of the ramp deployment area and to refrain from navigating onto the ramp until it is fully deployed and you provide them verbal instruction that it is okay to board.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requested, and or otherwise necessary, you must provide assistance traveling up and down the ramp.  You should ensure that all passengers are completely off of, and clear of, the ramp prior to retracting it.</a:t>
            </a:r>
          </a:p>
        </p:txBody>
      </p:sp>
      <p:sp>
        <p:nvSpPr>
          <p:cNvPr id="4" name="Slide Number Placeholder 3"/>
          <p:cNvSpPr>
            <a:spLocks noGrp="1"/>
          </p:cNvSpPr>
          <p:nvPr>
            <p:ph type="sldNum" sz="quarter" idx="10"/>
          </p:nvPr>
        </p:nvSpPr>
        <p:spPr/>
        <p:txBody>
          <a:bodyPr/>
          <a:lstStyle/>
          <a:p>
            <a:fld id="{69C89BD5-C1A6-904C-BB72-EFBD847D33B2}" type="slidenum">
              <a:rPr lang="en-US" smtClean="0"/>
              <a:t>37</a:t>
            </a:fld>
            <a:endParaRPr lang="en-US"/>
          </a:p>
        </p:txBody>
      </p:sp>
    </p:spTree>
    <p:extLst>
      <p:ext uri="{BB962C8B-B14F-4D97-AF65-F5344CB8AC3E}">
        <p14:creationId xmlns:p14="http://schemas.microsoft.com/office/powerpoint/2010/main" val="1103953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each model and brand of lift operates slightly differently, there are some common rules to follow when utilizing a lift.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ensure that the vehicle is stopped on level ground, and that there are no obstacles that would prevent the lift platform from fully deploying.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passenger has the choice of which direction they face on the lift, the preferred orientation varies depending on whether you are boarding or alighting and the type of mobility device.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boarding, it is usually best to back the passenger/mobility aid onto the lift.  This is especially true for a manual (non-powered) wheelchair - this way, the grips of the chair are easily accessible from the inside opening of the coach at the top of the lift operation.  For powered mobility aids, the preferred loading orientation can depend on the configuration of the coach (location of available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securement area), and which direction would facilitate movement to the desired position from the platform at the top of the lift operation.</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alighting, it is generally best to load onto the lift platform in a forward direction so that the passenger can move forward off the platform at the bottom of the lift maneuver.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38</a:t>
            </a:fld>
            <a:endParaRPr lang="en-US"/>
          </a:p>
        </p:txBody>
      </p:sp>
    </p:spTree>
    <p:extLst>
      <p:ext uri="{BB962C8B-B14F-4D97-AF65-F5344CB8AC3E}">
        <p14:creationId xmlns:p14="http://schemas.microsoft.com/office/powerpoint/2010/main" val="1103953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loaded onto the lift, </a:t>
            </a:r>
            <a:r>
              <a:rPr lang="en-US" sz="1200" b="1" kern="1200" dirty="0">
                <a:solidFill>
                  <a:schemeClr val="tx1"/>
                </a:solidFill>
                <a:effectLst/>
                <a:latin typeface="+mn-lt"/>
                <a:ea typeface="+mn-ea"/>
                <a:cs typeface="+mn-cs"/>
              </a:rPr>
              <a:t>secure the mobility aid by locking the wheels (manual chair) or ensuring the power is OFF (powered chair)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Ensure that the passenger’s feet are clear of the edge of the lift and the safety rail is in place.  As you begin to raise or lower the lift, the edge guard (outward facing on the lift platform) should raise to prevent any mobility aid from rolling off the exposed edge of the lift.  Make sure prior to raising the lift that there are no obstructions on the vehicle immediately inside the doorway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 sure that you announce to the passenger what you are doing and what is going to happen during the entire lift operation process – their sense of security is extremely important.</a:t>
            </a:r>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39</a:t>
            </a:fld>
            <a:endParaRPr lang="en-US"/>
          </a:p>
        </p:txBody>
      </p:sp>
    </p:spTree>
    <p:extLst>
      <p:ext uri="{BB962C8B-B14F-4D97-AF65-F5344CB8AC3E}">
        <p14:creationId xmlns:p14="http://schemas.microsoft.com/office/powerpoint/2010/main" val="35559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key definitions in the regulation that a driver should know, including the definition of disability itself.  A frequent question of drivers is, “What is considered a disability?”  The ADA defines a disability as, “a physical or mental impairment that substantially limits one or more major life activities.”  While ‘</a:t>
            </a:r>
            <a:r>
              <a:rPr lang="en-US" sz="1200" i="1" kern="1200" dirty="0">
                <a:solidFill>
                  <a:schemeClr val="tx1"/>
                </a:solidFill>
                <a:effectLst/>
                <a:latin typeface="+mn-lt"/>
                <a:ea typeface="+mn-ea"/>
                <a:cs typeface="+mn-cs"/>
              </a:rPr>
              <a:t>substantially limits</a:t>
            </a:r>
            <a:r>
              <a:rPr lang="en-US" sz="1200" kern="1200" dirty="0">
                <a:solidFill>
                  <a:schemeClr val="tx1"/>
                </a:solidFill>
                <a:effectLst/>
                <a:latin typeface="+mn-lt"/>
                <a:ea typeface="+mn-ea"/>
                <a:cs typeface="+mn-cs"/>
              </a:rPr>
              <a:t>’ is not defined, </a:t>
            </a:r>
            <a:r>
              <a:rPr lang="en-US" sz="1200" i="1" kern="1200" dirty="0">
                <a:solidFill>
                  <a:schemeClr val="tx1"/>
                </a:solidFill>
                <a:effectLst/>
                <a:latin typeface="+mn-lt"/>
                <a:ea typeface="+mn-ea"/>
                <a:cs typeface="+mn-cs"/>
              </a:rPr>
              <a:t>major life activities</a:t>
            </a:r>
            <a:r>
              <a:rPr lang="en-US" sz="1200" kern="1200" dirty="0">
                <a:solidFill>
                  <a:schemeClr val="tx1"/>
                </a:solidFill>
                <a:effectLst/>
                <a:latin typeface="+mn-lt"/>
                <a:ea typeface="+mn-ea"/>
                <a:cs typeface="+mn-cs"/>
              </a:rPr>
              <a:t> include specified functions such as caring for one’s self, performing manual tasks, walking, seeing, breathing, learning and working.  </a:t>
            </a:r>
          </a:p>
          <a:p>
            <a:endParaRPr lang="en-US" i="0" baseline="0" dirty="0"/>
          </a:p>
        </p:txBody>
      </p:sp>
      <p:sp>
        <p:nvSpPr>
          <p:cNvPr id="4" name="Slide Number Placeholder 3"/>
          <p:cNvSpPr>
            <a:spLocks noGrp="1"/>
          </p:cNvSpPr>
          <p:nvPr>
            <p:ph type="sldNum" sz="quarter" idx="10"/>
          </p:nvPr>
        </p:nvSpPr>
        <p:spPr/>
        <p:txBody>
          <a:bodyPr/>
          <a:lstStyle/>
          <a:p>
            <a:fld id="{69C89BD5-C1A6-904C-BB72-EFBD847D33B2}" type="slidenum">
              <a:rPr lang="en-US" smtClean="0"/>
              <a:t>4</a:t>
            </a:fld>
            <a:endParaRPr lang="en-US"/>
          </a:p>
        </p:txBody>
      </p:sp>
    </p:spTree>
    <p:extLst>
      <p:ext uri="{BB962C8B-B14F-4D97-AF65-F5344CB8AC3E}">
        <p14:creationId xmlns:p14="http://schemas.microsoft.com/office/powerpoint/2010/main" val="891944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Powered mobility aids, such as wheelchairs and scooters, present some different challenges even though the boarding/alighting and tie down concepts are the same.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powered mobility aids, the passenger will maintain control of the aid.  However, it is important for you to have a clear protocol with the passenger and that they understand to wait for your instruction during the boarding and alighting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the lift or ramp is in position, instruct them to proceed cautiously onto the lift platform (or up/down the ramp).  Once in position on a lift, instruct the passenger to power off their mobility aid, observing and confirming this has been done prior to moving the lift platform.  Instruct them to keep the chair powered down until your instruction otherwise.  Once the lift maneuver is complete, instruct them to power on their chair and move slowly to the securement area.  This same process should be used when alighting.  Secure powered mobility aids for transport; aids should be powered down while chair is secured and during transport.</a:t>
            </a:r>
          </a:p>
        </p:txBody>
      </p:sp>
      <p:sp>
        <p:nvSpPr>
          <p:cNvPr id="4" name="Slide Number Placeholder 3"/>
          <p:cNvSpPr>
            <a:spLocks noGrp="1"/>
          </p:cNvSpPr>
          <p:nvPr>
            <p:ph type="sldNum" sz="quarter" idx="10"/>
          </p:nvPr>
        </p:nvSpPr>
        <p:spPr/>
        <p:txBody>
          <a:bodyPr/>
          <a:lstStyle/>
          <a:p>
            <a:fld id="{69C89BD5-C1A6-904C-BB72-EFBD847D33B2}" type="slidenum">
              <a:rPr lang="en-US" smtClean="0"/>
              <a:t>40</a:t>
            </a:fld>
            <a:endParaRPr lang="en-US"/>
          </a:p>
        </p:txBody>
      </p:sp>
    </p:spTree>
    <p:extLst>
      <p:ext uri="{BB962C8B-B14F-4D97-AF65-F5344CB8AC3E}">
        <p14:creationId xmlns:p14="http://schemas.microsoft.com/office/powerpoint/2010/main" val="162958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Recall that ADA regulations permit anyone with a mobility disability to use the lift when requested.  Thus, you may be in situation when a standee is utilizing the lift.  This situation is very dangerous because of the risk of falling – especially if they are significantly unstable. Use of a boarding chair, if one is available, is suggested to reduce the risk of falling.  In situations with very unstable passengers, it may be safest for the driver to ride the lift with the passenger, though this is often viewed as a last resort.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ADA regulations permit companies to dictate how standees will stand on a lift, so your assessment and instruction is important if this situation arises.  Your company may have internal policies dealing with standee-specific operation, but in general, here are the steps that should be followed:</a:t>
            </a:r>
          </a:p>
          <a:p>
            <a:pPr defTabSz="465887">
              <a:defRP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verifying that the passenger desires to use the lift, you must assess the safest manner for the passenger to stand on the platform.  The passenger will need to stabilize themselves during lift operation by holding onto the platform side rails – they should not be using or relying upon any unsecured mobility aid, such as a walker, for balance and stability during lift operation.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most stable option is to have the passenger stand on the lift facing a side rail of the platform, grasping the side rail with both hands. While standing in this manner provides the best stability, the passenger will have to turn/pivot from this position to get into the coach from the platform position, and vice-versa.  Be sure to help stabilize and assist the passenger while turning on the lift platform.</a:t>
            </a:r>
          </a:p>
          <a:p>
            <a:pPr marL="457200" lvl="1" indent="0">
              <a:buFont typeface="Arial" panose="020B0604020202020204" pitchFamily="34" charset="0"/>
              <a:buNone/>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Assist passenger in getting stabilized when transferring to/from the lift platform.</a:t>
            </a:r>
          </a:p>
          <a:p>
            <a:pPr marL="0" lvl="0" indent="0">
              <a:buFont typeface="Arial" panose="020B0604020202020204" pitchFamily="34" charset="0"/>
              <a:buNone/>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 him/her to space their feet at least shoulder width apart for stability.</a:t>
            </a:r>
          </a:p>
          <a:p>
            <a:pPr marL="0" lvl="0" indent="0">
              <a:buFont typeface="Arial" panose="020B0604020202020204" pitchFamily="34" charset="0"/>
              <a:buNone/>
            </a:pP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he/she is stable before beginning to raise (or lower) the lift.</a:t>
            </a:r>
          </a:p>
          <a:p>
            <a:pPr marL="0" lvl="0" indent="0">
              <a:buFont typeface="Arial" panose="020B0604020202020204" pitchFamily="34" charset="0"/>
              <a:buNone/>
            </a:pP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Be sure to announce when you plan to begin the lift operation so the passenger is prepared for the movement and not startled.</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41</a:t>
            </a:fld>
            <a:endParaRPr lang="en-US"/>
          </a:p>
        </p:txBody>
      </p:sp>
    </p:spTree>
    <p:extLst>
      <p:ext uri="{BB962C8B-B14F-4D97-AF65-F5344CB8AC3E}">
        <p14:creationId xmlns:p14="http://schemas.microsoft.com/office/powerpoint/2010/main" val="355593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onboard, the mobility aid must be secured to ensure the safety of the passenger using the aid, as well as other passengers on the vehicle.  While there are many different types and styles of non-ambulatory mobility aids and tie down systems, the following guidelines apply to all situations: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Set the brakes on a manual, non-powered wheelchair.  For powered chairs or scooters, ensure the power is OFF.</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that the mobility aid is secured with a four-point tie down.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Tie downs should be secured to structural parts of the mobility aid, not wheels or removable parts.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attach tie downs to the folding cross brace of a wheelchair.</a:t>
            </a:r>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42</a:t>
            </a:fld>
            <a:endParaRPr lang="en-US"/>
          </a:p>
        </p:txBody>
      </p:sp>
    </p:spTree>
    <p:extLst>
      <p:ext uri="{BB962C8B-B14F-4D97-AF65-F5344CB8AC3E}">
        <p14:creationId xmlns:p14="http://schemas.microsoft.com/office/powerpoint/2010/main" val="2409788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Tie down straps should be attached as high as possible on the chair.  Once secured, each tie down strap should form a straight line between where it is attached on the chair and anchored to the coach, free of curves or bends around other objects.  When the straps are tightened, you should test the mobility aid to be sure you cannot move it in any direction.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available, the passenger should be secured to the mobility device with an internal or external seatbelt.  You should ask permission before doing this – passengers are not required by law to utilize either internal or external safety belts in most cases.  However, use of these safety devices should be strongly encouraged as seating configuration requirements at tie down locations do not provide similar occupant protection as typical seat configurations. If questions or issues arise during transport of a passenger with a mobility aid, you should contact dispatch for further instruction.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all of these steps related to lift operation and mobility chair securement will be demonstrated during hands-on training.  </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43</a:t>
            </a:fld>
            <a:endParaRPr lang="en-US"/>
          </a:p>
        </p:txBody>
      </p:sp>
    </p:spTree>
    <p:extLst>
      <p:ext uri="{BB962C8B-B14F-4D97-AF65-F5344CB8AC3E}">
        <p14:creationId xmlns:p14="http://schemas.microsoft.com/office/powerpoint/2010/main" val="4077920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Lifts are designed by manufacturers to carry specified maximum loads/weights.  The ADA regulations require that lifts be capable of handling specified minimum loads; in reality, manufacturers generally design the lifts to be capable of carrying heavier loads than this required minimum.  Operators must permit a passenger with a disability, and his/her mobility aid, to utilize the lift as long as they do not exceed the manufacturer’s specified maximum load.  If you feel that the combined weight of a passenger and his/her mobility aid may exceed a lift’s carrying capacity, you should contact dispatch for additional instruction.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Similar to carrying capacity, the minimum physical area of a lift platform is specified.  Lift platforms must be able to accommodate a 30x48 inch mobility aid.  Manufacturers’ may design platforms larger than this footprint and, as long as a mobility aid fits on the lift, the passenger and mobility aid must be accommodated and transported.  The only exception would be mobility aids that are too large to fit in designated areas on board without affecting safety concerns, such as blocking aisles and interfering with vehicle evacuations.</a:t>
            </a:r>
          </a:p>
        </p:txBody>
      </p:sp>
      <p:sp>
        <p:nvSpPr>
          <p:cNvPr id="4" name="Slide Number Placeholder 3"/>
          <p:cNvSpPr>
            <a:spLocks noGrp="1"/>
          </p:cNvSpPr>
          <p:nvPr>
            <p:ph type="sldNum" sz="quarter" idx="10"/>
          </p:nvPr>
        </p:nvSpPr>
        <p:spPr/>
        <p:txBody>
          <a:bodyPr/>
          <a:lstStyle/>
          <a:p>
            <a:fld id="{69C89BD5-C1A6-904C-BB72-EFBD847D33B2}" type="slidenum">
              <a:rPr lang="en-US" smtClean="0"/>
              <a:t>44</a:t>
            </a:fld>
            <a:endParaRPr lang="en-US"/>
          </a:p>
        </p:txBody>
      </p:sp>
    </p:spTree>
    <p:extLst>
      <p:ext uri="{BB962C8B-B14F-4D97-AF65-F5344CB8AC3E}">
        <p14:creationId xmlns:p14="http://schemas.microsoft.com/office/powerpoint/2010/main" val="162958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non-ambulatory passengers wish to transfer from their mobility chair to a regular seat.  Some transportation companies even have a policy that requires the driver to ask them to do so in certain or all cases, such as when a mobility aid cannot be secured in a sufficiently safe manner.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passenger is transferring from a mobility aid to a seat, you should assist as necessary in maneuvering the aid next to the seat and ensure that the mobility aid is secured from movement (using wheel brakes, powered aid OFF, etc.) while the passenger transfers to the seat.  After a successful transfer, be sure to stow the mobility aid in a secure manner to prevent movement and potential injury to passengers. </a:t>
            </a:r>
          </a:p>
        </p:txBody>
      </p:sp>
      <p:sp>
        <p:nvSpPr>
          <p:cNvPr id="4" name="Slide Number Placeholder 3"/>
          <p:cNvSpPr>
            <a:spLocks noGrp="1"/>
          </p:cNvSpPr>
          <p:nvPr>
            <p:ph type="sldNum" sz="quarter" idx="10"/>
          </p:nvPr>
        </p:nvSpPr>
        <p:spPr/>
        <p:txBody>
          <a:bodyPr/>
          <a:lstStyle/>
          <a:p>
            <a:fld id="{69C89BD5-C1A6-904C-BB72-EFBD847D33B2}" type="slidenum">
              <a:rPr lang="en-US" smtClean="0"/>
              <a:t>45</a:t>
            </a:fld>
            <a:endParaRPr lang="en-US"/>
          </a:p>
        </p:txBody>
      </p:sp>
    </p:spTree>
    <p:extLst>
      <p:ext uri="{BB962C8B-B14F-4D97-AF65-F5344CB8AC3E}">
        <p14:creationId xmlns:p14="http://schemas.microsoft.com/office/powerpoint/2010/main" val="398454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 regulatory definition leaves open a wide variety of possibilities for what could be considered a disability, there are disabilities that are more common than others and thus specifically mentioned.  These include mobility-related impairments, impairments concerning vision, hearing and speech, and cognitive/mental impairment.  Some disabilities may be readily observable or recognizable, though there are others that you would not be aware of unless alerted.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C39E62-EEC4-3245-A014-94ED282966C4}" type="slidenum">
              <a:rPr lang="en-US" smtClean="0"/>
              <a:t>5</a:t>
            </a:fld>
            <a:endParaRPr lang="en-US"/>
          </a:p>
        </p:txBody>
      </p:sp>
    </p:spTree>
    <p:extLst>
      <p:ext uri="{BB962C8B-B14F-4D97-AF65-F5344CB8AC3E}">
        <p14:creationId xmlns:p14="http://schemas.microsoft.com/office/powerpoint/2010/main" val="17767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Persons with disabilities are sometimes aided by a service animal, which raises another definition of interest.  The regulations define a service animal as, “any guide dog, signal dog, </a:t>
            </a:r>
            <a:r>
              <a:rPr lang="en-US" sz="1200" i="1" kern="1200" dirty="0">
                <a:solidFill>
                  <a:schemeClr val="tx1"/>
                </a:solidFill>
                <a:effectLst/>
                <a:latin typeface="+mn-lt"/>
                <a:ea typeface="+mn-ea"/>
                <a:cs typeface="+mn-cs"/>
              </a:rPr>
              <a:t>or other animal </a:t>
            </a:r>
            <a:r>
              <a:rPr lang="en-US" sz="1200" u="sng" kern="1200" dirty="0">
                <a:solidFill>
                  <a:schemeClr val="tx1"/>
                </a:solidFill>
                <a:effectLst/>
                <a:latin typeface="+mn-lt"/>
                <a:ea typeface="+mn-ea"/>
                <a:cs typeface="+mn-cs"/>
              </a:rPr>
              <a:t>individually trained</a:t>
            </a:r>
            <a:r>
              <a:rPr lang="en-US" sz="1200" kern="1200" dirty="0">
                <a:solidFill>
                  <a:schemeClr val="tx1"/>
                </a:solidFill>
                <a:effectLst/>
                <a:latin typeface="+mn-lt"/>
                <a:ea typeface="+mn-ea"/>
                <a:cs typeface="+mn-cs"/>
              </a:rPr>
              <a:t> to work or perform tasks for an individual with a disability.”  Some people tend to think of dogs as the only service animal and, while it’s true that dogs certainly are the most common type of service animal, this definition tells us that other animals can provide assistive service to persons with disabilities.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term ‘wheelchair’ is still used interchangeably with other terminology to describe certain types of mobility aids.  Specifically, wheelchair, as it is used in the regulations, is defined as any three- or more wheeled device usable indoors by an individual with a mobility disability.  Common terms include wheelchair, scooter and power chair.  Sizes of wheelchairs are no longer specifically addressed in the law except in the context of wheelchair weight as it relates to lift capabilities and other legitimate safety concerns.</a:t>
            </a:r>
            <a:endParaRPr lang="en-US" dirty="0"/>
          </a:p>
          <a:p>
            <a:endParaRPr lang="en-US" dirty="0"/>
          </a:p>
        </p:txBody>
      </p:sp>
      <p:sp>
        <p:nvSpPr>
          <p:cNvPr id="4" name="Slide Number Placeholder 3"/>
          <p:cNvSpPr>
            <a:spLocks noGrp="1"/>
          </p:cNvSpPr>
          <p:nvPr>
            <p:ph type="sldNum" sz="quarter" idx="10"/>
          </p:nvPr>
        </p:nvSpPr>
        <p:spPr/>
        <p:txBody>
          <a:bodyPr/>
          <a:lstStyle/>
          <a:p>
            <a:fld id="{69C89BD5-C1A6-904C-BB72-EFBD847D33B2}" type="slidenum">
              <a:rPr lang="en-US" smtClean="0"/>
              <a:t>6</a:t>
            </a:fld>
            <a:endParaRPr lang="en-US"/>
          </a:p>
        </p:txBody>
      </p:sp>
    </p:spTree>
    <p:extLst>
      <p:ext uri="{BB962C8B-B14F-4D97-AF65-F5344CB8AC3E}">
        <p14:creationId xmlns:p14="http://schemas.microsoft.com/office/powerpoint/2010/main" val="89194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key terms in understanding your responsibilities under the ADA include definitions related to the type of transportation service being provided and the size of the company providing the service.  Under the ADA, transportation is differentiated into two categories:  fixed route and demand-responsive.  Fixed route transportation is publicly available service where a vehicle is operated along a prescribed route according to a fixed schedule; a good example of a motorcoach providing fixed route service is an intercity route (Greyhound, </a:t>
            </a:r>
            <a:r>
              <a:rPr lang="en-US" sz="1200" kern="1200" dirty="0" err="1">
                <a:solidFill>
                  <a:schemeClr val="tx1"/>
                </a:solidFill>
                <a:effectLst/>
                <a:latin typeface="+mn-lt"/>
                <a:ea typeface="+mn-ea"/>
                <a:cs typeface="+mn-cs"/>
              </a:rPr>
              <a:t>Megabus</a:t>
            </a:r>
            <a:r>
              <a:rPr lang="en-US" sz="1200" kern="1200" dirty="0">
                <a:solidFill>
                  <a:schemeClr val="tx1"/>
                </a:solidFill>
                <a:effectLst/>
                <a:latin typeface="+mn-lt"/>
                <a:ea typeface="+mn-ea"/>
                <a:cs typeface="+mn-cs"/>
              </a:rPr>
              <a:t>) or scheduled airport service.  Demand responsive transportation is categorized as any transportation other than fixed route.  This transportation is generally private in nature; good examples being a multi-day tour or group chartered trip/transportation.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conjunction with these two types of transportation, the size of the company providing the transportation dictates its responsibilities with regard to accessible transportation.  Under the ADA, transportation companies are categorized as either ‘small’ or ‘large’ depending upon a measure of their overall transportation revenue.  In general, large companies must provide accessible transportation on all fixed routes, while small companies may require a 48-hour advance notice for accessible transportation.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some exceptions to these rules for small companies when they are providing service on behalf of a company required to always provide accessible service, and additionally, the law states that, for any type of trip/transportation, any size company must provide accessible service if possible, even if an accessible request is received less than 48 hours prior to transportation.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7</a:t>
            </a:fld>
            <a:endParaRPr lang="en-US"/>
          </a:p>
        </p:txBody>
      </p:sp>
    </p:spTree>
    <p:extLst>
      <p:ext uri="{BB962C8B-B14F-4D97-AF65-F5344CB8AC3E}">
        <p14:creationId xmlns:p14="http://schemas.microsoft.com/office/powerpoint/2010/main" val="89194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Motorcoach companies are required to track the number of accessible vehicle requests they receive.  Motorcoach companies must complete specific documentation for transportation where advance request/notice is required for accessible service.  A “service request form” contains 11 specific items of information that must be collected.  The majority of this information is collected at the time of the initial request, though there are two items that must be completed on the day of the trip.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companies will simply ask the driver the required information and complete the form themselves, though there may be some instances when the driver may be asked to complete the form and return it to dispatch/management.  The two items required to be completed the day of the requested trip are: </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Was accessible bus or equivalent service provided for trip(s)?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If NO (answered above), was there a basis recognized by the USDOT   </a:t>
            </a:r>
          </a:p>
          <a:p>
            <a:r>
              <a:rPr lang="en-US" sz="1200" kern="1200" dirty="0">
                <a:solidFill>
                  <a:schemeClr val="tx1"/>
                </a:solidFill>
                <a:effectLst/>
                <a:latin typeface="+mn-lt"/>
                <a:ea typeface="+mn-ea"/>
                <a:cs typeface="+mn-cs"/>
              </a:rPr>
              <a:t>     regulations for not providing an accessible bus or equivalent service, as </a:t>
            </a:r>
          </a:p>
          <a:p>
            <a:r>
              <a:rPr lang="en-US" sz="1200" kern="1200" dirty="0">
                <a:solidFill>
                  <a:schemeClr val="tx1"/>
                </a:solidFill>
                <a:effectLst/>
                <a:latin typeface="+mn-lt"/>
                <a:ea typeface="+mn-ea"/>
                <a:cs typeface="+mn-cs"/>
              </a:rPr>
              <a:t>     applicable, for the trip(s)?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question is self-explanatory, and, absent some unusual exception, should be answered ‘yes’.  If accessible service was not provided, a determination must be made as to whether there was an acceptable reason per USDOT guidelines.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8</a:t>
            </a:fld>
            <a:endParaRPr lang="en-US"/>
          </a:p>
        </p:txBody>
      </p:sp>
    </p:spTree>
    <p:extLst>
      <p:ext uri="{BB962C8B-B14F-4D97-AF65-F5344CB8AC3E}">
        <p14:creationId xmlns:p14="http://schemas.microsoft.com/office/powerpoint/2010/main" val="73015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limited exceptions in the ADA regulation that would permit denial of accessible service to a person with a disability.  Most of these exceptions are applicable to non-ambulatory passengers – those who are not able to walk about</a:t>
            </a:r>
            <a:r>
              <a:rPr lang="en-US" sz="1200" kern="1200" baseline="0" dirty="0">
                <a:solidFill>
                  <a:schemeClr val="tx1"/>
                </a:solidFill>
                <a:effectLst/>
                <a:latin typeface="+mn-lt"/>
                <a:ea typeface="+mn-ea"/>
                <a:cs typeface="+mn-cs"/>
              </a:rPr>
              <a:t> and thus </a:t>
            </a:r>
            <a:r>
              <a:rPr lang="en-US" sz="1200" kern="1200" dirty="0">
                <a:solidFill>
                  <a:schemeClr val="tx1"/>
                </a:solidFill>
                <a:effectLst/>
                <a:latin typeface="+mn-lt"/>
                <a:ea typeface="+mn-ea"/>
                <a:cs typeface="+mn-cs"/>
              </a:rPr>
              <a:t>require use of a lift or ramp equipped motorcoach.  The same exceptions could also be applicable to ambulatory passengers who cannot otherwise navigate stairwells and desire to utilize a lift or ramp in boarding and alighting.  Permitted exceptions to not providing accessible service are:</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Sufficient advance notice (at least 48 hours) not provided when required.</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Accommodation of the non-ambulatory passenger would require displacement of other passengers who have existing reservations.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Accommodation of the non-ambulatory passenger would require displacement of other passengers on-board.</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mobility chair or device cannot</a:t>
            </a:r>
            <a:r>
              <a:rPr lang="en-US" sz="1200" kern="1200" baseline="0" dirty="0">
                <a:solidFill>
                  <a:schemeClr val="tx1"/>
                </a:solidFill>
                <a:effectLst/>
                <a:latin typeface="+mn-lt"/>
                <a:ea typeface="+mn-ea"/>
                <a:cs typeface="+mn-cs"/>
              </a:rPr>
              <a:t> be accommodated safely on the lift platform due to its size or weight (combined weight of chair and passenger exceeds lift capacity rating).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Out of the scenarios above, the company would likely know scenario #2 without driver involvement, as this situation would generally occur on organized charters/tours where reservations are required and passenger counts are known in advance.  As a driver, you are most likely to experience a situation where an accessible vehicle is desired and an accessible request was required and not made.  In this instance, you would be unable to board the passenger because you do not have an accessible motorcoach.  Another occasion where denial of service may be necessary is when accommodation of a non-ambulatory passenger and their mobility aid would displace those passengers already on board a fixed-route service.  For example: if there were only two seats remaining on the bus, and boarding and securement of the mobility-impaired passenger would require more than the two available seating positions (because seating capacity would decrease to accommodate mobility aid securement), then denial of service would be permitted.  If there are enough seats on board, and accommodation would simply require moving existing seated passengers to another open seat, then you must ask the passengers to move and accommodate the mobility-impaired passenger.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Denial of service is NOT permitted for so-called nuisance situations/inconvenience to other passengers.  For instance, a passenger allergic to dogs does not permit refusal of service to a disabled person with a service dog.  Other nuisance examples include passengers with disabilities who may have hygiene issues or may display characteristics that other passengers may find annoying or unsettling.  The only exception to the nuisance rule would be a passenger with a disability who was considered a direct threat or who is otherwise unexplainably unruly.  In this instance, if you would have denied transportation to any passenger exhibiting the same characteristics, then denial of service is permissible.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good rule of thumb - if you encounter any situation where denial of service is, or may be, necessary you should contact dispatch for additional instruction.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C89BD5-C1A6-904C-BB72-EFBD847D33B2}" type="slidenum">
              <a:rPr lang="en-US" smtClean="0"/>
              <a:t>9</a:t>
            </a:fld>
            <a:endParaRPr lang="en-US"/>
          </a:p>
        </p:txBody>
      </p:sp>
    </p:spTree>
    <p:extLst>
      <p:ext uri="{BB962C8B-B14F-4D97-AF65-F5344CB8AC3E}">
        <p14:creationId xmlns:p14="http://schemas.microsoft.com/office/powerpoint/2010/main" val="320493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BAC886-8CF7-CA48-AA73-2905A46F826C}"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263604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5A5A5-008B-2C42-AF0C-7557478469C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276940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2A6C30-5478-584F-85B5-2BF1B7F337D4}"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355401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162800" cy="1143000"/>
          </a:xfrm>
        </p:spPr>
        <p:txBody>
          <a:bodyPr/>
          <a:lstStyle/>
          <a:p>
            <a:r>
              <a:rPr lang="en-US"/>
              <a:t>Click to edit Master title style</a:t>
            </a:r>
          </a:p>
        </p:txBody>
      </p:sp>
      <p:sp>
        <p:nvSpPr>
          <p:cNvPr id="3" name="Text Placeholder 2"/>
          <p:cNvSpPr>
            <a:spLocks noGrp="1"/>
          </p:cNvSpPr>
          <p:nvPr>
            <p:ph type="body" sz="half" idx="1"/>
          </p:nvPr>
        </p:nvSpPr>
        <p:spPr>
          <a:xfrm>
            <a:off x="457200" y="1752600"/>
            <a:ext cx="4038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B13100E-429A-B049-B4B1-650A73326EC4}" type="slidenum">
              <a:rPr lang="en-US"/>
              <a:pPr/>
              <a:t>‹#›</a:t>
            </a:fld>
            <a:endParaRPr lang="en-US"/>
          </a:p>
        </p:txBody>
      </p:sp>
    </p:spTree>
    <p:extLst>
      <p:ext uri="{BB962C8B-B14F-4D97-AF65-F5344CB8AC3E}">
        <p14:creationId xmlns:p14="http://schemas.microsoft.com/office/powerpoint/2010/main" val="164242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A67DC-EAC3-BB4D-9873-76F2B3020605}"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260667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47BC4-2F01-B64C-BB8F-C00290BA1A8E}"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5539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FD6F2-1EE1-0949-A6AA-8790A2527029}"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1457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BD879-A48C-E748-9932-7E107AB92FEA}"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286125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BD03C-6C30-D340-9C1C-A7DEB69FE5FF}"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117061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78A5-9B31-5940-9715-30C0957809F2}"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157159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B5FBB-3097-7048-B57C-EC2A954989C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170162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B4900C-93ED-AA48-AEC6-F57CF455B93B}"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B26B6-0482-FA45-A1CF-8115EF205ACD}" type="slidenum">
              <a:rPr lang="en-US" smtClean="0"/>
              <a:t>‹#›</a:t>
            </a:fld>
            <a:endParaRPr lang="en-US"/>
          </a:p>
        </p:txBody>
      </p:sp>
    </p:spTree>
    <p:extLst>
      <p:ext uri="{BB962C8B-B14F-4D97-AF65-F5344CB8AC3E}">
        <p14:creationId xmlns:p14="http://schemas.microsoft.com/office/powerpoint/2010/main" val="27799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0B232-16EE-3F4A-B9CC-9EB91ABF0575}"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B26B6-0482-FA45-A1CF-8115EF205ACD}" type="slidenum">
              <a:rPr lang="en-US" smtClean="0"/>
              <a:t>‹#›</a:t>
            </a:fld>
            <a:endParaRPr lang="en-US"/>
          </a:p>
        </p:txBody>
      </p:sp>
    </p:spTree>
    <p:extLst>
      <p:ext uri="{BB962C8B-B14F-4D97-AF65-F5344CB8AC3E}">
        <p14:creationId xmlns:p14="http://schemas.microsoft.com/office/powerpoint/2010/main" val="306365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0720"/>
            <a:ext cx="7772400" cy="1546265"/>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normAutofit/>
          </a:bodyPr>
          <a:lstStyle/>
          <a:p>
            <a:r>
              <a:rPr lang="en-US" dirty="0">
                <a:solidFill>
                  <a:srgbClr val="FFFFFF"/>
                </a:solidFill>
                <a:latin typeface="+mn-lt"/>
              </a:rPr>
              <a:t>AMERICANS WITH DISABILITIES</a:t>
            </a:r>
          </a:p>
        </p:txBody>
      </p:sp>
      <p:pic>
        <p:nvPicPr>
          <p:cNvPr id="4" name="Picture 3" title="Man in wheelchair "/>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42260"/>
            <a:ext cx="2324100" cy="2136140"/>
          </a:xfrm>
          <a:prstGeom prst="rect">
            <a:avLst/>
          </a:prstGeom>
          <a:noFill/>
          <a:ln>
            <a:noFill/>
          </a:ln>
        </p:spPr>
      </p:pic>
      <p:pic>
        <p:nvPicPr>
          <p:cNvPr id="5" name="Picture 4" title="Disability Bus Ramp"/>
          <p:cNvPicPr/>
          <p:nvPr/>
        </p:nvPicPr>
        <p:blipFill>
          <a:blip r:embed="rId4">
            <a:extLst>
              <a:ext uri="{28A0092B-C50C-407E-A947-70E740481C1C}">
                <a14:useLocalDpi xmlns:a14="http://schemas.microsoft.com/office/drawing/2010/main" val="0"/>
              </a:ext>
            </a:extLst>
          </a:blip>
          <a:srcRect/>
          <a:stretch>
            <a:fillRect/>
          </a:stretch>
        </p:blipFill>
        <p:spPr bwMode="auto">
          <a:xfrm>
            <a:off x="3408680" y="2842260"/>
            <a:ext cx="2324100" cy="2136140"/>
          </a:xfrm>
          <a:prstGeom prst="rect">
            <a:avLst/>
          </a:prstGeom>
          <a:noFill/>
          <a:ln>
            <a:noFill/>
          </a:ln>
        </p:spPr>
      </p:pic>
      <p:pic>
        <p:nvPicPr>
          <p:cNvPr id="6" name="Picture 5" title="4 different disability images "/>
          <p:cNvPicPr/>
          <p:nvPr/>
        </p:nvPicPr>
        <p:blipFill>
          <a:blip r:embed="rId5">
            <a:extLst>
              <a:ext uri="{28A0092B-C50C-407E-A947-70E740481C1C}">
                <a14:useLocalDpi xmlns:a14="http://schemas.microsoft.com/office/drawing/2010/main" val="0"/>
              </a:ext>
            </a:extLst>
          </a:blip>
          <a:srcRect/>
          <a:stretch>
            <a:fillRect/>
          </a:stretch>
        </p:blipFill>
        <p:spPr bwMode="auto">
          <a:xfrm>
            <a:off x="6134100" y="2842260"/>
            <a:ext cx="2324100" cy="2136140"/>
          </a:xfrm>
          <a:prstGeom prst="rect">
            <a:avLst/>
          </a:prstGeom>
          <a:noFill/>
          <a:ln>
            <a:noFill/>
          </a:ln>
        </p:spPr>
      </p:pic>
    </p:spTree>
    <p:extLst>
      <p:ext uri="{BB962C8B-B14F-4D97-AF65-F5344CB8AC3E}">
        <p14:creationId xmlns:p14="http://schemas.microsoft.com/office/powerpoint/2010/main" val="27366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Service Animals</a:t>
            </a:r>
          </a:p>
        </p:txBody>
      </p:sp>
      <p:sp>
        <p:nvSpPr>
          <p:cNvPr id="3" name="Content Placeholder 2"/>
          <p:cNvSpPr>
            <a:spLocks noGrp="1"/>
          </p:cNvSpPr>
          <p:nvPr>
            <p:ph idx="1"/>
          </p:nvPr>
        </p:nvSpPr>
        <p:spPr>
          <a:xfrm>
            <a:off x="457200" y="1373760"/>
            <a:ext cx="8229600" cy="5281040"/>
          </a:xfrm>
        </p:spPr>
        <p:txBody>
          <a:bodyPr>
            <a:noAutofit/>
          </a:bodyPr>
          <a:lstStyle/>
          <a:p>
            <a:pPr>
              <a:spcBef>
                <a:spcPts val="0"/>
              </a:spcBef>
              <a:spcAft>
                <a:spcPts val="1200"/>
              </a:spcAft>
            </a:pPr>
            <a:r>
              <a:rPr lang="en-US" sz="3000" dirty="0"/>
              <a:t>Any animal </a:t>
            </a:r>
            <a:r>
              <a:rPr lang="en-US" sz="3000" i="1" dirty="0"/>
              <a:t>individually trained to perform tasks </a:t>
            </a:r>
            <a:r>
              <a:rPr lang="en-US" sz="3000" dirty="0"/>
              <a:t>for a person with a disability</a:t>
            </a:r>
          </a:p>
          <a:p>
            <a:pPr>
              <a:spcBef>
                <a:spcPts val="0"/>
              </a:spcBef>
              <a:spcAft>
                <a:spcPts val="1200"/>
              </a:spcAft>
            </a:pPr>
            <a:r>
              <a:rPr lang="en-US" sz="3000" dirty="0"/>
              <a:t>Must permit person with disability to travel with service animal</a:t>
            </a:r>
          </a:p>
          <a:p>
            <a:pPr marL="803275" lvl="1" indent="-457200">
              <a:spcBef>
                <a:spcPts val="0"/>
              </a:spcBef>
              <a:spcAft>
                <a:spcPts val="1200"/>
              </a:spcAft>
            </a:pPr>
            <a:r>
              <a:rPr lang="en-US" dirty="0"/>
              <a:t>Service animals do not require documentation, certification or special vests</a:t>
            </a:r>
          </a:p>
          <a:p>
            <a:pPr marL="803275" lvl="1" indent="-457200">
              <a:spcBef>
                <a:spcPts val="0"/>
              </a:spcBef>
              <a:spcAft>
                <a:spcPts val="1200"/>
              </a:spcAft>
            </a:pPr>
            <a:r>
              <a:rPr lang="en-US" dirty="0"/>
              <a:t>If the disability is not obvious, may ask what task the animal has been trained to perform but may not ask that the animal demonstrate the task</a:t>
            </a:r>
          </a:p>
          <a:p>
            <a:pPr marL="803275" lvl="1" indent="-457200">
              <a:spcBef>
                <a:spcPts val="0"/>
              </a:spcBef>
              <a:spcAft>
                <a:spcPts val="1200"/>
              </a:spcAft>
            </a:pPr>
            <a:r>
              <a:rPr lang="en-US" dirty="0"/>
              <a:t>May NOT ask about the person’s disability</a:t>
            </a:r>
          </a:p>
          <a:p>
            <a:pPr marL="0" indent="0">
              <a:spcBef>
                <a:spcPts val="700"/>
              </a:spcBef>
              <a:buNone/>
            </a:pPr>
            <a:endParaRPr lang="en-US" sz="2800" dirty="0"/>
          </a:p>
        </p:txBody>
      </p:sp>
    </p:spTree>
    <p:extLst>
      <p:ext uri="{BB962C8B-B14F-4D97-AF65-F5344CB8AC3E}">
        <p14:creationId xmlns:p14="http://schemas.microsoft.com/office/powerpoint/2010/main" val="278133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280"/>
            <a:ext cx="8229600" cy="907200"/>
          </a:xfrm>
        </p:spPr>
        <p:txBody>
          <a:bodyPr>
            <a:normAutofit/>
          </a:bodyPr>
          <a:lstStyle/>
          <a:p>
            <a:r>
              <a:rPr lang="en-US" dirty="0"/>
              <a:t>Lift &amp; Securement</a:t>
            </a:r>
          </a:p>
        </p:txBody>
      </p:sp>
      <p:sp>
        <p:nvSpPr>
          <p:cNvPr id="3" name="Content Placeholder 2"/>
          <p:cNvSpPr>
            <a:spLocks noGrp="1"/>
          </p:cNvSpPr>
          <p:nvPr>
            <p:ph idx="1"/>
          </p:nvPr>
        </p:nvSpPr>
        <p:spPr>
          <a:xfrm>
            <a:off x="457200" y="1235520"/>
            <a:ext cx="8229600" cy="5335761"/>
          </a:xfrm>
        </p:spPr>
        <p:txBody>
          <a:bodyPr>
            <a:normAutofit lnSpcReduction="10000"/>
          </a:bodyPr>
          <a:lstStyle/>
          <a:p>
            <a:pPr>
              <a:lnSpc>
                <a:spcPct val="110000"/>
              </a:lnSpc>
              <a:spcBef>
                <a:spcPts val="0"/>
              </a:spcBef>
              <a:spcAft>
                <a:spcPts val="1200"/>
              </a:spcAft>
            </a:pPr>
            <a:r>
              <a:rPr lang="en-US" sz="3000" dirty="0"/>
              <a:t>Must permit any mobility-impaired individual to use lift or ramp to enter the vehicle if requested</a:t>
            </a:r>
          </a:p>
          <a:p>
            <a:pPr>
              <a:lnSpc>
                <a:spcPct val="110000"/>
              </a:lnSpc>
              <a:spcBef>
                <a:spcPts val="0"/>
              </a:spcBef>
              <a:spcAft>
                <a:spcPts val="1200"/>
              </a:spcAft>
            </a:pPr>
            <a:r>
              <a:rPr lang="en-US" sz="3000" dirty="0"/>
              <a:t>May require mobility aid for non-ambulatory passenger to be secured at designated securement locations</a:t>
            </a:r>
          </a:p>
          <a:p>
            <a:pPr>
              <a:lnSpc>
                <a:spcPct val="110000"/>
              </a:lnSpc>
              <a:spcBef>
                <a:spcPts val="0"/>
              </a:spcBef>
              <a:spcAft>
                <a:spcPts val="1200"/>
              </a:spcAft>
            </a:pPr>
            <a:r>
              <a:rPr lang="en-US" sz="3000" dirty="0"/>
              <a:t>Cannot deny transportation because mobility aid cannot be secured (to satisfaction or lack securement devices)</a:t>
            </a:r>
          </a:p>
          <a:p>
            <a:pPr marL="682625" indent="-336550">
              <a:lnSpc>
                <a:spcPct val="110000"/>
              </a:lnSpc>
              <a:spcBef>
                <a:spcPts val="0"/>
              </a:spcBef>
              <a:spcAft>
                <a:spcPts val="1200"/>
              </a:spcAft>
              <a:buNone/>
            </a:pPr>
            <a:r>
              <a:rPr lang="en-US" sz="2800" dirty="0"/>
              <a:t>–  </a:t>
            </a:r>
            <a:r>
              <a:rPr lang="en-US" sz="2800" u="sng" dirty="0"/>
              <a:t>Should strongly recommend</a:t>
            </a:r>
            <a:r>
              <a:rPr lang="en-US" sz="2800" dirty="0"/>
              <a:t> transfer to seat for safe transport, but cannot require</a:t>
            </a:r>
          </a:p>
        </p:txBody>
      </p:sp>
      <p:sp>
        <p:nvSpPr>
          <p:cNvPr id="4" name="Rectangle 3" descr="Cannot deny transporation because mobility aid cannot be secured (to satisfaction or lack securement devices)&#10;-Should strongly recommend transfer to seat for safe transport, but cannot require." title="Text box"/>
          <p:cNvSpPr/>
          <p:nvPr/>
        </p:nvSpPr>
        <p:spPr>
          <a:xfrm>
            <a:off x="282222" y="3810000"/>
            <a:ext cx="8579555" cy="2616200"/>
          </a:xfrm>
          <a:prstGeom prst="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0656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1"/>
            <a:ext cx="8229600" cy="963539"/>
          </a:xfrm>
        </p:spPr>
        <p:txBody>
          <a:bodyPr>
            <a:normAutofit/>
          </a:bodyPr>
          <a:lstStyle/>
          <a:p>
            <a:r>
              <a:rPr lang="en-US" dirty="0"/>
              <a:t>Lift &amp; System Inspection</a:t>
            </a:r>
          </a:p>
        </p:txBody>
      </p:sp>
      <p:sp>
        <p:nvSpPr>
          <p:cNvPr id="3" name="Content Placeholder 2"/>
          <p:cNvSpPr>
            <a:spLocks noGrp="1"/>
          </p:cNvSpPr>
          <p:nvPr>
            <p:ph idx="1"/>
          </p:nvPr>
        </p:nvSpPr>
        <p:spPr>
          <a:xfrm>
            <a:off x="457201" y="1287360"/>
            <a:ext cx="8102599" cy="1951140"/>
          </a:xfrm>
        </p:spPr>
        <p:txBody>
          <a:bodyPr>
            <a:noAutofit/>
          </a:bodyPr>
          <a:lstStyle/>
          <a:p>
            <a:pPr>
              <a:spcBef>
                <a:spcPts val="0"/>
              </a:spcBef>
              <a:spcAft>
                <a:spcPts val="1200"/>
              </a:spcAft>
              <a:buSzPct val="85000"/>
            </a:pPr>
            <a:r>
              <a:rPr lang="en-US" sz="3000" dirty="0"/>
              <a:t>Must have a system of regular and frequent maintenance checks (maintenance and driver).  If a lift becomes inoperable, the driver must report it (VIR).</a:t>
            </a:r>
            <a:endParaRPr lang="en-US" sz="30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252582BB-B96D-F44B-9A3B-BC5A6BC90103}"/>
              </a:ext>
            </a:extLst>
          </p:cNvPr>
          <p:cNvSpPr txBox="1"/>
          <p:nvPr/>
        </p:nvSpPr>
        <p:spPr>
          <a:xfrm>
            <a:off x="2501901" y="3258380"/>
            <a:ext cx="6057900" cy="3477875"/>
          </a:xfrm>
          <a:prstGeom prst="rect">
            <a:avLst/>
          </a:prstGeom>
          <a:noFill/>
        </p:spPr>
        <p:txBody>
          <a:bodyPr wrap="square" rtlCol="0">
            <a:spAutoFit/>
          </a:bodyPr>
          <a:lstStyle/>
          <a:p>
            <a:pPr marL="365760" lvl="0" indent="-365760">
              <a:spcAft>
                <a:spcPts val="1200"/>
              </a:spcAft>
              <a:buSzPct val="85000"/>
              <a:buFont typeface="Arial" panose="020B0604020202020204" pitchFamily="34" charset="0"/>
              <a:buChar char="•"/>
            </a:pPr>
            <a:r>
              <a:rPr lang="en-US" sz="3000" dirty="0">
                <a:solidFill>
                  <a:prstClr val="black"/>
                </a:solidFill>
              </a:rPr>
              <a:t>System check by drivers during pre-trip inspection:</a:t>
            </a:r>
          </a:p>
          <a:p>
            <a:pPr marL="803275" lvl="0" indent="-457200">
              <a:spcAft>
                <a:spcPts val="1200"/>
              </a:spcAft>
              <a:buSzPct val="85000"/>
              <a:buFont typeface="+mj-lt"/>
              <a:buAutoNum type="arabicPeriod"/>
            </a:pPr>
            <a:r>
              <a:rPr lang="en-US" sz="2800" dirty="0">
                <a:solidFill>
                  <a:prstClr val="black"/>
                </a:solidFill>
              </a:rPr>
              <a:t>Cycle lift/ramp to ensure proper operation</a:t>
            </a:r>
          </a:p>
          <a:p>
            <a:pPr marL="803275" lvl="0" indent="-457200">
              <a:spcAft>
                <a:spcPts val="1200"/>
              </a:spcAft>
              <a:buSzPct val="85000"/>
              <a:buFont typeface="+mj-lt"/>
              <a:buAutoNum type="arabicPeriod"/>
            </a:pPr>
            <a:r>
              <a:rPr lang="en-US" sz="2800" dirty="0">
                <a:solidFill>
                  <a:prstClr val="black"/>
                </a:solidFill>
              </a:rPr>
              <a:t>Check for presence/operation of necessary securement system components</a:t>
            </a:r>
            <a:endParaRPr lang="en-US" dirty="0">
              <a:solidFill>
                <a:prstClr val="black"/>
              </a:solidFill>
            </a:endParaRPr>
          </a:p>
        </p:txBody>
      </p:sp>
      <p:pic>
        <p:nvPicPr>
          <p:cNvPr id="4" name="Picture 3" descr="Checklist.png" title="Clipart of checkli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19" y="3781777"/>
            <a:ext cx="1831918" cy="1859058"/>
          </a:xfrm>
          <a:prstGeom prst="rect">
            <a:avLst/>
          </a:prstGeom>
        </p:spPr>
      </p:pic>
    </p:spTree>
    <p:extLst>
      <p:ext uri="{BB962C8B-B14F-4D97-AF65-F5344CB8AC3E}">
        <p14:creationId xmlns:p14="http://schemas.microsoft.com/office/powerpoint/2010/main" val="78253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normAutofit/>
          </a:bodyPr>
          <a:lstStyle/>
          <a:p>
            <a:r>
              <a:rPr lang="en-US" dirty="0"/>
              <a:t>Special Considerations: Rest Stops</a:t>
            </a:r>
          </a:p>
        </p:txBody>
      </p:sp>
      <p:sp>
        <p:nvSpPr>
          <p:cNvPr id="3" name="Content Placeholder 2"/>
          <p:cNvSpPr>
            <a:spLocks noGrp="1"/>
          </p:cNvSpPr>
          <p:nvPr>
            <p:ph idx="1"/>
          </p:nvPr>
        </p:nvSpPr>
        <p:spPr>
          <a:xfrm>
            <a:off x="457200" y="1313280"/>
            <a:ext cx="8229600" cy="4503320"/>
          </a:xfrm>
        </p:spPr>
        <p:txBody>
          <a:bodyPr>
            <a:normAutofit lnSpcReduction="10000"/>
          </a:bodyPr>
          <a:lstStyle/>
          <a:p>
            <a:pPr>
              <a:spcBef>
                <a:spcPts val="0"/>
              </a:spcBef>
              <a:spcAft>
                <a:spcPts val="1200"/>
              </a:spcAft>
            </a:pPr>
            <a:r>
              <a:rPr lang="en-US" sz="3000" dirty="0"/>
              <a:t>For express trips &gt; 3 hours:</a:t>
            </a:r>
          </a:p>
          <a:p>
            <a:pPr marL="803275" lvl="1" indent="-457200">
              <a:spcBef>
                <a:spcPts val="0"/>
              </a:spcBef>
              <a:spcAft>
                <a:spcPts val="1200"/>
              </a:spcAft>
            </a:pPr>
            <a:r>
              <a:rPr lang="en-US" dirty="0"/>
              <a:t>Operator must make good faith effort to accommodate unscheduled stop for disabled passenger</a:t>
            </a:r>
          </a:p>
          <a:p>
            <a:pPr marL="1139825" lvl="2" indent="-336550">
              <a:spcBef>
                <a:spcPts val="0"/>
              </a:spcBef>
              <a:spcAft>
                <a:spcPts val="1200"/>
              </a:spcAft>
            </a:pPr>
            <a:r>
              <a:rPr lang="en-US" dirty="0"/>
              <a:t>Make sure stop has accessible accommodations</a:t>
            </a:r>
          </a:p>
          <a:p>
            <a:pPr marL="803275" lvl="1" indent="-457200">
              <a:spcBef>
                <a:spcPts val="0"/>
              </a:spcBef>
              <a:spcAft>
                <a:spcPts val="1200"/>
              </a:spcAft>
            </a:pPr>
            <a:r>
              <a:rPr lang="en-US" dirty="0"/>
              <a:t>Do not have to accommodate if stop would add substantial amount of time</a:t>
            </a:r>
          </a:p>
          <a:p>
            <a:pPr marL="1139825" lvl="2" indent="-336550">
              <a:spcBef>
                <a:spcPts val="0"/>
              </a:spcBef>
              <a:spcAft>
                <a:spcPts val="1200"/>
              </a:spcAft>
            </a:pPr>
            <a:r>
              <a:rPr lang="en-US" dirty="0"/>
              <a:t>“Substantial” not defined; must be able to rationally explain if do not</a:t>
            </a:r>
          </a:p>
          <a:p>
            <a:pPr lvl="1">
              <a:buNone/>
            </a:pPr>
            <a:endParaRPr lang="en-US" dirty="0"/>
          </a:p>
        </p:txBody>
      </p:sp>
      <p:pic>
        <p:nvPicPr>
          <p:cNvPr id="4" name="Picture 3" descr="Rest area.png" title="Rest Area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744" y="5299480"/>
            <a:ext cx="3079660" cy="1276160"/>
          </a:xfrm>
          <a:prstGeom prst="rect">
            <a:avLst/>
          </a:prstGeom>
        </p:spPr>
      </p:pic>
    </p:spTree>
    <p:extLst>
      <p:ext uri="{BB962C8B-B14F-4D97-AF65-F5344CB8AC3E}">
        <p14:creationId xmlns:p14="http://schemas.microsoft.com/office/powerpoint/2010/main" val="25035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0642"/>
          </a:xfrm>
        </p:spPr>
        <p:txBody>
          <a:bodyPr>
            <a:normAutofit/>
          </a:bodyPr>
          <a:lstStyle/>
          <a:p>
            <a:r>
              <a:rPr lang="en-US" dirty="0"/>
              <a:t>Special Considerations:</a:t>
            </a:r>
            <a:br>
              <a:rPr lang="en-US" dirty="0"/>
            </a:br>
            <a:r>
              <a:rPr lang="en-US" dirty="0"/>
              <a:t>Stop Announcements</a:t>
            </a:r>
          </a:p>
        </p:txBody>
      </p:sp>
      <p:sp>
        <p:nvSpPr>
          <p:cNvPr id="3" name="Content Placeholder 2"/>
          <p:cNvSpPr>
            <a:spLocks noGrp="1"/>
          </p:cNvSpPr>
          <p:nvPr>
            <p:ph idx="1"/>
          </p:nvPr>
        </p:nvSpPr>
        <p:spPr>
          <a:xfrm>
            <a:off x="457200" y="1931792"/>
            <a:ext cx="5540022" cy="4220651"/>
          </a:xfrm>
        </p:spPr>
        <p:txBody>
          <a:bodyPr/>
          <a:lstStyle/>
          <a:p>
            <a:pPr>
              <a:spcBef>
                <a:spcPts val="0"/>
              </a:spcBef>
              <a:spcAft>
                <a:spcPts val="1200"/>
              </a:spcAft>
            </a:pPr>
            <a:r>
              <a:rPr lang="en-US" sz="3000" dirty="0"/>
              <a:t>Stop Announcements (Fixed Route only)</a:t>
            </a:r>
          </a:p>
          <a:p>
            <a:pPr marL="803275" lvl="1" indent="-457200">
              <a:spcBef>
                <a:spcPts val="0"/>
              </a:spcBef>
              <a:spcAft>
                <a:spcPts val="1200"/>
              </a:spcAft>
            </a:pPr>
            <a:r>
              <a:rPr lang="en-US" dirty="0"/>
              <a:t>Must announce transfer points and major destination points to permit individuals to be oriented to their location</a:t>
            </a:r>
          </a:p>
          <a:p>
            <a:pPr marL="803275" lvl="1" indent="-457200">
              <a:spcBef>
                <a:spcPts val="0"/>
              </a:spcBef>
              <a:spcAft>
                <a:spcPts val="1200"/>
              </a:spcAft>
            </a:pPr>
            <a:r>
              <a:rPr lang="en-US" dirty="0"/>
              <a:t>All scheduled stops must be announced</a:t>
            </a:r>
          </a:p>
        </p:txBody>
      </p:sp>
      <p:pic>
        <p:nvPicPr>
          <p:cNvPr id="5" name="Picture 4" descr="Microphone.png" title="Microphone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71252">
            <a:off x="6935131" y="4591181"/>
            <a:ext cx="1227884" cy="1975291"/>
          </a:xfrm>
          <a:prstGeom prst="rect">
            <a:avLst/>
          </a:prstGeom>
        </p:spPr>
      </p:pic>
      <p:pic>
        <p:nvPicPr>
          <p:cNvPr id="7" name="Picture 6" title="Shuttle Bus Stop"/>
          <p:cNvPicPr>
            <a:picLocks noChangeAspect="1"/>
          </p:cNvPicPr>
          <p:nvPr/>
        </p:nvPicPr>
        <p:blipFill>
          <a:blip r:embed="rId4"/>
          <a:stretch>
            <a:fillRect/>
          </a:stretch>
        </p:blipFill>
        <p:spPr>
          <a:xfrm>
            <a:off x="6900332" y="1925092"/>
            <a:ext cx="1786467" cy="2621829"/>
          </a:xfrm>
          <a:prstGeom prst="rect">
            <a:avLst/>
          </a:prstGeom>
        </p:spPr>
      </p:pic>
    </p:spTree>
    <p:extLst>
      <p:ext uri="{BB962C8B-B14F-4D97-AF65-F5344CB8AC3E}">
        <p14:creationId xmlns:p14="http://schemas.microsoft.com/office/powerpoint/2010/main" val="300566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609293"/>
            <a:ext cx="7772400" cy="1362075"/>
          </a:xfrm>
        </p:spPr>
        <p:txBody>
          <a:bodyPr/>
          <a:lstStyle/>
          <a:p>
            <a:r>
              <a:rPr lang="en-US" dirty="0"/>
              <a:t>Serving and Communicating with Persons with Disabilities </a:t>
            </a:r>
          </a:p>
        </p:txBody>
      </p:sp>
      <p:sp>
        <p:nvSpPr>
          <p:cNvPr id="3" name="Text Placeholder 2"/>
          <p:cNvSpPr>
            <a:spLocks noGrp="1"/>
          </p:cNvSpPr>
          <p:nvPr>
            <p:ph type="body" idx="1"/>
          </p:nvPr>
        </p:nvSpPr>
        <p:spPr>
          <a:xfrm>
            <a:off x="722313" y="3109106"/>
            <a:ext cx="7772400" cy="1500187"/>
          </a:xfrm>
        </p:spPr>
        <p:txBody>
          <a:bodyPr>
            <a:normAutofit/>
          </a:bodyPr>
          <a:lstStyle/>
          <a:p>
            <a:r>
              <a:rPr lang="en-US" sz="2400" dirty="0"/>
              <a:t>Americans with Disabilities: Lesson 2</a:t>
            </a:r>
          </a:p>
        </p:txBody>
      </p:sp>
    </p:spTree>
    <p:extLst>
      <p:ext uri="{BB962C8B-B14F-4D97-AF65-F5344CB8AC3E}">
        <p14:creationId xmlns:p14="http://schemas.microsoft.com/office/powerpoint/2010/main" val="31641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Disability Facts</a:t>
            </a:r>
          </a:p>
        </p:txBody>
      </p:sp>
      <p:sp>
        <p:nvSpPr>
          <p:cNvPr id="3" name="Content Placeholder 2"/>
          <p:cNvSpPr>
            <a:spLocks noGrp="1"/>
          </p:cNvSpPr>
          <p:nvPr>
            <p:ph idx="1"/>
          </p:nvPr>
        </p:nvSpPr>
        <p:spPr>
          <a:xfrm>
            <a:off x="296333" y="3485444"/>
            <a:ext cx="8607777" cy="2977445"/>
          </a:xfrm>
        </p:spPr>
        <p:txBody>
          <a:bodyPr>
            <a:normAutofit lnSpcReduction="10000"/>
          </a:bodyPr>
          <a:lstStyle/>
          <a:p>
            <a:pPr>
              <a:spcBef>
                <a:spcPts val="0"/>
              </a:spcBef>
              <a:spcAft>
                <a:spcPts val="1200"/>
              </a:spcAft>
            </a:pPr>
            <a:r>
              <a:rPr lang="en-US" sz="3000" dirty="0"/>
              <a:t>Persons with disabilities often view their disability as simply an inconvenience</a:t>
            </a:r>
          </a:p>
          <a:p>
            <a:pPr>
              <a:spcBef>
                <a:spcPts val="0"/>
              </a:spcBef>
              <a:spcAft>
                <a:spcPts val="1200"/>
              </a:spcAft>
            </a:pPr>
            <a:r>
              <a:rPr lang="en-US" sz="3000" dirty="0"/>
              <a:t>They often can - and many times prefer – to perform tasks themselves; when they require some assistance, they generally prefer to only be aided to the extent necessary</a:t>
            </a:r>
          </a:p>
          <a:p>
            <a:endParaRPr lang="en-US" dirty="0"/>
          </a:p>
        </p:txBody>
      </p:sp>
      <p:pic>
        <p:nvPicPr>
          <p:cNvPr id="4" name="Picture 3" descr="See Person.png" title="See the Person not the Disabilit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23" y="1354667"/>
            <a:ext cx="2971800" cy="1836524"/>
          </a:xfrm>
          <a:prstGeom prst="rect">
            <a:avLst/>
          </a:prstGeom>
        </p:spPr>
      </p:pic>
      <p:pic>
        <p:nvPicPr>
          <p:cNvPr id="6" name="Picture 5" title="Disability does not mean inability "/>
          <p:cNvPicPr>
            <a:picLocks noChangeAspect="1"/>
          </p:cNvPicPr>
          <p:nvPr/>
        </p:nvPicPr>
        <p:blipFill>
          <a:blip r:embed="rId4"/>
          <a:stretch>
            <a:fillRect/>
          </a:stretch>
        </p:blipFill>
        <p:spPr>
          <a:xfrm>
            <a:off x="4886305" y="1355034"/>
            <a:ext cx="3114695" cy="1836157"/>
          </a:xfrm>
          <a:prstGeom prst="rect">
            <a:avLst/>
          </a:prstGeom>
        </p:spPr>
      </p:pic>
    </p:spTree>
    <p:extLst>
      <p:ext uri="{BB962C8B-B14F-4D97-AF65-F5344CB8AC3E}">
        <p14:creationId xmlns:p14="http://schemas.microsoft.com/office/powerpoint/2010/main" val="115739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Disability Facts</a:t>
            </a:r>
          </a:p>
        </p:txBody>
      </p:sp>
      <p:sp>
        <p:nvSpPr>
          <p:cNvPr id="3" name="Content Placeholder 2"/>
          <p:cNvSpPr>
            <a:spLocks noGrp="1"/>
          </p:cNvSpPr>
          <p:nvPr>
            <p:ph idx="1"/>
          </p:nvPr>
        </p:nvSpPr>
        <p:spPr>
          <a:xfrm>
            <a:off x="457200" y="1292797"/>
            <a:ext cx="8492061" cy="3595072"/>
          </a:xfrm>
        </p:spPr>
        <p:txBody>
          <a:bodyPr>
            <a:noAutofit/>
          </a:bodyPr>
          <a:lstStyle/>
          <a:p>
            <a:pPr>
              <a:spcBef>
                <a:spcPts val="0"/>
              </a:spcBef>
              <a:spcAft>
                <a:spcPts val="1200"/>
              </a:spcAft>
            </a:pPr>
            <a:r>
              <a:rPr lang="en-US" sz="3000" dirty="0"/>
              <a:t>Prefer to lead as normal a life as possible, but usually treated differently by the general population</a:t>
            </a:r>
          </a:p>
          <a:p>
            <a:pPr>
              <a:spcBef>
                <a:spcPts val="0"/>
              </a:spcBef>
              <a:spcAft>
                <a:spcPts val="1200"/>
              </a:spcAft>
            </a:pPr>
            <a:r>
              <a:rPr lang="en-US" sz="3000" dirty="0"/>
              <a:t>People misunderstand how to act around, and communicate with, persons with disabilities</a:t>
            </a:r>
          </a:p>
        </p:txBody>
      </p:sp>
      <p:pic>
        <p:nvPicPr>
          <p:cNvPr id="5" name="Picture 4" title="Pie chart showing the different disabilites and percentages of those with those disabilites "/>
          <p:cNvPicPr>
            <a:picLocks noChangeAspect="1"/>
          </p:cNvPicPr>
          <p:nvPr/>
        </p:nvPicPr>
        <p:blipFill>
          <a:blip r:embed="rId3"/>
          <a:stretch>
            <a:fillRect/>
          </a:stretch>
        </p:blipFill>
        <p:spPr>
          <a:xfrm>
            <a:off x="942229" y="3805227"/>
            <a:ext cx="3509850" cy="2963873"/>
          </a:xfrm>
          <a:prstGeom prst="rect">
            <a:avLst/>
          </a:prstGeom>
        </p:spPr>
      </p:pic>
      <p:pic>
        <p:nvPicPr>
          <p:cNvPr id="6" name="Picture 5" title="List of different types of disabilities"/>
          <p:cNvPicPr>
            <a:picLocks noChangeAspect="1"/>
          </p:cNvPicPr>
          <p:nvPr/>
        </p:nvPicPr>
        <p:blipFill>
          <a:blip r:embed="rId4"/>
          <a:stretch>
            <a:fillRect/>
          </a:stretch>
        </p:blipFill>
        <p:spPr>
          <a:xfrm>
            <a:off x="4937108" y="4292515"/>
            <a:ext cx="2803717" cy="2200139"/>
          </a:xfrm>
          <a:prstGeom prst="rect">
            <a:avLst/>
          </a:prstGeom>
        </p:spPr>
      </p:pic>
    </p:spTree>
    <p:extLst>
      <p:ext uri="{BB962C8B-B14F-4D97-AF65-F5344CB8AC3E}">
        <p14:creationId xmlns:p14="http://schemas.microsoft.com/office/powerpoint/2010/main" val="333961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Being Sensitive</a:t>
            </a:r>
          </a:p>
        </p:txBody>
      </p:sp>
      <p:sp>
        <p:nvSpPr>
          <p:cNvPr id="8" name="Content Placeholder 2"/>
          <p:cNvSpPr txBox="1">
            <a:spLocks/>
          </p:cNvSpPr>
          <p:nvPr/>
        </p:nvSpPr>
        <p:spPr>
          <a:xfrm>
            <a:off x="3650545" y="3406939"/>
            <a:ext cx="5032022" cy="3311361"/>
          </a:xfrm>
          <a:prstGeom prst="rect">
            <a:avLst/>
          </a:prstGeom>
        </p:spPr>
        <p:txBody>
          <a:bodyPr vert="horz" wrap="square"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3000" dirty="0"/>
              <a:t>Emphasize abilities</a:t>
            </a:r>
          </a:p>
          <a:p>
            <a:pPr>
              <a:spcBef>
                <a:spcPts val="0"/>
              </a:spcBef>
              <a:spcAft>
                <a:spcPts val="1200"/>
              </a:spcAft>
            </a:pPr>
            <a:r>
              <a:rPr lang="en-US" sz="3000" dirty="0"/>
              <a:t>Talk directly to the person with the disability </a:t>
            </a:r>
          </a:p>
          <a:p>
            <a:pPr>
              <a:spcBef>
                <a:spcPts val="0"/>
              </a:spcBef>
              <a:spcAft>
                <a:spcPts val="1200"/>
              </a:spcAft>
            </a:pPr>
            <a:r>
              <a:rPr lang="en-US" sz="3000" dirty="0"/>
              <a:t>Think about the best way to communicate with a person based on their disability </a:t>
            </a:r>
          </a:p>
        </p:txBody>
      </p:sp>
      <p:sp>
        <p:nvSpPr>
          <p:cNvPr id="3" name="Content Placeholder 2"/>
          <p:cNvSpPr>
            <a:spLocks noGrp="1"/>
          </p:cNvSpPr>
          <p:nvPr>
            <p:ph idx="1"/>
          </p:nvPr>
        </p:nvSpPr>
        <p:spPr>
          <a:xfrm>
            <a:off x="457200" y="1373760"/>
            <a:ext cx="8229600" cy="2139907"/>
          </a:xfrm>
        </p:spPr>
        <p:txBody>
          <a:bodyPr wrap="square">
            <a:noAutofit/>
          </a:bodyPr>
          <a:lstStyle/>
          <a:p>
            <a:pPr>
              <a:spcBef>
                <a:spcPts val="0"/>
              </a:spcBef>
              <a:spcAft>
                <a:spcPts val="1200"/>
              </a:spcAft>
            </a:pPr>
            <a:r>
              <a:rPr lang="en-US" sz="3000" dirty="0"/>
              <a:t>Use the term </a:t>
            </a:r>
            <a:r>
              <a:rPr lang="ja-JP" altLang="en-US" sz="3000" dirty="0"/>
              <a:t>“</a:t>
            </a:r>
            <a:r>
              <a:rPr lang="en-US" sz="3000" dirty="0"/>
              <a:t>disability</a:t>
            </a:r>
            <a:r>
              <a:rPr lang="ja-JP" altLang="en-US" sz="3000" dirty="0"/>
              <a:t>”</a:t>
            </a:r>
            <a:r>
              <a:rPr lang="en-US" sz="3000" dirty="0"/>
              <a:t> rather than </a:t>
            </a:r>
            <a:r>
              <a:rPr lang="ja-JP" altLang="en-US" sz="3000" dirty="0"/>
              <a:t>“</a:t>
            </a:r>
            <a:r>
              <a:rPr lang="en-US" sz="3000" dirty="0"/>
              <a:t>handicap</a:t>
            </a:r>
            <a:r>
              <a:rPr lang="ja-JP" altLang="en-US" sz="3000" dirty="0"/>
              <a:t>”</a:t>
            </a:r>
            <a:r>
              <a:rPr lang="en-US" sz="3000" dirty="0"/>
              <a:t> </a:t>
            </a:r>
          </a:p>
          <a:p>
            <a:pPr>
              <a:spcBef>
                <a:spcPts val="0"/>
              </a:spcBef>
              <a:spcAft>
                <a:spcPts val="1200"/>
              </a:spcAft>
            </a:pPr>
            <a:r>
              <a:rPr lang="en-US" sz="3000" dirty="0"/>
              <a:t>Emphasize the person rather than the disability </a:t>
            </a:r>
          </a:p>
          <a:p>
            <a:pPr marL="803275" lvl="1" indent="-457200">
              <a:spcBef>
                <a:spcPts val="0"/>
              </a:spcBef>
              <a:spcAft>
                <a:spcPts val="1200"/>
              </a:spcAft>
            </a:pPr>
            <a:r>
              <a:rPr lang="en-US" dirty="0"/>
              <a:t>Example: person with a hearing disability vs. deaf person</a:t>
            </a:r>
          </a:p>
        </p:txBody>
      </p:sp>
      <p:grpSp>
        <p:nvGrpSpPr>
          <p:cNvPr id="11" name="Group 10" title="Open your mind before you open your mouth logo"/>
          <p:cNvGrpSpPr/>
          <p:nvPr/>
        </p:nvGrpSpPr>
        <p:grpSpPr>
          <a:xfrm>
            <a:off x="709107" y="3943866"/>
            <a:ext cx="2323902" cy="2237505"/>
            <a:chOff x="5932410" y="3718560"/>
            <a:chExt cx="3069899" cy="3002280"/>
          </a:xfrm>
        </p:grpSpPr>
        <p:pic>
          <p:nvPicPr>
            <p:cNvPr id="7" name="Picture 6" title="Open your mind before you open your mout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410" y="3718560"/>
              <a:ext cx="3069899" cy="3002280"/>
            </a:xfrm>
            <a:prstGeom prst="rect">
              <a:avLst/>
            </a:prstGeom>
            <a:ln>
              <a:solidFill>
                <a:schemeClr val="accent6"/>
              </a:solidFill>
            </a:ln>
          </p:spPr>
        </p:pic>
        <p:pic>
          <p:nvPicPr>
            <p:cNvPr id="6" name="Picture 5" title="Open your mind before you open your mouth"/>
            <p:cNvPicPr>
              <a:picLocks noChangeAspect="1"/>
            </p:cNvPicPr>
            <p:nvPr/>
          </p:nvPicPr>
          <p:blipFill rotWithShape="1">
            <a:blip r:embed="rId4">
              <a:extLst>
                <a:ext uri="{28A0092B-C50C-407E-A947-70E740481C1C}">
                  <a14:useLocalDpi xmlns:a14="http://schemas.microsoft.com/office/drawing/2010/main" val="0"/>
                </a:ext>
              </a:extLst>
            </a:blip>
            <a:srcRect l="46596" t="4461" r="2680" b="4461"/>
            <a:stretch/>
          </p:blipFill>
          <p:spPr>
            <a:xfrm>
              <a:off x="6315190" y="4064317"/>
              <a:ext cx="2270760" cy="2255520"/>
            </a:xfrm>
            <a:prstGeom prst="ellipse">
              <a:avLst/>
            </a:prstGeom>
            <a:ln>
              <a:solidFill>
                <a:schemeClr val="accent6"/>
              </a:solidFill>
            </a:ln>
          </p:spPr>
        </p:pic>
      </p:grpSp>
    </p:spTree>
    <p:extLst>
      <p:ext uri="{BB962C8B-B14F-4D97-AF65-F5344CB8AC3E}">
        <p14:creationId xmlns:p14="http://schemas.microsoft.com/office/powerpoint/2010/main" val="184731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8229600" cy="865842"/>
          </a:xfrm>
        </p:spPr>
        <p:txBody>
          <a:bodyPr/>
          <a:lstStyle/>
          <a:p>
            <a:r>
              <a:rPr lang="en-US" dirty="0"/>
              <a:t>Specific Disabilities</a:t>
            </a:r>
          </a:p>
        </p:txBody>
      </p:sp>
      <p:sp>
        <p:nvSpPr>
          <p:cNvPr id="102403" name="Rectangle 3"/>
          <p:cNvSpPr>
            <a:spLocks noGrp="1" noChangeArrowheads="1"/>
          </p:cNvSpPr>
          <p:nvPr>
            <p:ph type="body" idx="1"/>
          </p:nvPr>
        </p:nvSpPr>
        <p:spPr>
          <a:xfrm>
            <a:off x="774763" y="1715062"/>
            <a:ext cx="5056411" cy="4660338"/>
          </a:xfrm>
        </p:spPr>
        <p:txBody>
          <a:bodyPr>
            <a:noAutofit/>
          </a:bodyPr>
          <a:lstStyle/>
          <a:p>
            <a:pPr marL="609600" indent="-609600">
              <a:spcBef>
                <a:spcPts val="0"/>
              </a:spcBef>
              <a:spcAft>
                <a:spcPts val="1200"/>
              </a:spcAft>
              <a:buFontTx/>
              <a:buAutoNum type="arabicPeriod"/>
            </a:pPr>
            <a:r>
              <a:rPr lang="en-US" sz="3000" dirty="0"/>
              <a:t>Mobility </a:t>
            </a:r>
          </a:p>
          <a:p>
            <a:pPr marL="609600" indent="-609600">
              <a:spcBef>
                <a:spcPts val="0"/>
              </a:spcBef>
              <a:spcAft>
                <a:spcPts val="1200"/>
              </a:spcAft>
              <a:buFontTx/>
              <a:buAutoNum type="arabicPeriod"/>
            </a:pPr>
            <a:r>
              <a:rPr lang="en-US" sz="3000" dirty="0"/>
              <a:t>Visual</a:t>
            </a:r>
          </a:p>
          <a:p>
            <a:pPr marL="609600" indent="-609600">
              <a:spcBef>
                <a:spcPts val="0"/>
              </a:spcBef>
              <a:spcAft>
                <a:spcPts val="1200"/>
              </a:spcAft>
              <a:buFontTx/>
              <a:buAutoNum type="arabicPeriod"/>
            </a:pPr>
            <a:r>
              <a:rPr lang="en-US" sz="3000" dirty="0"/>
              <a:t>Hearing</a:t>
            </a:r>
          </a:p>
          <a:p>
            <a:pPr marL="609600" indent="-609600">
              <a:spcBef>
                <a:spcPts val="0"/>
              </a:spcBef>
              <a:spcAft>
                <a:spcPts val="1200"/>
              </a:spcAft>
              <a:buFontTx/>
              <a:buAutoNum type="arabicPeriod"/>
            </a:pPr>
            <a:r>
              <a:rPr lang="en-US" sz="3000" dirty="0"/>
              <a:t>Physical and Cognitive/Developmental</a:t>
            </a:r>
          </a:p>
          <a:p>
            <a:pPr marL="609600" indent="-609600">
              <a:spcBef>
                <a:spcPts val="0"/>
              </a:spcBef>
              <a:spcAft>
                <a:spcPts val="1200"/>
              </a:spcAft>
              <a:buFontTx/>
              <a:buAutoNum type="arabicPeriod"/>
            </a:pPr>
            <a:r>
              <a:rPr lang="en-US" sz="3000" dirty="0"/>
              <a:t>Epilepsy</a:t>
            </a:r>
          </a:p>
        </p:txBody>
      </p:sp>
      <p:pic>
        <p:nvPicPr>
          <p:cNvPr id="2" name="Picture 1" descr="Disabilties.png" title="Picture showcasing 5 different disabilit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433" y="1715062"/>
            <a:ext cx="4607747" cy="2127475"/>
          </a:xfrm>
          <a:prstGeom prst="rect">
            <a:avLst/>
          </a:prstGeom>
        </p:spPr>
      </p:pic>
    </p:spTree>
    <p:extLst>
      <p:ext uri="{BB962C8B-B14F-4D97-AF65-F5344CB8AC3E}">
        <p14:creationId xmlns:p14="http://schemas.microsoft.com/office/powerpoint/2010/main" val="287153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80" y="4691520"/>
            <a:ext cx="8216317" cy="1607040"/>
          </a:xfrm>
        </p:spPr>
        <p:txBody>
          <a:bodyPr>
            <a:normAutofit/>
          </a:bodyPr>
          <a:lstStyle/>
          <a:p>
            <a:r>
              <a:rPr lang="en-US" dirty="0"/>
              <a:t>Americans with Disabilities Act </a:t>
            </a:r>
            <a:br>
              <a:rPr lang="en-US" dirty="0"/>
            </a:br>
            <a:r>
              <a:rPr lang="en-US" dirty="0"/>
              <a:t>&amp; Motorcoach Operations </a:t>
            </a:r>
          </a:p>
        </p:txBody>
      </p:sp>
      <p:sp>
        <p:nvSpPr>
          <p:cNvPr id="3" name="Text Placeholder 2"/>
          <p:cNvSpPr>
            <a:spLocks noGrp="1"/>
          </p:cNvSpPr>
          <p:nvPr>
            <p:ph type="body" idx="1"/>
          </p:nvPr>
        </p:nvSpPr>
        <p:spPr>
          <a:xfrm>
            <a:off x="475181" y="3191333"/>
            <a:ext cx="8019532" cy="1500187"/>
          </a:xfrm>
        </p:spPr>
        <p:txBody>
          <a:bodyPr>
            <a:normAutofit/>
          </a:bodyPr>
          <a:lstStyle/>
          <a:p>
            <a:r>
              <a:rPr lang="en-US" sz="2400" dirty="0"/>
              <a:t>Americans with Disabilities:  Lesson 1</a:t>
            </a:r>
          </a:p>
        </p:txBody>
      </p:sp>
    </p:spTree>
    <p:extLst>
      <p:ext uri="{BB962C8B-B14F-4D97-AF65-F5344CB8AC3E}">
        <p14:creationId xmlns:p14="http://schemas.microsoft.com/office/powerpoint/2010/main" val="275499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noAutofit/>
          </a:bodyPr>
          <a:lstStyle/>
          <a:p>
            <a:r>
              <a:rPr lang="en-US" sz="4000" dirty="0">
                <a:latin typeface="Arial" pitchFamily="34" charset="0"/>
                <a:cs typeface="Arial" pitchFamily="34" charset="0"/>
              </a:rPr>
              <a:t>Interaction: Mobility Aids - General</a:t>
            </a:r>
          </a:p>
        </p:txBody>
      </p:sp>
      <p:sp>
        <p:nvSpPr>
          <p:cNvPr id="3" name="Content Placeholder 2"/>
          <p:cNvSpPr>
            <a:spLocks noGrp="1"/>
          </p:cNvSpPr>
          <p:nvPr>
            <p:ph idx="1"/>
          </p:nvPr>
        </p:nvSpPr>
        <p:spPr>
          <a:xfrm>
            <a:off x="457199" y="1622778"/>
            <a:ext cx="5812571" cy="4430889"/>
          </a:xfrm>
        </p:spPr>
        <p:txBody>
          <a:bodyPr>
            <a:noAutofit/>
          </a:bodyPr>
          <a:lstStyle/>
          <a:p>
            <a:pPr lvl="0">
              <a:spcBef>
                <a:spcPts val="0"/>
              </a:spcBef>
              <a:spcAft>
                <a:spcPts val="1200"/>
              </a:spcAft>
            </a:pPr>
            <a:r>
              <a:rPr lang="en-US" sz="3000" dirty="0">
                <a:solidFill>
                  <a:prstClr val="black"/>
                </a:solidFill>
              </a:rPr>
              <a:t>Person usually </a:t>
            </a:r>
            <a:r>
              <a:rPr lang="en-US" sz="3000" u="sng" dirty="0">
                <a:solidFill>
                  <a:prstClr val="black"/>
                </a:solidFill>
              </a:rPr>
              <a:t>very able</a:t>
            </a:r>
            <a:r>
              <a:rPr lang="en-US" sz="3000" dirty="0">
                <a:solidFill>
                  <a:prstClr val="black"/>
                </a:solidFill>
              </a:rPr>
              <a:t> to communicate</a:t>
            </a:r>
          </a:p>
          <a:p>
            <a:pPr lvl="0">
              <a:spcBef>
                <a:spcPts val="0"/>
              </a:spcBef>
              <a:spcAft>
                <a:spcPts val="1200"/>
              </a:spcAft>
            </a:pPr>
            <a:r>
              <a:rPr lang="en-US" sz="3000" dirty="0">
                <a:solidFill>
                  <a:prstClr val="black"/>
                </a:solidFill>
              </a:rPr>
              <a:t>Talk directly to the person using the mobility aid, not companions</a:t>
            </a:r>
          </a:p>
          <a:p>
            <a:pPr lvl="0">
              <a:spcBef>
                <a:spcPts val="0"/>
              </a:spcBef>
              <a:spcAft>
                <a:spcPts val="1200"/>
              </a:spcAft>
            </a:pPr>
            <a:r>
              <a:rPr lang="en-US" sz="3000" dirty="0">
                <a:solidFill>
                  <a:prstClr val="black"/>
                </a:solidFill>
              </a:rPr>
              <a:t>A mobility aid is a part of the person’s personal space. Do not grab or touch a person’s wheelchair or mobility aid, except if asked or necessary.</a:t>
            </a:r>
          </a:p>
          <a:p>
            <a:pPr marL="0" indent="0">
              <a:buNone/>
            </a:pPr>
            <a:endParaRPr lang="en-US" dirty="0"/>
          </a:p>
        </p:txBody>
      </p:sp>
      <p:sp>
        <p:nvSpPr>
          <p:cNvPr id="4" name="Rounded Rectangle 3" descr="Talk directly to the person using the mobility aid, not companions."/>
          <p:cNvSpPr/>
          <p:nvPr/>
        </p:nvSpPr>
        <p:spPr>
          <a:xfrm>
            <a:off x="352778" y="2665707"/>
            <a:ext cx="5916992" cy="1024171"/>
          </a:xfrm>
          <a:prstGeom prst="roundRect">
            <a:avLst/>
          </a:prstGeom>
          <a:solidFill>
            <a:schemeClr val="accent4">
              <a:alpha val="20000"/>
            </a:schemeClr>
          </a:solidFill>
          <a:ln>
            <a:solidFill>
              <a:schemeClr val="accent4">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94" name="Picture 2" title="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13839" r="10610"/>
          <a:stretch/>
        </p:blipFill>
        <p:spPr bwMode="auto">
          <a:xfrm>
            <a:off x="6269771" y="2271889"/>
            <a:ext cx="2417029" cy="368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766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noAutofit/>
          </a:bodyPr>
          <a:lstStyle/>
          <a:p>
            <a:r>
              <a:rPr lang="en-US" sz="4000" dirty="0">
                <a:latin typeface="Arial" pitchFamily="34" charset="0"/>
                <a:cs typeface="Arial" pitchFamily="34" charset="0"/>
              </a:rPr>
              <a:t>Interaction: Mobility Aids - General</a:t>
            </a:r>
          </a:p>
        </p:txBody>
      </p:sp>
      <p:sp>
        <p:nvSpPr>
          <p:cNvPr id="3" name="Content Placeholder 2"/>
          <p:cNvSpPr>
            <a:spLocks noGrp="1"/>
          </p:cNvSpPr>
          <p:nvPr>
            <p:ph idx="1"/>
          </p:nvPr>
        </p:nvSpPr>
        <p:spPr>
          <a:xfrm>
            <a:off x="457199" y="1494720"/>
            <a:ext cx="8229601" cy="3813879"/>
          </a:xfrm>
        </p:spPr>
        <p:txBody>
          <a:bodyPr>
            <a:noAutofit/>
          </a:bodyPr>
          <a:lstStyle/>
          <a:p>
            <a:pPr>
              <a:spcBef>
                <a:spcPts val="0"/>
              </a:spcBef>
              <a:spcAft>
                <a:spcPts val="1200"/>
              </a:spcAft>
            </a:pPr>
            <a:r>
              <a:rPr lang="en-US" sz="3000" dirty="0"/>
              <a:t>Offer assistance, but do not insist.  If a person needs help, (s)he will accept your offer and tell you exactly what will be helpful.  </a:t>
            </a:r>
          </a:p>
          <a:p>
            <a:pPr>
              <a:spcBef>
                <a:spcPts val="0"/>
              </a:spcBef>
              <a:spcAft>
                <a:spcPts val="1200"/>
              </a:spcAft>
            </a:pPr>
            <a:endParaRPr lang="en-US" sz="3000" dirty="0"/>
          </a:p>
          <a:p>
            <a:pPr>
              <a:spcBef>
                <a:spcPts val="0"/>
              </a:spcBef>
              <a:spcAft>
                <a:spcPts val="1200"/>
              </a:spcAft>
            </a:pPr>
            <a:r>
              <a:rPr lang="en-US" sz="3000" dirty="0"/>
              <a:t>Do not be sensitive about using words like “walking” and “running.” People using wheelchairs use the same words.</a:t>
            </a:r>
          </a:p>
          <a:p>
            <a:pPr marL="0" indent="0">
              <a:buNone/>
            </a:pPr>
            <a:endParaRPr lang="en-US" dirty="0"/>
          </a:p>
        </p:txBody>
      </p:sp>
    </p:spTree>
    <p:extLst>
      <p:ext uri="{BB962C8B-B14F-4D97-AF65-F5344CB8AC3E}">
        <p14:creationId xmlns:p14="http://schemas.microsoft.com/office/powerpoint/2010/main" val="266005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title="Assistance: Mobility Aids - Ambulatory">
            <a:extLst>
              <a:ext uri="{FF2B5EF4-FFF2-40B4-BE49-F238E27FC236}">
                <a16:creationId xmlns:a16="http://schemas.microsoft.com/office/drawing/2014/main" id="{0FE22B91-3E55-4FF3-B1A6-09AEC74D5C9B}"/>
              </a:ext>
            </a:extLst>
          </p:cNvPr>
          <p:cNvSpPr>
            <a:spLocks noGrp="1"/>
          </p:cNvSpPr>
          <p:nvPr>
            <p:ph type="title"/>
          </p:nvPr>
        </p:nvSpPr>
        <p:spPr/>
        <p:txBody>
          <a:bodyPr>
            <a:normAutofit fontScale="90000"/>
          </a:bodyPr>
          <a:lstStyle/>
          <a:p>
            <a:pPr lvl="0">
              <a:spcBef>
                <a:spcPts val="0"/>
              </a:spcBef>
            </a:pPr>
            <a:br>
              <a:rPr lang="en-US" sz="4000" dirty="0">
                <a:solidFill>
                  <a:prstClr val="black"/>
                </a:solidFill>
                <a:latin typeface="Arial" pitchFamily="34" charset="0"/>
                <a:ea typeface="+mn-ea"/>
                <a:cs typeface="Arial" pitchFamily="34" charset="0"/>
              </a:rPr>
            </a:br>
            <a:r>
              <a:rPr lang="en-US" sz="4000" dirty="0">
                <a:solidFill>
                  <a:prstClr val="black"/>
                </a:solidFill>
                <a:latin typeface="Arial" pitchFamily="34" charset="0"/>
                <a:ea typeface="+mn-ea"/>
                <a:cs typeface="Arial" pitchFamily="34" charset="0"/>
              </a:rPr>
              <a:t>Assistance: Mobility Aids - Ambulatory</a:t>
            </a:r>
            <a:br>
              <a:rPr lang="en-US" sz="3600" dirty="0">
                <a:solidFill>
                  <a:prstClr val="black"/>
                </a:solidFill>
                <a:latin typeface="Arial" pitchFamily="34" charset="0"/>
                <a:ea typeface="+mn-ea"/>
                <a:cs typeface="Arial" pitchFamily="34" charset="0"/>
              </a:rPr>
            </a:br>
            <a:endParaRPr lang="en-US" dirty="0"/>
          </a:p>
        </p:txBody>
      </p:sp>
      <p:sp>
        <p:nvSpPr>
          <p:cNvPr id="68612" name="Rectangle 4"/>
          <p:cNvSpPr>
            <a:spLocks noGrp="1" noChangeArrowheads="1"/>
          </p:cNvSpPr>
          <p:nvPr>
            <p:ph type="body" sz="half" idx="4294967295"/>
          </p:nvPr>
        </p:nvSpPr>
        <p:spPr>
          <a:xfrm>
            <a:off x="0" y="1298575"/>
            <a:ext cx="4038600" cy="5037138"/>
          </a:xfrm>
        </p:spPr>
        <p:txBody>
          <a:bodyPr/>
          <a:lstStyle/>
          <a:p>
            <a:r>
              <a:rPr lang="en-US" sz="3000" dirty="0"/>
              <a:t>Offer assistance</a:t>
            </a:r>
          </a:p>
          <a:p>
            <a:pPr lvl="1"/>
            <a:r>
              <a:rPr lang="en-US" dirty="0"/>
              <a:t>May use lift/ramp if requested</a:t>
            </a:r>
          </a:p>
          <a:p>
            <a:endParaRPr lang="en-US" sz="3000" dirty="0"/>
          </a:p>
          <a:p>
            <a:r>
              <a:rPr lang="en-US" sz="3000" dirty="0"/>
              <a:t>If using stairs:</a:t>
            </a:r>
          </a:p>
          <a:p>
            <a:pPr lvl="1"/>
            <a:r>
              <a:rPr lang="en-US" dirty="0"/>
              <a:t>Do not grab person to assist</a:t>
            </a:r>
          </a:p>
          <a:p>
            <a:pPr lvl="1"/>
            <a:r>
              <a:rPr lang="en-US" dirty="0"/>
              <a:t>Provide steadying assistance </a:t>
            </a:r>
          </a:p>
        </p:txBody>
      </p:sp>
      <p:grpSp>
        <p:nvGrpSpPr>
          <p:cNvPr id="10" name="Group 9" title="Image of 5 different walking mobility aids"/>
          <p:cNvGrpSpPr/>
          <p:nvPr/>
        </p:nvGrpSpPr>
        <p:grpSpPr>
          <a:xfrm>
            <a:off x="5330669" y="1538346"/>
            <a:ext cx="3346401" cy="4518294"/>
            <a:chOff x="4478156" y="1271299"/>
            <a:chExt cx="4560478" cy="5395524"/>
          </a:xfrm>
        </p:grpSpPr>
        <p:sp>
          <p:nvSpPr>
            <p:cNvPr id="20" name="Rounded Rectangle 19"/>
            <p:cNvSpPr/>
            <p:nvPr/>
          </p:nvSpPr>
          <p:spPr>
            <a:xfrm>
              <a:off x="7659013" y="6176537"/>
              <a:ext cx="1379621"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Crutch</a:t>
              </a:r>
              <a:endParaRPr lang="en-US" sz="14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478156" y="6006046"/>
              <a:ext cx="1624302"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Forearm Cane</a:t>
              </a:r>
              <a:endParaRPr lang="en-US" sz="1400"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4539116" y="3268380"/>
              <a:ext cx="1327523"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Quad Cane</a:t>
              </a:r>
              <a:endParaRPr lang="en-US" sz="1400" dirty="0">
                <a:solidFill>
                  <a:schemeClr val="tx1"/>
                </a:solidFill>
                <a:latin typeface="Arial" panose="020B0604020202020204" pitchFamily="34" charset="0"/>
                <a:cs typeface="Arial" panose="020B0604020202020204" pitchFamily="34" charset="0"/>
              </a:endParaRPr>
            </a:p>
          </p:txBody>
        </p:sp>
        <p:pic>
          <p:nvPicPr>
            <p:cNvPr id="3153" name="Picture 81" title="Quad Can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962" y="1348871"/>
              <a:ext cx="543732" cy="191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54" name="Picture 82" descr="- Quad Cane&#10;- Forearm Cane&#10;-Walker&#10;- Crutch &#10;-Cane" title="Chart showing 5 different assitance walking devic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154" y="1271299"/>
              <a:ext cx="395337" cy="208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55" name="Picture 83" title="Forearm Can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600" y="3800725"/>
              <a:ext cx="41776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56" name="Picture 84" title="Crutch Imag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403" y="3800725"/>
              <a:ext cx="381000"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37232" y="2085474"/>
              <a:ext cx="271866" cy="619256"/>
            </a:xfrm>
            <a:prstGeom prst="rect">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6017564" y="4392705"/>
              <a:ext cx="1624302"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Walker</a:t>
              </a:r>
              <a:endParaRPr lang="en-US" sz="14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7679357" y="3216102"/>
              <a:ext cx="1353572"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Cane</a:t>
              </a:r>
              <a:endParaRPr lang="en-US" sz="1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5009505" y="5469299"/>
              <a:ext cx="263759" cy="463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043112" y="5472986"/>
              <a:ext cx="197668" cy="60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63" name="Picture 91" title="Walker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0025" r="8186"/>
            <a:stretch/>
          </p:blipFill>
          <p:spPr bwMode="auto">
            <a:xfrm>
              <a:off x="6124244" y="2432312"/>
              <a:ext cx="1419556" cy="195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title="Image of 5 mobility aids "/>
          <p:cNvSpPr/>
          <p:nvPr/>
        </p:nvSpPr>
        <p:spPr>
          <a:xfrm>
            <a:off x="4812290" y="1298222"/>
            <a:ext cx="4176488" cy="5037667"/>
          </a:xfrm>
          <a:prstGeom prst="rect">
            <a:avLst/>
          </a:prstGeom>
          <a:solidFill>
            <a:schemeClr val="bg1">
              <a:lumMod val="75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86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00CE20-322B-485D-8C37-5E46EF1431E1}"/>
              </a:ext>
            </a:extLst>
          </p:cNvPr>
          <p:cNvSpPr>
            <a:spLocks noGrp="1"/>
          </p:cNvSpPr>
          <p:nvPr>
            <p:ph type="title"/>
          </p:nvPr>
        </p:nvSpPr>
        <p:spPr/>
        <p:txBody>
          <a:bodyPr>
            <a:normAutofit fontScale="90000"/>
          </a:bodyPr>
          <a:lstStyle/>
          <a:p>
            <a:pPr lvl="0">
              <a:spcBef>
                <a:spcPts val="0"/>
              </a:spcBef>
            </a:pPr>
            <a:br>
              <a:rPr lang="en-US" sz="4000" dirty="0">
                <a:solidFill>
                  <a:prstClr val="black"/>
                </a:solidFill>
                <a:latin typeface="Arial" pitchFamily="34" charset="0"/>
                <a:ea typeface="+mn-ea"/>
                <a:cs typeface="Arial" pitchFamily="34" charset="0"/>
              </a:rPr>
            </a:br>
            <a:r>
              <a:rPr lang="en-US" sz="4000" dirty="0">
                <a:solidFill>
                  <a:prstClr val="black"/>
                </a:solidFill>
                <a:latin typeface="Arial" pitchFamily="34" charset="0"/>
                <a:ea typeface="+mn-ea"/>
                <a:cs typeface="Arial" pitchFamily="34" charset="0"/>
              </a:rPr>
              <a:t>Assistance: Mobility Aids - Ambulatory</a:t>
            </a:r>
            <a:br>
              <a:rPr lang="en-US" sz="3600" dirty="0">
                <a:solidFill>
                  <a:prstClr val="black"/>
                </a:solidFill>
                <a:latin typeface="Arial" pitchFamily="34" charset="0"/>
                <a:ea typeface="+mn-ea"/>
                <a:cs typeface="Arial" pitchFamily="34" charset="0"/>
              </a:rPr>
            </a:br>
            <a:endParaRPr lang="en-US" dirty="0"/>
          </a:p>
        </p:txBody>
      </p:sp>
      <p:sp>
        <p:nvSpPr>
          <p:cNvPr id="68612" name="Rectangle 4"/>
          <p:cNvSpPr>
            <a:spLocks noGrp="1" noChangeArrowheads="1"/>
          </p:cNvSpPr>
          <p:nvPr>
            <p:ph type="body" sz="half" idx="4294967295"/>
          </p:nvPr>
        </p:nvSpPr>
        <p:spPr>
          <a:xfrm>
            <a:off x="0" y="1341438"/>
            <a:ext cx="4527550" cy="5124450"/>
          </a:xfrm>
        </p:spPr>
        <p:txBody>
          <a:bodyPr>
            <a:normAutofit/>
          </a:bodyPr>
          <a:lstStyle/>
          <a:p>
            <a:pPr>
              <a:spcBef>
                <a:spcPts val="0"/>
              </a:spcBef>
              <a:spcAft>
                <a:spcPts val="1200"/>
              </a:spcAft>
            </a:pPr>
            <a:r>
              <a:rPr lang="en-US" sz="3000" dirty="0"/>
              <a:t>Always assist in and out/on and off vehicle when asked</a:t>
            </a:r>
          </a:p>
          <a:p>
            <a:pPr>
              <a:spcBef>
                <a:spcPts val="0"/>
              </a:spcBef>
              <a:spcAft>
                <a:spcPts val="1200"/>
              </a:spcAft>
            </a:pPr>
            <a:r>
              <a:rPr lang="en-US" sz="3000" dirty="0"/>
              <a:t>Always position yourself  on “downhill” side of person</a:t>
            </a:r>
          </a:p>
          <a:p>
            <a:pPr>
              <a:spcBef>
                <a:spcPts val="0"/>
              </a:spcBef>
              <a:spcAft>
                <a:spcPts val="1200"/>
              </a:spcAft>
            </a:pPr>
            <a:r>
              <a:rPr lang="en-US" sz="3000" dirty="0"/>
              <a:t>In some cases, might make sense to use boarding chair (if available) and/or lift </a:t>
            </a:r>
          </a:p>
          <a:p>
            <a:endParaRPr lang="en-US" sz="2800" dirty="0"/>
          </a:p>
        </p:txBody>
      </p:sp>
      <p:sp>
        <p:nvSpPr>
          <p:cNvPr id="2" name="Rectangle 1" descr="Always position yourself on 'downhill' side of person."/>
          <p:cNvSpPr/>
          <p:nvPr/>
        </p:nvSpPr>
        <p:spPr>
          <a:xfrm>
            <a:off x="352778" y="2738723"/>
            <a:ext cx="4515555" cy="1692166"/>
          </a:xfrm>
          <a:prstGeom prst="rect">
            <a:avLst/>
          </a:prstGeom>
          <a:solidFill>
            <a:schemeClr val="accent3">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title="Image of 5 different mobility aids"/>
          <p:cNvGrpSpPr/>
          <p:nvPr/>
        </p:nvGrpSpPr>
        <p:grpSpPr>
          <a:xfrm>
            <a:off x="5330669" y="1538346"/>
            <a:ext cx="3346401" cy="4518294"/>
            <a:chOff x="4478156" y="1271299"/>
            <a:chExt cx="4560478" cy="5395524"/>
          </a:xfrm>
        </p:grpSpPr>
        <p:sp>
          <p:nvSpPr>
            <p:cNvPr id="24" name="Rounded Rectangle 23"/>
            <p:cNvSpPr/>
            <p:nvPr/>
          </p:nvSpPr>
          <p:spPr>
            <a:xfrm>
              <a:off x="7659013" y="6176537"/>
              <a:ext cx="1379621"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Crutch</a:t>
              </a:r>
              <a:endParaRPr lang="en-US" sz="1400" dirty="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4478156" y="6006046"/>
              <a:ext cx="1624302"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Forearm Cane</a:t>
              </a:r>
              <a:endParaRPr lang="en-US" sz="1400" dirty="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4539116" y="3268380"/>
              <a:ext cx="1327523"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Quad Cane</a:t>
              </a:r>
              <a:endParaRPr lang="en-US" sz="1400" dirty="0">
                <a:solidFill>
                  <a:schemeClr val="tx1"/>
                </a:solidFill>
                <a:latin typeface="Arial" panose="020B0604020202020204" pitchFamily="34" charset="0"/>
                <a:cs typeface="Arial" panose="020B0604020202020204" pitchFamily="34" charset="0"/>
              </a:endParaRPr>
            </a:p>
          </p:txBody>
        </p:sp>
        <p:pic>
          <p:nvPicPr>
            <p:cNvPr id="27" name="Picture 81" title="Quad Cane Im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962" y="1348871"/>
              <a:ext cx="543732" cy="191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2" title="Cane Im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154" y="1271299"/>
              <a:ext cx="395337" cy="208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83" title="Forearm Cane Imag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600" y="3800725"/>
              <a:ext cx="41776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4" title="Crutch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403" y="3800725"/>
              <a:ext cx="381000"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937232" y="2085474"/>
              <a:ext cx="271866" cy="619256"/>
            </a:xfrm>
            <a:prstGeom prst="rect">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6017564" y="4392705"/>
              <a:ext cx="1624302"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Walker</a:t>
              </a:r>
              <a:endParaRPr lang="en-US" sz="1400" dirty="0">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7679357" y="3216102"/>
              <a:ext cx="1353572" cy="49028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Cane</a:t>
              </a:r>
              <a:endParaRPr lang="en-US" sz="1400" dirty="0">
                <a:solidFill>
                  <a:schemeClr val="tx1"/>
                </a:solidFill>
                <a:latin typeface="Arial" panose="020B0604020202020204" pitchFamily="34" charset="0"/>
                <a:cs typeface="Arial" panose="020B0604020202020204" pitchFamily="34" charset="0"/>
              </a:endParaRPr>
            </a:p>
          </p:txBody>
        </p:sp>
        <p:sp>
          <p:nvSpPr>
            <p:cNvPr id="34" name="Rectangle 33"/>
            <p:cNvSpPr/>
            <p:nvPr/>
          </p:nvSpPr>
          <p:spPr>
            <a:xfrm>
              <a:off x="5009505" y="5469299"/>
              <a:ext cx="263759" cy="463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8043112" y="5472986"/>
              <a:ext cx="197668" cy="60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91" title="Walker Image "/>
            <p:cNvPicPr>
              <a:picLocks noChangeAspect="1" noChangeArrowheads="1"/>
            </p:cNvPicPr>
            <p:nvPr/>
          </p:nvPicPr>
          <p:blipFill rotWithShape="1">
            <a:blip r:embed="rId7">
              <a:extLst>
                <a:ext uri="{28A0092B-C50C-407E-A947-70E740481C1C}">
                  <a14:useLocalDpi xmlns:a14="http://schemas.microsoft.com/office/drawing/2010/main" val="0"/>
                </a:ext>
              </a:extLst>
            </a:blip>
            <a:srcRect l="10025" r="8186"/>
            <a:stretch/>
          </p:blipFill>
          <p:spPr bwMode="auto">
            <a:xfrm>
              <a:off x="6124244" y="2432312"/>
              <a:ext cx="1419556" cy="195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Rectangle 18" title="Image of 5 different mobility aids"/>
          <p:cNvSpPr/>
          <p:nvPr/>
        </p:nvSpPr>
        <p:spPr>
          <a:xfrm>
            <a:off x="4985084" y="1298222"/>
            <a:ext cx="4003694" cy="5037667"/>
          </a:xfrm>
          <a:prstGeom prst="rect">
            <a:avLst/>
          </a:prstGeom>
          <a:solidFill>
            <a:schemeClr val="bg1">
              <a:lumMod val="75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40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ssistance: Mobility Aids – Wheelchair">
            <a:extLst>
              <a:ext uri="{FF2B5EF4-FFF2-40B4-BE49-F238E27FC236}">
                <a16:creationId xmlns:a16="http://schemas.microsoft.com/office/drawing/2014/main" id="{018F7632-9433-4C2F-BB52-D082AC367D40}"/>
              </a:ext>
            </a:extLst>
          </p:cNvPr>
          <p:cNvSpPr>
            <a:spLocks noGrp="1"/>
          </p:cNvSpPr>
          <p:nvPr>
            <p:ph type="title"/>
          </p:nvPr>
        </p:nvSpPr>
        <p:spPr/>
        <p:txBody>
          <a:bodyPr>
            <a:normAutofit fontScale="90000"/>
          </a:bodyPr>
          <a:lstStyle/>
          <a:p>
            <a:pPr lvl="0">
              <a:spcBef>
                <a:spcPts val="0"/>
              </a:spcBef>
            </a:pPr>
            <a:br>
              <a:rPr lang="en-US" sz="4000" dirty="0">
                <a:solidFill>
                  <a:prstClr val="black"/>
                </a:solidFill>
                <a:latin typeface="Arial" pitchFamily="34" charset="0"/>
                <a:ea typeface="+mn-ea"/>
                <a:cs typeface="Arial" pitchFamily="34" charset="0"/>
              </a:rPr>
            </a:br>
            <a:r>
              <a:rPr lang="en-US" sz="4000" dirty="0">
                <a:solidFill>
                  <a:prstClr val="black"/>
                </a:solidFill>
                <a:latin typeface="Arial" pitchFamily="34" charset="0"/>
                <a:ea typeface="+mn-ea"/>
                <a:cs typeface="Arial" pitchFamily="34" charset="0"/>
              </a:rPr>
              <a:t>Assistance: Mobility Aids – </a:t>
            </a:r>
            <a:br>
              <a:rPr lang="en-US" sz="4000" dirty="0">
                <a:solidFill>
                  <a:prstClr val="black"/>
                </a:solidFill>
                <a:latin typeface="Arial" pitchFamily="34" charset="0"/>
                <a:ea typeface="+mn-ea"/>
                <a:cs typeface="Arial" pitchFamily="34" charset="0"/>
              </a:rPr>
            </a:br>
            <a:r>
              <a:rPr lang="en-US" sz="4000" dirty="0">
                <a:solidFill>
                  <a:prstClr val="black"/>
                </a:solidFill>
                <a:latin typeface="Arial" pitchFamily="34" charset="0"/>
                <a:ea typeface="+mn-ea"/>
                <a:cs typeface="Arial" pitchFamily="34" charset="0"/>
              </a:rPr>
              <a:t>Manual (non-powered) Wheelchair</a:t>
            </a:r>
            <a:br>
              <a:rPr lang="en-US" sz="3600" dirty="0">
                <a:solidFill>
                  <a:prstClr val="black"/>
                </a:solidFill>
                <a:latin typeface="Arial" pitchFamily="34" charset="0"/>
                <a:ea typeface="+mn-ea"/>
                <a:cs typeface="Arial" pitchFamily="34" charset="0"/>
              </a:rPr>
            </a:br>
            <a:endParaRPr lang="en-US" dirty="0"/>
          </a:p>
        </p:txBody>
      </p:sp>
      <p:sp>
        <p:nvSpPr>
          <p:cNvPr id="68612" name="Rectangle 4"/>
          <p:cNvSpPr>
            <a:spLocks noGrp="1" noChangeArrowheads="1"/>
          </p:cNvSpPr>
          <p:nvPr>
            <p:ph type="body" sz="half" idx="4294967295"/>
          </p:nvPr>
        </p:nvSpPr>
        <p:spPr>
          <a:xfrm>
            <a:off x="0" y="1771650"/>
            <a:ext cx="6683375" cy="4891088"/>
          </a:xfrm>
        </p:spPr>
        <p:txBody>
          <a:bodyPr>
            <a:noAutofit/>
          </a:bodyPr>
          <a:lstStyle/>
          <a:p>
            <a:pPr>
              <a:spcBef>
                <a:spcPts val="0"/>
              </a:spcBef>
              <a:spcAft>
                <a:spcPts val="1200"/>
              </a:spcAft>
            </a:pPr>
            <a:r>
              <a:rPr lang="en-US" sz="3000" dirty="0"/>
              <a:t>Always use chair grips where available; never let go when you are in control</a:t>
            </a:r>
          </a:p>
          <a:p>
            <a:pPr>
              <a:spcBef>
                <a:spcPts val="0"/>
              </a:spcBef>
              <a:spcAft>
                <a:spcPts val="1200"/>
              </a:spcAft>
            </a:pPr>
            <a:r>
              <a:rPr lang="en-US" sz="3000" dirty="0"/>
              <a:t>Set chair brakes when you must let go to do complementary functions</a:t>
            </a:r>
          </a:p>
          <a:p>
            <a:pPr>
              <a:spcBef>
                <a:spcPts val="0"/>
              </a:spcBef>
              <a:spcAft>
                <a:spcPts val="1200"/>
              </a:spcAft>
            </a:pPr>
            <a:r>
              <a:rPr lang="en-US" sz="3000" dirty="0"/>
              <a:t>Lock/secure wheelchairs (and other devices) in position for transport</a:t>
            </a:r>
          </a:p>
          <a:p>
            <a:pPr>
              <a:spcBef>
                <a:spcPts val="0"/>
              </a:spcBef>
              <a:spcAft>
                <a:spcPts val="1200"/>
              </a:spcAft>
            </a:pPr>
            <a:r>
              <a:rPr lang="en-US" sz="3000" dirty="0"/>
              <a:t>Never lift a chair by arms, footrests or wheels</a:t>
            </a:r>
          </a:p>
          <a:p>
            <a:pPr>
              <a:spcBef>
                <a:spcPts val="0"/>
              </a:spcBef>
              <a:spcAft>
                <a:spcPts val="1200"/>
              </a:spcAft>
            </a:pPr>
            <a:r>
              <a:rPr lang="en-US" sz="3000" dirty="0"/>
              <a:t>Stand downside of chair when assisting</a:t>
            </a:r>
          </a:p>
        </p:txBody>
      </p:sp>
      <p:pic>
        <p:nvPicPr>
          <p:cNvPr id="11266" name="Picture 2" title="Clipart wheelchai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946" y="3243722"/>
            <a:ext cx="2141140" cy="194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08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281"/>
            <a:ext cx="7772400" cy="907200"/>
          </a:xfrm>
        </p:spPr>
        <p:txBody>
          <a:bodyPr>
            <a:normAutofit/>
          </a:bodyPr>
          <a:lstStyle/>
          <a:p>
            <a:pPr lvl="0"/>
            <a:r>
              <a:rPr lang="en-US" dirty="0">
                <a:latin typeface="+mn-lt"/>
                <a:cs typeface="Arial" pitchFamily="34" charset="0"/>
              </a:rPr>
              <a:t>Interaction - Visual Disabilities</a:t>
            </a:r>
          </a:p>
        </p:txBody>
      </p:sp>
      <p:sp>
        <p:nvSpPr>
          <p:cNvPr id="3" name="Subtitle 2"/>
          <p:cNvSpPr>
            <a:spLocks noGrp="1"/>
          </p:cNvSpPr>
          <p:nvPr>
            <p:ph type="subTitle" idx="1"/>
          </p:nvPr>
        </p:nvSpPr>
        <p:spPr>
          <a:xfrm>
            <a:off x="446567" y="1304641"/>
            <a:ext cx="8335926" cy="2406582"/>
          </a:xfrm>
        </p:spPr>
        <p:txBody>
          <a:bodyPr>
            <a:noAutofit/>
          </a:bodyPr>
          <a:lstStyle/>
          <a:p>
            <a:pPr marL="457200" lvl="0" indent="-457200" algn="l">
              <a:spcBef>
                <a:spcPts val="0"/>
              </a:spcBef>
              <a:spcAft>
                <a:spcPts val="1200"/>
              </a:spcAft>
              <a:buFont typeface="Arial" pitchFamily="34" charset="0"/>
              <a:buChar char="•"/>
            </a:pPr>
            <a:r>
              <a:rPr lang="en-US" sz="3000" dirty="0">
                <a:solidFill>
                  <a:prstClr val="black"/>
                </a:solidFill>
                <a:cs typeface="Arial" pitchFamily="34" charset="0"/>
              </a:rPr>
              <a:t>Introduce yourself</a:t>
            </a:r>
          </a:p>
          <a:p>
            <a:pPr marL="457200" lvl="0" indent="-457200" algn="l">
              <a:spcBef>
                <a:spcPts val="0"/>
              </a:spcBef>
              <a:spcAft>
                <a:spcPts val="1200"/>
              </a:spcAft>
              <a:buFont typeface="Arial" pitchFamily="34" charset="0"/>
              <a:buChar char="•"/>
            </a:pPr>
            <a:r>
              <a:rPr lang="en-US" sz="3000" dirty="0">
                <a:solidFill>
                  <a:prstClr val="black"/>
                </a:solidFill>
                <a:cs typeface="Arial" pitchFamily="34" charset="0"/>
              </a:rPr>
              <a:t>Offer your assistance (“Let me know if I can be of assistance.”), but do not help unless the individual says you can</a:t>
            </a:r>
          </a:p>
        </p:txBody>
      </p:sp>
      <p:sp>
        <p:nvSpPr>
          <p:cNvPr id="6" name="Subtitle 2"/>
          <p:cNvSpPr txBox="1">
            <a:spLocks/>
          </p:cNvSpPr>
          <p:nvPr/>
        </p:nvSpPr>
        <p:spPr>
          <a:xfrm>
            <a:off x="3007448" y="3565896"/>
            <a:ext cx="5917544" cy="31143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lvl="0" indent="-457200" algn="l">
              <a:spcBef>
                <a:spcPts val="0"/>
              </a:spcBef>
              <a:spcAft>
                <a:spcPts val="1200"/>
              </a:spcAft>
              <a:buFont typeface="Arial" pitchFamily="34" charset="0"/>
              <a:buChar char="•"/>
            </a:pPr>
            <a:r>
              <a:rPr lang="en-US" sz="3000" dirty="0">
                <a:solidFill>
                  <a:prstClr val="black"/>
                </a:solidFill>
                <a:cs typeface="Arial" pitchFamily="34" charset="0"/>
              </a:rPr>
              <a:t>To guide the person, let him or her take your arm -  Do not grab the person’s arm or their cane</a:t>
            </a:r>
          </a:p>
          <a:p>
            <a:pPr marL="457200" lvl="0" indent="-457200" algn="l">
              <a:spcBef>
                <a:spcPts val="0"/>
              </a:spcBef>
              <a:spcAft>
                <a:spcPts val="1200"/>
              </a:spcAft>
              <a:buFont typeface="Arial" pitchFamily="34" charset="0"/>
              <a:buChar char="•"/>
            </a:pPr>
            <a:r>
              <a:rPr lang="en-US" sz="3000" dirty="0">
                <a:solidFill>
                  <a:prstClr val="black"/>
                </a:solidFill>
                <a:cs typeface="Arial" pitchFamily="34" charset="0"/>
              </a:rPr>
              <a:t>Identify obstacles as you approach them and tell how to navigate them</a:t>
            </a:r>
          </a:p>
        </p:txBody>
      </p:sp>
      <p:pic>
        <p:nvPicPr>
          <p:cNvPr id="5" name="Picture 4" title="Image of blind man crossing the street."/>
          <p:cNvPicPr>
            <a:picLocks noChangeAspect="1"/>
          </p:cNvPicPr>
          <p:nvPr/>
        </p:nvPicPr>
        <p:blipFill>
          <a:blip r:embed="rId3"/>
          <a:stretch>
            <a:fillRect/>
          </a:stretch>
        </p:blipFill>
        <p:spPr>
          <a:xfrm>
            <a:off x="685800" y="3711223"/>
            <a:ext cx="1990504" cy="2801729"/>
          </a:xfrm>
          <a:prstGeom prst="rect">
            <a:avLst/>
          </a:prstGeom>
        </p:spPr>
      </p:pic>
    </p:spTree>
    <p:extLst>
      <p:ext uri="{BB962C8B-B14F-4D97-AF65-F5344CB8AC3E}">
        <p14:creationId xmlns:p14="http://schemas.microsoft.com/office/powerpoint/2010/main" val="300766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3760"/>
            <a:ext cx="8229600" cy="5484240"/>
          </a:xfrm>
        </p:spPr>
        <p:txBody>
          <a:bodyPr>
            <a:noAutofit/>
          </a:bodyPr>
          <a:lstStyle/>
          <a:p>
            <a:pPr lvl="0">
              <a:spcBef>
                <a:spcPts val="0"/>
              </a:spcBef>
              <a:spcAft>
                <a:spcPts val="1200"/>
              </a:spcAft>
            </a:pPr>
            <a:r>
              <a:rPr lang="en-US" sz="3000" dirty="0">
                <a:solidFill>
                  <a:prstClr val="black"/>
                </a:solidFill>
              </a:rPr>
              <a:t>Use a normal tone and speed of voice and speak directly to the person.  </a:t>
            </a:r>
          </a:p>
          <a:p>
            <a:pPr lvl="0">
              <a:spcBef>
                <a:spcPts val="0"/>
              </a:spcBef>
              <a:spcAft>
                <a:spcPts val="1200"/>
              </a:spcAft>
            </a:pPr>
            <a:endParaRPr lang="en-US" sz="2000" dirty="0">
              <a:solidFill>
                <a:prstClr val="black"/>
              </a:solidFill>
            </a:endParaRPr>
          </a:p>
          <a:p>
            <a:pPr lvl="0">
              <a:spcBef>
                <a:spcPts val="0"/>
              </a:spcBef>
              <a:spcAft>
                <a:spcPts val="1200"/>
              </a:spcAft>
            </a:pPr>
            <a:r>
              <a:rPr lang="en-US" sz="3000" dirty="0">
                <a:solidFill>
                  <a:prstClr val="black"/>
                </a:solidFill>
              </a:rPr>
              <a:t>When giving directions, be as clear and specific as possible. </a:t>
            </a:r>
          </a:p>
          <a:p>
            <a:pPr lvl="0">
              <a:spcBef>
                <a:spcPts val="0"/>
              </a:spcBef>
              <a:spcAft>
                <a:spcPts val="1200"/>
              </a:spcAft>
            </a:pPr>
            <a:endParaRPr lang="en-US" sz="2000" dirty="0">
              <a:solidFill>
                <a:prstClr val="black"/>
              </a:solidFill>
            </a:endParaRPr>
          </a:p>
          <a:p>
            <a:pPr lvl="0">
              <a:spcBef>
                <a:spcPts val="0"/>
              </a:spcBef>
              <a:spcAft>
                <a:spcPts val="1200"/>
              </a:spcAft>
            </a:pPr>
            <a:r>
              <a:rPr lang="en-US" sz="3000" dirty="0">
                <a:solidFill>
                  <a:prstClr val="black"/>
                </a:solidFill>
              </a:rPr>
              <a:t>When guiding the person to a seat, simply guide the hand to the back of the seat, then describe the seat.</a:t>
            </a:r>
            <a:endParaRPr lang="en-US" sz="3000" dirty="0">
              <a:solidFill>
                <a:prstClr val="black"/>
              </a:solidFill>
              <a:latin typeface="Arial Narrow" pitchFamily="34" charset="0"/>
            </a:endParaRPr>
          </a:p>
        </p:txBody>
      </p:sp>
      <p:sp>
        <p:nvSpPr>
          <p:cNvPr id="6" name="Title 1"/>
          <p:cNvSpPr>
            <a:spLocks noGrp="1"/>
          </p:cNvSpPr>
          <p:nvPr>
            <p:ph type="title"/>
          </p:nvPr>
        </p:nvSpPr>
        <p:spPr>
          <a:xfrm>
            <a:off x="457200" y="274638"/>
            <a:ext cx="8229600" cy="865842"/>
          </a:xfrm>
        </p:spPr>
        <p:txBody>
          <a:bodyPr>
            <a:normAutofit/>
          </a:bodyPr>
          <a:lstStyle/>
          <a:p>
            <a:pPr lvl="0"/>
            <a:r>
              <a:rPr lang="en-US" sz="4400" dirty="0">
                <a:latin typeface="+mn-lt"/>
                <a:cs typeface="Arial" pitchFamily="34" charset="0"/>
              </a:rPr>
              <a:t>Interaction - Visual </a:t>
            </a:r>
            <a:r>
              <a:rPr lang="en-US" dirty="0">
                <a:cs typeface="Arial" pitchFamily="34" charset="0"/>
              </a:rPr>
              <a:t>Disabilities</a:t>
            </a:r>
            <a:endParaRPr lang="en-US" sz="4400" dirty="0">
              <a:latin typeface="+mn-lt"/>
              <a:cs typeface="Arial" pitchFamily="34" charset="0"/>
            </a:endParaRPr>
          </a:p>
        </p:txBody>
      </p:sp>
    </p:spTree>
    <p:extLst>
      <p:ext uri="{BB962C8B-B14F-4D97-AF65-F5344CB8AC3E}">
        <p14:creationId xmlns:p14="http://schemas.microsoft.com/office/powerpoint/2010/main" val="218615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10739-8909-42DF-91FE-441F28293500}"/>
              </a:ext>
            </a:extLst>
          </p:cNvPr>
          <p:cNvSpPr>
            <a:spLocks noGrp="1"/>
          </p:cNvSpPr>
          <p:nvPr>
            <p:ph type="title"/>
          </p:nvPr>
        </p:nvSpPr>
        <p:spPr/>
        <p:txBody>
          <a:bodyPr>
            <a:normAutofit fontScale="90000"/>
          </a:bodyPr>
          <a:lstStyle/>
          <a:p>
            <a:pPr lvl="0">
              <a:spcBef>
                <a:spcPts val="0"/>
              </a:spcBef>
            </a:pPr>
            <a:br>
              <a:rPr lang="en-US" sz="3600" dirty="0">
                <a:solidFill>
                  <a:prstClr val="black"/>
                </a:solidFill>
                <a:latin typeface="Arial" panose="020B0604020202020204" pitchFamily="34" charset="0"/>
                <a:ea typeface="+mn-ea"/>
                <a:cs typeface="Arial" panose="020B0604020202020204" pitchFamily="34" charset="0"/>
              </a:rPr>
            </a:br>
            <a:r>
              <a:rPr lang="en-US" sz="3600" dirty="0">
                <a:solidFill>
                  <a:prstClr val="black"/>
                </a:solidFill>
                <a:latin typeface="Arial" panose="020B0604020202020204" pitchFamily="34" charset="0"/>
                <a:ea typeface="+mn-ea"/>
                <a:cs typeface="Arial" panose="020B0604020202020204" pitchFamily="34" charset="0"/>
              </a:rPr>
              <a:t>Interaction - Visual Disabilities</a:t>
            </a:r>
            <a:br>
              <a:rPr lang="en-US" sz="1800" dirty="0">
                <a:solidFill>
                  <a:prstClr val="black"/>
                </a:solidFill>
                <a:ea typeface="+mn-ea"/>
                <a:cs typeface="Arial" pitchFamily="34" charset="0"/>
              </a:rPr>
            </a:br>
            <a:endParaRPr lang="en-US" dirty="0"/>
          </a:p>
        </p:txBody>
      </p:sp>
      <p:sp>
        <p:nvSpPr>
          <p:cNvPr id="3" name="Subtitle 2"/>
          <p:cNvSpPr>
            <a:spLocks noGrp="1"/>
          </p:cNvSpPr>
          <p:nvPr>
            <p:ph type="subTitle" idx="4294967295"/>
          </p:nvPr>
        </p:nvSpPr>
        <p:spPr>
          <a:xfrm>
            <a:off x="0" y="1373188"/>
            <a:ext cx="8229600" cy="2428875"/>
          </a:xfrm>
        </p:spPr>
        <p:txBody>
          <a:bodyPr>
            <a:normAutofit fontScale="92500"/>
          </a:bodyPr>
          <a:lstStyle/>
          <a:p>
            <a:pPr marL="457200" lvl="0" indent="-457200" algn="l">
              <a:spcBef>
                <a:spcPts val="0"/>
              </a:spcBef>
              <a:spcAft>
                <a:spcPts val="1200"/>
              </a:spcAft>
              <a:buFont typeface="Arial"/>
              <a:buChar char="•"/>
            </a:pPr>
            <a:r>
              <a:rPr lang="en-US" sz="3000" dirty="0">
                <a:solidFill>
                  <a:schemeClr val="tx1"/>
                </a:solidFill>
              </a:rPr>
              <a:t>Service animals are not pets; you should never interact with a service animal.</a:t>
            </a:r>
          </a:p>
          <a:p>
            <a:pPr marL="457200" lvl="0" indent="-457200" algn="l">
              <a:spcBef>
                <a:spcPts val="0"/>
              </a:spcBef>
              <a:spcAft>
                <a:spcPts val="1200"/>
              </a:spcAft>
              <a:buFont typeface="Arial"/>
              <a:buChar char="•"/>
            </a:pPr>
            <a:r>
              <a:rPr lang="en-US" sz="3000" dirty="0">
                <a:solidFill>
                  <a:schemeClr val="tx1"/>
                </a:solidFill>
              </a:rPr>
              <a:t>Use common sense and sensitivity. Do not lower your expectations of what the blind person can do.</a:t>
            </a:r>
          </a:p>
          <a:p>
            <a:pPr marL="342900" indent="-342900" algn="l">
              <a:buFont typeface="Arial" pitchFamily="34" charset="0"/>
              <a:buChar char="•"/>
            </a:pPr>
            <a:endParaRPr lang="en-US" sz="2000" dirty="0">
              <a:solidFill>
                <a:schemeClr val="tx1"/>
              </a:solidFill>
            </a:endParaRPr>
          </a:p>
        </p:txBody>
      </p:sp>
      <p:pic>
        <p:nvPicPr>
          <p:cNvPr id="2" name="Picture 1" descr="Visual.png" title="Clipart of ey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27" y="4162793"/>
            <a:ext cx="2032365" cy="1617474"/>
          </a:xfrm>
          <a:prstGeom prst="rect">
            <a:avLst/>
          </a:prstGeom>
        </p:spPr>
      </p:pic>
      <p:pic>
        <p:nvPicPr>
          <p:cNvPr id="13314" name="Picture 2" title="Clipart d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220" y="3891887"/>
            <a:ext cx="2688908" cy="210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7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6474B2-0151-4107-9E8F-0856F54F7B19}"/>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Interaction – Hearing Disabilities</a:t>
            </a:r>
          </a:p>
        </p:txBody>
      </p:sp>
      <p:sp>
        <p:nvSpPr>
          <p:cNvPr id="3" name="Subtitle 2"/>
          <p:cNvSpPr>
            <a:spLocks noGrp="1"/>
          </p:cNvSpPr>
          <p:nvPr>
            <p:ph type="subTitle" idx="4294967295"/>
          </p:nvPr>
        </p:nvSpPr>
        <p:spPr>
          <a:xfrm>
            <a:off x="0" y="1397000"/>
            <a:ext cx="6034088" cy="5338763"/>
          </a:xfrm>
          <a:prstGeom prst="rect">
            <a:avLst/>
          </a:prstGeom>
        </p:spPr>
        <p:txBody>
          <a:bodyPr>
            <a:noAutofit/>
          </a:bodyPr>
          <a:lstStyle/>
          <a:p>
            <a:pPr marL="457200" lvl="0" indent="-457200" algn="l">
              <a:spcBef>
                <a:spcPts val="0"/>
              </a:spcBef>
              <a:spcAft>
                <a:spcPts val="1200"/>
              </a:spcAft>
              <a:buFont typeface="Arial"/>
              <a:buChar char="•"/>
            </a:pPr>
            <a:r>
              <a:rPr lang="en-US" sz="3000" dirty="0">
                <a:solidFill>
                  <a:prstClr val="black"/>
                </a:solidFill>
              </a:rPr>
              <a:t>Provide a clear view of your mouth - waving your hands or holding something in front of your lips makes lip reading impossible </a:t>
            </a:r>
          </a:p>
          <a:p>
            <a:pPr marL="457200" lvl="0" indent="-457200" algn="l">
              <a:spcBef>
                <a:spcPts val="0"/>
              </a:spcBef>
              <a:spcAft>
                <a:spcPts val="1200"/>
              </a:spcAft>
              <a:buFont typeface="Arial"/>
              <a:buChar char="•"/>
            </a:pPr>
            <a:r>
              <a:rPr lang="en-US" sz="3000" dirty="0">
                <a:solidFill>
                  <a:prstClr val="black"/>
                </a:solidFill>
              </a:rPr>
              <a:t>Introduce yourself</a:t>
            </a:r>
          </a:p>
          <a:p>
            <a:pPr marL="457200" lvl="0" indent="-457200" algn="l">
              <a:spcBef>
                <a:spcPts val="0"/>
              </a:spcBef>
              <a:spcAft>
                <a:spcPts val="1200"/>
              </a:spcAft>
              <a:buFont typeface="Arial"/>
              <a:buChar char="•"/>
            </a:pPr>
            <a:r>
              <a:rPr lang="en-US" sz="3000" dirty="0">
                <a:solidFill>
                  <a:prstClr val="black"/>
                </a:solidFill>
              </a:rPr>
              <a:t>Use a normal tone unless you are asked to raise your voice</a:t>
            </a:r>
          </a:p>
          <a:p>
            <a:pPr marL="457200" lvl="0" indent="-457200" algn="l">
              <a:spcBef>
                <a:spcPts val="0"/>
              </a:spcBef>
              <a:spcAft>
                <a:spcPts val="1200"/>
              </a:spcAft>
              <a:buFont typeface="Arial"/>
              <a:buChar char="•"/>
            </a:pPr>
            <a:r>
              <a:rPr lang="en-US" sz="3000" dirty="0">
                <a:solidFill>
                  <a:prstClr val="black"/>
                </a:solidFill>
              </a:rPr>
              <a:t>Speak clearly and distinctly, but do not exaggerate; Use normal speed unless asked to slow down</a:t>
            </a:r>
          </a:p>
          <a:p>
            <a:pPr algn="l"/>
            <a:endParaRPr lang="en-US" dirty="0">
              <a:solidFill>
                <a:schemeClr val="tx1"/>
              </a:solidFill>
            </a:endParaRPr>
          </a:p>
        </p:txBody>
      </p:sp>
      <p:pic>
        <p:nvPicPr>
          <p:cNvPr id="4" name="Picture 3" title="Clipart of deaf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520" y="1744233"/>
            <a:ext cx="1478280" cy="155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title="Shouting not Necessary!"/>
          <p:cNvSpPr txBox="1"/>
          <p:nvPr/>
        </p:nvSpPr>
        <p:spPr>
          <a:xfrm>
            <a:off x="6858000" y="3730090"/>
            <a:ext cx="2046111" cy="1569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dirty="0"/>
              <a:t>Shouting Not Necessary!</a:t>
            </a:r>
          </a:p>
        </p:txBody>
      </p:sp>
    </p:spTree>
    <p:extLst>
      <p:ext uri="{BB962C8B-B14F-4D97-AF65-F5344CB8AC3E}">
        <p14:creationId xmlns:p14="http://schemas.microsoft.com/office/powerpoint/2010/main" val="403510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47BF8C-F918-417D-A504-AE372A1ABE0C}"/>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Interaction – Hearing Disabilities </a:t>
            </a:r>
          </a:p>
        </p:txBody>
      </p:sp>
      <p:sp>
        <p:nvSpPr>
          <p:cNvPr id="2" name="Rounded Rectangle 1" descr="Speak directly to the person, instead of from the side or back of the person. Always speak directly to them, even if there is an interpreter."/>
          <p:cNvSpPr/>
          <p:nvPr/>
        </p:nvSpPr>
        <p:spPr>
          <a:xfrm>
            <a:off x="457200" y="1373760"/>
            <a:ext cx="8404578" cy="1448462"/>
          </a:xfrm>
          <a:prstGeom prst="roundRect">
            <a:avLst/>
          </a:prstGeom>
          <a:solidFill>
            <a:srgbClr val="008000">
              <a:alpha val="20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0" y="1373188"/>
            <a:ext cx="8229600" cy="5484812"/>
          </a:xfrm>
        </p:spPr>
        <p:txBody>
          <a:bodyPr>
            <a:noAutofit/>
          </a:bodyPr>
          <a:lstStyle/>
          <a:p>
            <a:pPr lvl="0">
              <a:spcBef>
                <a:spcPts val="0"/>
              </a:spcBef>
              <a:spcAft>
                <a:spcPts val="1200"/>
              </a:spcAft>
            </a:pPr>
            <a:r>
              <a:rPr lang="en-US" sz="3000" dirty="0">
                <a:solidFill>
                  <a:prstClr val="black"/>
                </a:solidFill>
              </a:rPr>
              <a:t>Speak directly to the person, instead of from the side or back of the person.  Always speak directly to them, even if there is an interpreter</a:t>
            </a:r>
          </a:p>
          <a:p>
            <a:pPr lvl="0">
              <a:spcBef>
                <a:spcPts val="0"/>
              </a:spcBef>
              <a:spcAft>
                <a:spcPts val="1200"/>
              </a:spcAft>
            </a:pPr>
            <a:r>
              <a:rPr lang="en-US" sz="3000" dirty="0">
                <a:solidFill>
                  <a:prstClr val="black"/>
                </a:solidFill>
              </a:rPr>
              <a:t>When talking, try not to stand with a bright light source behind you (like a window)</a:t>
            </a:r>
          </a:p>
          <a:p>
            <a:pPr lvl="0">
              <a:spcBef>
                <a:spcPts val="0"/>
              </a:spcBef>
              <a:spcAft>
                <a:spcPts val="1200"/>
              </a:spcAft>
            </a:pPr>
            <a:r>
              <a:rPr lang="en-US" sz="3000" dirty="0">
                <a:solidFill>
                  <a:prstClr val="black"/>
                </a:solidFill>
              </a:rPr>
              <a:t>Because persons with hearing impairment cannot hear subtle changes in tone which may indicate sarcasm or seriousness, many will rely on your facial expressions, gestures and body movement to understand you</a:t>
            </a:r>
          </a:p>
          <a:p>
            <a:pPr marL="0" lvl="0" indent="0">
              <a:buNone/>
            </a:pPr>
            <a:endParaRPr lang="en-US" sz="2400" dirty="0"/>
          </a:p>
        </p:txBody>
      </p:sp>
    </p:spTree>
    <p:extLst>
      <p:ext uri="{BB962C8B-B14F-4D97-AF65-F5344CB8AC3E}">
        <p14:creationId xmlns:p14="http://schemas.microsoft.com/office/powerpoint/2010/main" val="165037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normAutofit fontScale="90000"/>
          </a:bodyPr>
          <a:lstStyle/>
          <a:p>
            <a:r>
              <a:rPr lang="en-US" dirty="0"/>
              <a:t>Americans with Disabilities Act (ADA)</a:t>
            </a:r>
          </a:p>
        </p:txBody>
      </p:sp>
      <p:sp>
        <p:nvSpPr>
          <p:cNvPr id="3" name="Content Placeholder 2"/>
          <p:cNvSpPr>
            <a:spLocks noGrp="1"/>
          </p:cNvSpPr>
          <p:nvPr>
            <p:ph idx="1"/>
          </p:nvPr>
        </p:nvSpPr>
        <p:spPr>
          <a:xfrm>
            <a:off x="3070090" y="1427594"/>
            <a:ext cx="5616709" cy="5303406"/>
          </a:xfrm>
        </p:spPr>
        <p:txBody>
          <a:bodyPr>
            <a:normAutofit/>
          </a:bodyPr>
          <a:lstStyle/>
          <a:p>
            <a:pPr>
              <a:lnSpc>
                <a:spcPct val="110000"/>
              </a:lnSpc>
              <a:spcBef>
                <a:spcPts val="0"/>
              </a:spcBef>
              <a:spcAft>
                <a:spcPts val="1200"/>
              </a:spcAft>
            </a:pPr>
            <a:r>
              <a:rPr lang="en-US" sz="3000" dirty="0"/>
              <a:t>Original ADA legislation – July, 1990</a:t>
            </a:r>
          </a:p>
          <a:p>
            <a:pPr>
              <a:lnSpc>
                <a:spcPct val="110000"/>
              </a:lnSpc>
              <a:spcBef>
                <a:spcPts val="0"/>
              </a:spcBef>
              <a:spcAft>
                <a:spcPts val="1200"/>
              </a:spcAft>
            </a:pPr>
            <a:r>
              <a:rPr lang="en-US" sz="3000" dirty="0"/>
              <a:t>Protection against discrimination in employment, public services, and public accommodations</a:t>
            </a:r>
          </a:p>
          <a:p>
            <a:pPr marL="803275" lvl="1" indent="-457200">
              <a:lnSpc>
                <a:spcPct val="110000"/>
              </a:lnSpc>
              <a:spcBef>
                <a:spcPts val="0"/>
              </a:spcBef>
              <a:spcAft>
                <a:spcPts val="1200"/>
              </a:spcAft>
            </a:pPr>
            <a:r>
              <a:rPr lang="en-US" dirty="0"/>
              <a:t>Includes specific transportation provisions for motorcoach transportation providers and training requirements for motorcoach operators</a:t>
            </a:r>
          </a:p>
        </p:txBody>
      </p:sp>
      <p:pic>
        <p:nvPicPr>
          <p:cNvPr id="4" name="Picture 3" descr="ADA.png" title="Americans with Disabilites A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53" y="2234852"/>
            <a:ext cx="2797837" cy="2757868"/>
          </a:xfrm>
          <a:prstGeom prst="rect">
            <a:avLst/>
          </a:prstGeom>
        </p:spPr>
      </p:pic>
    </p:spTree>
    <p:extLst>
      <p:ext uri="{BB962C8B-B14F-4D97-AF65-F5344CB8AC3E}">
        <p14:creationId xmlns:p14="http://schemas.microsoft.com/office/powerpoint/2010/main" val="171927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9531-38F5-4908-B0F4-32E1CE41BB15}"/>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Interaction – Hearing Disabilities </a:t>
            </a:r>
          </a:p>
        </p:txBody>
      </p:sp>
      <p:sp>
        <p:nvSpPr>
          <p:cNvPr id="3" name="Content Placeholder 2"/>
          <p:cNvSpPr>
            <a:spLocks noGrp="1"/>
          </p:cNvSpPr>
          <p:nvPr>
            <p:ph idx="4294967295"/>
          </p:nvPr>
        </p:nvSpPr>
        <p:spPr>
          <a:xfrm>
            <a:off x="3330575" y="1530350"/>
            <a:ext cx="5813425" cy="5003800"/>
          </a:xfrm>
        </p:spPr>
        <p:txBody>
          <a:bodyPr>
            <a:noAutofit/>
          </a:bodyPr>
          <a:lstStyle/>
          <a:p>
            <a:pPr lvl="0">
              <a:spcBef>
                <a:spcPts val="0"/>
              </a:spcBef>
              <a:spcAft>
                <a:spcPts val="1200"/>
              </a:spcAft>
            </a:pPr>
            <a:r>
              <a:rPr lang="en-US" sz="3000" dirty="0">
                <a:solidFill>
                  <a:prstClr val="black"/>
                </a:solidFill>
              </a:rPr>
              <a:t>Communicating is your goal; the method is not as important</a:t>
            </a:r>
          </a:p>
          <a:p>
            <a:pPr lvl="1">
              <a:spcBef>
                <a:spcPts val="0"/>
              </a:spcBef>
              <a:spcAft>
                <a:spcPts val="1200"/>
              </a:spcAft>
            </a:pPr>
            <a:r>
              <a:rPr lang="en-US" dirty="0">
                <a:solidFill>
                  <a:prstClr val="black"/>
                </a:solidFill>
              </a:rPr>
              <a:t>If you are having trouble understanding a person’s speech, ask him/her to repeat. Use paper and pen if difficulties persist</a:t>
            </a:r>
          </a:p>
          <a:p>
            <a:pPr lvl="0">
              <a:lnSpc>
                <a:spcPct val="110000"/>
              </a:lnSpc>
              <a:spcBef>
                <a:spcPts val="0"/>
              </a:spcBef>
              <a:spcAft>
                <a:spcPts val="1200"/>
              </a:spcAft>
            </a:pPr>
            <a:r>
              <a:rPr lang="en-US" sz="3000" dirty="0">
                <a:solidFill>
                  <a:prstClr val="black"/>
                </a:solidFill>
              </a:rPr>
              <a:t>Most hearing impaired people communicate by way of sign language</a:t>
            </a:r>
          </a:p>
        </p:txBody>
      </p:sp>
      <p:pic>
        <p:nvPicPr>
          <p:cNvPr id="15362" name="Picture 2" title="Clipart of sig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74" y="2230047"/>
            <a:ext cx="2537544" cy="312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15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889" y="228600"/>
            <a:ext cx="8197610" cy="1482119"/>
          </a:xfrm>
        </p:spPr>
        <p:txBody>
          <a:bodyPr>
            <a:normAutofit/>
          </a:bodyPr>
          <a:lstStyle/>
          <a:p>
            <a:r>
              <a:rPr lang="en-US" dirty="0">
                <a:cs typeface="Arial" pitchFamily="34" charset="0"/>
              </a:rPr>
              <a:t>Interaction – Cognitive/ Developmentally Disabled</a:t>
            </a:r>
          </a:p>
        </p:txBody>
      </p:sp>
      <p:sp>
        <p:nvSpPr>
          <p:cNvPr id="3" name="Subtitle 2"/>
          <p:cNvSpPr>
            <a:spLocks noGrp="1"/>
          </p:cNvSpPr>
          <p:nvPr>
            <p:ph type="subTitle" idx="1"/>
          </p:nvPr>
        </p:nvSpPr>
        <p:spPr>
          <a:xfrm>
            <a:off x="493890" y="2003777"/>
            <a:ext cx="8001502" cy="3266623"/>
          </a:xfrm>
        </p:spPr>
        <p:txBody>
          <a:bodyPr>
            <a:noAutofit/>
          </a:bodyPr>
          <a:lstStyle/>
          <a:p>
            <a:pPr marL="342900" indent="-342900" algn="l">
              <a:spcBef>
                <a:spcPts val="0"/>
              </a:spcBef>
              <a:spcAft>
                <a:spcPts val="1200"/>
              </a:spcAft>
              <a:buFont typeface="Arial"/>
              <a:buChar char="•"/>
            </a:pPr>
            <a:r>
              <a:rPr lang="en-US" sz="3000" dirty="0">
                <a:solidFill>
                  <a:schemeClr val="tx1"/>
                </a:solidFill>
              </a:rPr>
              <a:t>Introduce yourself</a:t>
            </a:r>
          </a:p>
          <a:p>
            <a:pPr marL="342900" lvl="0" indent="-342900" algn="l">
              <a:spcBef>
                <a:spcPts val="0"/>
              </a:spcBef>
              <a:spcAft>
                <a:spcPts val="1200"/>
              </a:spcAft>
              <a:buFont typeface="Arial" pitchFamily="34" charset="0"/>
              <a:buChar char="•"/>
            </a:pPr>
            <a:r>
              <a:rPr lang="en-US" sz="3000" dirty="0">
                <a:solidFill>
                  <a:schemeClr val="tx1"/>
                </a:solidFill>
              </a:rPr>
              <a:t>Keep your concepts clear and concise and use fewer complex sentences. </a:t>
            </a:r>
          </a:p>
          <a:p>
            <a:pPr marL="342900" lvl="0" indent="-342900" algn="l">
              <a:spcBef>
                <a:spcPts val="0"/>
              </a:spcBef>
              <a:spcAft>
                <a:spcPts val="1200"/>
              </a:spcAft>
              <a:buFont typeface="Arial" pitchFamily="34" charset="0"/>
              <a:buChar char="•"/>
            </a:pPr>
            <a:r>
              <a:rPr lang="en-US" sz="3000" dirty="0">
                <a:solidFill>
                  <a:schemeClr val="tx1"/>
                </a:solidFill>
              </a:rPr>
              <a:t>Interact with the person as a person, first. Talk to adults as adults, not as if they were children.</a:t>
            </a:r>
          </a:p>
          <a:p>
            <a:pPr lvl="0" algn="l"/>
            <a:endParaRPr lang="en-US" sz="1000" dirty="0">
              <a:solidFill>
                <a:schemeClr val="tx1"/>
              </a:solidFill>
            </a:endParaRPr>
          </a:p>
        </p:txBody>
      </p:sp>
      <p:sp>
        <p:nvSpPr>
          <p:cNvPr id="4" name="Rectangle 3"/>
          <p:cNvSpPr/>
          <p:nvPr/>
        </p:nvSpPr>
        <p:spPr>
          <a:xfrm>
            <a:off x="762000" y="4870142"/>
            <a:ext cx="5686778" cy="151670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2800" dirty="0">
                <a:solidFill>
                  <a:schemeClr val="tx1"/>
                </a:solidFill>
              </a:rPr>
              <a:t>It is inappropriate to change the inflection or tone of your voice.  </a:t>
            </a:r>
          </a:p>
        </p:txBody>
      </p:sp>
      <p:pic>
        <p:nvPicPr>
          <p:cNvPr id="5" name="Picture 4" descr="Mentally Disabled.png" title="Clipart of br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974" y="4870142"/>
            <a:ext cx="1532418" cy="1516701"/>
          </a:xfrm>
          <a:prstGeom prst="rect">
            <a:avLst/>
          </a:prstGeom>
        </p:spPr>
      </p:pic>
    </p:spTree>
    <p:extLst>
      <p:ext uri="{BB962C8B-B14F-4D97-AF65-F5344CB8AC3E}">
        <p14:creationId xmlns:p14="http://schemas.microsoft.com/office/powerpoint/2010/main" val="3467244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6962"/>
          </a:xfrm>
        </p:spPr>
        <p:txBody>
          <a:bodyPr>
            <a:noAutofit/>
          </a:bodyPr>
          <a:lstStyle/>
          <a:p>
            <a:pPr algn="r"/>
            <a:r>
              <a:rPr lang="en-US" dirty="0">
                <a:cs typeface="Arial" pitchFamily="34" charset="0"/>
              </a:rPr>
              <a:t>Interaction – Cognitive/ Developmentally Disabled</a:t>
            </a:r>
            <a:endParaRPr lang="en-US" dirty="0"/>
          </a:p>
        </p:txBody>
      </p:sp>
      <p:sp>
        <p:nvSpPr>
          <p:cNvPr id="3" name="Content Placeholder 2"/>
          <p:cNvSpPr>
            <a:spLocks noGrp="1"/>
          </p:cNvSpPr>
          <p:nvPr>
            <p:ph idx="1"/>
          </p:nvPr>
        </p:nvSpPr>
        <p:spPr>
          <a:xfrm>
            <a:off x="457200" y="2257777"/>
            <a:ext cx="8229600" cy="3926047"/>
          </a:xfrm>
        </p:spPr>
        <p:txBody>
          <a:bodyPr>
            <a:noAutofit/>
          </a:bodyPr>
          <a:lstStyle/>
          <a:p>
            <a:pPr lvl="0">
              <a:spcBef>
                <a:spcPts val="0"/>
              </a:spcBef>
              <a:spcAft>
                <a:spcPts val="1200"/>
              </a:spcAft>
            </a:pPr>
            <a:r>
              <a:rPr lang="en-US" sz="3000" dirty="0">
                <a:solidFill>
                  <a:prstClr val="black"/>
                </a:solidFill>
              </a:rPr>
              <a:t>Lack of response or a slow response does not necessarily mean the person is being rude to you; a person who is developmentally disabled may simply be slower to respond</a:t>
            </a:r>
          </a:p>
          <a:p>
            <a:pPr lvl="0">
              <a:spcBef>
                <a:spcPts val="0"/>
              </a:spcBef>
              <a:spcAft>
                <a:spcPts val="1200"/>
              </a:spcAft>
            </a:pPr>
            <a:r>
              <a:rPr lang="en-US" sz="3000" dirty="0">
                <a:solidFill>
                  <a:prstClr val="black"/>
                </a:solidFill>
              </a:rPr>
              <a:t>You may think someone needs help doing something, but he or she may prefer to do it without help - </a:t>
            </a:r>
            <a:r>
              <a:rPr lang="en-US" sz="3000" u="sng" dirty="0">
                <a:solidFill>
                  <a:prstClr val="black"/>
                </a:solidFill>
              </a:rPr>
              <a:t>Ask first!</a:t>
            </a:r>
            <a:endParaRPr lang="en-US" sz="3000" u="sng" dirty="0">
              <a:solidFill>
                <a:prstClr val="black"/>
              </a:solidFill>
              <a:latin typeface="Arial Narrow" pitchFamily="34" charset="0"/>
            </a:endParaRPr>
          </a:p>
        </p:txBody>
      </p:sp>
      <p:pic>
        <p:nvPicPr>
          <p:cNvPr id="7" name="Picture 6" descr="Mentally Disabled.png" title="Mentally Disabled Clipa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74638"/>
            <a:ext cx="1532418" cy="1516701"/>
          </a:xfrm>
          <a:prstGeom prst="rect">
            <a:avLst/>
          </a:prstGeom>
        </p:spPr>
      </p:pic>
    </p:spTree>
    <p:extLst>
      <p:ext uri="{BB962C8B-B14F-4D97-AF65-F5344CB8AC3E}">
        <p14:creationId xmlns:p14="http://schemas.microsoft.com/office/powerpoint/2010/main" val="3031436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366"/>
            <a:ext cx="8229600" cy="869225"/>
          </a:xfrm>
        </p:spPr>
        <p:txBody>
          <a:bodyPr>
            <a:normAutofit/>
          </a:bodyPr>
          <a:lstStyle/>
          <a:p>
            <a:r>
              <a:rPr lang="en-US" dirty="0">
                <a:cs typeface="Arial" pitchFamily="34" charset="0"/>
              </a:rPr>
              <a:t>Epilepsy &amp; Seizures</a:t>
            </a:r>
          </a:p>
        </p:txBody>
      </p:sp>
      <p:sp>
        <p:nvSpPr>
          <p:cNvPr id="3" name="Content Placeholder 2"/>
          <p:cNvSpPr>
            <a:spLocks noGrp="1"/>
          </p:cNvSpPr>
          <p:nvPr>
            <p:ph idx="1"/>
          </p:nvPr>
        </p:nvSpPr>
        <p:spPr>
          <a:xfrm>
            <a:off x="457200" y="1848556"/>
            <a:ext cx="8229600" cy="4615744"/>
          </a:xfrm>
        </p:spPr>
        <p:txBody>
          <a:bodyPr>
            <a:noAutofit/>
          </a:bodyPr>
          <a:lstStyle/>
          <a:p>
            <a:pPr marL="0" lvl="0" indent="0">
              <a:spcBef>
                <a:spcPts val="0"/>
              </a:spcBef>
              <a:spcAft>
                <a:spcPts val="1200"/>
              </a:spcAft>
              <a:buNone/>
            </a:pPr>
            <a:r>
              <a:rPr lang="en-US" sz="3000" dirty="0">
                <a:solidFill>
                  <a:prstClr val="black"/>
                </a:solidFill>
              </a:rPr>
              <a:t>If a seizure should occur, what should you do?</a:t>
            </a:r>
          </a:p>
          <a:p>
            <a:pPr marL="346075" lvl="0" indent="-346075">
              <a:lnSpc>
                <a:spcPct val="120000"/>
              </a:lnSpc>
              <a:spcBef>
                <a:spcPts val="0"/>
              </a:spcBef>
              <a:spcAft>
                <a:spcPts val="1200"/>
              </a:spcAft>
            </a:pPr>
            <a:r>
              <a:rPr lang="en-US" sz="3000" dirty="0">
                <a:solidFill>
                  <a:prstClr val="black"/>
                </a:solidFill>
              </a:rPr>
              <a:t>Stop the vehicle in a safe place</a:t>
            </a:r>
          </a:p>
          <a:p>
            <a:pPr marL="346075" lvl="0" indent="-346075">
              <a:spcBef>
                <a:spcPts val="0"/>
              </a:spcBef>
              <a:spcAft>
                <a:spcPts val="1200"/>
              </a:spcAft>
            </a:pPr>
            <a:r>
              <a:rPr lang="en-US" sz="3000" dirty="0">
                <a:solidFill>
                  <a:prstClr val="black"/>
                </a:solidFill>
              </a:rPr>
              <a:t>Protect the person from sharp objects; use jackets or clothing as barriers if necessary</a:t>
            </a:r>
            <a:endParaRPr lang="en-US" sz="3000" dirty="0">
              <a:solidFill>
                <a:prstClr val="black"/>
              </a:solidFill>
              <a:latin typeface="Arial Narrow" pitchFamily="34" charset="0"/>
            </a:endParaRPr>
          </a:p>
          <a:p>
            <a:pPr marL="346075" lvl="0" indent="-346075">
              <a:spcBef>
                <a:spcPts val="0"/>
              </a:spcBef>
              <a:spcAft>
                <a:spcPts val="1200"/>
              </a:spcAft>
            </a:pPr>
            <a:r>
              <a:rPr lang="en-US" sz="3000" dirty="0">
                <a:solidFill>
                  <a:prstClr val="black"/>
                </a:solidFill>
              </a:rPr>
              <a:t>Roll the person on their side so saliva or vomit can drain from the mouth and clear the airway.</a:t>
            </a:r>
          </a:p>
          <a:p>
            <a:pPr marL="346075" lvl="0" indent="-346075">
              <a:spcBef>
                <a:spcPts val="0"/>
              </a:spcBef>
              <a:spcAft>
                <a:spcPts val="1200"/>
              </a:spcAft>
            </a:pPr>
            <a:r>
              <a:rPr lang="en-US" sz="3000" dirty="0">
                <a:solidFill>
                  <a:prstClr val="black"/>
                </a:solidFill>
              </a:rPr>
              <a:t>Consider trying to get the person laying flat (aisle/floor of the vehicle may be an option)</a:t>
            </a:r>
          </a:p>
        </p:txBody>
      </p:sp>
      <p:pic>
        <p:nvPicPr>
          <p:cNvPr id="4" name="Picture 3" title="Epilepsy Clipart "/>
          <p:cNvPicPr>
            <a:picLocks noChangeAspect="1"/>
          </p:cNvPicPr>
          <p:nvPr/>
        </p:nvPicPr>
        <p:blipFill>
          <a:blip r:embed="rId3"/>
          <a:stretch>
            <a:fillRect/>
          </a:stretch>
        </p:blipFill>
        <p:spPr>
          <a:xfrm>
            <a:off x="677061" y="271255"/>
            <a:ext cx="1363406" cy="1382342"/>
          </a:xfrm>
          <a:prstGeom prst="rect">
            <a:avLst/>
          </a:prstGeom>
        </p:spPr>
      </p:pic>
    </p:spTree>
    <p:extLst>
      <p:ext uri="{BB962C8B-B14F-4D97-AF65-F5344CB8AC3E}">
        <p14:creationId xmlns:p14="http://schemas.microsoft.com/office/powerpoint/2010/main" val="994996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103"/>
            <a:ext cx="7772400" cy="933377"/>
          </a:xfrm>
        </p:spPr>
        <p:txBody>
          <a:bodyPr>
            <a:normAutofit/>
          </a:bodyPr>
          <a:lstStyle/>
          <a:p>
            <a:r>
              <a:rPr lang="en-US" dirty="0">
                <a:latin typeface="+mn-lt"/>
                <a:cs typeface="Arial" pitchFamily="34" charset="0"/>
              </a:rPr>
              <a:t>Epilepsy &amp; Seizures</a:t>
            </a:r>
            <a:endParaRPr lang="en-US" dirty="0">
              <a:latin typeface="+mn-lt"/>
            </a:endParaRPr>
          </a:p>
        </p:txBody>
      </p:sp>
      <p:sp>
        <p:nvSpPr>
          <p:cNvPr id="3" name="Subtitle 2"/>
          <p:cNvSpPr>
            <a:spLocks noGrp="1"/>
          </p:cNvSpPr>
          <p:nvPr>
            <p:ph type="subTitle" idx="1"/>
          </p:nvPr>
        </p:nvSpPr>
        <p:spPr>
          <a:xfrm>
            <a:off x="466542" y="1460580"/>
            <a:ext cx="6687791" cy="4755749"/>
          </a:xfrm>
        </p:spPr>
        <p:txBody>
          <a:bodyPr>
            <a:noAutofit/>
          </a:bodyPr>
          <a:lstStyle/>
          <a:p>
            <a:pPr lvl="0" algn="l">
              <a:spcBef>
                <a:spcPts val="0"/>
              </a:spcBef>
              <a:spcAft>
                <a:spcPts val="1200"/>
              </a:spcAft>
            </a:pPr>
            <a:r>
              <a:rPr lang="en-US" sz="3000" dirty="0">
                <a:solidFill>
                  <a:prstClr val="black"/>
                </a:solidFill>
              </a:rPr>
              <a:t>If seizure occurs:</a:t>
            </a:r>
          </a:p>
          <a:p>
            <a:pPr marL="346075" lvl="0" indent="-346075" algn="l">
              <a:spcBef>
                <a:spcPts val="0"/>
              </a:spcBef>
              <a:spcAft>
                <a:spcPts val="1200"/>
              </a:spcAft>
              <a:buFont typeface="Arial"/>
              <a:buChar char="•"/>
            </a:pPr>
            <a:r>
              <a:rPr lang="en-US" sz="3000" dirty="0">
                <a:solidFill>
                  <a:prstClr val="black"/>
                </a:solidFill>
              </a:rPr>
              <a:t>Stay with them until the period of confusion ends; this may be five or ten minutes after the start of the seizure.</a:t>
            </a:r>
          </a:p>
          <a:p>
            <a:pPr marL="346075" lvl="0" indent="-346075" algn="l">
              <a:spcBef>
                <a:spcPts val="0"/>
              </a:spcBef>
              <a:spcAft>
                <a:spcPts val="1200"/>
              </a:spcAft>
              <a:buFont typeface="Arial"/>
              <a:buChar char="•"/>
            </a:pPr>
            <a:r>
              <a:rPr lang="en-US" sz="3000" dirty="0">
                <a:solidFill>
                  <a:prstClr val="black"/>
                </a:solidFill>
              </a:rPr>
              <a:t>Notify dispatch and consult the family or caretaker of the passenger if present</a:t>
            </a:r>
          </a:p>
          <a:p>
            <a:pPr marL="346075" lvl="0" indent="-346075" algn="l">
              <a:spcBef>
                <a:spcPts val="0"/>
              </a:spcBef>
              <a:spcAft>
                <a:spcPts val="1200"/>
              </a:spcAft>
              <a:buFont typeface="Arial"/>
              <a:buChar char="•"/>
            </a:pPr>
            <a:r>
              <a:rPr lang="en-US" sz="3000" dirty="0">
                <a:solidFill>
                  <a:prstClr val="black"/>
                </a:solidFill>
              </a:rPr>
              <a:t>Determine appropriate course of follow-up action</a:t>
            </a:r>
            <a:endParaRPr lang="en-US" sz="3000" dirty="0">
              <a:solidFill>
                <a:prstClr val="black"/>
              </a:solidFill>
              <a:latin typeface="Arial Narrow" pitchFamily="34" charset="0"/>
            </a:endParaRPr>
          </a:p>
          <a:p>
            <a:endParaRPr lang="en-US" dirty="0"/>
          </a:p>
        </p:txBody>
      </p:sp>
      <p:pic>
        <p:nvPicPr>
          <p:cNvPr id="4" name="Picture 3" title="Ribbon Clipart"/>
          <p:cNvPicPr>
            <a:picLocks noChangeAspect="1"/>
          </p:cNvPicPr>
          <p:nvPr/>
        </p:nvPicPr>
        <p:blipFill>
          <a:blip r:embed="rId3"/>
          <a:stretch>
            <a:fillRect/>
          </a:stretch>
        </p:blipFill>
        <p:spPr>
          <a:xfrm flipH="1">
            <a:off x="6870870" y="1140480"/>
            <a:ext cx="1846974" cy="3060700"/>
          </a:xfrm>
          <a:prstGeom prst="rect">
            <a:avLst/>
          </a:prstGeom>
        </p:spPr>
      </p:pic>
      <p:pic>
        <p:nvPicPr>
          <p:cNvPr id="3074" name="Picture 2" title="Clipart of phon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333" y="4513990"/>
            <a:ext cx="1444978" cy="170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04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42" y="4588340"/>
            <a:ext cx="8028171" cy="1362075"/>
          </a:xfrm>
        </p:spPr>
        <p:txBody>
          <a:bodyPr/>
          <a:lstStyle/>
          <a:p>
            <a:r>
              <a:rPr lang="en-US" dirty="0"/>
              <a:t>Motorcoach Lift Operation &amp; Mobility Aid Securement </a:t>
            </a:r>
          </a:p>
        </p:txBody>
      </p:sp>
      <p:sp>
        <p:nvSpPr>
          <p:cNvPr id="3" name="Text Placeholder 2"/>
          <p:cNvSpPr>
            <a:spLocks noGrp="1"/>
          </p:cNvSpPr>
          <p:nvPr>
            <p:ph type="body" idx="1"/>
          </p:nvPr>
        </p:nvSpPr>
        <p:spPr>
          <a:xfrm>
            <a:off x="466542" y="3088445"/>
            <a:ext cx="8028171" cy="1500187"/>
          </a:xfrm>
        </p:spPr>
        <p:txBody>
          <a:bodyPr>
            <a:normAutofit/>
          </a:bodyPr>
          <a:lstStyle/>
          <a:p>
            <a:r>
              <a:rPr lang="en-US" sz="2800" dirty="0"/>
              <a:t>Americans with Disabilities: Lesson 3</a:t>
            </a:r>
          </a:p>
        </p:txBody>
      </p:sp>
    </p:spTree>
    <p:extLst>
      <p:ext uri="{BB962C8B-B14F-4D97-AF65-F5344CB8AC3E}">
        <p14:creationId xmlns:p14="http://schemas.microsoft.com/office/powerpoint/2010/main" val="69091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5842"/>
          </a:xfrm>
        </p:spPr>
        <p:txBody>
          <a:bodyPr/>
          <a:lstStyle/>
          <a:p>
            <a:pPr eaLnBrk="1" hangingPunct="1"/>
            <a:r>
              <a:rPr lang="en-US" dirty="0"/>
              <a:t>Lift Operation &amp; Aid Securement</a:t>
            </a:r>
          </a:p>
        </p:txBody>
      </p:sp>
      <p:sp>
        <p:nvSpPr>
          <p:cNvPr id="6147" name="Rectangle 3"/>
          <p:cNvSpPr>
            <a:spLocks noGrp="1" noChangeArrowheads="1"/>
          </p:cNvSpPr>
          <p:nvPr>
            <p:ph type="body" idx="1"/>
          </p:nvPr>
        </p:nvSpPr>
        <p:spPr>
          <a:xfrm>
            <a:off x="457200" y="1313280"/>
            <a:ext cx="8229600" cy="1960497"/>
          </a:xfrm>
        </p:spPr>
        <p:txBody>
          <a:bodyPr>
            <a:noAutofit/>
          </a:bodyPr>
          <a:lstStyle/>
          <a:p>
            <a:pPr marL="0" indent="0" eaLnBrk="1" hangingPunct="1">
              <a:spcBef>
                <a:spcPts val="0"/>
              </a:spcBef>
              <a:spcAft>
                <a:spcPts val="1200"/>
              </a:spcAft>
              <a:buNone/>
            </a:pPr>
            <a:r>
              <a:rPr lang="en-US" sz="3000" dirty="0"/>
              <a:t>Your employer will provide instruction on specific lift operation and any Company policies to follow with regard to lift use, operation and mobility aid securement.</a:t>
            </a:r>
          </a:p>
          <a:p>
            <a:pPr marL="0" indent="0" eaLnBrk="1" hangingPunct="1">
              <a:lnSpc>
                <a:spcPct val="80000"/>
              </a:lnSpc>
              <a:buNone/>
            </a:pPr>
            <a:endParaRPr lang="en-US" sz="2800" dirty="0"/>
          </a:p>
          <a:p>
            <a:pPr marL="0" indent="0" eaLnBrk="1" hangingPunct="1">
              <a:lnSpc>
                <a:spcPct val="80000"/>
              </a:lnSpc>
              <a:buNone/>
            </a:pPr>
            <a:r>
              <a:rPr lang="en-US" sz="2800" dirty="0"/>
              <a:t> </a:t>
            </a:r>
          </a:p>
        </p:txBody>
      </p:sp>
      <p:sp>
        <p:nvSpPr>
          <p:cNvPr id="5" name="Rounded Rectangle 4"/>
          <p:cNvSpPr/>
          <p:nvPr/>
        </p:nvSpPr>
        <p:spPr>
          <a:xfrm>
            <a:off x="903111" y="3273778"/>
            <a:ext cx="7521222" cy="1439333"/>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00"/>
              </a:spcBef>
            </a:pPr>
            <a:r>
              <a:rPr lang="en-US" sz="2600" dirty="0">
                <a:latin typeface="Trebuchet MS" charset="0"/>
                <a:ea typeface="Trebuchet MS" charset="0"/>
                <a:cs typeface="Trebuchet MS" charset="0"/>
              </a:rPr>
              <a:t>DO NOT operate a lift </a:t>
            </a:r>
          </a:p>
          <a:p>
            <a:pPr algn="ctr">
              <a:spcBef>
                <a:spcPts val="700"/>
              </a:spcBef>
            </a:pPr>
            <a:r>
              <a:rPr lang="en-US" sz="2600" dirty="0">
                <a:latin typeface="Trebuchet MS" charset="0"/>
                <a:ea typeface="Trebuchet MS" charset="0"/>
                <a:cs typeface="Trebuchet MS" charset="0"/>
              </a:rPr>
              <a:t>unless you have been provided hands-on training and are comfortable with its operation.  </a:t>
            </a:r>
          </a:p>
        </p:txBody>
      </p:sp>
      <p:sp>
        <p:nvSpPr>
          <p:cNvPr id="6" name="Rectangle 5"/>
          <p:cNvSpPr/>
          <p:nvPr/>
        </p:nvSpPr>
        <p:spPr>
          <a:xfrm>
            <a:off x="903111" y="4713111"/>
            <a:ext cx="7521222" cy="1862667"/>
          </a:xfrm>
          <a:prstGeom prst="rect">
            <a:avLst/>
          </a:prstGeom>
          <a:solidFill>
            <a:schemeClr val="tx1">
              <a:lumMod val="75000"/>
              <a:lumOff val="25000"/>
              <a:alpha val="8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00"/>
              </a:spcBef>
            </a:pPr>
            <a:r>
              <a:rPr lang="en-US" sz="2600" dirty="0"/>
              <a:t>IT IS UNSAFE to transport a passenger in a mobility aid unless you have received hands-on training in aid securement and have secured the passenger and/or mobility aid .</a:t>
            </a:r>
          </a:p>
        </p:txBody>
      </p:sp>
    </p:spTree>
    <p:extLst>
      <p:ext uri="{BB962C8B-B14F-4D97-AF65-F5344CB8AC3E}">
        <p14:creationId xmlns:p14="http://schemas.microsoft.com/office/powerpoint/2010/main" val="269657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5842"/>
          </a:xfrm>
        </p:spPr>
        <p:txBody>
          <a:bodyPr>
            <a:noAutofit/>
          </a:bodyPr>
          <a:lstStyle/>
          <a:p>
            <a:pPr eaLnBrk="1" hangingPunct="1"/>
            <a:r>
              <a:rPr lang="en-US" sz="4000" dirty="0"/>
              <a:t>General Ramp Operating Procedures</a:t>
            </a:r>
          </a:p>
        </p:txBody>
      </p:sp>
      <p:sp>
        <p:nvSpPr>
          <p:cNvPr id="6147" name="Rectangle 3"/>
          <p:cNvSpPr>
            <a:spLocks noGrp="1" noChangeArrowheads="1"/>
          </p:cNvSpPr>
          <p:nvPr>
            <p:ph type="body" idx="1"/>
          </p:nvPr>
        </p:nvSpPr>
        <p:spPr>
          <a:xfrm>
            <a:off x="457200" y="1472538"/>
            <a:ext cx="8229600" cy="5245762"/>
          </a:xfrm>
        </p:spPr>
        <p:txBody>
          <a:bodyPr>
            <a:noAutofit/>
          </a:bodyPr>
          <a:lstStyle/>
          <a:p>
            <a:pPr marL="514350" indent="-514350">
              <a:spcBef>
                <a:spcPts val="0"/>
              </a:spcBef>
              <a:spcAft>
                <a:spcPts val="1200"/>
              </a:spcAft>
              <a:buFont typeface="+mj-lt"/>
              <a:buAutoNum type="arabicPeriod"/>
            </a:pPr>
            <a:r>
              <a:rPr lang="en-US" sz="3000" dirty="0">
                <a:ea typeface="Trebuchet MS" charset="0"/>
                <a:cs typeface="Trebuchet MS" charset="0"/>
              </a:rPr>
              <a:t>Stop on level ground</a:t>
            </a:r>
          </a:p>
          <a:p>
            <a:pPr marL="514350" indent="-514350">
              <a:spcBef>
                <a:spcPts val="0"/>
              </a:spcBef>
              <a:spcAft>
                <a:spcPts val="1200"/>
              </a:spcAft>
              <a:buFont typeface="+mj-lt"/>
              <a:buAutoNum type="arabicPeriod"/>
            </a:pPr>
            <a:r>
              <a:rPr lang="en-US" sz="3000" dirty="0">
                <a:ea typeface="Trebuchet MS" charset="0"/>
                <a:cs typeface="Trebuchet MS" charset="0"/>
              </a:rPr>
              <a:t>Check for deployment obstacles</a:t>
            </a:r>
          </a:p>
          <a:p>
            <a:pPr marL="514350" indent="-514350">
              <a:spcBef>
                <a:spcPts val="0"/>
              </a:spcBef>
              <a:spcAft>
                <a:spcPts val="1200"/>
              </a:spcAft>
              <a:buFont typeface="+mj-lt"/>
              <a:buAutoNum type="arabicPeriod"/>
            </a:pPr>
            <a:r>
              <a:rPr lang="en-US" sz="3000" dirty="0">
                <a:ea typeface="Trebuchet MS" charset="0"/>
                <a:cs typeface="Trebuchet MS" charset="0"/>
              </a:rPr>
              <a:t>Instruct passenger(s) to wait for your direction</a:t>
            </a:r>
          </a:p>
          <a:p>
            <a:pPr marL="514350" indent="-514350">
              <a:spcBef>
                <a:spcPts val="0"/>
              </a:spcBef>
              <a:spcAft>
                <a:spcPts val="1200"/>
              </a:spcAft>
              <a:buFont typeface="+mj-lt"/>
              <a:buAutoNum type="arabicPeriod"/>
            </a:pPr>
            <a:r>
              <a:rPr lang="en-US" sz="3000" dirty="0">
                <a:ea typeface="Trebuchet MS" charset="0"/>
                <a:cs typeface="Trebuchet MS" charset="0"/>
              </a:rPr>
              <a:t>Deploy ramp; notify passenger(s) when it is safe to travel on the ramp</a:t>
            </a:r>
          </a:p>
          <a:p>
            <a:pPr marL="514350" indent="-514350">
              <a:spcBef>
                <a:spcPts val="0"/>
              </a:spcBef>
              <a:spcAft>
                <a:spcPts val="1200"/>
              </a:spcAft>
              <a:buFont typeface="+mj-lt"/>
              <a:buAutoNum type="arabicPeriod"/>
            </a:pPr>
            <a:r>
              <a:rPr lang="en-US" sz="3000" dirty="0">
                <a:ea typeface="Trebuchet MS" charset="0"/>
                <a:cs typeface="Trebuchet MS" charset="0"/>
              </a:rPr>
              <a:t>Ensure all passengers are clear of ramp prior to retracting</a:t>
            </a:r>
          </a:p>
          <a:p>
            <a:pPr lvl="1" eaLnBrk="1" hangingPunct="1">
              <a:lnSpc>
                <a:spcPct val="80000"/>
              </a:lnSpc>
            </a:pPr>
            <a:endParaRPr lang="en-US" dirty="0">
              <a:latin typeface="Trebuchet MS" charset="0"/>
              <a:ea typeface="Trebuchet MS" charset="0"/>
              <a:cs typeface="Trebuchet MS" charset="0"/>
            </a:endParaRPr>
          </a:p>
        </p:txBody>
      </p:sp>
      <p:sp>
        <p:nvSpPr>
          <p:cNvPr id="2" name="Rectangle 1" descr="3. Instruct passenger(s) to wait for your direction.&#10;4. Deploy ramp; notify passenger(s) when it is safe to travel on the ramp."/>
          <p:cNvSpPr/>
          <p:nvPr/>
        </p:nvSpPr>
        <p:spPr>
          <a:xfrm>
            <a:off x="457200" y="2708639"/>
            <a:ext cx="8229600" cy="1638508"/>
          </a:xfrm>
          <a:prstGeom prst="rect">
            <a:avLst/>
          </a:prstGeom>
          <a:solidFill>
            <a:schemeClr val="accent3">
              <a:lumMod val="75000"/>
              <a:alpha val="20000"/>
            </a:schemeClr>
          </a:solidFill>
          <a:ln>
            <a:solidFill>
              <a:schemeClr val="accent3">
                <a:lumMod val="60000"/>
                <a:lumOff val="40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61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5842"/>
          </a:xfrm>
        </p:spPr>
        <p:txBody>
          <a:bodyPr>
            <a:normAutofit/>
          </a:bodyPr>
          <a:lstStyle/>
          <a:p>
            <a:pPr eaLnBrk="1" hangingPunct="1"/>
            <a:r>
              <a:rPr lang="en-US" dirty="0"/>
              <a:t>General Lift Operating Procedures</a:t>
            </a:r>
          </a:p>
        </p:txBody>
      </p:sp>
      <p:sp>
        <p:nvSpPr>
          <p:cNvPr id="6147" name="Rectangle 3"/>
          <p:cNvSpPr>
            <a:spLocks noGrp="1" noChangeArrowheads="1"/>
          </p:cNvSpPr>
          <p:nvPr>
            <p:ph type="body" idx="1"/>
          </p:nvPr>
        </p:nvSpPr>
        <p:spPr>
          <a:xfrm>
            <a:off x="457200" y="1304640"/>
            <a:ext cx="6400800" cy="5146960"/>
          </a:xfrm>
        </p:spPr>
        <p:txBody>
          <a:bodyPr>
            <a:noAutofit/>
          </a:bodyPr>
          <a:lstStyle/>
          <a:p>
            <a:pPr marL="514350" indent="-514350">
              <a:spcBef>
                <a:spcPts val="0"/>
              </a:spcBef>
              <a:spcAft>
                <a:spcPts val="1200"/>
              </a:spcAft>
              <a:buFont typeface="+mj-lt"/>
              <a:buAutoNum type="arabicPeriod"/>
            </a:pPr>
            <a:r>
              <a:rPr lang="en-US" sz="3000" dirty="0"/>
              <a:t>Stop on level ground</a:t>
            </a:r>
          </a:p>
          <a:p>
            <a:pPr marL="514350" indent="-514350">
              <a:spcBef>
                <a:spcPts val="0"/>
              </a:spcBef>
              <a:spcAft>
                <a:spcPts val="1200"/>
              </a:spcAft>
              <a:buFont typeface="+mj-lt"/>
              <a:buAutoNum type="arabicPeriod"/>
            </a:pPr>
            <a:r>
              <a:rPr lang="en-US" sz="3000" dirty="0"/>
              <a:t>Ensure that there are no obstacles to the platform</a:t>
            </a:r>
          </a:p>
          <a:p>
            <a:pPr marL="514350" indent="-514350">
              <a:spcBef>
                <a:spcPts val="0"/>
              </a:spcBef>
              <a:spcAft>
                <a:spcPts val="1200"/>
              </a:spcAft>
              <a:buFont typeface="+mj-lt"/>
              <a:buAutoNum type="arabicPeriod"/>
            </a:pPr>
            <a:r>
              <a:rPr lang="en-US" sz="3000" dirty="0"/>
              <a:t>Deploy lift using operational controls</a:t>
            </a:r>
          </a:p>
          <a:p>
            <a:pPr marL="514350" indent="-514350">
              <a:spcBef>
                <a:spcPts val="0"/>
              </a:spcBef>
              <a:spcAft>
                <a:spcPts val="1200"/>
              </a:spcAft>
              <a:buFont typeface="+mj-lt"/>
              <a:buAutoNum type="arabicPeriod"/>
            </a:pPr>
            <a:r>
              <a:rPr lang="en-US" sz="3000" dirty="0"/>
              <a:t>Load wheelchair onto lift</a:t>
            </a:r>
          </a:p>
          <a:p>
            <a:pPr marL="803275" lvl="1" indent="-457200" eaLnBrk="1" hangingPunct="1">
              <a:spcBef>
                <a:spcPts val="0"/>
              </a:spcBef>
              <a:spcAft>
                <a:spcPts val="1200"/>
              </a:spcAft>
            </a:pPr>
            <a:r>
              <a:rPr lang="en-US" dirty="0"/>
              <a:t>Preferred orientation - boarding: Back onto platform</a:t>
            </a:r>
          </a:p>
          <a:p>
            <a:pPr marL="803275" lvl="1" indent="-457200" eaLnBrk="1" hangingPunct="1">
              <a:spcBef>
                <a:spcPts val="0"/>
              </a:spcBef>
              <a:spcAft>
                <a:spcPts val="1200"/>
              </a:spcAft>
            </a:pPr>
            <a:r>
              <a:rPr lang="en-US" dirty="0"/>
              <a:t>Preferred orientation - alighting: Forward onto platform</a:t>
            </a:r>
          </a:p>
          <a:p>
            <a:pPr eaLnBrk="1" hangingPunct="1">
              <a:lnSpc>
                <a:spcPct val="80000"/>
              </a:lnSpc>
            </a:pPr>
            <a:endParaRPr lang="en-US" sz="2800" dirty="0"/>
          </a:p>
        </p:txBody>
      </p:sp>
      <p:pic>
        <p:nvPicPr>
          <p:cNvPr id="7" name="Picture 6" title="Image of disabled bus ramp."/>
          <p:cNvPicPr>
            <a:picLocks noChangeAspect="1"/>
          </p:cNvPicPr>
          <p:nvPr/>
        </p:nvPicPr>
        <p:blipFill>
          <a:blip r:embed="rId3"/>
          <a:stretch>
            <a:fillRect/>
          </a:stretch>
        </p:blipFill>
        <p:spPr>
          <a:xfrm>
            <a:off x="6946900" y="2438400"/>
            <a:ext cx="1951288" cy="3063522"/>
          </a:xfrm>
          <a:prstGeom prst="rect">
            <a:avLst/>
          </a:prstGeom>
        </p:spPr>
      </p:pic>
    </p:spTree>
    <p:extLst>
      <p:ext uri="{BB962C8B-B14F-4D97-AF65-F5344CB8AC3E}">
        <p14:creationId xmlns:p14="http://schemas.microsoft.com/office/powerpoint/2010/main" val="4096186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33279"/>
            <a:ext cx="8229600" cy="907201"/>
          </a:xfrm>
        </p:spPr>
        <p:txBody>
          <a:bodyPr/>
          <a:lstStyle/>
          <a:p>
            <a:pPr eaLnBrk="1" hangingPunct="1"/>
            <a:r>
              <a:rPr lang="en-US" dirty="0"/>
              <a:t>General Lift Operating Procedures</a:t>
            </a:r>
          </a:p>
        </p:txBody>
      </p:sp>
      <p:sp>
        <p:nvSpPr>
          <p:cNvPr id="6147" name="Rectangle 3"/>
          <p:cNvSpPr>
            <a:spLocks noGrp="1" noChangeArrowheads="1"/>
          </p:cNvSpPr>
          <p:nvPr>
            <p:ph type="body" idx="1"/>
          </p:nvPr>
        </p:nvSpPr>
        <p:spPr>
          <a:xfrm>
            <a:off x="1130299" y="1159494"/>
            <a:ext cx="1792111" cy="884098"/>
          </a:xfrm>
        </p:spPr>
        <p:txBody>
          <a:bodyPr vert="horz">
            <a:noAutofit/>
          </a:bodyPr>
          <a:lstStyle/>
          <a:p>
            <a:pPr marL="0" indent="0">
              <a:spcBef>
                <a:spcPts val="700"/>
              </a:spcBef>
              <a:buNone/>
            </a:pPr>
            <a:r>
              <a:rPr lang="en-US" sz="3000" dirty="0"/>
              <a:t>Be Sure:</a:t>
            </a:r>
          </a:p>
          <a:p>
            <a:pPr marL="57150" indent="0">
              <a:lnSpc>
                <a:spcPct val="80000"/>
              </a:lnSpc>
              <a:buNone/>
            </a:pPr>
            <a:endParaRPr lang="en-US" dirty="0"/>
          </a:p>
        </p:txBody>
      </p:sp>
      <p:graphicFrame>
        <p:nvGraphicFramePr>
          <p:cNvPr id="2" name="Table 1" descr="- Passenger's feet are clear of the platform edge fuard/flap&#10;- The safety rail/strap is in place&#10;You are in physical (manual) or verbal (powered) control of the wheelchair when moving a passenger on/off the lift platform&#10;- Wheels are locked (manual) or chair is powered off (powered) on the lift.&#10;- There is sufficient room for the passenger to clear the doorway at the vehicle." title="Checklist for drivers"/>
          <p:cNvGraphicFramePr>
            <a:graphicFrameLocks noGrp="1"/>
          </p:cNvGraphicFramePr>
          <p:nvPr>
            <p:extLst>
              <p:ext uri="{D42A27DB-BD31-4B8C-83A1-F6EECF244321}">
                <p14:modId xmlns:p14="http://schemas.microsoft.com/office/powerpoint/2010/main" val="1449516629"/>
              </p:ext>
            </p:extLst>
          </p:nvPr>
        </p:nvGraphicFramePr>
        <p:xfrm>
          <a:off x="925688" y="1895791"/>
          <a:ext cx="7710310" cy="4632960"/>
        </p:xfrm>
        <a:graphic>
          <a:graphicData uri="http://schemas.openxmlformats.org/drawingml/2006/table">
            <a:tbl>
              <a:tblPr bandRow="1">
                <a:effectLst>
                  <a:outerShdw blurRad="50800" dist="38100" dir="15960000" algn="tl" rotWithShape="0">
                    <a:schemeClr val="accent2">
                      <a:alpha val="43000"/>
                    </a:schemeClr>
                  </a:outerShdw>
                </a:effectLst>
                <a:tableStyleId>{5C22544A-7EE6-4342-B048-85BDC9FD1C3A}</a:tableStyleId>
              </a:tblPr>
              <a:tblGrid>
                <a:gridCol w="922868">
                  <a:extLst>
                    <a:ext uri="{9D8B030D-6E8A-4147-A177-3AD203B41FA5}">
                      <a16:colId xmlns:a16="http://schemas.microsoft.com/office/drawing/2014/main" val="20000"/>
                    </a:ext>
                  </a:extLst>
                </a:gridCol>
                <a:gridCol w="6787442">
                  <a:extLst>
                    <a:ext uri="{9D8B030D-6E8A-4147-A177-3AD203B41FA5}">
                      <a16:colId xmlns:a16="http://schemas.microsoft.com/office/drawing/2014/main" val="20001"/>
                    </a:ext>
                  </a:extLst>
                </a:gridCol>
              </a:tblGrid>
              <a:tr h="370840">
                <a:tc>
                  <a:txBody>
                    <a:bodyPr/>
                    <a:lstStyle/>
                    <a:p>
                      <a:pPr algn="ctr"/>
                      <a:r>
                        <a:rPr lang="en-US" sz="2800" dirty="0">
                          <a:solidFill>
                            <a:schemeClr val="accent2"/>
                          </a:solidFill>
                          <a:latin typeface="Zapf Dingbats"/>
                          <a:ea typeface="Zapf Dingbats"/>
                          <a:cs typeface="Zapf Dingbats"/>
                          <a:sym typeface="Zapf Dingbats"/>
                        </a:rPr>
                        <a:t>✔</a:t>
                      </a:r>
                      <a:endParaRPr lang="en-US" sz="2800" dirty="0">
                        <a:solidFill>
                          <a:schemeClr val="accent2"/>
                        </a:solidFill>
                      </a:endParaRPr>
                    </a:p>
                  </a:txBody>
                  <a:tcPr marT="91440" marB="9144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Passenger’s feet are clear of the platform edge guard/flap</a:t>
                      </a:r>
                    </a:p>
                  </a:txBody>
                  <a:tcPr marT="91440" marB="91440" anchor="ctr"/>
                </a:tc>
                <a:extLst>
                  <a:ext uri="{0D108BD9-81ED-4DB2-BD59-A6C34878D82A}">
                    <a16:rowId xmlns:a16="http://schemas.microsoft.com/office/drawing/2014/main" val="10000"/>
                  </a:ext>
                </a:extLst>
              </a:tr>
              <a:tr h="370840">
                <a:tc>
                  <a:txBody>
                    <a:bodyPr/>
                    <a:lstStyle/>
                    <a:p>
                      <a:pPr algn="ctr"/>
                      <a:r>
                        <a:rPr lang="en-US" sz="2800">
                          <a:solidFill>
                            <a:schemeClr val="accent2"/>
                          </a:solidFill>
                          <a:latin typeface="Zapf Dingbats"/>
                          <a:ea typeface="Zapf Dingbats"/>
                          <a:cs typeface="Zapf Dingbats"/>
                          <a:sym typeface="Zapf Dingbats"/>
                        </a:rPr>
                        <a:t>✔</a:t>
                      </a:r>
                      <a:endParaRPr lang="en-US" sz="2800" dirty="0">
                        <a:solidFill>
                          <a:schemeClr val="accent2"/>
                        </a:solidFill>
                      </a:endParaRPr>
                    </a:p>
                  </a:txBody>
                  <a:tcPr marT="91440" marB="9144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The safety rail/strap is in place</a:t>
                      </a:r>
                    </a:p>
                  </a:txBody>
                  <a:tcPr marT="91440" marB="91440" anchor="ctr"/>
                </a:tc>
                <a:extLst>
                  <a:ext uri="{0D108BD9-81ED-4DB2-BD59-A6C34878D82A}">
                    <a16:rowId xmlns:a16="http://schemas.microsoft.com/office/drawing/2014/main" val="10001"/>
                  </a:ext>
                </a:extLst>
              </a:tr>
              <a:tr h="370840">
                <a:tc>
                  <a:txBody>
                    <a:bodyPr/>
                    <a:lstStyle/>
                    <a:p>
                      <a:pPr algn="ctr"/>
                      <a:r>
                        <a:rPr lang="en-US" sz="2800">
                          <a:solidFill>
                            <a:schemeClr val="accent2"/>
                          </a:solidFill>
                          <a:latin typeface="Zapf Dingbats"/>
                          <a:ea typeface="Zapf Dingbats"/>
                          <a:cs typeface="Zapf Dingbats"/>
                          <a:sym typeface="Zapf Dingbats"/>
                        </a:rPr>
                        <a:t>✔</a:t>
                      </a:r>
                      <a:endParaRPr lang="en-US" sz="2800" dirty="0">
                        <a:solidFill>
                          <a:schemeClr val="accent2"/>
                        </a:solidFill>
                      </a:endParaRPr>
                    </a:p>
                  </a:txBody>
                  <a:tcPr marT="91440" marB="9144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You are in physical (manual) or verbal (powered) control of the wheelchair when moving a passenger on/off the lift platform</a:t>
                      </a:r>
                    </a:p>
                  </a:txBody>
                  <a:tcPr marT="91440" marB="91440" anchor="ctr"/>
                </a:tc>
                <a:extLst>
                  <a:ext uri="{0D108BD9-81ED-4DB2-BD59-A6C34878D82A}">
                    <a16:rowId xmlns:a16="http://schemas.microsoft.com/office/drawing/2014/main" val="10002"/>
                  </a:ext>
                </a:extLst>
              </a:tr>
              <a:tr h="370840">
                <a:tc>
                  <a:txBody>
                    <a:bodyPr/>
                    <a:lstStyle/>
                    <a:p>
                      <a:pPr algn="ctr"/>
                      <a:r>
                        <a:rPr lang="en-US" sz="2800">
                          <a:solidFill>
                            <a:schemeClr val="accent2"/>
                          </a:solidFill>
                          <a:latin typeface="Zapf Dingbats"/>
                          <a:ea typeface="Zapf Dingbats"/>
                          <a:cs typeface="Zapf Dingbats"/>
                          <a:sym typeface="Zapf Dingbats"/>
                        </a:rPr>
                        <a:t>✔</a:t>
                      </a:r>
                      <a:endParaRPr lang="en-US" sz="2800" dirty="0">
                        <a:solidFill>
                          <a:schemeClr val="accent2"/>
                        </a:solidFill>
                      </a:endParaRPr>
                    </a:p>
                  </a:txBody>
                  <a:tcPr marT="91440" marB="9144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Wheels are locked (manual) or chair is powered off (powered) on the lift</a:t>
                      </a:r>
                    </a:p>
                  </a:txBody>
                  <a:tcPr marT="91440" marB="91440" anchor="ctr"/>
                </a:tc>
                <a:extLst>
                  <a:ext uri="{0D108BD9-81ED-4DB2-BD59-A6C34878D82A}">
                    <a16:rowId xmlns:a16="http://schemas.microsoft.com/office/drawing/2014/main" val="10003"/>
                  </a:ext>
                </a:extLst>
              </a:tr>
              <a:tr h="370840">
                <a:tc>
                  <a:txBody>
                    <a:bodyPr/>
                    <a:lstStyle/>
                    <a:p>
                      <a:pPr algn="ctr"/>
                      <a:r>
                        <a:rPr lang="en-US" sz="2800" dirty="0">
                          <a:solidFill>
                            <a:schemeClr val="accent2"/>
                          </a:solidFill>
                          <a:latin typeface="Zapf Dingbats"/>
                          <a:ea typeface="Zapf Dingbats"/>
                          <a:cs typeface="Zapf Dingbats"/>
                          <a:sym typeface="Zapf Dingbats"/>
                        </a:rPr>
                        <a:t>✔</a:t>
                      </a:r>
                      <a:endParaRPr lang="en-US" sz="2800" dirty="0">
                        <a:solidFill>
                          <a:schemeClr val="accent2"/>
                        </a:solidFill>
                      </a:endParaRPr>
                    </a:p>
                  </a:txBody>
                  <a:tcPr marT="91440" marB="91440"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There is sufficient room for the passenger to clear the doorway at the vehicle</a:t>
                      </a:r>
                    </a:p>
                  </a:txBody>
                  <a:tcPr marT="91440" marB="9144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917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Key Definitions</a:t>
            </a:r>
          </a:p>
        </p:txBody>
      </p:sp>
      <p:sp>
        <p:nvSpPr>
          <p:cNvPr id="3" name="Content Placeholder 2"/>
          <p:cNvSpPr>
            <a:spLocks noGrp="1"/>
          </p:cNvSpPr>
          <p:nvPr>
            <p:ph idx="1"/>
          </p:nvPr>
        </p:nvSpPr>
        <p:spPr>
          <a:xfrm>
            <a:off x="457200" y="1373760"/>
            <a:ext cx="8420100" cy="3922140"/>
          </a:xfrm>
        </p:spPr>
        <p:txBody>
          <a:bodyPr>
            <a:normAutofit/>
          </a:bodyPr>
          <a:lstStyle/>
          <a:p>
            <a:pPr>
              <a:spcBef>
                <a:spcPts val="0"/>
              </a:spcBef>
              <a:spcAft>
                <a:spcPts val="1200"/>
              </a:spcAft>
            </a:pPr>
            <a:r>
              <a:rPr lang="en-US" sz="3000" dirty="0"/>
              <a:t>Disability: physical or mental impairment that </a:t>
            </a:r>
            <a:r>
              <a:rPr lang="en-US" sz="3000" u="sng" dirty="0"/>
              <a:t>substantially limits </a:t>
            </a:r>
            <a:r>
              <a:rPr lang="en-US" sz="3000" dirty="0"/>
              <a:t>one or more </a:t>
            </a:r>
            <a:r>
              <a:rPr lang="en-US" sz="3000" u="sng" dirty="0"/>
              <a:t>major life activities</a:t>
            </a:r>
            <a:endParaRPr lang="en-US" sz="3000" dirty="0"/>
          </a:p>
          <a:p>
            <a:pPr marL="803275" lvl="1" indent="-457200">
              <a:spcBef>
                <a:spcPts val="0"/>
              </a:spcBef>
              <a:spcAft>
                <a:spcPts val="1200"/>
              </a:spcAft>
            </a:pPr>
            <a:r>
              <a:rPr lang="en-US" dirty="0"/>
              <a:t>Substantially limits: </a:t>
            </a:r>
            <a:r>
              <a:rPr lang="en-US" i="1" dirty="0"/>
              <a:t>not defined</a:t>
            </a:r>
            <a:endParaRPr lang="en-US" dirty="0"/>
          </a:p>
          <a:p>
            <a:pPr marL="803275" lvl="1" indent="-457200">
              <a:spcBef>
                <a:spcPts val="0"/>
              </a:spcBef>
              <a:spcAft>
                <a:spcPts val="1200"/>
              </a:spcAft>
            </a:pPr>
            <a:r>
              <a:rPr lang="en-US" dirty="0"/>
              <a:t>Major life activities: functions such as caring for one's self, performing manual tasks, walking, seeing, hearing, speaking, breathing, learning, and work</a:t>
            </a:r>
          </a:p>
        </p:txBody>
      </p:sp>
      <p:pic>
        <p:nvPicPr>
          <p:cNvPr id="6" name="Picture 5" descr="ADA 3.png" title="Clipart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322" y="4544220"/>
            <a:ext cx="2125356" cy="2048668"/>
          </a:xfrm>
          <a:prstGeom prst="rect">
            <a:avLst/>
          </a:prstGeom>
        </p:spPr>
      </p:pic>
    </p:spTree>
    <p:extLst>
      <p:ext uri="{BB962C8B-B14F-4D97-AF65-F5344CB8AC3E}">
        <p14:creationId xmlns:p14="http://schemas.microsoft.com/office/powerpoint/2010/main" val="2252139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8B28E-3129-4DDF-ACCC-63F905A612B4}"/>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Powered Disability Aids</a:t>
            </a:r>
          </a:p>
        </p:txBody>
      </p:sp>
      <p:sp>
        <p:nvSpPr>
          <p:cNvPr id="68612" name="Rectangle 4"/>
          <p:cNvSpPr>
            <a:spLocks noGrp="1" noChangeArrowheads="1"/>
          </p:cNvSpPr>
          <p:nvPr>
            <p:ph type="body" sz="half" idx="4294967295"/>
          </p:nvPr>
        </p:nvSpPr>
        <p:spPr>
          <a:xfrm>
            <a:off x="0" y="1373188"/>
            <a:ext cx="8229600" cy="3136900"/>
          </a:xfrm>
        </p:spPr>
        <p:txBody>
          <a:bodyPr>
            <a:noAutofit/>
          </a:bodyPr>
          <a:lstStyle/>
          <a:p>
            <a:pPr lvl="0">
              <a:spcBef>
                <a:spcPts val="0"/>
              </a:spcBef>
              <a:spcAft>
                <a:spcPts val="1200"/>
              </a:spcAft>
            </a:pPr>
            <a:r>
              <a:rPr lang="en-US" sz="3000" dirty="0">
                <a:solidFill>
                  <a:prstClr val="black"/>
                </a:solidFill>
              </a:rPr>
              <a:t>Discuss process with passenger beforehand</a:t>
            </a:r>
          </a:p>
          <a:p>
            <a:pPr marL="803275" lvl="1" indent="-457200">
              <a:spcBef>
                <a:spcPts val="0"/>
              </a:spcBef>
              <a:spcAft>
                <a:spcPts val="1200"/>
              </a:spcAft>
            </a:pPr>
            <a:r>
              <a:rPr lang="en-US" dirty="0">
                <a:solidFill>
                  <a:prstClr val="black"/>
                </a:solidFill>
              </a:rPr>
              <a:t>Always wait for your instruction to proceed on/off lift or ramp</a:t>
            </a:r>
          </a:p>
          <a:p>
            <a:pPr lvl="0">
              <a:spcBef>
                <a:spcPts val="0"/>
              </a:spcBef>
              <a:spcAft>
                <a:spcPts val="1200"/>
              </a:spcAft>
            </a:pPr>
            <a:r>
              <a:rPr lang="en-US" sz="3000" dirty="0">
                <a:solidFill>
                  <a:prstClr val="black"/>
                </a:solidFill>
              </a:rPr>
              <a:t>Give clear commands during boarding/alighting process; include direction you want them to move</a:t>
            </a:r>
          </a:p>
        </p:txBody>
      </p:sp>
      <p:sp>
        <p:nvSpPr>
          <p:cNvPr id="2" name="TextBox 1">
            <a:extLst>
              <a:ext uri="{FF2B5EF4-FFF2-40B4-BE49-F238E27FC236}">
                <a16:creationId xmlns:a16="http://schemas.microsoft.com/office/drawing/2014/main" id="{0DEB0520-F5DA-394C-99D4-BBA9D238A821}"/>
              </a:ext>
            </a:extLst>
          </p:cNvPr>
          <p:cNvSpPr txBox="1"/>
          <p:nvPr/>
        </p:nvSpPr>
        <p:spPr>
          <a:xfrm>
            <a:off x="457199" y="4510181"/>
            <a:ext cx="5969001" cy="1477328"/>
          </a:xfrm>
          <a:prstGeom prst="rect">
            <a:avLst/>
          </a:prstGeom>
          <a:noFill/>
        </p:spPr>
        <p:txBody>
          <a:bodyPr wrap="square" rtlCol="0">
            <a:spAutoFit/>
          </a:bodyPr>
          <a:lstStyle/>
          <a:p>
            <a:pPr marL="365760" lvl="0" indent="-365760">
              <a:buFont typeface="Arial" panose="020B0604020202020204" pitchFamily="34" charset="0"/>
              <a:buChar char="•"/>
            </a:pPr>
            <a:r>
              <a:rPr lang="en-US" sz="3000" dirty="0">
                <a:solidFill>
                  <a:prstClr val="black"/>
                </a:solidFill>
              </a:rPr>
              <a:t>Instruct passenger to power off chair once positioned on lift platform or in securement area</a:t>
            </a:r>
          </a:p>
        </p:txBody>
      </p:sp>
      <p:pic>
        <p:nvPicPr>
          <p:cNvPr id="4" name="Picture 3" descr="Mobility Aid.png" title="Clipart of wheelchai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623" y="4591599"/>
            <a:ext cx="2142902" cy="1790513"/>
          </a:xfrm>
          <a:prstGeom prst="rect">
            <a:avLst/>
          </a:prstGeom>
        </p:spPr>
      </p:pic>
    </p:spTree>
    <p:extLst>
      <p:ext uri="{BB962C8B-B14F-4D97-AF65-F5344CB8AC3E}">
        <p14:creationId xmlns:p14="http://schemas.microsoft.com/office/powerpoint/2010/main" val="964046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5842"/>
          </a:xfrm>
        </p:spPr>
        <p:txBody>
          <a:bodyPr>
            <a:noAutofit/>
          </a:bodyPr>
          <a:lstStyle/>
          <a:p>
            <a:pPr eaLnBrk="1" hangingPunct="1"/>
            <a:r>
              <a:rPr lang="en-US" sz="4200" dirty="0"/>
              <a:t>Lift Operating Procedures - Standee</a:t>
            </a:r>
          </a:p>
        </p:txBody>
      </p:sp>
      <p:sp>
        <p:nvSpPr>
          <p:cNvPr id="6147" name="Rectangle 3"/>
          <p:cNvSpPr>
            <a:spLocks noGrp="1" noChangeArrowheads="1"/>
          </p:cNvSpPr>
          <p:nvPr>
            <p:ph type="body" idx="1"/>
          </p:nvPr>
        </p:nvSpPr>
        <p:spPr>
          <a:xfrm>
            <a:off x="457201" y="1373761"/>
            <a:ext cx="6223000" cy="4256571"/>
          </a:xfrm>
        </p:spPr>
        <p:txBody>
          <a:bodyPr>
            <a:noAutofit/>
          </a:bodyPr>
          <a:lstStyle/>
          <a:p>
            <a:pPr lvl="0">
              <a:spcBef>
                <a:spcPts val="0"/>
              </a:spcBef>
              <a:spcAft>
                <a:spcPts val="600"/>
              </a:spcAft>
            </a:pPr>
            <a:r>
              <a:rPr lang="en-US" sz="3000" dirty="0">
                <a:solidFill>
                  <a:prstClr val="black"/>
                </a:solidFill>
              </a:rPr>
              <a:t>Specify how you want passenger to stand on platform (parallel to coach preferred)</a:t>
            </a:r>
          </a:p>
          <a:p>
            <a:pPr lvl="0">
              <a:spcBef>
                <a:spcPts val="0"/>
              </a:spcBef>
              <a:spcAft>
                <a:spcPts val="600"/>
              </a:spcAft>
            </a:pPr>
            <a:r>
              <a:rPr lang="en-US" sz="3000" dirty="0">
                <a:solidFill>
                  <a:prstClr val="black"/>
                </a:solidFill>
              </a:rPr>
              <a:t>Feet at least shoulder-width apart</a:t>
            </a:r>
          </a:p>
          <a:p>
            <a:pPr lvl="0">
              <a:spcBef>
                <a:spcPts val="0"/>
              </a:spcBef>
              <a:spcAft>
                <a:spcPts val="600"/>
              </a:spcAft>
            </a:pPr>
            <a:r>
              <a:rPr lang="en-US" sz="3000" dirty="0">
                <a:solidFill>
                  <a:prstClr val="black"/>
                </a:solidFill>
              </a:rPr>
              <a:t>Hold onto handrail with both hands</a:t>
            </a:r>
          </a:p>
          <a:p>
            <a:pPr lvl="0">
              <a:spcBef>
                <a:spcPts val="0"/>
              </a:spcBef>
              <a:spcAft>
                <a:spcPts val="600"/>
              </a:spcAft>
            </a:pPr>
            <a:r>
              <a:rPr lang="en-US" sz="3000" dirty="0">
                <a:solidFill>
                  <a:prstClr val="black"/>
                </a:solidFill>
              </a:rPr>
              <a:t>Ensure passenger stable before moving lift </a:t>
            </a:r>
          </a:p>
          <a:p>
            <a:pPr lvl="0">
              <a:spcBef>
                <a:spcPts val="0"/>
              </a:spcBef>
              <a:spcAft>
                <a:spcPts val="600"/>
              </a:spcAft>
            </a:pPr>
            <a:r>
              <a:rPr lang="en-US" sz="3000" dirty="0">
                <a:solidFill>
                  <a:prstClr val="black"/>
                </a:solidFill>
              </a:rPr>
              <a:t>Announce prior to lift movement</a:t>
            </a:r>
          </a:p>
          <a:p>
            <a:pPr lvl="1">
              <a:lnSpc>
                <a:spcPct val="80000"/>
              </a:lnSpc>
            </a:pPr>
            <a:endParaRPr lang="en-US" sz="2000" dirty="0"/>
          </a:p>
        </p:txBody>
      </p:sp>
      <p:sp>
        <p:nvSpPr>
          <p:cNvPr id="6" name="Rounded Rectangle 5">
            <a:extLst>
              <a:ext uri="{FF2B5EF4-FFF2-40B4-BE49-F238E27FC236}">
                <a16:creationId xmlns:a16="http://schemas.microsoft.com/office/drawing/2014/main" id="{B04EB0FB-6268-9945-80B2-E7551D31C46C}"/>
              </a:ext>
            </a:extLst>
          </p:cNvPr>
          <p:cNvSpPr/>
          <p:nvPr/>
        </p:nvSpPr>
        <p:spPr>
          <a:xfrm>
            <a:off x="457200" y="5630332"/>
            <a:ext cx="6025445" cy="888999"/>
          </a:xfrm>
          <a:prstGeom prst="round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Assist passenger on and off the platform and ensure stable prior to platform movement</a:t>
            </a:r>
          </a:p>
        </p:txBody>
      </p:sp>
      <p:pic>
        <p:nvPicPr>
          <p:cNvPr id="2" name="Picture 1" title="Image of man entering bus"/>
          <p:cNvPicPr>
            <a:picLocks noChangeAspect="1"/>
          </p:cNvPicPr>
          <p:nvPr/>
        </p:nvPicPr>
        <p:blipFill>
          <a:blip r:embed="rId3"/>
          <a:stretch>
            <a:fillRect/>
          </a:stretch>
        </p:blipFill>
        <p:spPr>
          <a:xfrm>
            <a:off x="6959599" y="1638299"/>
            <a:ext cx="1896923" cy="3992033"/>
          </a:xfrm>
          <a:prstGeom prst="rect">
            <a:avLst/>
          </a:prstGeom>
        </p:spPr>
      </p:pic>
    </p:spTree>
    <p:extLst>
      <p:ext uri="{BB962C8B-B14F-4D97-AF65-F5344CB8AC3E}">
        <p14:creationId xmlns:p14="http://schemas.microsoft.com/office/powerpoint/2010/main" val="522417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5842"/>
          </a:xfrm>
        </p:spPr>
        <p:txBody>
          <a:bodyPr/>
          <a:lstStyle/>
          <a:p>
            <a:pPr eaLnBrk="1" hangingPunct="1"/>
            <a:r>
              <a:rPr lang="en-US" dirty="0"/>
              <a:t>Wheelchair/Aid Securement</a:t>
            </a:r>
          </a:p>
        </p:txBody>
      </p:sp>
      <p:sp>
        <p:nvSpPr>
          <p:cNvPr id="2" name="Rounded Rectangle 1"/>
          <p:cNvSpPr/>
          <p:nvPr/>
        </p:nvSpPr>
        <p:spPr>
          <a:xfrm>
            <a:off x="271253" y="1226880"/>
            <a:ext cx="8507480" cy="153481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00"/>
              </a:spcBef>
            </a:pPr>
            <a:r>
              <a:rPr lang="en-US" sz="2800" dirty="0">
                <a:solidFill>
                  <a:schemeClr val="bg1"/>
                </a:solidFill>
              </a:rPr>
              <a:t>There </a:t>
            </a:r>
            <a:r>
              <a:rPr lang="en-US" sz="2800" dirty="0"/>
              <a:t>are many different types and styles of both wheelchairs and tie-downs.  This is a list of general guidelines to make sure the chair is secure</a:t>
            </a:r>
            <a:endParaRPr lang="en-US" sz="2800" dirty="0">
              <a:latin typeface="Arial" charset="0"/>
            </a:endParaRPr>
          </a:p>
        </p:txBody>
      </p:sp>
      <p:sp>
        <p:nvSpPr>
          <p:cNvPr id="9219" name="Rectangle 3"/>
          <p:cNvSpPr>
            <a:spLocks noGrp="1" noChangeArrowheads="1"/>
          </p:cNvSpPr>
          <p:nvPr>
            <p:ph type="body" idx="1"/>
          </p:nvPr>
        </p:nvSpPr>
        <p:spPr>
          <a:xfrm>
            <a:off x="0" y="2882684"/>
            <a:ext cx="6693071" cy="3975315"/>
          </a:xfrm>
        </p:spPr>
        <p:txBody>
          <a:bodyPr>
            <a:noAutofit/>
          </a:bodyPr>
          <a:lstStyle/>
          <a:p>
            <a:pPr marL="860425" lvl="1" indent="-514350">
              <a:spcBef>
                <a:spcPts val="0"/>
              </a:spcBef>
              <a:spcAft>
                <a:spcPts val="1200"/>
              </a:spcAft>
              <a:buFont typeface="Wingdings" charset="2"/>
              <a:buChar char="ü"/>
            </a:pPr>
            <a:r>
              <a:rPr lang="en-US" sz="3000" dirty="0"/>
              <a:t>Set brakes (manual) or power chair off (powered)</a:t>
            </a:r>
          </a:p>
          <a:p>
            <a:pPr marL="860425" lvl="1" indent="-514350">
              <a:spcBef>
                <a:spcPts val="0"/>
              </a:spcBef>
              <a:spcAft>
                <a:spcPts val="1200"/>
              </a:spcAft>
              <a:buFont typeface="Wingdings" charset="2"/>
              <a:buChar char="ü"/>
            </a:pPr>
            <a:r>
              <a:rPr lang="en-US" sz="3000" dirty="0"/>
              <a:t>4-point tie-down</a:t>
            </a:r>
          </a:p>
          <a:p>
            <a:pPr marL="860425" lvl="1" indent="-514350" eaLnBrk="1" hangingPunct="1">
              <a:spcBef>
                <a:spcPts val="0"/>
              </a:spcBef>
              <a:spcAft>
                <a:spcPts val="1200"/>
              </a:spcAft>
              <a:buFont typeface="Wingdings" charset="2"/>
              <a:buChar char="ü"/>
            </a:pPr>
            <a:r>
              <a:rPr lang="en-US" sz="3000" dirty="0"/>
              <a:t>Do not attach tie-downs to wheels or any removable parts</a:t>
            </a:r>
          </a:p>
          <a:p>
            <a:pPr marL="860425" lvl="1" indent="-514350" eaLnBrk="1" hangingPunct="1">
              <a:spcBef>
                <a:spcPts val="0"/>
              </a:spcBef>
              <a:spcAft>
                <a:spcPts val="1200"/>
              </a:spcAft>
              <a:buFont typeface="Wingdings" charset="2"/>
              <a:buChar char="ü"/>
            </a:pPr>
            <a:r>
              <a:rPr lang="en-US" sz="3000" dirty="0"/>
              <a:t>Do not attach tie-downs to the folding cross brace of a wheelchair</a:t>
            </a:r>
          </a:p>
        </p:txBody>
      </p:sp>
      <p:pic>
        <p:nvPicPr>
          <p:cNvPr id="3" name="Picture 2" descr="Securement.png" title="Image of how to properly strap in wheelchair on b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973" y="3320682"/>
            <a:ext cx="1843827" cy="2860587"/>
          </a:xfrm>
          <a:prstGeom prst="rect">
            <a:avLst/>
          </a:prstGeom>
        </p:spPr>
      </p:pic>
    </p:spTree>
    <p:extLst>
      <p:ext uri="{BB962C8B-B14F-4D97-AF65-F5344CB8AC3E}">
        <p14:creationId xmlns:p14="http://schemas.microsoft.com/office/powerpoint/2010/main" val="4152811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F3FE1-8574-4F1B-B308-C93D6FFDEF5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Wheelchair/Aid Securement </a:t>
            </a:r>
          </a:p>
        </p:txBody>
      </p:sp>
      <p:sp>
        <p:nvSpPr>
          <p:cNvPr id="10243" name="Rectangle 3"/>
          <p:cNvSpPr>
            <a:spLocks noGrp="1" noChangeArrowheads="1"/>
          </p:cNvSpPr>
          <p:nvPr>
            <p:ph type="body" idx="4294967295"/>
          </p:nvPr>
        </p:nvSpPr>
        <p:spPr>
          <a:xfrm>
            <a:off x="0" y="1389063"/>
            <a:ext cx="6731000" cy="5468937"/>
          </a:xfrm>
        </p:spPr>
        <p:txBody>
          <a:bodyPr>
            <a:noAutofit/>
          </a:bodyPr>
          <a:lstStyle/>
          <a:p>
            <a:pPr marL="803275" lvl="1" indent="-457200" eaLnBrk="1" hangingPunct="1">
              <a:spcBef>
                <a:spcPts val="0"/>
              </a:spcBef>
              <a:spcAft>
                <a:spcPts val="1200"/>
              </a:spcAft>
              <a:buFont typeface="Wingdings" charset="2"/>
              <a:buChar char="ü"/>
            </a:pPr>
            <a:r>
              <a:rPr lang="en-US" sz="3000" dirty="0"/>
              <a:t>Attach the straps as high as possible on the chair</a:t>
            </a:r>
          </a:p>
          <a:p>
            <a:pPr marL="803275" lvl="1" indent="-457200" eaLnBrk="1" hangingPunct="1">
              <a:spcBef>
                <a:spcPts val="0"/>
              </a:spcBef>
              <a:spcAft>
                <a:spcPts val="1200"/>
              </a:spcAft>
              <a:buFont typeface="Wingdings" charset="2"/>
              <a:buChar char="ü"/>
            </a:pPr>
            <a:r>
              <a:rPr lang="en-US" sz="3000" dirty="0"/>
              <a:t>Route each tie-down strap in a straight line; do not bend around a wheel or other object</a:t>
            </a:r>
          </a:p>
          <a:p>
            <a:pPr marL="803275" lvl="1" indent="-457200" eaLnBrk="1" hangingPunct="1">
              <a:spcBef>
                <a:spcPts val="0"/>
              </a:spcBef>
              <a:spcAft>
                <a:spcPts val="1200"/>
              </a:spcAft>
              <a:buFont typeface="Wingdings" charset="2"/>
              <a:buChar char="ü"/>
            </a:pPr>
            <a:r>
              <a:rPr lang="en-US" sz="3000" dirty="0"/>
              <a:t>Tighten all straps, but do not over-tighten</a:t>
            </a:r>
          </a:p>
          <a:p>
            <a:pPr marL="803275" lvl="1" indent="-457200" eaLnBrk="1" hangingPunct="1">
              <a:spcBef>
                <a:spcPts val="0"/>
              </a:spcBef>
              <a:spcAft>
                <a:spcPts val="1200"/>
              </a:spcAft>
              <a:buFont typeface="Wingdings" charset="2"/>
              <a:buChar char="ü"/>
            </a:pPr>
            <a:r>
              <a:rPr lang="en-US" sz="3000" dirty="0"/>
              <a:t>Test the chair to be sure you cannot move it in any direction</a:t>
            </a:r>
          </a:p>
          <a:p>
            <a:pPr marL="803275" lvl="1" indent="-457200" eaLnBrk="1" hangingPunct="1">
              <a:spcBef>
                <a:spcPts val="0"/>
              </a:spcBef>
              <a:spcAft>
                <a:spcPts val="1200"/>
              </a:spcAft>
              <a:buFont typeface="Wingdings" charset="2"/>
              <a:buChar char="ü"/>
            </a:pPr>
            <a:r>
              <a:rPr lang="en-US" sz="3000" dirty="0"/>
              <a:t>Secure passenger to chair</a:t>
            </a:r>
            <a:r>
              <a:rPr lang="en-US" sz="3000" dirty="0">
                <a:latin typeface="Arial" charset="0"/>
              </a:rPr>
              <a:t> </a:t>
            </a:r>
          </a:p>
        </p:txBody>
      </p:sp>
      <p:pic>
        <p:nvPicPr>
          <p:cNvPr id="6" name="Picture 5" descr="Securement.png" title="Securement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207" y="1249411"/>
            <a:ext cx="1843827" cy="2860587"/>
          </a:xfrm>
          <a:prstGeom prst="rect">
            <a:avLst/>
          </a:prstGeom>
        </p:spPr>
      </p:pic>
      <p:pic>
        <p:nvPicPr>
          <p:cNvPr id="2" name="Picture 1" title="Side View of wheelchair "/>
          <p:cNvPicPr>
            <a:picLocks noChangeAspect="1"/>
          </p:cNvPicPr>
          <p:nvPr/>
        </p:nvPicPr>
        <p:blipFill>
          <a:blip r:embed="rId4"/>
          <a:stretch>
            <a:fillRect/>
          </a:stretch>
        </p:blipFill>
        <p:spPr>
          <a:xfrm>
            <a:off x="6707592" y="4192259"/>
            <a:ext cx="2387088" cy="2604096"/>
          </a:xfrm>
          <a:prstGeom prst="rect">
            <a:avLst/>
          </a:prstGeom>
        </p:spPr>
      </p:pic>
    </p:spTree>
    <p:extLst>
      <p:ext uri="{BB962C8B-B14F-4D97-AF65-F5344CB8AC3E}">
        <p14:creationId xmlns:p14="http://schemas.microsoft.com/office/powerpoint/2010/main" val="295216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F5DEE-2DCF-4FF7-83B2-1B3C19553D7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Size/Weight Exceptions </a:t>
            </a:r>
          </a:p>
        </p:txBody>
      </p:sp>
      <p:sp>
        <p:nvSpPr>
          <p:cNvPr id="2" name="Rounded Rectangle 1"/>
          <p:cNvSpPr/>
          <p:nvPr/>
        </p:nvSpPr>
        <p:spPr>
          <a:xfrm>
            <a:off x="457200" y="1393176"/>
            <a:ext cx="8229600" cy="112193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spcBef>
                <a:spcPts val="1000"/>
              </a:spcBef>
            </a:pPr>
            <a:r>
              <a:rPr lang="en-US" sz="2800" dirty="0">
                <a:solidFill>
                  <a:prstClr val="black"/>
                </a:solidFill>
              </a:rPr>
              <a:t>Lift loads (passenger &amp; mobility aid) </a:t>
            </a:r>
          </a:p>
          <a:p>
            <a:pPr lvl="0" algn="ctr">
              <a:spcBef>
                <a:spcPts val="1000"/>
              </a:spcBef>
            </a:pPr>
            <a:r>
              <a:rPr lang="en-US" sz="2800" dirty="0">
                <a:solidFill>
                  <a:prstClr val="black"/>
                </a:solidFill>
              </a:rPr>
              <a:t>should not exceed manufacturer lift weight ratings</a:t>
            </a:r>
          </a:p>
        </p:txBody>
      </p:sp>
      <p:sp>
        <p:nvSpPr>
          <p:cNvPr id="68612" name="Rectangle 4"/>
          <p:cNvSpPr>
            <a:spLocks noGrp="1" noChangeArrowheads="1"/>
          </p:cNvSpPr>
          <p:nvPr>
            <p:ph type="body" sz="half" idx="4294967295"/>
          </p:nvPr>
        </p:nvSpPr>
        <p:spPr>
          <a:xfrm>
            <a:off x="0" y="2749550"/>
            <a:ext cx="8229600" cy="3665538"/>
          </a:xfrm>
          <a:prstGeom prst="rect">
            <a:avLst/>
          </a:prstGeom>
        </p:spPr>
        <p:txBody>
          <a:bodyPr>
            <a:noAutofit/>
          </a:bodyPr>
          <a:lstStyle/>
          <a:p>
            <a:pPr>
              <a:spcBef>
                <a:spcPts val="0"/>
              </a:spcBef>
              <a:spcAft>
                <a:spcPts val="1200"/>
              </a:spcAft>
            </a:pPr>
            <a:r>
              <a:rPr lang="en-US" sz="3000" dirty="0"/>
              <a:t>Lift platform must only accommodate a 30x48 inch mobility aid.</a:t>
            </a:r>
          </a:p>
          <a:p>
            <a:pPr marL="803275" lvl="1" indent="-457200">
              <a:spcBef>
                <a:spcPts val="0"/>
              </a:spcBef>
              <a:spcAft>
                <a:spcPts val="1200"/>
              </a:spcAft>
            </a:pPr>
            <a:r>
              <a:rPr lang="en-US" dirty="0"/>
              <a:t>Mobility aid that exceeds these dimensions can be denied transport if it does not fit on platform</a:t>
            </a:r>
          </a:p>
          <a:p>
            <a:pPr>
              <a:spcBef>
                <a:spcPts val="0"/>
              </a:spcBef>
              <a:spcAft>
                <a:spcPts val="1200"/>
              </a:spcAft>
            </a:pPr>
            <a:r>
              <a:rPr lang="en-US" sz="3000" dirty="0"/>
              <a:t>If mobility aid is too large, may deny transport for legitimate safety concerns.</a:t>
            </a:r>
          </a:p>
          <a:p>
            <a:pPr marL="803275" lvl="1" indent="-457200">
              <a:spcBef>
                <a:spcPts val="0"/>
              </a:spcBef>
              <a:spcAft>
                <a:spcPts val="1200"/>
              </a:spcAft>
            </a:pPr>
            <a:r>
              <a:rPr lang="en-US" dirty="0"/>
              <a:t>Blocking an aisle; interfering with safe evacuation</a:t>
            </a:r>
          </a:p>
        </p:txBody>
      </p:sp>
    </p:spTree>
    <p:extLst>
      <p:ext uri="{BB962C8B-B14F-4D97-AF65-F5344CB8AC3E}">
        <p14:creationId xmlns:p14="http://schemas.microsoft.com/office/powerpoint/2010/main" val="2175101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229600" cy="865842"/>
          </a:xfrm>
        </p:spPr>
        <p:txBody>
          <a:bodyPr>
            <a:normAutofit/>
          </a:bodyPr>
          <a:lstStyle/>
          <a:p>
            <a:r>
              <a:rPr lang="en-US" sz="4200" dirty="0"/>
              <a:t>Transferring From A Wheelchair/Aid</a:t>
            </a:r>
          </a:p>
        </p:txBody>
      </p:sp>
      <p:sp>
        <p:nvSpPr>
          <p:cNvPr id="5" name="Rectangle 3"/>
          <p:cNvSpPr txBox="1">
            <a:spLocks noChangeArrowheads="1"/>
          </p:cNvSpPr>
          <p:nvPr/>
        </p:nvSpPr>
        <p:spPr>
          <a:xfrm>
            <a:off x="457200" y="1373761"/>
            <a:ext cx="8229600" cy="30585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6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9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dirty="0"/>
              <a:t>Assist as necessary in maneuvering chair/aid close to seat</a:t>
            </a:r>
          </a:p>
          <a:p>
            <a:pPr>
              <a:spcBef>
                <a:spcPts val="0"/>
              </a:spcBef>
              <a:spcAft>
                <a:spcPts val="1200"/>
              </a:spcAft>
            </a:pPr>
            <a:r>
              <a:rPr lang="en-US" dirty="0"/>
              <a:t>Ensure chair/aid is immobilized during transfer process</a:t>
            </a:r>
          </a:p>
          <a:p>
            <a:pPr>
              <a:spcBef>
                <a:spcPts val="0"/>
              </a:spcBef>
              <a:spcAft>
                <a:spcPts val="1200"/>
              </a:spcAft>
            </a:pPr>
            <a:r>
              <a:rPr lang="en-US" dirty="0"/>
              <a:t>Stow chair/aid after transfer</a:t>
            </a:r>
          </a:p>
          <a:p>
            <a:pPr marL="0" indent="0">
              <a:lnSpc>
                <a:spcPct val="90000"/>
              </a:lnSpc>
              <a:buNone/>
            </a:pPr>
            <a:endParaRPr lang="en-US" sz="2400" dirty="0"/>
          </a:p>
        </p:txBody>
      </p:sp>
      <p:pic>
        <p:nvPicPr>
          <p:cNvPr id="2" name="Picture 1" descr="assistance.png" title="Image of assistance in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09" y="3256438"/>
            <a:ext cx="2825169" cy="3116899"/>
          </a:xfrm>
          <a:prstGeom prst="rect">
            <a:avLst/>
          </a:prstGeom>
        </p:spPr>
      </p:pic>
    </p:spTree>
    <p:extLst>
      <p:ext uri="{BB962C8B-B14F-4D97-AF65-F5344CB8AC3E}">
        <p14:creationId xmlns:p14="http://schemas.microsoft.com/office/powerpoint/2010/main" val="217169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Protected Disabilities</a:t>
            </a:r>
          </a:p>
        </p:txBody>
      </p:sp>
      <p:sp>
        <p:nvSpPr>
          <p:cNvPr id="3" name="Content Placeholder 2"/>
          <p:cNvSpPr>
            <a:spLocks noGrp="1"/>
          </p:cNvSpPr>
          <p:nvPr>
            <p:ph idx="1"/>
          </p:nvPr>
        </p:nvSpPr>
        <p:spPr>
          <a:xfrm>
            <a:off x="457200" y="1484721"/>
            <a:ext cx="5060729" cy="4087039"/>
          </a:xfrm>
        </p:spPr>
        <p:txBody>
          <a:bodyPr>
            <a:noAutofit/>
          </a:bodyPr>
          <a:lstStyle/>
          <a:p>
            <a:pPr marL="0" indent="0">
              <a:spcBef>
                <a:spcPts val="0"/>
              </a:spcBef>
              <a:spcAft>
                <a:spcPts val="1200"/>
              </a:spcAft>
              <a:buNone/>
            </a:pPr>
            <a:r>
              <a:rPr lang="en-US" sz="3000" dirty="0"/>
              <a:t>Common disabilities protected include…</a:t>
            </a:r>
          </a:p>
          <a:p>
            <a:pPr>
              <a:lnSpc>
                <a:spcPct val="110000"/>
              </a:lnSpc>
              <a:spcBef>
                <a:spcPts val="0"/>
              </a:spcBef>
              <a:spcAft>
                <a:spcPts val="1200"/>
              </a:spcAft>
            </a:pPr>
            <a:r>
              <a:rPr lang="en-US" sz="2800" dirty="0"/>
              <a:t>Mobility</a:t>
            </a:r>
          </a:p>
          <a:p>
            <a:pPr>
              <a:lnSpc>
                <a:spcPct val="110000"/>
              </a:lnSpc>
              <a:spcBef>
                <a:spcPts val="0"/>
              </a:spcBef>
              <a:spcAft>
                <a:spcPts val="1200"/>
              </a:spcAft>
            </a:pPr>
            <a:r>
              <a:rPr lang="en-US" sz="2800" dirty="0"/>
              <a:t>Visual </a:t>
            </a:r>
          </a:p>
          <a:p>
            <a:pPr>
              <a:lnSpc>
                <a:spcPct val="110000"/>
              </a:lnSpc>
              <a:spcBef>
                <a:spcPts val="0"/>
              </a:spcBef>
              <a:spcAft>
                <a:spcPts val="1200"/>
              </a:spcAft>
            </a:pPr>
            <a:r>
              <a:rPr lang="en-US" sz="2800" dirty="0"/>
              <a:t>Hearing </a:t>
            </a:r>
          </a:p>
          <a:p>
            <a:pPr>
              <a:lnSpc>
                <a:spcPct val="110000"/>
              </a:lnSpc>
              <a:spcBef>
                <a:spcPts val="0"/>
              </a:spcBef>
              <a:spcAft>
                <a:spcPts val="1200"/>
              </a:spcAft>
            </a:pPr>
            <a:r>
              <a:rPr lang="en-US" sz="2800" dirty="0"/>
              <a:t>Speech </a:t>
            </a:r>
          </a:p>
          <a:p>
            <a:pPr>
              <a:lnSpc>
                <a:spcPct val="110000"/>
              </a:lnSpc>
              <a:spcBef>
                <a:spcPts val="0"/>
              </a:spcBef>
              <a:spcAft>
                <a:spcPts val="1200"/>
              </a:spcAft>
            </a:pPr>
            <a:r>
              <a:rPr lang="en-US" sz="2800" dirty="0"/>
              <a:t>Cognitive/Developmental</a:t>
            </a:r>
          </a:p>
        </p:txBody>
      </p:sp>
      <p:pic>
        <p:nvPicPr>
          <p:cNvPr id="5" name="Picture 4" descr="ADA 2.png" title="Image of different disabili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965" y="2251346"/>
            <a:ext cx="3073835" cy="3073835"/>
          </a:xfrm>
          <a:prstGeom prst="rect">
            <a:avLst/>
          </a:prstGeom>
        </p:spPr>
      </p:pic>
    </p:spTree>
    <p:extLst>
      <p:ext uri="{BB962C8B-B14F-4D97-AF65-F5344CB8AC3E}">
        <p14:creationId xmlns:p14="http://schemas.microsoft.com/office/powerpoint/2010/main" val="169374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More Key Definitions</a:t>
            </a:r>
          </a:p>
        </p:txBody>
      </p:sp>
      <p:sp>
        <p:nvSpPr>
          <p:cNvPr id="3" name="Content Placeholder 2"/>
          <p:cNvSpPr>
            <a:spLocks noGrp="1"/>
          </p:cNvSpPr>
          <p:nvPr>
            <p:ph idx="1"/>
          </p:nvPr>
        </p:nvSpPr>
        <p:spPr>
          <a:xfrm>
            <a:off x="457200" y="1417638"/>
            <a:ext cx="8229600" cy="3809562"/>
          </a:xfrm>
        </p:spPr>
        <p:txBody>
          <a:bodyPr>
            <a:noAutofit/>
          </a:bodyPr>
          <a:lstStyle/>
          <a:p>
            <a:pPr>
              <a:spcBef>
                <a:spcPts val="0"/>
              </a:spcBef>
              <a:spcAft>
                <a:spcPts val="1200"/>
              </a:spcAft>
            </a:pPr>
            <a:r>
              <a:rPr lang="en-US" sz="3000" dirty="0"/>
              <a:t>Service animal: any guide dog, signal dog, </a:t>
            </a:r>
            <a:r>
              <a:rPr lang="en-US" sz="3000" i="1" dirty="0"/>
              <a:t>or other animal </a:t>
            </a:r>
            <a:r>
              <a:rPr lang="en-US" sz="3000" u="sng" dirty="0"/>
              <a:t>individually trained</a:t>
            </a:r>
            <a:r>
              <a:rPr lang="en-US" sz="3000" dirty="0"/>
              <a:t> to work or perform tasks for an individual with a disability</a:t>
            </a:r>
          </a:p>
          <a:p>
            <a:pPr>
              <a:spcBef>
                <a:spcPts val="0"/>
              </a:spcBef>
              <a:spcAft>
                <a:spcPts val="1200"/>
              </a:spcAft>
            </a:pPr>
            <a:r>
              <a:rPr lang="en-US" sz="3000" dirty="0"/>
              <a:t>Wheelchair: mobility aid belonging to any class of three- or more- wheeled devices, usable indoors, designed or modified for and used by individuals with mobility impairments, whether operated manually or powered</a:t>
            </a:r>
          </a:p>
        </p:txBody>
      </p:sp>
      <p:pic>
        <p:nvPicPr>
          <p:cNvPr id="9218" name="Picture 2" title="Image of support do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176" y="4887555"/>
            <a:ext cx="3200616" cy="165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48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More Key Definitions</a:t>
            </a:r>
          </a:p>
        </p:txBody>
      </p:sp>
      <p:sp>
        <p:nvSpPr>
          <p:cNvPr id="3" name="Content Placeholder 2"/>
          <p:cNvSpPr>
            <a:spLocks noGrp="1"/>
          </p:cNvSpPr>
          <p:nvPr>
            <p:ph idx="1"/>
          </p:nvPr>
        </p:nvSpPr>
        <p:spPr>
          <a:xfrm>
            <a:off x="457200" y="1339200"/>
            <a:ext cx="8130622" cy="5217464"/>
          </a:xfrm>
        </p:spPr>
        <p:txBody>
          <a:bodyPr>
            <a:normAutofit lnSpcReduction="10000"/>
          </a:bodyPr>
          <a:lstStyle/>
          <a:p>
            <a:pPr>
              <a:spcBef>
                <a:spcPts val="0"/>
              </a:spcBef>
              <a:spcAft>
                <a:spcPts val="1200"/>
              </a:spcAft>
            </a:pPr>
            <a:r>
              <a:rPr lang="en-US" sz="3000" dirty="0"/>
              <a:t>Fixed Route – publicly available transportation where vehicle is operated along a prescribed route according to a fixed schedule and available to the public (e.g., inter-city route)</a:t>
            </a:r>
          </a:p>
          <a:p>
            <a:pPr>
              <a:spcBef>
                <a:spcPts val="0"/>
              </a:spcBef>
              <a:spcAft>
                <a:spcPts val="1200"/>
              </a:spcAft>
            </a:pPr>
            <a:r>
              <a:rPr lang="en-US" sz="3000" dirty="0"/>
              <a:t>Demand-Responsive – transportation other than fixed-route (e.g., charter/tour) </a:t>
            </a:r>
          </a:p>
          <a:p>
            <a:pPr>
              <a:spcBef>
                <a:spcPts val="0"/>
              </a:spcBef>
            </a:pPr>
            <a:r>
              <a:rPr lang="en-US" sz="3000" dirty="0"/>
              <a:t>Small/Large Company: </a:t>
            </a:r>
          </a:p>
          <a:p>
            <a:pPr marL="0" indent="0">
              <a:spcBef>
                <a:spcPts val="0"/>
              </a:spcBef>
              <a:buNone/>
            </a:pPr>
            <a:r>
              <a:rPr lang="en-US" sz="3000" dirty="0"/>
              <a:t>	classification based </a:t>
            </a:r>
          </a:p>
          <a:p>
            <a:pPr marL="0" indent="0">
              <a:spcBef>
                <a:spcPts val="0"/>
              </a:spcBef>
              <a:buNone/>
            </a:pPr>
            <a:r>
              <a:rPr lang="en-US" sz="3000" dirty="0"/>
              <a:t>	on company </a:t>
            </a:r>
          </a:p>
          <a:p>
            <a:pPr marL="0" indent="0">
              <a:spcBef>
                <a:spcPts val="0"/>
              </a:spcBef>
              <a:buNone/>
            </a:pPr>
            <a:r>
              <a:rPr lang="en-US" sz="3000" dirty="0"/>
              <a:t>     	transportation</a:t>
            </a:r>
          </a:p>
          <a:p>
            <a:pPr marL="0" indent="0">
              <a:spcBef>
                <a:spcPts val="0"/>
              </a:spcBef>
              <a:buNone/>
            </a:pPr>
            <a:r>
              <a:rPr lang="en-US" sz="3000" dirty="0"/>
              <a:t>     	revenue</a:t>
            </a:r>
          </a:p>
        </p:txBody>
      </p:sp>
      <p:pic>
        <p:nvPicPr>
          <p:cNvPr id="6" name="Picture 5" descr="Chart example of fixed routes." title="Table with travel times"/>
          <p:cNvPicPr>
            <a:picLocks noChangeAspect="1"/>
          </p:cNvPicPr>
          <p:nvPr/>
        </p:nvPicPr>
        <p:blipFill>
          <a:blip r:embed="rId3"/>
          <a:stretch>
            <a:fillRect/>
          </a:stretch>
        </p:blipFill>
        <p:spPr>
          <a:xfrm>
            <a:off x="4522511" y="4432300"/>
            <a:ext cx="4339245" cy="1970068"/>
          </a:xfrm>
          <a:prstGeom prst="rect">
            <a:avLst/>
          </a:prstGeom>
        </p:spPr>
      </p:pic>
    </p:spTree>
    <p:extLst>
      <p:ext uri="{BB962C8B-B14F-4D97-AF65-F5344CB8AC3E}">
        <p14:creationId xmlns:p14="http://schemas.microsoft.com/office/powerpoint/2010/main" val="421028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txBody>
          <a:bodyPr/>
          <a:lstStyle/>
          <a:p>
            <a:r>
              <a:rPr lang="en-US" dirty="0"/>
              <a:t>Service Request Forms</a:t>
            </a:r>
          </a:p>
        </p:txBody>
      </p:sp>
      <p:sp>
        <p:nvSpPr>
          <p:cNvPr id="5" name="Content Placeholder 4"/>
          <p:cNvSpPr>
            <a:spLocks noGrp="1"/>
          </p:cNvSpPr>
          <p:nvPr>
            <p:ph sz="half" idx="1"/>
          </p:nvPr>
        </p:nvSpPr>
        <p:spPr>
          <a:xfrm>
            <a:off x="457200" y="1373759"/>
            <a:ext cx="8229600" cy="4071077"/>
          </a:xfrm>
        </p:spPr>
        <p:txBody>
          <a:bodyPr>
            <a:normAutofit/>
          </a:bodyPr>
          <a:lstStyle/>
          <a:p>
            <a:pPr>
              <a:spcBef>
                <a:spcPts val="0"/>
              </a:spcBef>
              <a:spcAft>
                <a:spcPts val="1200"/>
              </a:spcAft>
            </a:pPr>
            <a:r>
              <a:rPr lang="en-US" sz="3000" dirty="0"/>
              <a:t>Documentation required for 48 hour advance service requests</a:t>
            </a:r>
          </a:p>
          <a:p>
            <a:pPr>
              <a:spcBef>
                <a:spcPts val="0"/>
              </a:spcBef>
              <a:spcAft>
                <a:spcPts val="1200"/>
              </a:spcAft>
            </a:pPr>
            <a:r>
              <a:rPr lang="en-US" sz="3000" dirty="0"/>
              <a:t>11 specific items of information to collect</a:t>
            </a:r>
          </a:p>
          <a:p>
            <a:pPr marL="803275" lvl="1" indent="-457200">
              <a:spcBef>
                <a:spcPts val="0"/>
              </a:spcBef>
              <a:spcAft>
                <a:spcPts val="1200"/>
              </a:spcAft>
            </a:pPr>
            <a:r>
              <a:rPr lang="en-US" sz="2800" dirty="0"/>
              <a:t>Items 1 - 9 completed at time of request</a:t>
            </a:r>
          </a:p>
          <a:p>
            <a:pPr marL="803275" lvl="1" indent="-457200">
              <a:spcBef>
                <a:spcPts val="0"/>
              </a:spcBef>
              <a:spcAft>
                <a:spcPts val="1200"/>
              </a:spcAft>
            </a:pPr>
            <a:r>
              <a:rPr lang="en-US" sz="2800" dirty="0"/>
              <a:t>Items 10 &amp; 11 completed on day of trip </a:t>
            </a:r>
          </a:p>
          <a:p>
            <a:pPr marL="803275" lvl="1" indent="0">
              <a:spcBef>
                <a:spcPts val="0"/>
              </a:spcBef>
              <a:spcAft>
                <a:spcPts val="1200"/>
              </a:spcAft>
              <a:buNone/>
            </a:pPr>
            <a:r>
              <a:rPr lang="en-US" sz="2800" dirty="0"/>
              <a:t>(requires driver assistance)</a:t>
            </a:r>
          </a:p>
        </p:txBody>
      </p:sp>
      <p:pic>
        <p:nvPicPr>
          <p:cNvPr id="1026" name="Picture 2" title="Clipart of clipboa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607" y="4424527"/>
            <a:ext cx="2284094" cy="209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37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842"/>
          </a:xfrm>
        </p:spPr>
        <p:style>
          <a:lnRef idx="2">
            <a:schemeClr val="accent2"/>
          </a:lnRef>
          <a:fillRef idx="1">
            <a:schemeClr val="lt1"/>
          </a:fillRef>
          <a:effectRef idx="0">
            <a:schemeClr val="accent2"/>
          </a:effectRef>
          <a:fontRef idx="minor">
            <a:schemeClr val="dk1"/>
          </a:fontRef>
        </p:style>
        <p:txBody>
          <a:bodyPr/>
          <a:lstStyle/>
          <a:p>
            <a:r>
              <a:rPr lang="en-US" dirty="0"/>
              <a:t>Denial of Service</a:t>
            </a:r>
          </a:p>
        </p:txBody>
      </p:sp>
      <p:sp>
        <p:nvSpPr>
          <p:cNvPr id="3" name="Content Placeholder 2"/>
          <p:cNvSpPr>
            <a:spLocks noGrp="1"/>
          </p:cNvSpPr>
          <p:nvPr>
            <p:ph idx="1"/>
          </p:nvPr>
        </p:nvSpPr>
        <p:spPr>
          <a:xfrm>
            <a:off x="457200" y="1373760"/>
            <a:ext cx="8229600" cy="5484240"/>
          </a:xfrm>
        </p:spPr>
        <p:txBody>
          <a:bodyPr>
            <a:normAutofit lnSpcReduction="10000"/>
          </a:bodyPr>
          <a:lstStyle/>
          <a:p>
            <a:pPr>
              <a:lnSpc>
                <a:spcPct val="110000"/>
              </a:lnSpc>
              <a:spcBef>
                <a:spcPts val="0"/>
              </a:spcBef>
              <a:spcAft>
                <a:spcPts val="600"/>
              </a:spcAft>
            </a:pPr>
            <a:r>
              <a:rPr lang="en-US" sz="3000" dirty="0"/>
              <a:t>Non-ambulatory (not able to walk about) - only permissible if:</a:t>
            </a:r>
          </a:p>
          <a:p>
            <a:pPr lvl="1">
              <a:lnSpc>
                <a:spcPct val="110000"/>
              </a:lnSpc>
              <a:spcBef>
                <a:spcPts val="0"/>
              </a:spcBef>
              <a:spcAft>
                <a:spcPts val="600"/>
              </a:spcAft>
            </a:pPr>
            <a:r>
              <a:rPr lang="en-US" dirty="0"/>
              <a:t>Advance notice not provided (when required)</a:t>
            </a:r>
          </a:p>
          <a:p>
            <a:pPr lvl="1">
              <a:lnSpc>
                <a:spcPct val="110000"/>
              </a:lnSpc>
              <a:spcBef>
                <a:spcPts val="0"/>
              </a:spcBef>
              <a:spcAft>
                <a:spcPts val="600"/>
              </a:spcAft>
            </a:pPr>
            <a:r>
              <a:rPr lang="en-US" dirty="0"/>
              <a:t>Accommodation would displace scheduled or on-board passengers</a:t>
            </a:r>
          </a:p>
          <a:p>
            <a:pPr lvl="1">
              <a:lnSpc>
                <a:spcPct val="110000"/>
              </a:lnSpc>
              <a:spcBef>
                <a:spcPts val="0"/>
              </a:spcBef>
              <a:spcAft>
                <a:spcPts val="600"/>
              </a:spcAft>
            </a:pPr>
            <a:r>
              <a:rPr lang="en-US" dirty="0"/>
              <a:t>Mobility aid too large or heavy to be safely accommodated on lift platform</a:t>
            </a:r>
          </a:p>
          <a:p>
            <a:pPr>
              <a:lnSpc>
                <a:spcPct val="110000"/>
              </a:lnSpc>
              <a:spcBef>
                <a:spcPts val="0"/>
              </a:spcBef>
              <a:spcAft>
                <a:spcPts val="600"/>
              </a:spcAft>
            </a:pPr>
            <a:r>
              <a:rPr lang="en-US" sz="3000" dirty="0"/>
              <a:t>Not permitted for “nuisances” </a:t>
            </a:r>
          </a:p>
          <a:p>
            <a:pPr lvl="1">
              <a:lnSpc>
                <a:spcPct val="110000"/>
              </a:lnSpc>
              <a:spcBef>
                <a:spcPts val="0"/>
              </a:spcBef>
              <a:spcAft>
                <a:spcPts val="600"/>
              </a:spcAft>
            </a:pPr>
            <a:r>
              <a:rPr lang="en-US" dirty="0"/>
              <a:t>Inconvenience to other passengers is not a reason for denying transport</a:t>
            </a:r>
          </a:p>
          <a:p>
            <a:pPr lvl="2">
              <a:lnSpc>
                <a:spcPct val="110000"/>
              </a:lnSpc>
              <a:spcBef>
                <a:spcPts val="0"/>
              </a:spcBef>
              <a:spcAft>
                <a:spcPts val="600"/>
              </a:spcAft>
            </a:pPr>
            <a:r>
              <a:rPr lang="en-US" dirty="0"/>
              <a:t>Exception: direct threat/unruly passenger</a:t>
            </a:r>
          </a:p>
        </p:txBody>
      </p:sp>
    </p:spTree>
    <p:extLst>
      <p:ext uri="{BB962C8B-B14F-4D97-AF65-F5344CB8AC3E}">
        <p14:creationId xmlns:p14="http://schemas.microsoft.com/office/powerpoint/2010/main" val="372013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E63BAA-6317-45C2-B691-18FAA64EF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60622C2-D148-49FB-B46A-3123483C4623}">
  <ds:schemaRefs>
    <ds:schemaRef ds:uri="http://schemas.microsoft.com/sharepoint/v3/contenttype/forms"/>
  </ds:schemaRefs>
</ds:datastoreItem>
</file>

<file path=customXml/itemProps3.xml><?xml version="1.0" encoding="utf-8"?>
<ds:datastoreItem xmlns:ds="http://schemas.openxmlformats.org/officeDocument/2006/customXml" ds:itemID="{61656310-72B3-49E0-9D1B-A188E305FFA7}">
  <ds:schemaRefs>
    <ds:schemaRef ds:uri="urn:sharePointPublishingRcaProperties"/>
  </ds:schemaRefs>
</ds:datastoreItem>
</file>

<file path=customXml/itemProps4.xml><?xml version="1.0" encoding="utf-8"?>
<ds:datastoreItem xmlns:ds="http://schemas.openxmlformats.org/officeDocument/2006/customXml" ds:itemID="{B4438D06-DF57-4999-903C-6FB38D537C6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34793</TotalTime>
  <Words>6029</Words>
  <Application>Microsoft Office PowerPoint</Application>
  <PresentationFormat>On-screen Show (4:3)</PresentationFormat>
  <Paragraphs>508</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ＭＳ Ｐゴシック</vt:lpstr>
      <vt:lpstr>Arial</vt:lpstr>
      <vt:lpstr>Arial Narrow</vt:lpstr>
      <vt:lpstr>Calibri</vt:lpstr>
      <vt:lpstr>Times New Roman</vt:lpstr>
      <vt:lpstr>Trebuchet MS</vt:lpstr>
      <vt:lpstr>Wingdings</vt:lpstr>
      <vt:lpstr>Zapf Dingbats</vt:lpstr>
      <vt:lpstr>Office Theme</vt:lpstr>
      <vt:lpstr>AMERICANS WITH DISABILITIES</vt:lpstr>
      <vt:lpstr>Americans with Disabilities Act  &amp; Motorcoach Operations </vt:lpstr>
      <vt:lpstr>Americans with Disabilities Act (ADA)</vt:lpstr>
      <vt:lpstr>Key Definitions</vt:lpstr>
      <vt:lpstr>Protected Disabilities</vt:lpstr>
      <vt:lpstr>More Key Definitions</vt:lpstr>
      <vt:lpstr>More Key Definitions</vt:lpstr>
      <vt:lpstr>Service Request Forms</vt:lpstr>
      <vt:lpstr>Denial of Service</vt:lpstr>
      <vt:lpstr>Service Animals</vt:lpstr>
      <vt:lpstr>Lift &amp; Securement</vt:lpstr>
      <vt:lpstr>Lift &amp; System Inspection</vt:lpstr>
      <vt:lpstr>Special Considerations: Rest Stops</vt:lpstr>
      <vt:lpstr>Special Considerations: Stop Announcements</vt:lpstr>
      <vt:lpstr>Serving and Communicating with Persons with Disabilities </vt:lpstr>
      <vt:lpstr>Disability Facts</vt:lpstr>
      <vt:lpstr>Disability Facts</vt:lpstr>
      <vt:lpstr>Being Sensitive</vt:lpstr>
      <vt:lpstr>Specific Disabilities</vt:lpstr>
      <vt:lpstr>Interaction: Mobility Aids - General</vt:lpstr>
      <vt:lpstr>Interaction: Mobility Aids - General</vt:lpstr>
      <vt:lpstr> Assistance: Mobility Aids - Ambulatory </vt:lpstr>
      <vt:lpstr> Assistance: Mobility Aids - Ambulatory </vt:lpstr>
      <vt:lpstr> Assistance: Mobility Aids –  Manual (non-powered) Wheelchair </vt:lpstr>
      <vt:lpstr>Interaction - Visual Disabilities</vt:lpstr>
      <vt:lpstr>Interaction - Visual Disabilities</vt:lpstr>
      <vt:lpstr> Interaction - Visual Disabilities </vt:lpstr>
      <vt:lpstr>Interaction – Hearing Disabilities</vt:lpstr>
      <vt:lpstr>Interaction – Hearing Disabilities </vt:lpstr>
      <vt:lpstr>Interaction – Hearing Disabilities </vt:lpstr>
      <vt:lpstr>Interaction – Cognitive/ Developmentally Disabled</vt:lpstr>
      <vt:lpstr>Interaction – Cognitive/ Developmentally Disabled</vt:lpstr>
      <vt:lpstr>Epilepsy &amp; Seizures</vt:lpstr>
      <vt:lpstr>Epilepsy &amp; Seizures</vt:lpstr>
      <vt:lpstr>Motorcoach Lift Operation &amp; Mobility Aid Securement </vt:lpstr>
      <vt:lpstr>Lift Operation &amp; Aid Securement</vt:lpstr>
      <vt:lpstr>General Ramp Operating Procedures</vt:lpstr>
      <vt:lpstr>General Lift Operating Procedures</vt:lpstr>
      <vt:lpstr>General Lift Operating Procedures</vt:lpstr>
      <vt:lpstr>Powered Disability Aids</vt:lpstr>
      <vt:lpstr>Lift Operating Procedures - Standee</vt:lpstr>
      <vt:lpstr>Wheelchair/Aid Securement</vt:lpstr>
      <vt:lpstr>Wheelchair/Aid Securement </vt:lpstr>
      <vt:lpstr>Size/Weight Exceptions </vt:lpstr>
      <vt:lpstr>Transferring From A Wheelchair/Aid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WITH DISABILITIES</dc:title>
  <dc:creator>Matthew Daecher</dc:creator>
  <cp:lastModifiedBy>Smith, Danielle (FMCSA)</cp:lastModifiedBy>
  <cp:revision>345</cp:revision>
  <cp:lastPrinted>2014-09-23T18:28:08Z</cp:lastPrinted>
  <dcterms:created xsi:type="dcterms:W3CDTF">2014-04-03T21:17:33Z</dcterms:created>
  <dcterms:modified xsi:type="dcterms:W3CDTF">2019-12-13T15:05:07Z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