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handoutMasterIdLst>
    <p:handoutMasterId r:id="rId72"/>
  </p:handoutMasterIdLst>
  <p:sldIdLst>
    <p:sldId id="386" r:id="rId5"/>
    <p:sldId id="257" r:id="rId6"/>
    <p:sldId id="294" r:id="rId7"/>
    <p:sldId id="295" r:id="rId8"/>
    <p:sldId id="301" r:id="rId9"/>
    <p:sldId id="297" r:id="rId10"/>
    <p:sldId id="296" r:id="rId11"/>
    <p:sldId id="302" r:id="rId12"/>
    <p:sldId id="303" r:id="rId13"/>
    <p:sldId id="309" r:id="rId14"/>
    <p:sldId id="299" r:id="rId15"/>
    <p:sldId id="310" r:id="rId16"/>
    <p:sldId id="314" r:id="rId17"/>
    <p:sldId id="315" r:id="rId18"/>
    <p:sldId id="312" r:id="rId19"/>
    <p:sldId id="313" r:id="rId20"/>
    <p:sldId id="389" r:id="rId21"/>
    <p:sldId id="394" r:id="rId22"/>
    <p:sldId id="395" r:id="rId23"/>
    <p:sldId id="396" r:id="rId24"/>
    <p:sldId id="311" r:id="rId25"/>
    <p:sldId id="369" r:id="rId26"/>
    <p:sldId id="306" r:id="rId27"/>
    <p:sldId id="307" r:id="rId28"/>
    <p:sldId id="308" r:id="rId29"/>
    <p:sldId id="305" r:id="rId30"/>
    <p:sldId id="316" r:id="rId31"/>
    <p:sldId id="317" r:id="rId32"/>
    <p:sldId id="318" r:id="rId33"/>
    <p:sldId id="348" r:id="rId34"/>
    <p:sldId id="350" r:id="rId35"/>
    <p:sldId id="351" r:id="rId36"/>
    <p:sldId id="352" r:id="rId37"/>
    <p:sldId id="353" r:id="rId38"/>
    <p:sldId id="354" r:id="rId39"/>
    <p:sldId id="355" r:id="rId40"/>
    <p:sldId id="356" r:id="rId41"/>
    <p:sldId id="322" r:id="rId42"/>
    <p:sldId id="357" r:id="rId43"/>
    <p:sldId id="359" r:id="rId44"/>
    <p:sldId id="358" r:id="rId45"/>
    <p:sldId id="360" r:id="rId46"/>
    <p:sldId id="362" r:id="rId47"/>
    <p:sldId id="363" r:id="rId48"/>
    <p:sldId id="392" r:id="rId49"/>
    <p:sldId id="393" r:id="rId50"/>
    <p:sldId id="361" r:id="rId51"/>
    <p:sldId id="319" r:id="rId52"/>
    <p:sldId id="364" r:id="rId53"/>
    <p:sldId id="365" r:id="rId54"/>
    <p:sldId id="367" r:id="rId55"/>
    <p:sldId id="375" r:id="rId56"/>
    <p:sldId id="376" r:id="rId57"/>
    <p:sldId id="377" r:id="rId58"/>
    <p:sldId id="374" r:id="rId59"/>
    <p:sldId id="378" r:id="rId60"/>
    <p:sldId id="379" r:id="rId61"/>
    <p:sldId id="371" r:id="rId62"/>
    <p:sldId id="373" r:id="rId63"/>
    <p:sldId id="381" r:id="rId64"/>
    <p:sldId id="370" r:id="rId65"/>
    <p:sldId id="382" r:id="rId66"/>
    <p:sldId id="384" r:id="rId67"/>
    <p:sldId id="385" r:id="rId68"/>
    <p:sldId id="387" r:id="rId69"/>
    <p:sldId id="388" r:id="rId7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9B6E6"/>
    <a:srgbClr val="4FA9E6"/>
    <a:srgbClr val="338BE6"/>
    <a:srgbClr val="307108"/>
    <a:srgbClr val="68F3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4" autoAdjust="0"/>
    <p:restoredTop sz="63415" autoAdjust="0"/>
  </p:normalViewPr>
  <p:slideViewPr>
    <p:cSldViewPr snapToGrid="0" snapToObjects="1">
      <p:cViewPr varScale="1">
        <p:scale>
          <a:sx n="56" d="100"/>
          <a:sy n="56" d="100"/>
        </p:scale>
        <p:origin x="183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0D33878-97A3-1142-AAF6-21BEE9AED07D}" type="datetimeFigureOut">
              <a:rPr lang="en-US" smtClean="0"/>
              <a:t>12/13/2019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60173DB-6DA9-704F-A76E-1D697AB82A0D}" type="slidenum">
              <a:rPr lang="en-US" smtClean="0"/>
              <a:t>‹#›</a:t>
            </a:fld>
            <a:endParaRPr lang="en-US"/>
          </a:p>
        </p:txBody>
      </p:sp>
    </p:spTree>
    <p:extLst>
      <p:ext uri="{BB962C8B-B14F-4D97-AF65-F5344CB8AC3E}">
        <p14:creationId xmlns:p14="http://schemas.microsoft.com/office/powerpoint/2010/main" val="2489254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E3E18D1-03EE-924C-9C5E-284523E48A2D}" type="datetimeFigureOut">
              <a:rPr lang="en-US" smtClean="0"/>
              <a:t>12/13/2019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7941FB7-0E8D-4544-BE98-3A67F340950C}" type="slidenum">
              <a:rPr lang="en-US" smtClean="0"/>
              <a:t>‹#›</a:t>
            </a:fld>
            <a:endParaRPr lang="en-US"/>
          </a:p>
        </p:txBody>
      </p:sp>
    </p:spTree>
    <p:extLst>
      <p:ext uri="{BB962C8B-B14F-4D97-AF65-F5344CB8AC3E}">
        <p14:creationId xmlns:p14="http://schemas.microsoft.com/office/powerpoint/2010/main" val="3769600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a:t>
            </a:fld>
            <a:endParaRPr lang="en-US"/>
          </a:p>
        </p:txBody>
      </p:sp>
    </p:spTree>
    <p:extLst>
      <p:ext uri="{BB962C8B-B14F-4D97-AF65-F5344CB8AC3E}">
        <p14:creationId xmlns:p14="http://schemas.microsoft.com/office/powerpoint/2010/main" val="10707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aseline="0" dirty="0"/>
              <a:t>Minimum requirements for the age, health, background and character have been established by federal and state safety regulations.  Additionally, specific licensing requirements must be met depending on the type(s) of commercial vehicles operated. These higher standards for commercial drivers recognize the risk posed to the general public, any passengers, and themselves during the operation of these larger vehicles. </a:t>
            </a:r>
          </a:p>
          <a:p>
            <a:endParaRPr lang="en-US" baseline="0" dirty="0"/>
          </a:p>
          <a:p>
            <a:r>
              <a:rPr lang="en-US" baseline="0" dirty="0"/>
              <a:t>Company regulations require gathering specific information and checking into the background and character of potential drivers at the time of hire, as well as continuing reviews on a regular basis during the length of employment.  Ensuring that drivers continue to meet the standards set forth is critical to a company’s safety profile, and their ability to operate legally.</a:t>
            </a:r>
          </a:p>
          <a:p>
            <a:endParaRPr lang="en-US" baseline="0" dirty="0"/>
          </a:p>
          <a:p>
            <a:r>
              <a:rPr lang="en-US" baseline="0" dirty="0"/>
              <a:t>Being the captain of a commercial vehicle is a serious responsibility, no matter what type of vehicle you’re operating or the cargo you are carrying.  The rules established are in place to prevent incidents and collisions that can have serious consequences.  Considering this, it is important that drivers meet their responsibilities with regard to safety – primarily, being truthful in disclosing information to all relevant parties, such as motor carriers and medical professionals, who are charged with ensuring that drivers meet the standards set forth.  Another serious responsibility that drivers have is to voice concern if they are being asked to do something illegal – something that can affect everyone’s safety.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10</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regulations for commercial vehicle drivers in interstate operations include:</a:t>
            </a:r>
            <a:r>
              <a:rPr lang="en-US" baseline="0" dirty="0"/>
              <a:t> </a:t>
            </a:r>
          </a:p>
          <a:p>
            <a:pPr marL="181240" indent="-181240">
              <a:buFont typeface="Arial"/>
              <a:buChar char="•"/>
            </a:pPr>
            <a:endParaRPr lang="en-US" baseline="0" dirty="0"/>
          </a:p>
          <a:p>
            <a:pPr marL="181240" indent="-181240">
              <a:buFont typeface="Arial"/>
              <a:buChar char="•"/>
            </a:pPr>
            <a:r>
              <a:rPr lang="en-US" baseline="0" dirty="0"/>
              <a:t>M</a:t>
            </a:r>
            <a:r>
              <a:rPr lang="en-US" dirty="0"/>
              <a:t>inimum age of 21 years old</a:t>
            </a:r>
          </a:p>
          <a:p>
            <a:pPr marL="181240" indent="-181240">
              <a:buFont typeface="Arial"/>
              <a:buChar char="•"/>
            </a:pPr>
            <a:endParaRPr lang="en-US" dirty="0"/>
          </a:p>
          <a:p>
            <a:pPr marL="181240" indent="-181240">
              <a:buFont typeface="Arial"/>
              <a:buChar char="•"/>
            </a:pPr>
            <a:r>
              <a:rPr lang="en-US" dirty="0"/>
              <a:t>Ability to read and speak the English language sufficiently to converse with the general public, understand traffic signs and signals, and interact with officials (enforcement) </a:t>
            </a:r>
          </a:p>
          <a:p>
            <a:pPr marL="181240" indent="-181240">
              <a:buFont typeface="Arial"/>
              <a:buChar char="•"/>
            </a:pPr>
            <a:endParaRPr lang="en-US" dirty="0"/>
          </a:p>
          <a:p>
            <a:pPr marL="181240" indent="-181240">
              <a:buFont typeface="Arial"/>
              <a:buChar char="•"/>
            </a:pPr>
            <a:r>
              <a:rPr lang="en-US" dirty="0"/>
              <a:t>Be capable of making entries on reports and records (completing functions and paperwork required by</a:t>
            </a:r>
            <a:r>
              <a:rPr lang="en-US" baseline="0" dirty="0"/>
              <a:t> regulation)</a:t>
            </a:r>
            <a:r>
              <a:rPr lang="en-US" dirty="0"/>
              <a:t>.  </a:t>
            </a:r>
          </a:p>
          <a:p>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11</a:t>
            </a:fld>
            <a:endParaRPr lang="en-US"/>
          </a:p>
        </p:txBody>
      </p:sp>
    </p:spTree>
    <p:extLst>
      <p:ext uri="{BB962C8B-B14F-4D97-AF65-F5344CB8AC3E}">
        <p14:creationId xmlns:p14="http://schemas.microsoft.com/office/powerpoint/2010/main" val="220575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(cont’d)</a:t>
            </a:r>
          </a:p>
          <a:p>
            <a:endParaRPr lang="en-US" dirty="0"/>
          </a:p>
          <a:p>
            <a:r>
              <a:rPr lang="en-US" dirty="0"/>
              <a:t>Additional</a:t>
            </a:r>
            <a:r>
              <a:rPr lang="en-US" baseline="0" dirty="0"/>
              <a:t> qualifications include:</a:t>
            </a:r>
            <a:endParaRPr lang="en-US" dirty="0"/>
          </a:p>
          <a:p>
            <a:pPr marL="181240" indent="-181240" defTabSz="483306">
              <a:buFont typeface="Arial"/>
              <a:buChar char="•"/>
              <a:defRPr/>
            </a:pPr>
            <a:r>
              <a:rPr lang="en-US" dirty="0"/>
              <a:t>Can, by reason of experience, training, or both, safely operate the type of commercial motor vehicle he/she drives;</a:t>
            </a:r>
          </a:p>
          <a:p>
            <a:pPr marL="181240" indent="-181240">
              <a:buFont typeface="Arial"/>
              <a:buChar char="•"/>
            </a:pPr>
            <a:r>
              <a:rPr lang="en-US" dirty="0"/>
              <a:t>Is physically qualified to drive a commercial motor vehicle as evidenced</a:t>
            </a:r>
            <a:r>
              <a:rPr lang="en-US" baseline="0" dirty="0"/>
              <a:t> by a valid medical examiner's certificate;</a:t>
            </a:r>
          </a:p>
          <a:p>
            <a:pPr marL="181240" indent="-181240">
              <a:buFont typeface="Arial"/>
              <a:buChar char="•"/>
            </a:pPr>
            <a:r>
              <a:rPr lang="en-US" dirty="0"/>
              <a:t>Has a state-issued, currently valid, and properly endorsed commercial driver’s license;</a:t>
            </a:r>
          </a:p>
          <a:p>
            <a:pPr marL="181240" indent="-181240">
              <a:buFont typeface="Arial"/>
              <a:buChar char="•"/>
            </a:pPr>
            <a:r>
              <a:rPr lang="en-US" dirty="0"/>
              <a:t>Has provided carrier with information</a:t>
            </a:r>
            <a:r>
              <a:rPr lang="en-US" baseline="0" dirty="0"/>
              <a:t> on moving violations; and</a:t>
            </a:r>
          </a:p>
          <a:p>
            <a:pPr marL="181240" indent="-181240">
              <a:buFont typeface="Arial"/>
              <a:buChar char="•"/>
            </a:pPr>
            <a:r>
              <a:rPr lang="en-US" dirty="0"/>
              <a:t>Is</a:t>
            </a:r>
            <a:r>
              <a:rPr lang="en-US" baseline="0" dirty="0"/>
              <a:t> not currently disqualified due to conviction of specified driving-related violations (391.15)</a:t>
            </a:r>
            <a:endParaRPr lang="en-US" dirty="0"/>
          </a:p>
          <a:p>
            <a:endParaRPr lang="en-US" dirty="0"/>
          </a:p>
          <a:p>
            <a:pPr defTabSz="483306">
              <a:defRPr/>
            </a:pPr>
            <a:r>
              <a:rPr lang="en-US" dirty="0"/>
              <a:t>Also, if the carrier chooses to conduct a road test – and most do - successful completion is required.  </a:t>
            </a:r>
          </a:p>
          <a:p>
            <a:pPr defTabSz="483306">
              <a:defRPr/>
            </a:pPr>
            <a:endParaRPr lang="en-US" dirty="0"/>
          </a:p>
          <a:p>
            <a:r>
              <a:rPr lang="en-US" dirty="0"/>
              <a:t>While these qualifications are specific to interstate drivers, they may still apply indirectly for intrastate drivers in the many states that adopt the FMCSA</a:t>
            </a:r>
            <a:r>
              <a:rPr lang="en-US" baseline="0" dirty="0"/>
              <a:t> regulations in whole or in part.  A</a:t>
            </a:r>
            <a:r>
              <a:rPr lang="en-US" dirty="0"/>
              <a:t>lmost every motorcoach</a:t>
            </a:r>
            <a:r>
              <a:rPr lang="en-US" baseline="0" dirty="0"/>
              <a:t> </a:t>
            </a:r>
            <a:r>
              <a:rPr lang="en-US" dirty="0"/>
              <a:t>employer qualifies drivers to federal standards since wholly intrastate operations not directly required to comply with the FMCSRs are rare in the over-the-road motorcoach</a:t>
            </a:r>
            <a:r>
              <a:rPr lang="en-US" baseline="0" dirty="0"/>
              <a:t> </a:t>
            </a:r>
            <a:r>
              <a:rPr lang="en-US" dirty="0"/>
              <a:t>industry.</a:t>
            </a:r>
          </a:p>
        </p:txBody>
      </p:sp>
      <p:sp>
        <p:nvSpPr>
          <p:cNvPr id="4" name="Slide Number Placeholder 3"/>
          <p:cNvSpPr>
            <a:spLocks noGrp="1"/>
          </p:cNvSpPr>
          <p:nvPr>
            <p:ph type="sldNum" sz="quarter" idx="10"/>
          </p:nvPr>
        </p:nvSpPr>
        <p:spPr/>
        <p:txBody>
          <a:bodyPr/>
          <a:lstStyle/>
          <a:p>
            <a:fld id="{749ABBB2-C8C2-D44C-8FE6-1ED21E91C77B}" type="slidenum">
              <a:rPr lang="en-US" smtClean="0"/>
              <a:t>12</a:t>
            </a:fld>
            <a:endParaRPr lang="en-US"/>
          </a:p>
        </p:txBody>
      </p:sp>
    </p:spTree>
    <p:extLst>
      <p:ext uri="{BB962C8B-B14F-4D97-AF65-F5344CB8AC3E}">
        <p14:creationId xmlns:p14="http://schemas.microsoft.com/office/powerpoint/2010/main" val="220575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There are numerous instances when a driver is disqualified from operating a commercial vehicle due to violations for which he/she is convicted. The period of disqualification varies depending upon the violation(s),</a:t>
            </a:r>
            <a:r>
              <a:rPr lang="en-US" baseline="0" dirty="0"/>
              <a:t> but can include disqualification for life. Examples include:</a:t>
            </a:r>
            <a:endParaRPr lang="en-US" dirty="0"/>
          </a:p>
          <a:p>
            <a:pPr lvl="0"/>
            <a:endParaRPr lang="en-US" sz="1300" dirty="0"/>
          </a:p>
          <a:p>
            <a:pPr marL="181240" indent="-181240">
              <a:buFont typeface="Arial"/>
              <a:buChar char="•"/>
            </a:pPr>
            <a:r>
              <a:rPr lang="en-US" sz="1300" dirty="0"/>
              <a:t>Operating a motor vehicle while under the influence of alcohol, or any illegal/controlled substance</a:t>
            </a:r>
          </a:p>
          <a:p>
            <a:pPr marL="181240" indent="-181240">
              <a:buFont typeface="Arial"/>
              <a:buChar char="•"/>
            </a:pPr>
            <a:r>
              <a:rPr lang="en-US" sz="1300" dirty="0"/>
              <a:t>Transportation, possession, or unlawful use of certain drugs</a:t>
            </a:r>
          </a:p>
          <a:p>
            <a:pPr marL="181240" indent="-181240">
              <a:buFont typeface="Arial"/>
              <a:buChar char="•"/>
            </a:pPr>
            <a:r>
              <a:rPr lang="en-US" sz="1300" dirty="0"/>
              <a:t>Violating railroad crossing requirements</a:t>
            </a:r>
          </a:p>
          <a:p>
            <a:pPr marL="181240" indent="-181240">
              <a:buFont typeface="Arial"/>
              <a:buChar char="•"/>
            </a:pPr>
            <a:r>
              <a:rPr lang="en-US" sz="1300" dirty="0"/>
              <a:t>Violating out-of-service orders issued by enforcement officials</a:t>
            </a:r>
          </a:p>
          <a:p>
            <a:pPr marL="181240" indent="-181240">
              <a:buFont typeface="Arial"/>
              <a:buChar char="•"/>
            </a:pPr>
            <a:r>
              <a:rPr lang="en-US" sz="1300" dirty="0"/>
              <a:t>Conviction of certain criminal offenses, including leaving the scene of a crash resulting in injury or death and causing injury or death by negligent operation</a:t>
            </a:r>
          </a:p>
          <a:p>
            <a:endParaRPr lang="en-US" dirty="0"/>
          </a:p>
          <a:p>
            <a:r>
              <a:rPr lang="en-US" baseline="0" dirty="0"/>
              <a:t>Disqualifying offenses also include violation of texting and handheld cellular phone safety regulations.</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13</a:t>
            </a:fld>
            <a:endParaRPr lang="en-US"/>
          </a:p>
        </p:txBody>
      </p:sp>
    </p:spTree>
    <p:extLst>
      <p:ext uri="{BB962C8B-B14F-4D97-AF65-F5344CB8AC3E}">
        <p14:creationId xmlns:p14="http://schemas.microsoft.com/office/powerpoint/2010/main" val="141147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major offenses, being</a:t>
            </a:r>
            <a:r>
              <a:rPr lang="en-US" baseline="0" dirty="0"/>
              <a:t> convicted of</a:t>
            </a:r>
            <a:r>
              <a:rPr lang="en-US" dirty="0"/>
              <a:t> certain serious moving violations can also lead to driver disqualification from operating a commercial vehicle.  Examples of these include excessive speeding, reckless driving, improper or unsafe lane changes, and following too closely.</a:t>
            </a:r>
          </a:p>
          <a:p>
            <a:endParaRPr lang="en-US" dirty="0"/>
          </a:p>
          <a:p>
            <a:r>
              <a:rPr lang="en-US" dirty="0"/>
              <a:t>It’s important to note that in some instances, the regulations include violations committed while driving a commercial vehicle as well</a:t>
            </a:r>
            <a:r>
              <a:rPr lang="en-US" baseline="0" dirty="0"/>
              <a:t> as </a:t>
            </a:r>
            <a:r>
              <a:rPr lang="en-US" dirty="0"/>
              <a:t>a non-commercial vehicle.  In other words, being convicted of offenses while driving a personal vehicle can also count toward disqualifying sanctions of</a:t>
            </a:r>
            <a:r>
              <a:rPr lang="en-US" baseline="0" dirty="0"/>
              <a:t> your CDL</a:t>
            </a:r>
            <a:r>
              <a:rPr lang="en-US" dirty="0"/>
              <a:t>.</a:t>
            </a:r>
            <a:r>
              <a:rPr lang="en-US" baseline="0" dirty="0"/>
              <a:t>  </a:t>
            </a:r>
          </a:p>
          <a:p>
            <a:endParaRPr lang="en-US" baseline="0" dirty="0"/>
          </a:p>
          <a:p>
            <a:r>
              <a:rPr lang="en-US" b="1" baseline="0" dirty="0"/>
              <a:t>INSTRUCTOR NOTE:</a:t>
            </a:r>
            <a:endParaRPr lang="en-US" b="0" baseline="0" dirty="0"/>
          </a:p>
          <a:p>
            <a:endParaRPr lang="en-US" b="0" baseline="0" dirty="0"/>
          </a:p>
          <a:p>
            <a:r>
              <a:rPr lang="en-US" b="0" baseline="0" dirty="0"/>
              <a:t>Review all the disqualifying offenses, and durations of disqualification, listed in Parts 391.15 &amp; 383.51.  </a:t>
            </a:r>
          </a:p>
          <a:p>
            <a:r>
              <a:rPr lang="en-US" b="0" baseline="0" dirty="0"/>
              <a:t>In addition to FMCSA disqualification, licensees can also face state-based regulations affecting their licensure.</a:t>
            </a:r>
          </a:p>
          <a:p>
            <a:endParaRPr lang="en-US" b="0" baseline="0" dirty="0"/>
          </a:p>
          <a:p>
            <a:endParaRPr lang="en-US" b="0" baseline="0" dirty="0"/>
          </a:p>
          <a:p>
            <a:endParaRPr lang="en-US" b="0"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07941FB7-0E8D-4544-BE98-3A67F340950C}" type="slidenum">
              <a:rPr lang="en-US" smtClean="0"/>
              <a:t>14</a:t>
            </a:fld>
            <a:endParaRPr lang="en-US"/>
          </a:p>
        </p:txBody>
      </p:sp>
    </p:spTree>
    <p:extLst>
      <p:ext uri="{BB962C8B-B14F-4D97-AF65-F5344CB8AC3E}">
        <p14:creationId xmlns:p14="http://schemas.microsoft.com/office/powerpoint/2010/main" val="141147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Employers are required to obtain specific information and conduct specific actions to properly qualify commercial vehicle drivers.  To begin with, the application must contain specific inquiries to meet regulatory requirements.  Employers are required to make specific inquiries of previous DOT-regulated employers for which an applicant has worked.  Additionally, employers must obtain – both at the time of hire and annually thereafter – each driver’s motor vehicle record, as well as a list of moving violations in the previous 12 months.  </a:t>
            </a:r>
          </a:p>
          <a:p>
            <a:pPr defTabSz="483306">
              <a:defRPr/>
            </a:pPr>
            <a:endParaRPr lang="en-US" dirty="0"/>
          </a:p>
          <a:p>
            <a:pPr defTabSz="483306">
              <a:defRPr/>
            </a:pPr>
            <a:r>
              <a:rPr lang="en-US" dirty="0"/>
              <a:t>Drivers who fail to provide required information or fail to provide necessary consent for the employer obtain required information may not be able to be qualified as a commercial vehicle driver.</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15</a:t>
            </a:fld>
            <a:endParaRPr lang="en-US"/>
          </a:p>
        </p:txBody>
      </p:sp>
    </p:spTree>
    <p:extLst>
      <p:ext uri="{BB962C8B-B14F-4D97-AF65-F5344CB8AC3E}">
        <p14:creationId xmlns:p14="http://schemas.microsoft.com/office/powerpoint/2010/main" val="77918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a:t>
            </a:r>
          </a:p>
          <a:p>
            <a:endParaRPr lang="en-US" dirty="0"/>
          </a:p>
          <a:p>
            <a:r>
              <a:rPr lang="en-US" dirty="0"/>
              <a:t>Physical qualification exams for drivers must be conducted by a medical examiner who is certified by the Department of Transportation and listed on</a:t>
            </a:r>
            <a:r>
              <a:rPr lang="en-US" baseline="0" dirty="0"/>
              <a:t> the N</a:t>
            </a:r>
            <a:r>
              <a:rPr lang="en-US" dirty="0"/>
              <a:t>ational Registry of Certified Medical Examiners (NRCME).  At a minimum, commercial drivers must pass a physical qualification/certification exam at least once every two years. Exams may be conducted more frequently due to the existence of certain medical conditions or by</a:t>
            </a:r>
            <a:r>
              <a:rPr lang="en-US" baseline="0" dirty="0"/>
              <a:t> additional employment policy requirements.</a:t>
            </a:r>
          </a:p>
          <a:p>
            <a:endParaRPr lang="en-US" baseline="0" dirty="0"/>
          </a:p>
          <a:p>
            <a:r>
              <a:rPr lang="en-US" baseline="0" dirty="0"/>
              <a:t>Following the qualification exam, a medical certificate will be issued that contains the qualification expiration date.  This certificate must be provided to the driver’s state driver license agency or the driver record will not be updated appropriately.  Qualified drivers must be aware of this date and ensure they are re-certified prior to its expiration if they intend on driving commercial vehicles.</a:t>
            </a:r>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16</a:t>
            </a:fld>
            <a:endParaRPr lang="en-US"/>
          </a:p>
        </p:txBody>
      </p:sp>
    </p:spTree>
    <p:extLst>
      <p:ext uri="{BB962C8B-B14F-4D97-AF65-F5344CB8AC3E}">
        <p14:creationId xmlns:p14="http://schemas.microsoft.com/office/powerpoint/2010/main" val="247653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b="1" baseline="0" dirty="0"/>
              <a:t>NEW</a:t>
            </a:r>
          </a:p>
          <a:p>
            <a:pPr defTabSz="483306">
              <a:defRPr/>
            </a:pPr>
            <a:endParaRPr lang="en-US" baseline="0" dirty="0"/>
          </a:p>
          <a:p>
            <a:pPr defTabSz="483306">
              <a:defRPr/>
            </a:pPr>
            <a:r>
              <a:rPr lang="en-US" baseline="0" dirty="0"/>
              <a:t>As part of the medical certification exam, the examinee will be required to provide historical health information, and the medical examiner may ask additional questions pertinent to the qualification process. Examinees are required to be truthful in providing information and answering questions during the process.  </a:t>
            </a:r>
          </a:p>
          <a:p>
            <a:pPr defTabSz="483306">
              <a:defRPr/>
            </a:pPr>
            <a:endParaRPr lang="en-US" baseline="0" dirty="0"/>
          </a:p>
          <a:p>
            <a:pPr defTabSz="483306">
              <a:defRPr/>
            </a:pPr>
            <a:r>
              <a:rPr lang="en-US" baseline="0" dirty="0"/>
              <a:t>The medical examiner has significant leeway in qualifying a driver. However, there are four medically disqualifying conditions that can prevent a commercial driver from being physically qualified.  These conditions include: hearing or vision loss beyond specified thresholds, a diagnosis of epilepsy, or a diabetic condition requiring the use of insulin.  In some cases, DOT-issued waivers can be obtained that provide for an exception for these conditions.  Additionally, there are other conditions and diagnoses that may require special testing or waivers to be issued in order to obtain physical qualification.  </a:t>
            </a:r>
            <a:endParaRPr lang="en-US" dirty="0"/>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17</a:t>
            </a:fld>
            <a:endParaRPr lang="en-US"/>
          </a:p>
        </p:txBody>
      </p:sp>
    </p:spTree>
    <p:extLst>
      <p:ext uri="{BB962C8B-B14F-4D97-AF65-F5344CB8AC3E}">
        <p14:creationId xmlns:p14="http://schemas.microsoft.com/office/powerpoint/2010/main" val="387734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Occasionally drivers are not truthful when completing paperwork, including providing full disclosure during physical examinations.  A primary purpose of the medical certification process is to provide reasonable assurances that drivers will be able to operate commercial vehicles safely, without complications from medical conditions that could jeopardize their capable operation of the vehicle.  </a:t>
            </a:r>
          </a:p>
          <a:p>
            <a:endParaRPr lang="en-US" dirty="0"/>
          </a:p>
          <a:p>
            <a:r>
              <a:rPr lang="en-US" dirty="0"/>
              <a:t>A crash that occurred on May 9, 1999, in New Orleans, LA, provides us a potent reminder of what could go wrong if commercial drivers do not take their responsibilities seriously.</a:t>
            </a:r>
          </a:p>
        </p:txBody>
      </p:sp>
      <p:sp>
        <p:nvSpPr>
          <p:cNvPr id="4" name="Slide Number Placeholder 3"/>
          <p:cNvSpPr>
            <a:spLocks noGrp="1"/>
          </p:cNvSpPr>
          <p:nvPr>
            <p:ph type="sldNum" sz="quarter" idx="10"/>
          </p:nvPr>
        </p:nvSpPr>
        <p:spPr/>
        <p:txBody>
          <a:bodyPr/>
          <a:lstStyle/>
          <a:p>
            <a:fld id="{07941FB7-0E8D-4544-BE98-3A67F340950C}" type="slidenum">
              <a:rPr lang="en-US" smtClean="0"/>
              <a:t>18</a:t>
            </a:fld>
            <a:endParaRPr lang="en-US"/>
          </a:p>
        </p:txBody>
      </p:sp>
    </p:spTree>
    <p:extLst>
      <p:ext uri="{BB962C8B-B14F-4D97-AF65-F5344CB8AC3E}">
        <p14:creationId xmlns:p14="http://schemas.microsoft.com/office/powerpoint/2010/main" val="1394422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May 9, 1999, about 9:00 a.m., a 55-passenger motorcoach was traveling eastbound on Interstate 610 in New Orleans, Louisiana. The bus, carrying 43 passengers, was </a:t>
            </a:r>
            <a:r>
              <a:rPr lang="en-US" sz="1300" dirty="0" err="1"/>
              <a:t>en</a:t>
            </a:r>
            <a:r>
              <a:rPr lang="en-US" sz="1300" dirty="0"/>
              <a:t>-route from La Place, Louisiana, to a casino approximately 80 miles away in Bay St. Louis, Mississippi. As the bus approached milepost 1.6, it departed the right side of the highway, crossed the shoulder, and went onto the grassy side slope alongside the shoulder. The bus continued on the side slope, struck the terminal end of a guardrail, traveled through a chain-link fence, vaulted over a paved golf cart path, collided with the far side of a dirt embankment, and then bounced and slid forward upright to its final resting position. Twenty-two passengers were killed; the bus driver and 15 passengers received serious injuries, and 6 passengers received minor injuries.</a:t>
            </a:r>
          </a:p>
          <a:p>
            <a:endParaRPr lang="en-US" sz="1300" dirty="0"/>
          </a:p>
          <a:p>
            <a:r>
              <a:rPr lang="en-US" sz="1300" dirty="0"/>
              <a:t>A witness riding in a van behind the bus stated that before the accident, she saw the bus drifting from the left lane to the center lane, then back to the left lane, before finally crossing the center and right lanes and departing the right side of the road.  </a:t>
            </a:r>
            <a:r>
              <a:rPr lang="en-US" dirty="0"/>
              <a:t>Surviving passengers did not indicate anything unusual about the trip or recall any sudden vehicle movements or actions immediately prior to the crash.  One passenger recalled seeing the bus driver “slouch down”, come back up, then go down again. </a:t>
            </a:r>
          </a:p>
        </p:txBody>
      </p:sp>
      <p:sp>
        <p:nvSpPr>
          <p:cNvPr id="4" name="Slide Number Placeholder 3"/>
          <p:cNvSpPr>
            <a:spLocks noGrp="1"/>
          </p:cNvSpPr>
          <p:nvPr>
            <p:ph type="sldNum" sz="quarter" idx="10"/>
          </p:nvPr>
        </p:nvSpPr>
        <p:spPr/>
        <p:txBody>
          <a:bodyPr/>
          <a:lstStyle/>
          <a:p>
            <a:fld id="{07941FB7-0E8D-4544-BE98-3A67F340950C}" type="slidenum">
              <a:rPr lang="en-US" smtClean="0"/>
              <a:t>19</a:t>
            </a:fld>
            <a:endParaRPr lang="en-US"/>
          </a:p>
        </p:txBody>
      </p:sp>
    </p:spTree>
    <p:extLst>
      <p:ext uri="{BB962C8B-B14F-4D97-AF65-F5344CB8AC3E}">
        <p14:creationId xmlns:p14="http://schemas.microsoft.com/office/powerpoint/2010/main" val="53060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Commercial vehicle operations are subject to scrutiny from various regulatory agencies.  The primary agency regulating both drivers and companies is the Federal Motor Carrier Safety Administration – an agency established for the sole purpose of promoting, ensuring and enforcing commercial vehicle safety.  The regulations are complex – some are designed strictly for the carrier, some for drivers, and many apply to both the carrier and driver.</a:t>
            </a:r>
          </a:p>
          <a:p>
            <a:endParaRPr lang="en-US" b="0" baseline="0" dirty="0"/>
          </a:p>
          <a:p>
            <a:r>
              <a:rPr lang="en-US" b="0" baseline="0" dirty="0"/>
              <a:t>Understanding that carriers are monitored for compliance with these regulations – and potential consequences of not complying with them – is important.  Drivers often feel that their company makes them do a lot of extra paperwork and other unnecessary activities outside their primary function of driving, but the truth is these practices are often required to avoid increased enforcement scrutiny, potential fines, threats to operating authority, and legal concerns.  Increasingly, policies and practices in place to monitor and review both internal and driver compliance with regulations, and procedures in place to correct issues identified, are scrutinized  to maintain the level of safety established by the safety regulations.</a:t>
            </a:r>
          </a:p>
          <a:p>
            <a:endParaRPr lang="en-US" b="0" baseline="0" dirty="0"/>
          </a:p>
          <a:p>
            <a:endParaRPr lang="en-US" b="0"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07941FB7-0E8D-4544-BE98-3A67F340950C}" type="slidenum">
              <a:rPr lang="en-US" smtClean="0"/>
              <a:t>2</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The ensuing National Transportation Safety Board (NTSB) investigation established that the driver possessed a current commercial driver's license and medical certificate, but suffered from several life-threatening medical conditions of the kidneys and heart.</a:t>
            </a:r>
            <a:endParaRPr lang="en-US" sz="1300" b="1" dirty="0"/>
          </a:p>
          <a:p>
            <a:endParaRPr lang="en-US" sz="1300" b="1" dirty="0"/>
          </a:p>
          <a:p>
            <a:r>
              <a:rPr lang="en-US" sz="1300" dirty="0"/>
              <a:t>The NTSB determined that the probable cause of this crash was the driver's incapacitation due to his severe medical conditions (heart and kidney) and the driver’s failure to report his medical problems.  Drivers are required to report heart and kidney problems on the Medical Examination Report during the physical qualification process.  In a post-accident interview, the physician who performed the examination informed Safety Board investigators that the driver indicated that he had no heart problems.  The driver, who survived the crash, died several months later from a heart-related ailment.</a:t>
            </a:r>
          </a:p>
          <a:p>
            <a:endParaRPr lang="en-US" sz="1300" dirty="0"/>
          </a:p>
          <a:p>
            <a:r>
              <a:rPr lang="en-US" sz="1300" b="1" dirty="0"/>
              <a:t>GROUP DISCUSSION</a:t>
            </a:r>
          </a:p>
          <a:p>
            <a:endParaRPr lang="en-US" sz="1300" b="1" dirty="0"/>
          </a:p>
          <a:p>
            <a:r>
              <a:rPr lang="en-US" sz="1300" dirty="0"/>
              <a:t>[Text for both manuals -]</a:t>
            </a:r>
          </a:p>
          <a:p>
            <a:r>
              <a:rPr lang="en-US" sz="1300" dirty="0"/>
              <a:t> </a:t>
            </a:r>
          </a:p>
          <a:p>
            <a:r>
              <a:rPr lang="en-US" sz="1300" dirty="0"/>
              <a:t>This driver likely had serious health issues for some time, and had “gotten away” with being dishonest on medical certifications without consequence for a long time.  Do you think he felt his dishonesty was not such a big deal after this crash?</a:t>
            </a:r>
          </a:p>
          <a:p>
            <a:endParaRPr lang="en-US" sz="1300" dirty="0"/>
          </a:p>
          <a:p>
            <a:r>
              <a:rPr lang="en-US" sz="1300" dirty="0"/>
              <a:t>[Additional text for Instructor Manual- in italics]</a:t>
            </a:r>
          </a:p>
          <a:p>
            <a:endParaRPr lang="en-US" sz="1300" dirty="0"/>
          </a:p>
          <a:p>
            <a:r>
              <a:rPr lang="en-US" sz="1300" i="1" dirty="0"/>
              <a:t>Ask students how they would feel if they were dishonest and were in this driver’s shoes after this crash.  Remind students that very few medical conditions are disqualifying, but that examining physicians need full disclosure so that they can verify that treatments for any conditions are consistent with managing any associated threat to safe vehicle operation.</a:t>
            </a:r>
          </a:p>
          <a:p>
            <a:endParaRPr lang="en-US" sz="1300" b="1"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20</a:t>
            </a:fld>
            <a:endParaRPr lang="en-US"/>
          </a:p>
        </p:txBody>
      </p:sp>
    </p:spTree>
    <p:extLst>
      <p:ext uri="{BB962C8B-B14F-4D97-AF65-F5344CB8AC3E}">
        <p14:creationId xmlns:p14="http://schemas.microsoft.com/office/powerpoint/2010/main" val="22213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DOT-regulated employers are required to administer a controlled substance and alcohol test program compliant with</a:t>
            </a:r>
            <a:r>
              <a:rPr lang="en-US" baseline="0" dirty="0"/>
              <a:t> DOT regulations.  Unlike many of the federal safety regulations, this requirement pertains to any driver operating a vehicle that requires a CDL, regardless of whether the operation is interstate or intrastate in nature.</a:t>
            </a:r>
          </a:p>
          <a:p>
            <a:endParaRPr lang="en-US" baseline="0" dirty="0"/>
          </a:p>
          <a:p>
            <a:r>
              <a:rPr lang="en-US" baseline="0" dirty="0"/>
              <a:t>The controlled substance and alcohol regulations require testing in specific instances.  Testing for controlled substances, alcohol, or both, is required in the following situations: pre-employment, random, post-accident, reasonable suspicion, return to duty, and follow-up.  Companies may choose to enact drug and alcohol use policies which are stricter than the requirements set forth in the DOT regulations.</a:t>
            </a:r>
          </a:p>
          <a:p>
            <a:endParaRPr lang="en-US" baseline="0" dirty="0"/>
          </a:p>
          <a:p>
            <a:r>
              <a:rPr lang="en-US" baseline="0" dirty="0"/>
              <a:t>Drivers are prohibited from operating commercial vehicles when under the influence of controlled substances or alcohol.  Drivers who test positive or above specified thresholds during required tests (or refuse to test) are not permitted to operate commercial vehicles until they have successfully completed a treatment program specified by a substance abuse professional (SAP).  In many cases, companies terminate driver employment if they test positive on a controlled substance or alcohol test.  However, even if a driver is terminated by his/her employer, drivers are still required to successfully complete a SAP’s designated treatment program prior to driving commercial vehicles for any other DOT-regulated employer.  </a:t>
            </a:r>
          </a:p>
          <a:p>
            <a:endParaRPr lang="en-US" baseline="0" dirty="0"/>
          </a:p>
          <a:p>
            <a:pPr defTabSz="483306">
              <a:defRPr/>
            </a:pPr>
            <a:r>
              <a:rPr lang="en-US" b="0" baseline="0" dirty="0"/>
              <a:t>SAPs used to satisfy DOT drug and alcohol treatment requirements must be on an approved list by the National Association for Alcohol and Drug Abuse Counselors (NAADAC).</a:t>
            </a:r>
            <a:endParaRPr lang="en-US" b="1" dirty="0"/>
          </a:p>
          <a:p>
            <a:endParaRPr lang="en-US" baseline="0" dirty="0"/>
          </a:p>
          <a:p>
            <a:endParaRPr lang="en-US" baseline="0" dirty="0"/>
          </a:p>
          <a:p>
            <a:r>
              <a:rPr lang="en-US" b="1" baseline="0" dirty="0"/>
              <a:t>INSTRUCTOR NOTE:</a:t>
            </a:r>
          </a:p>
          <a:p>
            <a:endParaRPr lang="en-US" b="1" baseline="0" dirty="0"/>
          </a:p>
          <a:p>
            <a:r>
              <a:rPr lang="en-US" b="0" baseline="0" dirty="0"/>
              <a:t>Return to duty and follow-up drug and/or alcohol tests are required for drivers who tested positive on a DOT-regulated test, completed a SAP program, and are returning to commercial vehicle driving.</a:t>
            </a:r>
          </a:p>
        </p:txBody>
      </p:sp>
      <p:sp>
        <p:nvSpPr>
          <p:cNvPr id="4" name="Slide Number Placeholder 3"/>
          <p:cNvSpPr>
            <a:spLocks noGrp="1"/>
          </p:cNvSpPr>
          <p:nvPr>
            <p:ph type="sldNum" sz="quarter" idx="10"/>
          </p:nvPr>
        </p:nvSpPr>
        <p:spPr/>
        <p:txBody>
          <a:bodyPr/>
          <a:lstStyle/>
          <a:p>
            <a:fld id="{07941FB7-0E8D-4544-BE98-3A67F340950C}" type="slidenum">
              <a:rPr lang="en-US" smtClean="0"/>
              <a:t>21</a:t>
            </a:fld>
            <a:endParaRPr lang="en-US"/>
          </a:p>
        </p:txBody>
      </p:sp>
    </p:spTree>
    <p:extLst>
      <p:ext uri="{BB962C8B-B14F-4D97-AF65-F5344CB8AC3E}">
        <p14:creationId xmlns:p14="http://schemas.microsoft.com/office/powerpoint/2010/main" val="257833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to complete a SAP’s prescribed</a:t>
            </a:r>
            <a:r>
              <a:rPr lang="en-US" baseline="0" dirty="0"/>
              <a:t> treatment plan, </a:t>
            </a:r>
            <a:r>
              <a:rPr lang="en-US" dirty="0"/>
              <a:t>testing positive on a DOT-regulated test also requires that the driver be removed from</a:t>
            </a:r>
            <a:r>
              <a:rPr lang="en-US" baseline="0" dirty="0"/>
              <a:t> safety-sensitive functions, which includes driving a c</a:t>
            </a:r>
            <a:r>
              <a:rPr lang="en-US" dirty="0"/>
              <a:t>ommercial vehicle.</a:t>
            </a:r>
            <a:endParaRPr lang="en-US" baseline="0" dirty="0"/>
          </a:p>
          <a:p>
            <a:endParaRPr lang="en-US" baseline="0" dirty="0"/>
          </a:p>
          <a:p>
            <a:r>
              <a:rPr lang="en-US" baseline="0" dirty="0"/>
              <a:t>Regarding alcohol use, any blood alcohol concentration (BAC) equal to or greater than .04  is considered a positive test by the DOT.  DOT regulations also forbid driving a commercial vehicle with any BAC of .02 or greater, and drivers are not permitted to consume any amount of alcohol within four hours before driving a commercial vehicle.  When a driver tests above the .02 BAC threshold, but under the .04 BAC threshold, regulations require that a minimum of 24 hours must pass before a driver is again eligible to drive a commercial vehicle.</a:t>
            </a:r>
          </a:p>
          <a:p>
            <a:endParaRPr lang="en-US" baseline="0" dirty="0"/>
          </a:p>
          <a:p>
            <a:r>
              <a:rPr lang="en-US" baseline="0" dirty="0"/>
              <a:t>In addition to actually exceeding threshold limits for a positive test, there are other scenarios where the result will be considered a positive test. These include:</a:t>
            </a:r>
          </a:p>
          <a:p>
            <a:endParaRPr lang="en-US" baseline="0" dirty="0"/>
          </a:p>
          <a:p>
            <a:pPr marL="181240" indent="-181240">
              <a:buFont typeface="Arial"/>
              <a:buChar char="•"/>
            </a:pPr>
            <a:r>
              <a:rPr lang="en-US" baseline="0" dirty="0"/>
              <a:t>Refusal to submit to a test or provide a breath or urine sample.</a:t>
            </a:r>
          </a:p>
          <a:p>
            <a:pPr marL="181240" indent="-181240">
              <a:buFont typeface="Arial"/>
              <a:buChar char="•"/>
            </a:pPr>
            <a:r>
              <a:rPr lang="en-US" baseline="0" dirty="0"/>
              <a:t>Failure to report within a reasonable amount of time to the test location as directed (in most cases, reasonable = immediately!).</a:t>
            </a:r>
          </a:p>
          <a:p>
            <a:pPr marL="181240" indent="-181240">
              <a:buFont typeface="Arial"/>
              <a:buChar char="•"/>
            </a:pPr>
            <a:r>
              <a:rPr lang="en-US" baseline="0" dirty="0"/>
              <a:t>Leaving a test facility before the process is complete or a sufficient sample has been provided.</a:t>
            </a:r>
          </a:p>
          <a:p>
            <a:pPr marL="181240" indent="-181240">
              <a:buFont typeface="Arial"/>
              <a:buChar char="•"/>
            </a:pPr>
            <a:r>
              <a:rPr lang="en-US" baseline="0" dirty="0"/>
              <a:t>Providing a false or adulterated sample, or failing to permit the observation/monitoring of a urine sample when required to do so.</a:t>
            </a:r>
          </a:p>
          <a:p>
            <a:endParaRPr lang="en-US" baseline="0" dirty="0"/>
          </a:p>
          <a:p>
            <a:r>
              <a:rPr lang="en-US" baseline="0" dirty="0"/>
              <a:t>There are occasions when a driver tests positive for a controlled substance and there is an acceptable explanation.  Following any positive test, a driver will be contacted by a medical review officer (MRO) to check for any reasonable and acceptable explanation.  For this reason, it’s important to provide reliable contact information at the time you are submitting to a substance abuse test – if the MRO cannot contact you within a specified timeframe, the result will be a classified as a verified positive test.  Finally, all urine samples are tested as a split sample – this means that you have the ability/option to request a test on the split sample if the initial sample tests positive for a controlled substance.</a:t>
            </a:r>
          </a:p>
          <a:p>
            <a:endParaRPr lang="en-US" baseline="0" dirty="0"/>
          </a:p>
          <a:p>
            <a:r>
              <a:rPr lang="en-US" b="1" baseline="0" dirty="0"/>
              <a:t>Add to INSTRUCTOR NOTE</a:t>
            </a:r>
          </a:p>
          <a:p>
            <a:endParaRPr lang="en-US" b="1" baseline="0" dirty="0"/>
          </a:p>
          <a:p>
            <a:r>
              <a:rPr lang="en-US" sz="1300" i="1" dirty="0"/>
              <a:t>DOT Drug and Alcohol Testing Guide (For DOT Employees) </a:t>
            </a:r>
            <a:r>
              <a:rPr lang="en-US" sz="1300" dirty="0"/>
              <a:t> is a publication that provides detailed information on DOT drug and alcohol regulations and testing processes.  This publication is publicly available at no cost online, and may be beneficial to students in understanding the detailed processes and regulations involved in DOT drug and alcohol testing. </a:t>
            </a:r>
            <a:endParaRPr lang="en-US" b="0" i="1" baseline="0" dirty="0"/>
          </a:p>
          <a:p>
            <a:endParaRPr lang="en-US" baseline="0" dirty="0"/>
          </a:p>
          <a:p>
            <a:endParaRPr lang="en-US" b="0" dirty="0"/>
          </a:p>
        </p:txBody>
      </p:sp>
      <p:sp>
        <p:nvSpPr>
          <p:cNvPr id="4" name="Slide Number Placeholder 3"/>
          <p:cNvSpPr>
            <a:spLocks noGrp="1"/>
          </p:cNvSpPr>
          <p:nvPr>
            <p:ph type="sldNum" sz="quarter" idx="10"/>
          </p:nvPr>
        </p:nvSpPr>
        <p:spPr/>
        <p:txBody>
          <a:bodyPr/>
          <a:lstStyle/>
          <a:p>
            <a:fld id="{07941FB7-0E8D-4544-BE98-3A67F340950C}" type="slidenum">
              <a:rPr lang="en-US" smtClean="0"/>
              <a:t>22</a:t>
            </a:fld>
            <a:endParaRPr lang="en-US"/>
          </a:p>
        </p:txBody>
      </p:sp>
    </p:spTree>
    <p:extLst>
      <p:ext uri="{BB962C8B-B14F-4D97-AF65-F5344CB8AC3E}">
        <p14:creationId xmlns:p14="http://schemas.microsoft.com/office/powerpoint/2010/main" val="257833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Drivers have key responsibilities in complying with rules, being honest with their employer and other officials, and operating</a:t>
            </a:r>
            <a:r>
              <a:rPr lang="en-US" baseline="0" dirty="0"/>
              <a:t> commercial vehicles safely.  </a:t>
            </a:r>
            <a:r>
              <a:rPr lang="en-US" dirty="0"/>
              <a:t>Drivers must be truthful in completing official documents, such as employment applications and medical questionnaires.  Another important responsibility for drivers is to maintain necessary credentials for operating a commercial vehicle.  This includes keeping your license in good standing and renewing when necessary,</a:t>
            </a:r>
            <a:r>
              <a:rPr lang="en-US" baseline="0" dirty="0"/>
              <a:t> as well as </a:t>
            </a:r>
            <a:r>
              <a:rPr lang="en-US" dirty="0"/>
              <a:t>maintaining valid medical certification.  Drivers should report any health issues which may affect current certification to their employer and physician.</a:t>
            </a:r>
          </a:p>
          <a:p>
            <a:endParaRPr lang="en-US" dirty="0"/>
          </a:p>
          <a:p>
            <a:r>
              <a:rPr lang="en-US" dirty="0"/>
              <a:t>Safety regulations also require drivers to notify their employer when they are convicted for any moving violation in a personal or commercial vehicle. Additionally, the driver must notify the employer immediately if a commercial driver’s license has been suspended, revoked, or canceled.  </a:t>
            </a:r>
          </a:p>
        </p:txBody>
      </p:sp>
      <p:sp>
        <p:nvSpPr>
          <p:cNvPr id="4" name="Slide Number Placeholder 3"/>
          <p:cNvSpPr>
            <a:spLocks noGrp="1"/>
          </p:cNvSpPr>
          <p:nvPr>
            <p:ph type="sldNum" sz="quarter" idx="10"/>
          </p:nvPr>
        </p:nvSpPr>
        <p:spPr/>
        <p:txBody>
          <a:bodyPr/>
          <a:lstStyle/>
          <a:p>
            <a:fld id="{749ABBB2-C8C2-D44C-8FE6-1ED21E91C77B}" type="slidenum">
              <a:rPr lang="en-US" smtClean="0"/>
              <a:t>23</a:t>
            </a:fld>
            <a:endParaRPr lang="en-US"/>
          </a:p>
        </p:txBody>
      </p:sp>
    </p:spTree>
    <p:extLst>
      <p:ext uri="{BB962C8B-B14F-4D97-AF65-F5344CB8AC3E}">
        <p14:creationId xmlns:p14="http://schemas.microsoft.com/office/powerpoint/2010/main" val="105833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with laws and policies is another key responsibility</a:t>
            </a:r>
            <a:r>
              <a:rPr lang="en-US" baseline="0" dirty="0"/>
              <a:t> of the driver.  They should know</a:t>
            </a:r>
            <a:r>
              <a:rPr lang="en-US" dirty="0"/>
              <a:t> the driving laws of the states they are operating in, with an </a:t>
            </a:r>
            <a:r>
              <a:rPr lang="en-US" baseline="0" dirty="0"/>
              <a:t>un</a:t>
            </a:r>
            <a:r>
              <a:rPr lang="en-US" dirty="0"/>
              <a:t>derstanding that varying rules in different</a:t>
            </a:r>
            <a:r>
              <a:rPr lang="en-US" baseline="0" dirty="0"/>
              <a:t> states</a:t>
            </a:r>
            <a:r>
              <a:rPr lang="en-US" dirty="0"/>
              <a:t> may require some advance preparation.  Drivers must be knowledgeable of Federal</a:t>
            </a:r>
            <a:r>
              <a:rPr lang="en-US" baseline="0" dirty="0"/>
              <a:t> and State </a:t>
            </a:r>
            <a:r>
              <a:rPr lang="en-US" dirty="0"/>
              <a:t>safety regulations,</a:t>
            </a:r>
            <a:r>
              <a:rPr lang="en-US" baseline="0" dirty="0"/>
              <a:t> as well as company policies.</a:t>
            </a:r>
          </a:p>
          <a:p>
            <a:endParaRPr lang="en-US" baseline="0" dirty="0"/>
          </a:p>
          <a:p>
            <a:r>
              <a:rPr lang="en-US" baseline="0" dirty="0"/>
              <a:t>Violation of any of these laws, regulations, or policies can severely affect the drivers employability.  Driving law infractions are generally reflected on motor vehicle driving records, which commercial motor carriers are required to review frequently.  Violations of DOT regulations discovered by enforcement personnel are recorded in a driver database that employers can query when reviewing potential drivers. And, violation of company policies will certainly be subject to disciplinary actions that could include termination.</a:t>
            </a:r>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24</a:t>
            </a:fld>
            <a:endParaRPr lang="en-US"/>
          </a:p>
        </p:txBody>
      </p:sp>
    </p:spTree>
    <p:extLst>
      <p:ext uri="{BB962C8B-B14F-4D97-AF65-F5344CB8AC3E}">
        <p14:creationId xmlns:p14="http://schemas.microsoft.com/office/powerpoint/2010/main" val="1752226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one of the least favored aspects of being a professional driver is the paperwork responsibilities that go hand-in-hand with the position.  Many of the regulated functions and requirements</a:t>
            </a:r>
            <a:r>
              <a:rPr lang="en-US" baseline="0" dirty="0"/>
              <a:t> that</a:t>
            </a:r>
            <a:r>
              <a:rPr lang="en-US" dirty="0"/>
              <a:t> pertain to the driver and the company must be properly documented.  Examples include vehicle inspection reports and driver hours of service logs or</a:t>
            </a:r>
            <a:r>
              <a:rPr lang="en-US" baseline="0" dirty="0"/>
              <a:t> time records.  There’s also trip related documentation which needs to be assembled, itemized, and turned in by the driver during or after the trip. It is also common for specific paperwork to be completed when any type of incident or collision occurs.</a:t>
            </a:r>
          </a:p>
          <a:p>
            <a:endParaRPr lang="en-US" baseline="0" dirty="0"/>
          </a:p>
          <a:p>
            <a:r>
              <a:rPr lang="en-US" baseline="0" dirty="0"/>
              <a:t>The amount of paperwork required will be dependent upon each company’s policies, practices, and the extent to which any technology has been deployed to assist in meeting regulatory requirements.</a:t>
            </a:r>
          </a:p>
          <a:p>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25</a:t>
            </a:fld>
            <a:endParaRPr lang="en-US"/>
          </a:p>
        </p:txBody>
      </p:sp>
    </p:spTree>
    <p:extLst>
      <p:ext uri="{BB962C8B-B14F-4D97-AF65-F5344CB8AC3E}">
        <p14:creationId xmlns:p14="http://schemas.microsoft.com/office/powerpoint/2010/main" val="101861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and primary responsibility of a driver is safety.  There are a lot of factors that can affect safe operations.  The safety of the many passengers on-board a motorcoach and the public in general is a big responsibility.  Drivers knowledgeable about regulatory requirements and safe operations should not be afraid to voice safety concerns to their employer.  Federal whistleblower laws protect employees, including drivers, who question safety practices.   </a:t>
            </a:r>
          </a:p>
          <a:p>
            <a:endParaRPr lang="en-US" baseline="0" dirty="0"/>
          </a:p>
          <a:p>
            <a:pPr defTabSz="483306">
              <a:defRPr/>
            </a:pPr>
            <a:r>
              <a:rPr lang="en-US" dirty="0"/>
              <a:t>Employees whose jobs directly affect commercial motor vehicle safety or security are protected from retaliation by their employers for reporting violations of federal or state motor carrier safety or security regulations. They also are protected</a:t>
            </a:r>
            <a:r>
              <a:rPr lang="en-US" baseline="0" dirty="0"/>
              <a:t> when </a:t>
            </a:r>
            <a:r>
              <a:rPr lang="en-US" dirty="0"/>
              <a:t>refusing to operate a vehicle because of violations of federal safety or security regulations.</a:t>
            </a:r>
          </a:p>
          <a:p>
            <a:pPr defTabSz="483306">
              <a:defRPr/>
            </a:pPr>
            <a:endParaRPr lang="en-US" dirty="0">
              <a:latin typeface="Calibri" charset="0"/>
            </a:endParaRPr>
          </a:p>
          <a:p>
            <a:pPr defTabSz="483306">
              <a:defRPr/>
            </a:pPr>
            <a:r>
              <a:rPr lang="en-US" dirty="0">
                <a:latin typeface="Calibri" charset="0"/>
              </a:rPr>
              <a:t>To file a complaint by phone, call OSHA toll-free at 1-800-321-OSHA, or contact your nearest OSHA office.  You can also report concerns online at </a:t>
            </a:r>
            <a:r>
              <a:rPr lang="en-US" dirty="0" err="1">
                <a:latin typeface="Calibri" charset="0"/>
              </a:rPr>
              <a:t>www.osha.gov</a:t>
            </a:r>
            <a:r>
              <a:rPr lang="en-US" dirty="0">
                <a:latin typeface="Calibri" charset="0"/>
              </a:rPr>
              <a:t>.</a:t>
            </a:r>
            <a:endParaRPr lang="en-US" dirty="0"/>
          </a:p>
          <a:p>
            <a:pPr defTabSz="483306">
              <a:defRPr/>
            </a:pPr>
            <a:br>
              <a:rPr lang="en-US" dirty="0">
                <a:latin typeface="Calibri" charset="0"/>
              </a:rPr>
            </a:br>
            <a:endParaRPr lang="en-US" sz="1400" dirty="0">
              <a:latin typeface="Tahoma" charset="0"/>
              <a:cs typeface="Tahoma" charset="0"/>
            </a:endParaRPr>
          </a:p>
          <a:p>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26</a:t>
            </a:fld>
            <a:endParaRPr lang="en-US"/>
          </a:p>
        </p:txBody>
      </p:sp>
    </p:spTree>
    <p:extLst>
      <p:ext uri="{BB962C8B-B14F-4D97-AF65-F5344CB8AC3E}">
        <p14:creationId xmlns:p14="http://schemas.microsoft.com/office/powerpoint/2010/main" val="2725912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Fatigued and drowsy driving is a frequent contributing factor to crashes that result in damage, possible injuries and fatalities – both to the person causing the crash and others who may be involved.  This fact was recognized long ago and action was taken to try to minimize this risk in the operation of commercial vehicles.</a:t>
            </a:r>
          </a:p>
          <a:p>
            <a:endParaRPr lang="en-US" b="0" baseline="0" dirty="0"/>
          </a:p>
          <a:p>
            <a:r>
              <a:rPr lang="en-US" b="0" baseline="0" dirty="0"/>
              <a:t>The Federal Motor Carrier Safety Administration and its state counterparts have established safety regulations that limit the number of hours a driver can operate a commercial vehicle before specified rest is required.  These regulations, known as hours of service regulations, are meant to reduce the potential for fatigued and drowsy drivers of commercial vehicles on public roadways.</a:t>
            </a:r>
          </a:p>
          <a:p>
            <a:endParaRPr lang="en-US" b="0" baseline="0" dirty="0"/>
          </a:p>
          <a:p>
            <a:r>
              <a:rPr lang="en-US" b="0" baseline="0" dirty="0"/>
              <a:t>The regulations established are not complex themselves, though rules associated with them can sometimes be confusing.   Recordkeeping required in order to ensure compliance can also be tricky, and not complying with the requirements can spell big trouble for carriers and drivers – and potentially inconvenience passengers unnecessarily, resulting in customer service and image issues for the company.  Documentation of compliance with hours of service has progressed to mostly electronic processes – electronic logging devices and software-assisted logs remove a lot of the variables of completing required paperwork.  However, even when software-assisted or vehicle-based electronic systems are used, drivers must still understand the rules themselves, since they are required, as is the company employing them, to monitor compliance and adhere to the rules.  Additionally, understanding how to document work/hours of service status manually will always be necessary should electronic systems fail or become unusable, or when drivers, who are otherwise excepted from logging their hours, must occasionally do so due to unusual company/trip operations.</a:t>
            </a:r>
          </a:p>
          <a:p>
            <a:endParaRPr lang="en-US" b="0"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27</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The</a:t>
            </a:r>
            <a:r>
              <a:rPr lang="en-US" baseline="0" dirty="0"/>
              <a:t> FMCSRs were developed to help ensure that commercial motor carriers were operating at higher standards than non-commercial carriers by enacting additional regulations that they are required to follow.  One of the cornerstones of the FMCSRs are the hours of service regulations, which can be found in Part 395.  These regulations were developed primarily to reduce the number of fatigued drivers on the public roadways. Fatigued</a:t>
            </a:r>
            <a:r>
              <a:rPr lang="en-US" sz="1300" dirty="0"/>
              <a:t> drivers may be slow to notice or react to potentially dangerous situations and apt to fall asleep at the wheel and lose control of the vehicle.  </a:t>
            </a:r>
            <a:r>
              <a:rPr lang="en-US" baseline="0" dirty="0"/>
              <a:t>Hours of service regulations put limits in place for when and how long someone may drive a commercial vehicle, with the idea that these limits will help make sure that drivers are more likely to stay awake and alert while driving.  Hours of service regulations differ for passenger and property-carrying commercial vehicles; it is important to note that the regulations covered in this lesson are for drivers of passenger-carrying commercial vehicles.</a:t>
            </a:r>
          </a:p>
          <a:p>
            <a:pPr defTabSz="483306">
              <a:defRPr/>
            </a:pPr>
            <a:endParaRPr lang="en-US" baseline="0" dirty="0"/>
          </a:p>
          <a:p>
            <a:pPr defTabSz="483306">
              <a:defRPr/>
            </a:pPr>
            <a:r>
              <a:rPr lang="en-US" b="1" baseline="0" dirty="0"/>
              <a:t>INSTRUCTOR TIP</a:t>
            </a:r>
            <a:endParaRPr lang="en-US" b="0" baseline="0" dirty="0"/>
          </a:p>
          <a:p>
            <a:pPr defTabSz="483306">
              <a:defRPr/>
            </a:pPr>
            <a:endParaRPr lang="en-US" b="0" baseline="0" dirty="0"/>
          </a:p>
          <a:p>
            <a:pPr defTabSz="483306">
              <a:defRPr/>
            </a:pPr>
            <a:r>
              <a:rPr lang="en-US" b="0" baseline="0" dirty="0"/>
              <a:t>Ask if any students have previous experience in the trucking or property-carrying industry.  If so, emphasize that the hours of service regulations they learned and knew are different from what will be taught during this lesson. </a:t>
            </a:r>
            <a:endParaRPr lang="en-US" b="1" baseline="0" dirty="0"/>
          </a:p>
          <a:p>
            <a:pPr defTabSz="483306">
              <a:defRPr/>
            </a:pPr>
            <a:endParaRPr lang="en-US" baseline="0" dirty="0"/>
          </a:p>
          <a:p>
            <a:pPr defTabSz="483306">
              <a:defRPr/>
            </a:pP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28</a:t>
            </a:fld>
            <a:endParaRPr lang="en-US"/>
          </a:p>
        </p:txBody>
      </p:sp>
    </p:spTree>
    <p:extLst>
      <p:ext uri="{BB962C8B-B14F-4D97-AF65-F5344CB8AC3E}">
        <p14:creationId xmlns:p14="http://schemas.microsoft.com/office/powerpoint/2010/main" val="297109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Applicability</a:t>
            </a:r>
            <a:r>
              <a:rPr lang="en-US" baseline="0" dirty="0"/>
              <a:t> of the </a:t>
            </a:r>
            <a:r>
              <a:rPr lang="en-US" dirty="0"/>
              <a:t>hours of service regulations (and many other safety regulations),</a:t>
            </a:r>
            <a:r>
              <a:rPr lang="en-US" baseline="0" dirty="0"/>
              <a:t> depend on the whether a vehicle is classified as a commercial motor vehicle.  Classification of passenger-carrying vehicles is dependent upon the weight of the vehicle, the passenger capacity, type of transportation provided, and whether specific amounts of hazardous material is being transported.</a:t>
            </a:r>
          </a:p>
          <a:p>
            <a:endParaRPr lang="en-US" baseline="0" dirty="0"/>
          </a:p>
          <a:p>
            <a:r>
              <a:rPr lang="en-US" baseline="0" dirty="0"/>
              <a:t>In general, one or more of the following characteristics is used to identify whether a passenger carrying vehicle is designated as a commercial vehicle by federal (interstate) standards:</a:t>
            </a:r>
          </a:p>
          <a:p>
            <a:endParaRPr lang="en-US" baseline="0" dirty="0"/>
          </a:p>
          <a:p>
            <a:pPr marL="181240" indent="-181240">
              <a:buFont typeface="Arial"/>
              <a:buChar char="•"/>
            </a:pPr>
            <a:r>
              <a:rPr lang="en-US" baseline="0" dirty="0"/>
              <a:t>Gross Vehicle Weight Rating - A vehicle’s gross vehicle weight rating (GVWR) is the maximum loaded weight of a vehicle, including passengers and all cargo. The GVWR is typically specified by the vehicle manufacture.</a:t>
            </a:r>
          </a:p>
          <a:p>
            <a:pPr marL="181240" indent="-181240">
              <a:buFont typeface="Arial"/>
              <a:buChar char="•"/>
            </a:pPr>
            <a:r>
              <a:rPr lang="en-US" baseline="0" dirty="0"/>
              <a:t>Capacity -  A passenger vehicle can be classified based on either how many passengers it is actually carrying or how many passengers it was originally designed to carry - whichever is greater.</a:t>
            </a:r>
          </a:p>
          <a:p>
            <a:pPr marL="181240" indent="-181240">
              <a:buFont typeface="Arial"/>
              <a:buChar char="•"/>
            </a:pPr>
            <a:r>
              <a:rPr lang="en-US" baseline="0" dirty="0"/>
              <a:t>Type of transportation/compensation - There are different categories of passenger transportation, including for-hire and private.  For-hire carriers are usually provided direct compensation for their services, meaning that passenger(s) pay specifically for the transportation services provided.  Private or not for-hire carriers provide specific transportation to designated persons, usually as a complementary service to another primary business function.  These carriers are compensated not specifically for the transportation service – instead, persons </a:t>
            </a:r>
            <a:r>
              <a:rPr lang="en-US" sz="1300" dirty="0"/>
              <a:t>pay for an entire package, in which transportation services are included (e.g., airport shuttles, rental car shuttles, etc.).  Other types of transportation that fall under the private, not-for-hire category is transportation performed by groups that are generally non-profit in nature, such as churches, charities, etc. </a:t>
            </a:r>
          </a:p>
          <a:p>
            <a:pPr marL="181240" indent="-181240">
              <a:buFont typeface="Arial"/>
              <a:buChar char="•"/>
            </a:pPr>
            <a:r>
              <a:rPr lang="en-US" sz="1300" dirty="0"/>
              <a:t>Hazardous material cargo – A passenger vehicle can also be classified as commercial if it carries hazardous materials in quantities in excess of specified amounts.  The USDOT determines both what materials are considered hazardous, and their threshold amounts.  If a hazardous material is carried above the specified threshold amount, the vehicle exterior of the vehicle must be marked, or placarded.  Motorcoaches do not routinely carry significant quantities of hazardous materials and are limited from carrying quantities that would require such placarding.</a:t>
            </a:r>
          </a:p>
          <a:p>
            <a:endParaRPr lang="en-US" baseline="0" dirty="0"/>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29</a:t>
            </a:fld>
            <a:endParaRPr lang="en-US"/>
          </a:p>
        </p:txBody>
      </p:sp>
    </p:spTree>
    <p:extLst>
      <p:ext uri="{BB962C8B-B14F-4D97-AF65-F5344CB8AC3E}">
        <p14:creationId xmlns:p14="http://schemas.microsoft.com/office/powerpoint/2010/main" val="132192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Motor Carrier Safety Administration began operations on January 1, 2000.  It is one of over a dozen administrations housed under the United States Department of Transportation.  The primary mission of the Federal Motor Carrier Safety Administration (FMCSA) is to reduce crashes, injuries and fatalities involving large trucks and buses.</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07941FB7-0E8D-4544-BE98-3A67F340950C}" type="slidenum">
              <a:rPr lang="en-US" smtClean="0"/>
              <a:t>3</a:t>
            </a:fld>
            <a:endParaRPr lang="en-US"/>
          </a:p>
        </p:txBody>
      </p:sp>
    </p:spTree>
    <p:extLst>
      <p:ext uri="{BB962C8B-B14F-4D97-AF65-F5344CB8AC3E}">
        <p14:creationId xmlns:p14="http://schemas.microsoft.com/office/powerpoint/2010/main" val="2023546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hours of service limitations apply to drivers of specific commercial vehicles.  Passenger-carrying vehicles whose</a:t>
            </a:r>
            <a:r>
              <a:rPr lang="en-US" baseline="0" dirty="0"/>
              <a:t> drivers must comply with the hours of service rules include:</a:t>
            </a:r>
          </a:p>
          <a:p>
            <a:endParaRPr lang="en-US" baseline="0" dirty="0"/>
          </a:p>
          <a:p>
            <a:pPr marL="181240" indent="-181240">
              <a:buFont typeface="Arial"/>
              <a:buChar char="•"/>
            </a:pPr>
            <a:r>
              <a:rPr lang="en-US" baseline="0" dirty="0"/>
              <a:t>Vehicles involved in interstate commerce that have a gross vehicle weight rating (GVWR) </a:t>
            </a:r>
            <a:r>
              <a:rPr lang="en-US" i="1" baseline="0" dirty="0"/>
              <a:t>or</a:t>
            </a:r>
            <a:r>
              <a:rPr lang="en-US" baseline="0" dirty="0"/>
              <a:t> actually weigh more than 10,000 pounds (including passengers and cargo).  If towing a trailer, the combination weight of the vehicle and the trailer would be combined to determine the vehicle weight.</a:t>
            </a:r>
          </a:p>
          <a:p>
            <a:pPr marL="181240" indent="-181240">
              <a:buFont typeface="Arial"/>
              <a:buChar char="•"/>
            </a:pPr>
            <a:r>
              <a:rPr lang="en-US" baseline="0" dirty="0"/>
              <a:t>Vehicles that are designed or used to transport nine or more passengers, including the driver, for direct compensation.</a:t>
            </a:r>
          </a:p>
          <a:p>
            <a:pPr marL="181240" indent="-181240">
              <a:buFont typeface="Arial"/>
              <a:buChar char="•"/>
            </a:pPr>
            <a:r>
              <a:rPr lang="en-US" baseline="0" dirty="0"/>
              <a:t>Vehicles that are designed or used to transport 16 or more passengers, including the driver. </a:t>
            </a:r>
          </a:p>
          <a:p>
            <a:pPr marL="181240" indent="-181240">
              <a:buFont typeface="Arial"/>
              <a:buChar char="•"/>
            </a:pPr>
            <a:endParaRPr lang="en-US" baseline="0" dirty="0"/>
          </a:p>
          <a:p>
            <a:pPr marL="181240" indent="-18124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30</a:t>
            </a:fld>
            <a:endParaRPr lang="en-US"/>
          </a:p>
        </p:txBody>
      </p:sp>
    </p:spTree>
    <p:extLst>
      <p:ext uri="{BB962C8B-B14F-4D97-AF65-F5344CB8AC3E}">
        <p14:creationId xmlns:p14="http://schemas.microsoft.com/office/powerpoint/2010/main" val="1935059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passenger hours of service limitations establish the amount of time you can spend driving a passenger-carrying commercial vehicle over various time frames.</a:t>
            </a:r>
          </a:p>
          <a:p>
            <a:endParaRPr lang="en-US" dirty="0"/>
          </a:p>
          <a:p>
            <a:r>
              <a:rPr lang="en-US" sz="1300" b="1" dirty="0"/>
              <a:t>10-hour driving limit.  </a:t>
            </a:r>
            <a:r>
              <a:rPr lang="en-US" sz="1300" dirty="0"/>
              <a:t>A driver is allowed 10 hours of actual driving time before a required rest period; after driving for 10 hours, a driver cannot drive a commercial vehicle until they receive the required rest. There is no limit on how many of those hours can be driven at one time – a driver may drive for as little as a few minutes or as much as 10 hours in a row. However, once he/she has driven a total of 10 hours, the driving limit has been reached and a required rest period of at least eight consecutive hours is necessary before driving a commercial motor vehicle again.</a:t>
            </a:r>
          </a:p>
          <a:p>
            <a:endParaRPr lang="en-US" sz="1300" dirty="0"/>
          </a:p>
          <a:p>
            <a:r>
              <a:rPr lang="en-US" sz="1300" b="1" dirty="0"/>
              <a:t>15-hour on-duty limit</a:t>
            </a:r>
            <a:r>
              <a:rPr lang="en-US" sz="1300" dirty="0"/>
              <a:t>. A driver is not permitted to drive a commercial motor vehicle after being on-duty 15 hours. Work other than driving a commercial vehicle may be done, but until the required rest period has been met, he/she may not drive.  Any off-duty time taken during the day, such as a lunch break or nap, does not count toward this 15-hour limit as long as the off-duty period meets all the requirements (more detail on this coming up).</a:t>
            </a:r>
          </a:p>
          <a:p>
            <a:endParaRPr lang="en-US" sz="1300" dirty="0"/>
          </a:p>
          <a:p>
            <a:r>
              <a:rPr lang="en-US" sz="1300" b="1" dirty="0"/>
              <a:t>The 60/70-hour on-duty limit.</a:t>
            </a:r>
            <a:r>
              <a:rPr lang="en-US" sz="1300" dirty="0"/>
              <a:t>  This limit is based on a 7-day or 8-day period, depending on how many days a motor carrier operates. In simple terms, once a driver works the specified number of on-duty hours (60 or 70) in the specified time frame (7 or 8 days), the driver can no longer drive a commercial vehicle until they are under the applicable threshold.  </a:t>
            </a:r>
          </a:p>
          <a:p>
            <a:endParaRPr lang="en-US" sz="1300" dirty="0"/>
          </a:p>
          <a:p>
            <a:r>
              <a:rPr lang="en-US" sz="1300" dirty="0"/>
              <a:t>This limit is sometimes thought of as a “weekly” limit. However, this limit is not based on a “set” week, such as Sunday through Saturday. The limit is based on a “rolling” or “floating” seven 7-day or 8-day period. The oldest day’s hours drop off at the end of each day when you calculate the total on-duty time for the past seven or eight days. For example, if you operate on a 70-hour/8-day schedule, the current day would be the newest day of your 8-day period and the hours you worked nine days ago would drop out of the calculation.  </a:t>
            </a:r>
          </a:p>
          <a:p>
            <a:endParaRPr lang="en-US" sz="1300" dirty="0"/>
          </a:p>
          <a:p>
            <a:r>
              <a:rPr lang="en-US" sz="1300" dirty="0"/>
              <a:t>Drivers are required to follow whichever rule is applicable to the motor carrier for which they are driving.  Motor carriers that do not operate vehicles seven days a week must follow the 60-hour/7 days rule, while motor carriers that operate commercial vehicles every day of the week can choose to operate under either limit.  The majority of passenger transportation companies that operate seven days a week choose to operate under the 70-hour/8 days limit.</a:t>
            </a:r>
          </a:p>
          <a:p>
            <a:endParaRPr lang="en-US" sz="1300" dirty="0"/>
          </a:p>
          <a:p>
            <a:endParaRPr lang="en-US" dirty="0"/>
          </a:p>
          <a:p>
            <a:endParaRPr lang="en-US" dirty="0"/>
          </a:p>
          <a:p>
            <a:r>
              <a:rPr lang="en-US" b="1" dirty="0"/>
              <a:t>Instructor</a:t>
            </a:r>
            <a:r>
              <a:rPr lang="en-US" b="1" baseline="0" dirty="0"/>
              <a:t> tip:  </a:t>
            </a:r>
            <a:r>
              <a:rPr lang="en-US" baseline="0" dirty="0"/>
              <a:t>Tell your students the cumulative hour rule your company uses.</a:t>
            </a:r>
          </a:p>
        </p:txBody>
      </p:sp>
      <p:sp>
        <p:nvSpPr>
          <p:cNvPr id="4" name="Slide Number Placeholder 3"/>
          <p:cNvSpPr>
            <a:spLocks noGrp="1"/>
          </p:cNvSpPr>
          <p:nvPr>
            <p:ph type="sldNum" sz="quarter" idx="10"/>
          </p:nvPr>
        </p:nvSpPr>
        <p:spPr/>
        <p:txBody>
          <a:bodyPr/>
          <a:lstStyle/>
          <a:p>
            <a:fld id="{07941FB7-0E8D-4544-BE98-3A67F340950C}" type="slidenum">
              <a:rPr lang="en-US" smtClean="0"/>
              <a:t>31</a:t>
            </a:fld>
            <a:endParaRPr lang="en-US"/>
          </a:p>
        </p:txBody>
      </p:sp>
    </p:spTree>
    <p:extLst>
      <p:ext uri="{BB962C8B-B14F-4D97-AF65-F5344CB8AC3E}">
        <p14:creationId xmlns:p14="http://schemas.microsoft.com/office/powerpoint/2010/main" val="199685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eight -hour consecutive off-duty period resets/restarts both the 10-hour driving limit and the 15-hour cumulative on-duty limit.  Until this eight-hour consecutive off-duty period is achieved, driving time and cumulative on-duty time continues to add up – even across days/</a:t>
            </a:r>
            <a:r>
              <a:rPr lang="en-US" baseline="0" dirty="0"/>
              <a:t>work periods and jobs.  </a:t>
            </a:r>
          </a:p>
          <a:p>
            <a:endParaRPr lang="en-US" baseline="0" dirty="0"/>
          </a:p>
          <a:p>
            <a:r>
              <a:rPr lang="en-US" baseline="0" dirty="0"/>
              <a:t>The cumulative on-duty limit cannot be reset to zero/restarted– it is a rolling computation that can only be affected by the passage of days and associated recalculation of on-duty hours.</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32</a:t>
            </a:fld>
            <a:endParaRPr lang="en-US"/>
          </a:p>
        </p:txBody>
      </p:sp>
    </p:spTree>
    <p:extLst>
      <p:ext uri="{BB962C8B-B14F-4D97-AF65-F5344CB8AC3E}">
        <p14:creationId xmlns:p14="http://schemas.microsoft.com/office/powerpoint/2010/main" val="3509849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specific classifications of time</a:t>
            </a:r>
            <a:r>
              <a:rPr lang="en-US" baseline="0" dirty="0"/>
              <a:t> and duty</a:t>
            </a:r>
            <a:r>
              <a:rPr lang="en-US" dirty="0"/>
              <a:t> that will be used when discussing hours of service and associated</a:t>
            </a:r>
            <a:r>
              <a:rPr lang="en-US" baseline="0" dirty="0"/>
              <a:t> </a:t>
            </a:r>
            <a:r>
              <a:rPr lang="en-US" dirty="0"/>
              <a:t>recordkeeping requirements.  Understanding these terms is essential to complying with the regulations.</a:t>
            </a:r>
          </a:p>
          <a:p>
            <a:endParaRPr lang="en-US" dirty="0"/>
          </a:p>
          <a:p>
            <a:r>
              <a:rPr lang="en-US" i="1" dirty="0"/>
              <a:t>Driving  </a:t>
            </a:r>
            <a:r>
              <a:rPr lang="en-US" dirty="0"/>
              <a:t>means all time spent at the driving controls of a commercial vehicle in operation.  In essence, if you’re in the driver’s seat, your time would be classified as driving time.</a:t>
            </a:r>
          </a:p>
          <a:p>
            <a:endParaRPr lang="en-US" dirty="0"/>
          </a:p>
          <a:p>
            <a:r>
              <a:rPr lang="en-US" i="1" dirty="0"/>
              <a:t>On-duty </a:t>
            </a:r>
            <a:r>
              <a:rPr lang="en-US" dirty="0"/>
              <a:t>time is all time from when a driver begins to work or is required to be in readiness to work until the time the driver is relieved from work and all responsibility for performing work.  This classification is a little more complicated than </a:t>
            </a:r>
            <a:r>
              <a:rPr lang="en-US" i="1" dirty="0"/>
              <a:t>driving time</a:t>
            </a:r>
            <a:r>
              <a:rPr lang="en-US" dirty="0"/>
              <a:t>, so additional explanation and exceptions will be provided throughout the rest of this lesson.</a:t>
            </a:r>
          </a:p>
          <a:p>
            <a:endParaRPr lang="en-US" dirty="0"/>
          </a:p>
          <a:p>
            <a:r>
              <a:rPr lang="en-US" dirty="0"/>
              <a:t>Time classified as</a:t>
            </a:r>
            <a:r>
              <a:rPr lang="en-US" baseline="0" dirty="0"/>
              <a:t> </a:t>
            </a:r>
            <a:r>
              <a:rPr lang="en-US" i="1" baseline="0" dirty="0"/>
              <a:t>s</a:t>
            </a:r>
            <a:r>
              <a:rPr lang="en-US" i="1" dirty="0"/>
              <a:t>leeper berth</a:t>
            </a:r>
            <a:r>
              <a:rPr lang="en-US" dirty="0"/>
              <a:t> is time spent resting in and on vehicle sleeper berth that meets all applicable requirements.</a:t>
            </a:r>
          </a:p>
          <a:p>
            <a:endParaRPr lang="en-US" dirty="0"/>
          </a:p>
          <a:p>
            <a:r>
              <a:rPr lang="en-US" i="1" dirty="0"/>
              <a:t>Off-duty </a:t>
            </a:r>
            <a:r>
              <a:rPr lang="en-US" dirty="0"/>
              <a:t>time is time spent</a:t>
            </a:r>
            <a:r>
              <a:rPr lang="en-US" baseline="0" dirty="0"/>
              <a:t> when </a:t>
            </a:r>
            <a:r>
              <a:rPr lang="en-US" dirty="0"/>
              <a:t>you’re not being compensated for work or are relieved of all responsibility.  Additional clarification of this classification will be made throughout this lesson.</a:t>
            </a:r>
          </a:p>
          <a:p>
            <a:endParaRPr lang="en-US"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33</a:t>
            </a:fld>
            <a:endParaRPr lang="en-US"/>
          </a:p>
        </p:txBody>
      </p:sp>
    </p:spTree>
    <p:extLst>
      <p:ext uri="{BB962C8B-B14F-4D97-AF65-F5344CB8AC3E}">
        <p14:creationId xmlns:p14="http://schemas.microsoft.com/office/powerpoint/2010/main" val="451821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15-hour and 60/70-hour limits are based on how many hours you are on-duty over a period of time. Just what kind of work is included in on-duty time? It includes all time you are working or are required to be ready to work, for any employer. Specifically, it includes the following activities:</a:t>
            </a:r>
          </a:p>
          <a:p>
            <a:endParaRPr lang="en-US" sz="1300" dirty="0"/>
          </a:p>
          <a:p>
            <a:pPr marL="181240" indent="-181240">
              <a:buFont typeface="Arial"/>
              <a:buChar char="•"/>
            </a:pPr>
            <a:r>
              <a:rPr lang="en-US" sz="1300" dirty="0"/>
              <a:t>All time you are required to be at a bus station, yard, terminal, or other facility of a motor carrier or customer, unless you have been relieved from duty by the motor carrier;</a:t>
            </a:r>
          </a:p>
          <a:p>
            <a:pPr marL="181240" indent="-181240">
              <a:buFont typeface="Arial"/>
              <a:buChar char="•"/>
            </a:pPr>
            <a:r>
              <a:rPr lang="en-US" sz="1300" dirty="0"/>
              <a:t>All time inspecting or servicing your vehicle, including fueling it and washing it;</a:t>
            </a:r>
          </a:p>
          <a:p>
            <a:pPr marL="181240" indent="-181240">
              <a:buFont typeface="Arial"/>
              <a:buChar char="•"/>
            </a:pPr>
            <a:r>
              <a:rPr lang="en-US" sz="1300" dirty="0"/>
              <a:t>All driving time;</a:t>
            </a:r>
          </a:p>
          <a:p>
            <a:pPr marL="181240" indent="-181240">
              <a:buFont typeface="Arial"/>
              <a:buChar char="•"/>
            </a:pPr>
            <a:r>
              <a:rPr lang="en-US" sz="1300" dirty="0"/>
              <a:t>All time loading, unloading, supervising, tending to your motorcoach/bus, or handling paperwork for trips;</a:t>
            </a:r>
          </a:p>
          <a:p>
            <a:pPr marL="181240" indent="-181240">
              <a:buFont typeface="Arial"/>
              <a:buChar char="•"/>
            </a:pPr>
            <a:r>
              <a:rPr lang="en-US" sz="1300" dirty="0"/>
              <a:t>All time taking care of your vehicle when it is broken down;</a:t>
            </a:r>
          </a:p>
          <a:p>
            <a:pPr marL="181240" indent="-181240">
              <a:buFont typeface="Arial"/>
              <a:buChar char="•"/>
            </a:pPr>
            <a:r>
              <a:rPr lang="en-US" sz="1300" dirty="0"/>
              <a:t>All time spent providing a breath, saliva, or urine sample for drug/alcohol testing, including travel to and from the collection site; and</a:t>
            </a:r>
          </a:p>
          <a:p>
            <a:pPr marL="181240" indent="-181240">
              <a:buFont typeface="Arial"/>
              <a:buChar char="•"/>
            </a:pPr>
            <a:r>
              <a:rPr lang="en-US" sz="1300" dirty="0"/>
              <a:t>All time spent doing any other work for any motor carrier, including giving or receiving training and driving a company car.</a:t>
            </a:r>
          </a:p>
          <a:p>
            <a:endParaRPr lang="en-US" sz="1300" dirty="0"/>
          </a:p>
        </p:txBody>
      </p:sp>
      <p:sp>
        <p:nvSpPr>
          <p:cNvPr id="4" name="Slide Number Placeholder 3"/>
          <p:cNvSpPr>
            <a:spLocks noGrp="1"/>
          </p:cNvSpPr>
          <p:nvPr>
            <p:ph type="sldNum" sz="quarter" idx="10"/>
          </p:nvPr>
        </p:nvSpPr>
        <p:spPr/>
        <p:txBody>
          <a:bodyPr/>
          <a:lstStyle/>
          <a:p>
            <a:fld id="{07941FB7-0E8D-4544-BE98-3A67F340950C}" type="slidenum">
              <a:rPr lang="en-US" smtClean="0"/>
              <a:t>34</a:t>
            </a:fld>
            <a:endParaRPr lang="en-US"/>
          </a:p>
        </p:txBody>
      </p:sp>
    </p:spTree>
    <p:extLst>
      <p:ext uri="{BB962C8B-B14F-4D97-AF65-F5344CB8AC3E}">
        <p14:creationId xmlns:p14="http://schemas.microsoft.com/office/powerpoint/2010/main" val="3767144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On-duty time also includes all time performing compensated work for anyone else other than a motor carrier.  This would include any</a:t>
            </a:r>
            <a:r>
              <a:rPr lang="en-US" baseline="0" dirty="0"/>
              <a:t> </a:t>
            </a:r>
            <a:r>
              <a:rPr lang="en-US" dirty="0"/>
              <a:t>job,</a:t>
            </a:r>
            <a:r>
              <a:rPr lang="en-US" baseline="0" dirty="0"/>
              <a:t> even those not associated with commercial vehicles operations - </a:t>
            </a:r>
            <a:r>
              <a:rPr lang="en-US" dirty="0"/>
              <a:t>such as working in a restaurant.</a:t>
            </a:r>
          </a:p>
          <a:p>
            <a:endParaRPr lang="en-US" dirty="0"/>
          </a:p>
          <a:p>
            <a:r>
              <a:rPr lang="en-US" dirty="0"/>
              <a:t>It is not unusual for many drivers to work for several motor carriers on a part-time basis.  For instance, someone may drive a school bus during the week, and motorcoach charters on the weekend. When considering hours of service limitations, all on-duty time for any motor carrier must be included</a:t>
            </a:r>
            <a:r>
              <a:rPr lang="en-US" baseline="0" dirty="0"/>
              <a:t> and recorded on time records as appropriate, along with any compensated work/duty time for non-motor carriers.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35</a:t>
            </a:fld>
            <a:endParaRPr lang="en-US"/>
          </a:p>
        </p:txBody>
      </p:sp>
    </p:spTree>
    <p:extLst>
      <p:ext uri="{BB962C8B-B14F-4D97-AF65-F5344CB8AC3E}">
        <p14:creationId xmlns:p14="http://schemas.microsoft.com/office/powerpoint/2010/main" val="3767144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By understanding the definition of on-duty time, you will get a good idea of what is considered off-duty time.  </a:t>
            </a:r>
          </a:p>
          <a:p>
            <a:endParaRPr lang="en-US" sz="1300" dirty="0"/>
          </a:p>
          <a:p>
            <a:r>
              <a:rPr lang="en-US" sz="1300" dirty="0"/>
              <a:t>If you are relieved of duty and not doing any work (paid or unpaid) for a motor carrier, and you are not being compensated for work by anyone else, the time can be recorded as off-duty.</a:t>
            </a:r>
            <a:endParaRPr lang="en-US" dirty="0"/>
          </a:p>
          <a:p>
            <a:endParaRPr lang="en-US" sz="1300" dirty="0"/>
          </a:p>
          <a:p>
            <a:r>
              <a:rPr lang="en-US" sz="1300" dirty="0"/>
              <a:t>Passenger hours of service regulations also permit drivers to record routine stops and other portions of time during a work shift (when they are relieved of all duties) as off-duty. In order for this time to be considered off duty, a driver must be relieved of all duty and responsibility for performing work.  The driver must be free to pursue activities of their own choosing and be able to leave the place where the commercial vehicle is parked.</a:t>
            </a:r>
          </a:p>
        </p:txBody>
      </p:sp>
      <p:sp>
        <p:nvSpPr>
          <p:cNvPr id="4" name="Slide Number Placeholder 3"/>
          <p:cNvSpPr>
            <a:spLocks noGrp="1"/>
          </p:cNvSpPr>
          <p:nvPr>
            <p:ph type="sldNum" sz="quarter" idx="10"/>
          </p:nvPr>
        </p:nvSpPr>
        <p:spPr/>
        <p:txBody>
          <a:bodyPr/>
          <a:lstStyle/>
          <a:p>
            <a:fld id="{07941FB7-0E8D-4544-BE98-3A67F340950C}" type="slidenum">
              <a:rPr lang="en-US" smtClean="0"/>
              <a:t>36</a:t>
            </a:fld>
            <a:endParaRPr lang="en-US"/>
          </a:p>
        </p:txBody>
      </p:sp>
    </p:spTree>
    <p:extLst>
      <p:ext uri="{BB962C8B-B14F-4D97-AF65-F5344CB8AC3E}">
        <p14:creationId xmlns:p14="http://schemas.microsoft.com/office/powerpoint/2010/main" val="3060317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1" i="0" dirty="0"/>
              <a:t>TIP</a:t>
            </a:r>
            <a:r>
              <a:rPr lang="en-US" b="1" i="1" dirty="0"/>
              <a:t> </a:t>
            </a:r>
            <a:r>
              <a:rPr lang="en-US" b="1" baseline="0" dirty="0"/>
              <a:t>This section touches on sleeper berths and how they relate to hours of service.  If your fleet does not have any regulation-compliant sleeper berths, then you may wish to abbreviate the narrative associated with this slide.  If you do have motorcoaches with recognized sleeper berths, you should expand on the content presented in this narrative since sleeper berth regulations are somewhat complex.  You should also include your own sleeper berth computations in log exercises at the end of this lesson.</a:t>
            </a:r>
            <a:endParaRPr lang="en-US" b="1" dirty="0"/>
          </a:p>
          <a:p>
            <a:endParaRPr lang="en-US" dirty="0"/>
          </a:p>
          <a:p>
            <a:r>
              <a:rPr lang="en-US" dirty="0"/>
              <a:t>In general, sleeper berths are not common in U.S. motorcoach operations.  When they do exist,</a:t>
            </a:r>
            <a:r>
              <a:rPr lang="en-US" baseline="0" dirty="0"/>
              <a:t> they frequently do not physically meet the </a:t>
            </a:r>
            <a:r>
              <a:rPr lang="en-US" dirty="0"/>
              <a:t>necessary </a:t>
            </a:r>
            <a:r>
              <a:rPr lang="en-US" baseline="0" dirty="0"/>
              <a:t>requirements to be recognized as an official sleeper berth as defined in </a:t>
            </a:r>
            <a:r>
              <a:rPr lang="en-US" dirty="0"/>
              <a:t>§393.76 of </a:t>
            </a:r>
            <a:r>
              <a:rPr lang="en-US" baseline="0" dirty="0"/>
              <a:t>the Federal Motor Carrier Safety Regulations.  Nonetheless, it is possible to have a regulatory-compliant sleeper berth in a motorcoach.  </a:t>
            </a:r>
          </a:p>
          <a:p>
            <a:endParaRPr lang="en-US" baseline="0" dirty="0"/>
          </a:p>
          <a:p>
            <a:r>
              <a:rPr lang="en-US" baseline="0" dirty="0"/>
              <a:t>Existence of a sleeper berth can slightly affect hours of service compliance.  When a sleeper berth is present, a driver can </a:t>
            </a:r>
            <a:r>
              <a:rPr lang="en-US" dirty="0"/>
              <a:t>accumulate the equivalent of eight consecutive hours of off-duty time by combining off-duty time</a:t>
            </a:r>
            <a:r>
              <a:rPr lang="en-US" baseline="0" dirty="0"/>
              <a:t> and time spent in the sleeper berth for the consecutive eight hours, as long as the time in the sleeper berth is at least two consecutive hours.  </a:t>
            </a:r>
          </a:p>
          <a:p>
            <a:endParaRPr lang="en-US" baseline="0" dirty="0"/>
          </a:p>
          <a:p>
            <a:r>
              <a:rPr lang="en-US" baseline="0" dirty="0"/>
              <a:t>The driver may also use a split sleeper berth schedule, using two separate sleeper berth rest periods to meet the eight hours off-duty requirement.  When using the split sleeper berth option:</a:t>
            </a:r>
          </a:p>
          <a:p>
            <a:endParaRPr lang="en-US" baseline="0" dirty="0"/>
          </a:p>
          <a:p>
            <a:pPr marL="241653" indent="-241653">
              <a:buAutoNum type="arabicPeriod"/>
            </a:pPr>
            <a:r>
              <a:rPr lang="en-US" dirty="0"/>
              <a:t>Neither rest period can be shorter than two hours, and the two periods must equal at least eight hours;</a:t>
            </a:r>
          </a:p>
          <a:p>
            <a:pPr marL="241653" indent="-241653">
              <a:buAutoNum type="arabicPeriod"/>
            </a:pPr>
            <a:r>
              <a:rPr lang="en-US" dirty="0"/>
              <a:t>The driving time in the period immediately before and after each qualifying rest period, when added together, cannot not exceed 10 hours;</a:t>
            </a:r>
          </a:p>
          <a:p>
            <a:pPr marL="241653" indent="-241653">
              <a:buAutoNum type="arabicPeriod"/>
            </a:pPr>
            <a:r>
              <a:rPr lang="en-US" dirty="0"/>
              <a:t>The on-duty time in the period immediately before and after each qualifying rest period, when added together, cannot not include any driving time after the 15th hour.</a:t>
            </a:r>
          </a:p>
          <a:p>
            <a:pPr marL="241653" indent="-241653">
              <a:buAutoNum type="arabicPeriod"/>
            </a:pPr>
            <a:r>
              <a:rPr lang="en-US" dirty="0"/>
              <a:t>The driver may not return to driving subject to the normal limits (non-sleeper berth split schedule) without taking at least eight-consecutive hours off duty, spending at least eight- consecutive hours in the sleeper berth, or a combination of at least eight-consecutive hours off duty and sleeper berth time.</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37</a:t>
            </a:fld>
            <a:endParaRPr lang="en-US"/>
          </a:p>
        </p:txBody>
      </p:sp>
    </p:spTree>
    <p:extLst>
      <p:ext uri="{BB962C8B-B14F-4D97-AF65-F5344CB8AC3E}">
        <p14:creationId xmlns:p14="http://schemas.microsoft.com/office/powerpoint/2010/main" val="1581227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a:t>
            </a:r>
            <a:r>
              <a:rPr lang="en-US" dirty="0"/>
              <a:t> – </a:t>
            </a:r>
          </a:p>
          <a:p>
            <a:endParaRPr lang="en-US" dirty="0"/>
          </a:p>
          <a:p>
            <a:r>
              <a:rPr lang="en-US" dirty="0"/>
              <a:t>Ask the </a:t>
            </a:r>
            <a:r>
              <a:rPr lang="en-US" dirty="0">
                <a:solidFill>
                  <a:srgbClr val="FFFF00"/>
                </a:solidFill>
              </a:rPr>
              <a:t>students</a:t>
            </a:r>
            <a:r>
              <a:rPr lang="en-US" baseline="0" dirty="0">
                <a:solidFill>
                  <a:srgbClr val="FFFF00"/>
                </a:solidFill>
              </a:rPr>
              <a:t> to look at these scenarios in their student guide and write in the duty status for each function.  After five minutes, review the correct answer with them (listed below).  The sixth and eight scenarios may/should generate some question, because the correct answer is dependent upon the circumstances.  These are included to demonstrate that not all situations are cut and dry. </a:t>
            </a:r>
          </a:p>
          <a:p>
            <a:endParaRPr lang="en-US" dirty="0">
              <a:solidFill>
                <a:srgbClr val="FFFF00"/>
              </a:solidFill>
            </a:endParaRPr>
          </a:p>
          <a:p>
            <a:endParaRPr lang="en-US" dirty="0"/>
          </a:p>
          <a:p>
            <a:pPr marL="241653" indent="-241653">
              <a:lnSpc>
                <a:spcPct val="90000"/>
              </a:lnSpc>
              <a:buFont typeface="+mj-lt"/>
              <a:buAutoNum type="arabicPeriod"/>
            </a:pPr>
            <a:r>
              <a:rPr lang="en-US" sz="1300" dirty="0"/>
              <a:t>Driving the coach on a regular route-</a:t>
            </a:r>
            <a:r>
              <a:rPr lang="en-US" sz="1300" b="1" dirty="0"/>
              <a:t> </a:t>
            </a:r>
            <a:r>
              <a:rPr lang="en-US" sz="1300" b="1" dirty="0">
                <a:solidFill>
                  <a:srgbClr val="FF0000"/>
                </a:solidFill>
              </a:rPr>
              <a:t>DRIVING</a:t>
            </a:r>
          </a:p>
          <a:p>
            <a:pPr marL="241653" indent="-241653">
              <a:lnSpc>
                <a:spcPct val="90000"/>
              </a:lnSpc>
              <a:buFont typeface="+mj-lt"/>
              <a:buAutoNum type="arabicPeriod"/>
            </a:pPr>
            <a:r>
              <a:rPr lang="en-US" sz="1300" dirty="0"/>
              <a:t>Sick leave (three days) – </a:t>
            </a:r>
            <a:r>
              <a:rPr lang="en-US" sz="1300" b="1" dirty="0"/>
              <a:t>OFF DUTY </a:t>
            </a:r>
            <a:r>
              <a:rPr lang="en-US" sz="1300" dirty="0"/>
              <a:t>(3 days)</a:t>
            </a:r>
          </a:p>
          <a:p>
            <a:pPr marL="241653" indent="-241653">
              <a:lnSpc>
                <a:spcPct val="90000"/>
              </a:lnSpc>
              <a:buFont typeface="+mj-lt"/>
              <a:buAutoNum type="arabicPeriod"/>
            </a:pPr>
            <a:r>
              <a:rPr lang="en-US" sz="1300" dirty="0"/>
              <a:t>Doing a pre-trip vehicle inspection – </a:t>
            </a:r>
            <a:r>
              <a:rPr lang="en-US" sz="1300" b="1" dirty="0"/>
              <a:t>ON DUTY, NOT DRIVING</a:t>
            </a:r>
          </a:p>
          <a:p>
            <a:pPr marL="241653" indent="-241653">
              <a:lnSpc>
                <a:spcPct val="90000"/>
              </a:lnSpc>
              <a:buFont typeface="+mj-lt"/>
              <a:buAutoNum type="arabicPeriod"/>
            </a:pPr>
            <a:r>
              <a:rPr lang="en-US" sz="1300" dirty="0"/>
              <a:t>Driving the coach to pick up a charter group (no passengers on board) - </a:t>
            </a:r>
            <a:r>
              <a:rPr lang="en-US" sz="1300" b="1" dirty="0"/>
              <a:t>DRIVING</a:t>
            </a:r>
          </a:p>
          <a:p>
            <a:pPr marL="241653" indent="-241653">
              <a:lnSpc>
                <a:spcPct val="90000"/>
              </a:lnSpc>
              <a:buFont typeface="+mj-lt"/>
              <a:buAutoNum type="arabicPeriod"/>
            </a:pPr>
            <a:r>
              <a:rPr lang="en-US" sz="1300" dirty="0"/>
              <a:t>Broken down on the road - </a:t>
            </a:r>
            <a:r>
              <a:rPr lang="en-US" sz="1300" b="1" dirty="0"/>
              <a:t>ON DUTY, NOT DRIVING</a:t>
            </a:r>
          </a:p>
          <a:p>
            <a:pPr marL="241653" indent="-241653">
              <a:lnSpc>
                <a:spcPct val="90000"/>
              </a:lnSpc>
              <a:buFont typeface="+mj-lt"/>
              <a:buAutoNum type="arabicPeriod"/>
            </a:pPr>
            <a:r>
              <a:rPr lang="en-US" sz="1300" dirty="0"/>
              <a:t>Driving to the lab for a random drug test - </a:t>
            </a:r>
            <a:r>
              <a:rPr lang="en-US" sz="1300" b="1" dirty="0"/>
              <a:t>ON DUTY, NOT DRIVING (unless provided a commercial vehicle to take to/from the clinic – then portions would include DRIVING)</a:t>
            </a:r>
          </a:p>
          <a:p>
            <a:pPr marL="241653" indent="-241653">
              <a:lnSpc>
                <a:spcPct val="90000"/>
              </a:lnSpc>
              <a:buFont typeface="+mj-lt"/>
              <a:buAutoNum type="arabicPeriod"/>
            </a:pPr>
            <a:r>
              <a:rPr lang="en-US" sz="1300" dirty="0"/>
              <a:t>Stuck driving in a traffic jam – </a:t>
            </a:r>
            <a:r>
              <a:rPr lang="en-US" sz="1300" b="1" dirty="0"/>
              <a:t>DRIVING</a:t>
            </a:r>
            <a:r>
              <a:rPr lang="en-US" sz="1300" dirty="0"/>
              <a:t> (as long as a driver is at the controls of the commercial vehicle, they are considered DRIVING – whether it is moving or not).</a:t>
            </a:r>
            <a:endParaRPr lang="en-US" sz="1300" b="1" dirty="0"/>
          </a:p>
          <a:p>
            <a:pPr marL="241653" indent="-241653">
              <a:lnSpc>
                <a:spcPct val="90000"/>
              </a:lnSpc>
              <a:buFont typeface="+mj-lt"/>
              <a:buAutoNum type="arabicPeriod"/>
            </a:pPr>
            <a:r>
              <a:rPr lang="en-US" sz="1300" dirty="0"/>
              <a:t>Resting on the coach between dropping off a group and picking them up – </a:t>
            </a:r>
            <a:r>
              <a:rPr lang="en-US" sz="1300" b="1" dirty="0"/>
              <a:t>OFF DUTY</a:t>
            </a:r>
            <a:r>
              <a:rPr lang="en-US" sz="1300" dirty="0"/>
              <a:t>, if they have been relieved of all responsibility for coach, are free to leave coach to pursue their own activities if they wanted to, and are not sitting in the driver’s seat.  </a:t>
            </a:r>
            <a:r>
              <a:rPr lang="en-US" sz="1300" b="1" dirty="0"/>
              <a:t>ON-DUTY, NOT DRIVING </a:t>
            </a:r>
            <a:r>
              <a:rPr lang="en-US" sz="1300" dirty="0"/>
              <a:t>if they have not been relieved of responsibility but are not sitting in the driver’s seat.</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38</a:t>
            </a:fld>
            <a:endParaRPr lang="en-US"/>
          </a:p>
        </p:txBody>
      </p:sp>
    </p:spTree>
    <p:extLst>
      <p:ext uri="{BB962C8B-B14F-4D97-AF65-F5344CB8AC3E}">
        <p14:creationId xmlns:p14="http://schemas.microsoft.com/office/powerpoint/2010/main" val="1311696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“Travel time” refers to you being transported to a new location as part of your job, but you are not performing any of the driving on the trip.  This could include riding in a motorcoach or bus passenger seat, or in any other type of transfer vehicle. While any travel done at the direction of a motor carrier is by definition considered on-duty time, this exception allows you to classify the travel time as off-duty when certain circumstances are met.  Specifically, if you take at least eight consecutive hours off duty once you get to your destination, you may classify all of the time, including the travel time, as off-duty.</a:t>
            </a:r>
          </a:p>
          <a:p>
            <a:pPr defTabSz="483306">
              <a:defRPr/>
            </a:pPr>
            <a:endParaRPr lang="en-US" sz="1300" dirty="0"/>
          </a:p>
          <a:p>
            <a:pPr defTabSz="483306">
              <a:defRPr/>
            </a:pPr>
            <a:r>
              <a:rPr lang="en-US" sz="1300" dirty="0"/>
              <a:t>This exception can only be utilized if the driver is a passenger in the transport vehicle. It is not applicable when the driver does any of the driving him/herself.</a:t>
            </a:r>
          </a:p>
          <a:p>
            <a:pPr defTabSz="483306">
              <a:defRPr/>
            </a:pPr>
            <a:endParaRPr lang="en-US" sz="1300" dirty="0"/>
          </a:p>
          <a:p>
            <a:r>
              <a:rPr lang="en-US" sz="1300" b="1" dirty="0"/>
              <a:t>Example:  </a:t>
            </a:r>
          </a:p>
          <a:p>
            <a:endParaRPr lang="en-US" sz="1300" b="1" dirty="0"/>
          </a:p>
          <a:p>
            <a:r>
              <a:rPr lang="en-US" sz="1300" dirty="0"/>
              <a:t>Your company sends you on a bus for eight hours to a destination where you will later trade places with the driver so you can drive back. You are simply riding the bus and not doing any other work for your company. Before driving the bus you take eight consecutive hours off duty. In this case you may count all of the travel time as off duty as well.</a:t>
            </a:r>
          </a:p>
          <a:p>
            <a:pPr defTabSz="483306">
              <a:defRPr/>
            </a:pPr>
            <a:endParaRPr lang="en-US" sz="130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39</a:t>
            </a:fld>
            <a:endParaRPr lang="en-US"/>
          </a:p>
        </p:txBody>
      </p:sp>
    </p:spTree>
    <p:extLst>
      <p:ext uri="{BB962C8B-B14F-4D97-AF65-F5344CB8AC3E}">
        <p14:creationId xmlns:p14="http://schemas.microsoft.com/office/powerpoint/2010/main" val="212866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carrying out its safety mandate to reduce crashes, injuries, and fatalities involving large trucks and buses, FMCSA d</a:t>
            </a:r>
            <a:r>
              <a:rPr lang="en-US" dirty="0"/>
              <a:t>evelops regulations that balance motor carrier (truck and bus companies) safety with efficiency.</a:t>
            </a:r>
            <a:r>
              <a:rPr lang="en-US" baseline="0" dirty="0"/>
              <a:t>  They develop and harness </a:t>
            </a:r>
            <a:r>
              <a:rPr lang="en-US" dirty="0"/>
              <a:t>safety information systems to focus on higher risk carriers in enforcing the safety regulations,</a:t>
            </a:r>
            <a:r>
              <a:rPr lang="en-US" baseline="0" dirty="0"/>
              <a:t> though enforcement is not limited to only identified high-risk carriers.</a:t>
            </a:r>
          </a:p>
          <a:p>
            <a:endParaRPr lang="en-US" dirty="0"/>
          </a:p>
          <a:p>
            <a:r>
              <a:rPr lang="en-US" dirty="0"/>
              <a:t>FMCSA</a:t>
            </a:r>
            <a:r>
              <a:rPr lang="en-US" baseline="0" dirty="0"/>
              <a:t> functions also include educating carriers, drivers, and the public on regulations and safe practices, as well as partnering </a:t>
            </a:r>
            <a:r>
              <a:rPr lang="en-US" dirty="0"/>
              <a:t>with stakeholders including federal, state, and local enforcement agencies, the motor carrier industry, safety groups, and organized labor on efforts to reduce bus and truck-related crashes.</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a:t>
            </a:fld>
            <a:endParaRPr lang="en-US"/>
          </a:p>
        </p:txBody>
      </p:sp>
    </p:spTree>
    <p:extLst>
      <p:ext uri="{BB962C8B-B14F-4D97-AF65-F5344CB8AC3E}">
        <p14:creationId xmlns:p14="http://schemas.microsoft.com/office/powerpoint/2010/main" val="3451976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When unexpected adverse driving conditions affect a trip, a driver may drive up to two extra hours to complete what could’ve been driven in normal conditions.  This exception extends the 10-hour driving limit up to a maximum 12 hours.  Adverse driving conditions mean things that were not known when a trip was started, like traffic resulting from a crash.  Weather can also cited as an adverse driving condition, but generally only when the weather could not have been reasonably anticipated or known. Conditions that could have been reasonably anticipated such as congested traffic during a typical rush hour period would not be an acceptable adverse driving condition.</a:t>
            </a:r>
          </a:p>
          <a:p>
            <a:pPr defTabSz="483306">
              <a:defRPr/>
            </a:pPr>
            <a:endParaRPr lang="en-US" sz="1300" dirty="0"/>
          </a:p>
          <a:p>
            <a:pPr defTabSz="483306">
              <a:defRPr/>
            </a:pPr>
            <a:r>
              <a:rPr lang="en-US" sz="1300" dirty="0"/>
              <a:t>This exception does not extend the 15-hour on-duty limitation on driving a commercial vehicle, so even when invoking the adverse driving conditions exception, drivers must continue to maintain compliance with the 15-hour driving limitation/rule.  </a:t>
            </a:r>
          </a:p>
          <a:p>
            <a:pPr defTabSz="483306">
              <a:defRPr/>
            </a:pPr>
            <a:endParaRPr lang="en-US" sz="1300" dirty="0"/>
          </a:p>
          <a:p>
            <a:r>
              <a:rPr lang="en-US" sz="1300" b="1" dirty="0"/>
              <a:t>Example: </a:t>
            </a:r>
          </a:p>
          <a:p>
            <a:r>
              <a:rPr lang="en-US" sz="1300" dirty="0"/>
              <a:t>You come to work at 7:00 a.m., start driving at 8:00 a.m., and drive 8 hours when you are delayed by heavy fog at 4:00 p.m. The fog was not forecasted. At this point, the adverse driving conditions exception would allow you to drive for up to 4 more hours (2 hours to get to10 and 2 extra hours due to the fog), taking you to 8:00 p.m. for a total of 12 hours of driving.  </a:t>
            </a:r>
          </a:p>
          <a:p>
            <a:endParaRPr lang="en-US" sz="1300" dirty="0"/>
          </a:p>
          <a:p>
            <a:r>
              <a:rPr lang="en-US" sz="1300" dirty="0"/>
              <a:t>If, however, you come to work at 7:00 a.m., start driving at 12:00 p.m. and drive into fog at 5:00 p.m., you could only drive until 10:00 p.m. for a total of 10 hours of driving. You would have to stop driving at 10:00 p.m. because you would have reached the 15-hour on-duty limit.</a:t>
            </a:r>
          </a:p>
          <a:p>
            <a:pPr defTabSz="483306">
              <a:defRPr/>
            </a:pP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40</a:t>
            </a:fld>
            <a:endParaRPr lang="en-US"/>
          </a:p>
        </p:txBody>
      </p:sp>
    </p:spTree>
    <p:extLst>
      <p:ext uri="{BB962C8B-B14F-4D97-AF65-F5344CB8AC3E}">
        <p14:creationId xmlns:p14="http://schemas.microsoft.com/office/powerpoint/2010/main" val="4142865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other exceptions to the hours of service regulations.  Similar to the adverse driving conditions exemption, a driver, in the event of an emergency, may complete his/her run without being in violation of the hours of service limitations, if such run reasonably could have been completed absent the emergency.  Examples include a medical emergency or an accident that does not prevent the coach from finishing the run. Just like with the adverse driving condition exception, this exception cannot be claimed if the driver or carrier should have known of the emergency. For example, situations as a driver’s desire to get home, customers’ demands, shortage of drivers, or mechanical failures,</a:t>
            </a:r>
            <a:r>
              <a:rPr lang="en-US" baseline="0" dirty="0"/>
              <a:t> </a:t>
            </a:r>
            <a:r>
              <a:rPr lang="en-US" dirty="0"/>
              <a:t>are not considered emergencies.</a:t>
            </a:r>
          </a:p>
          <a:p>
            <a:endParaRPr lang="en-US" dirty="0"/>
          </a:p>
          <a:p>
            <a:r>
              <a:rPr lang="en-US" dirty="0"/>
              <a:t>Operations performed in connection with emergency relief, during declared national, regional, state, or local emergencies,</a:t>
            </a:r>
            <a:r>
              <a:rPr lang="en-US" baseline="0" dirty="0"/>
              <a:t> are exempt from hours of service regulations.  Examples include situations such as hurricane evacuation and response.</a:t>
            </a:r>
          </a:p>
          <a:p>
            <a:endParaRPr lang="en-US" baseline="0" dirty="0"/>
          </a:p>
          <a:p>
            <a:r>
              <a:rPr lang="en-US" baseline="0" dirty="0"/>
              <a:t>Coach operations conducted and operated by federal, state or local government are exempt from federal hours of service regulations.  Local government operations are subject to state regulations that could affect this exception.</a:t>
            </a:r>
          </a:p>
          <a:p>
            <a:endParaRPr lang="en-US" baseline="0" dirty="0"/>
          </a:p>
          <a:p>
            <a:r>
              <a:rPr lang="en-US" baseline="0" dirty="0"/>
              <a:t>Drivers operating in Alaska are afforded longer duty periods due to the size of the state and limited development.  In Alaska, the 10 hour driving limitation is extended to 15 hours before required rest is necessary.  The 15-hour on-duty limit is increased to 20 hours.  The 60/7 or 70/8 cumulative on-duty limits are also increased to 70 hours over 7 days and 80 hours over 8 days respectively.</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41</a:t>
            </a:fld>
            <a:endParaRPr lang="en-US"/>
          </a:p>
        </p:txBody>
      </p:sp>
    </p:spTree>
    <p:extLst>
      <p:ext uri="{BB962C8B-B14F-4D97-AF65-F5344CB8AC3E}">
        <p14:creationId xmlns:p14="http://schemas.microsoft.com/office/powerpoint/2010/main" val="2128666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a:t>
            </a:r>
          </a:p>
          <a:p>
            <a:endParaRPr lang="en-US" dirty="0"/>
          </a:p>
          <a:p>
            <a:r>
              <a:rPr lang="en-US" dirty="0"/>
              <a:t>In order to monitor compliance with hours of service limits, the DOT requires all commercial drivers to maintain daily records of their time,</a:t>
            </a:r>
            <a:r>
              <a:rPr lang="en-US" baseline="0" dirty="0"/>
              <a:t> and all motor carriers to monitor drivers’ time.  </a:t>
            </a:r>
          </a:p>
          <a:p>
            <a:endParaRPr lang="en-US" baseline="0" dirty="0"/>
          </a:p>
          <a:p>
            <a:r>
              <a:rPr lang="en-US" baseline="0" dirty="0"/>
              <a:t>There are multiple methods to recording hours of service, though each is meant to essentially record the same data.  Historically, paper logs were generally used to log/record drivers’ hours of service in a grid-type log as seen in the image here.  However, beginning in 2017, safety regulations mandated vehicle-integrated electronic logging devices - better known as ELDs - be used to record drivers’ hours of service for most commercial vehicle drivers.  ELD systems record hours of service more accurately than previous methods, though they still use the same style of grid log to do so. </a:t>
            </a:r>
          </a:p>
          <a:p>
            <a:endParaRPr lang="en-US" baseline="0" dirty="0"/>
          </a:p>
          <a:p>
            <a:r>
              <a:rPr lang="en-US" baseline="0" dirty="0"/>
              <a:t>While each approved ELD system must meet certain specifications, operational use of each still varies significantly.  Because of this, details on operating any specific ELD in use at this company will not be covered in this curriculum.</a:t>
            </a:r>
          </a:p>
          <a:p>
            <a:pPr defTabSz="483306">
              <a:defRPr/>
            </a:pPr>
            <a:endParaRPr lang="en-US" baseline="0" dirty="0"/>
          </a:p>
          <a:p>
            <a:pPr defTabSz="483306">
              <a:defRPr/>
            </a:pP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42</a:t>
            </a:fld>
            <a:endParaRPr lang="en-US"/>
          </a:p>
        </p:txBody>
      </p:sp>
    </p:spTree>
    <p:extLst>
      <p:ext uri="{BB962C8B-B14F-4D97-AF65-F5344CB8AC3E}">
        <p14:creationId xmlns:p14="http://schemas.microsoft.com/office/powerpoint/2010/main" val="3418152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a:t>
            </a:r>
          </a:p>
          <a:p>
            <a:endParaRPr lang="en-US" dirty="0"/>
          </a:p>
          <a:p>
            <a:r>
              <a:rPr lang="en-US" dirty="0"/>
              <a:t>There are two general exceptions to the requirement to complete the</a:t>
            </a:r>
            <a:r>
              <a:rPr lang="en-US" baseline="0" dirty="0"/>
              <a:t> grid-type logs we’ve been discussing.  The first is generally known as the 100 air-mile radius exemption or short-haul exemption.  </a:t>
            </a:r>
          </a:p>
          <a:p>
            <a:endParaRPr lang="en-US" baseline="0" dirty="0"/>
          </a:p>
          <a:p>
            <a:pPr defTabSz="483306">
              <a:defRPr/>
            </a:pPr>
            <a:r>
              <a:rPr lang="en-US" dirty="0"/>
              <a:t>Drivers and carriers have historically been exempt from completing/maintaining</a:t>
            </a:r>
            <a:r>
              <a:rPr lang="en-US" baseline="0" dirty="0"/>
              <a:t> detailed records of duty status in limited short-trip circumstances. When these circumstances occurred, detailed time records meeting regulatory requirements could be maintained in lieu of the detailed records of duty status.  To use this exemption:</a:t>
            </a:r>
          </a:p>
          <a:p>
            <a:endParaRPr lang="en-US" baseline="0" dirty="0"/>
          </a:p>
          <a:p>
            <a:pPr marL="181240" indent="-181240">
              <a:spcAft>
                <a:spcPts val="423"/>
              </a:spcAft>
              <a:buFont typeface="Arial"/>
              <a:buChar char="•"/>
            </a:pPr>
            <a:r>
              <a:rPr lang="en-US" baseline="0" dirty="0"/>
              <a:t>The trip must operate within a 100 air-mile radius of the driver’s normal work reporting location.  </a:t>
            </a:r>
          </a:p>
          <a:p>
            <a:pPr marL="181240" indent="-181240">
              <a:spcAft>
                <a:spcPts val="423"/>
              </a:spcAft>
              <a:buFont typeface="Arial"/>
              <a:buChar char="•"/>
            </a:pPr>
            <a:r>
              <a:rPr lang="en-US" baseline="0" dirty="0"/>
              <a:t>The driver must return to the normal work reporting location and be released within 12 hours of the beginning of the shift/trip.</a:t>
            </a:r>
          </a:p>
          <a:p>
            <a:pPr marL="181240" indent="-181240">
              <a:spcAft>
                <a:spcPts val="423"/>
              </a:spcAft>
              <a:buFont typeface="Arial"/>
              <a:buChar char="•"/>
            </a:pPr>
            <a:r>
              <a:rPr lang="en-US" dirty="0"/>
              <a:t>The driver/trip must comply with the 10 hour driving rule/limit and the driver must receive the required minimum eight consecutive hours off-duty time between each shift/trip.</a:t>
            </a:r>
          </a:p>
          <a:p>
            <a:endParaRPr lang="en-US" dirty="0"/>
          </a:p>
          <a:p>
            <a:r>
              <a:rPr lang="en-US" dirty="0"/>
              <a:t>The obvious question that always arises is how to determine whether or not a trip operates within 100 air-mile radius.  If a destination’s distance</a:t>
            </a:r>
            <a:r>
              <a:rPr lang="en-US" baseline="0" dirty="0"/>
              <a:t> </a:t>
            </a:r>
            <a:r>
              <a:rPr lang="en-US" dirty="0"/>
              <a:t>is not known relative to the actual</a:t>
            </a:r>
            <a:r>
              <a:rPr lang="en-US" baseline="0" dirty="0"/>
              <a:t> air-mile radius from the dispatch location, then conversions can be useful.  </a:t>
            </a:r>
            <a:r>
              <a:rPr lang="en-US" dirty="0"/>
              <a:t>By definition, an air</a:t>
            </a:r>
            <a:r>
              <a:rPr lang="en-US" baseline="0" dirty="0"/>
              <a:t> </a:t>
            </a:r>
            <a:r>
              <a:rPr lang="en-US" dirty="0"/>
              <a:t>mile is a little longer than an “over the road” mile.  In fact, one air mile is the equivalent of 1.15 statute or “over the road” miles.  Accordingly, 100 air miles is the equivalent of 115.08 “over the road” miles.  </a:t>
            </a:r>
          </a:p>
        </p:txBody>
      </p:sp>
      <p:sp>
        <p:nvSpPr>
          <p:cNvPr id="4" name="Slide Number Placeholder 3"/>
          <p:cNvSpPr>
            <a:spLocks noGrp="1"/>
          </p:cNvSpPr>
          <p:nvPr>
            <p:ph type="sldNum" sz="quarter" idx="10"/>
          </p:nvPr>
        </p:nvSpPr>
        <p:spPr/>
        <p:txBody>
          <a:bodyPr/>
          <a:lstStyle/>
          <a:p>
            <a:fld id="{07941FB7-0E8D-4544-BE98-3A67F340950C}" type="slidenum">
              <a:rPr lang="en-US" smtClean="0"/>
              <a:t>43</a:t>
            </a:fld>
            <a:endParaRPr lang="en-US"/>
          </a:p>
        </p:txBody>
      </p:sp>
    </p:spTree>
    <p:extLst>
      <p:ext uri="{BB962C8B-B14F-4D97-AF65-F5344CB8AC3E}">
        <p14:creationId xmlns:p14="http://schemas.microsoft.com/office/powerpoint/2010/main" val="3237522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a:t>
            </a:r>
          </a:p>
          <a:p>
            <a:endParaRPr lang="en-US" dirty="0"/>
          </a:p>
          <a:p>
            <a:r>
              <a:rPr lang="en-US" dirty="0"/>
              <a:t>The second exception to completing driver grid logs is if the trip is being operated by a private motor carrier of passengers for a non-business purpose.  Private motor carriers of passengers (PMCPs) are motor carriers that are not available for hire to the general public.  There are two categories of PMCPs – business and non-business.  Many times, private motor carriers of passengers are business</a:t>
            </a:r>
            <a:r>
              <a:rPr lang="en-US" baseline="0" dirty="0"/>
              <a:t>es transporting employees, contractors or others as part of the necessity of the business or commercial enterprise – these are considered business-related PMCPs.  However, there are other times when a private motor carrier of passengers is transporting persons not done as part of a business – these are considered non-business PMCPs.  Examples include churches, private schools, scout groups, civic organizations, and other charitable organizations that may purchase or lease vehicles for their own use in transporting their groups.  </a:t>
            </a:r>
          </a:p>
          <a:p>
            <a:endParaRPr lang="en-US" baseline="0" dirty="0"/>
          </a:p>
          <a:p>
            <a:r>
              <a:rPr lang="en-US" baseline="0" dirty="0"/>
              <a:t>It is important to note that driver log exceptions only apply to completing driver logs. These exceptions do not exempt drivers (or companies) from the hours of service driving rules and limitations.  Additionally, when a log exception is used, companies must still maintain accurate time records for each driver that includes at least: the time reported; the time relieved of duty; and the total hours on duty each day.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44</a:t>
            </a:fld>
            <a:endParaRPr lang="en-US"/>
          </a:p>
        </p:txBody>
      </p:sp>
    </p:spTree>
    <p:extLst>
      <p:ext uri="{BB962C8B-B14F-4D97-AF65-F5344CB8AC3E}">
        <p14:creationId xmlns:p14="http://schemas.microsoft.com/office/powerpoint/2010/main" val="3237522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NEW</a:t>
            </a:r>
          </a:p>
          <a:p>
            <a:endParaRPr lang="en-US" baseline="0" dirty="0"/>
          </a:p>
          <a:p>
            <a:r>
              <a:rPr lang="en-US" baseline="0" dirty="0"/>
              <a:t>While electronic logging devices are the required methodology to record driver hours in many circumstances, there are still times that paper logs or other methods to record hours of service may be used.  </a:t>
            </a:r>
            <a:endParaRPr lang="en-US" dirty="0"/>
          </a:p>
          <a:p>
            <a:endParaRPr lang="en-US" dirty="0"/>
          </a:p>
          <a:p>
            <a:r>
              <a:rPr lang="en-US" sz="1300" dirty="0"/>
              <a:t>Drivers who use the 100-mile/short-haul/timecard exception and private, non-business carriers are not required to complete paper logs or use ELDs. </a:t>
            </a:r>
          </a:p>
          <a:p>
            <a:endParaRPr lang="en-US" sz="1300" dirty="0"/>
          </a:p>
          <a:p>
            <a:r>
              <a:rPr lang="en-US" sz="1300" dirty="0"/>
              <a:t>The following drivers are also exempted from using an ELD, though they must prepare logs on paper, or use another suitable </a:t>
            </a:r>
            <a:r>
              <a:rPr lang="en-US" sz="1300" dirty="0" err="1"/>
              <a:t>electonic</a:t>
            </a:r>
            <a:r>
              <a:rPr lang="en-US" sz="1300" dirty="0"/>
              <a:t> method, such as an Automatic On-Board Recording Device (AOBRD), or logging software program:</a:t>
            </a:r>
          </a:p>
          <a:p>
            <a:endParaRPr lang="en-US" sz="1300" dirty="0"/>
          </a:p>
          <a:p>
            <a:pPr marL="181240" indent="-181240">
              <a:buFont typeface="Arial" charset="0"/>
              <a:buChar char="•"/>
            </a:pPr>
            <a:r>
              <a:rPr lang="en-US" sz="1300" dirty="0"/>
              <a:t>Drivers of vehicles manufactured before 2000.</a:t>
            </a:r>
          </a:p>
          <a:p>
            <a:pPr marL="181240" indent="-181240">
              <a:buFont typeface="Arial" charset="0"/>
              <a:buChar char="•"/>
            </a:pPr>
            <a:r>
              <a:rPr lang="en-US" sz="1300" dirty="0"/>
              <a:t>Drivers who are required to keep Records of duty status (logs) not more than 8 days within any 30-day period.</a:t>
            </a:r>
          </a:p>
          <a:p>
            <a:endParaRPr lang="en-US" dirty="0"/>
          </a:p>
        </p:txBody>
      </p:sp>
      <p:sp>
        <p:nvSpPr>
          <p:cNvPr id="4" name="Slide Number Placeholder 3"/>
          <p:cNvSpPr>
            <a:spLocks noGrp="1"/>
          </p:cNvSpPr>
          <p:nvPr>
            <p:ph type="sldNum" sz="quarter" idx="10"/>
          </p:nvPr>
        </p:nvSpPr>
        <p:spPr/>
        <p:txBody>
          <a:bodyPr/>
          <a:lstStyle/>
          <a:p>
            <a:fld id="{FDD9D2A1-8A87-D54E-BBA5-F4BC3EC0E2FA}" type="slidenum">
              <a:rPr lang="en-US" smtClean="0"/>
              <a:t>45</a:t>
            </a:fld>
            <a:endParaRPr lang="en-US"/>
          </a:p>
        </p:txBody>
      </p:sp>
    </p:spTree>
    <p:extLst>
      <p:ext uri="{BB962C8B-B14F-4D97-AF65-F5344CB8AC3E}">
        <p14:creationId xmlns:p14="http://schemas.microsoft.com/office/powerpoint/2010/main" val="1877346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baseline="0" dirty="0"/>
              <a:t>Even when ELDs are the primary system in use to record a driver’s hours of service, drivers must still know how to manually prepare a paper log in the event that the ELD malfunctions during a trip. If an ELD system malfunctions, and a driver cannot complete manual/paper logs as required, then the driver can be placed out of service for not maintaining a record of duty status as required by regulation.</a:t>
            </a:r>
          </a:p>
          <a:p>
            <a:endParaRPr lang="en-US" baseline="0" dirty="0"/>
          </a:p>
          <a:p>
            <a:r>
              <a:rPr lang="en-US" baseline="0" dirty="0"/>
              <a:t>So, it is important for drivers to understand how to complete manual, or paper logs in the event they are required.  For the rest of this section, we’ll review components of manual logs and their proper completion.</a:t>
            </a:r>
          </a:p>
          <a:p>
            <a:endParaRPr lang="en-US" dirty="0"/>
          </a:p>
        </p:txBody>
      </p:sp>
      <p:sp>
        <p:nvSpPr>
          <p:cNvPr id="4" name="Slide Number Placeholder 3"/>
          <p:cNvSpPr>
            <a:spLocks noGrp="1"/>
          </p:cNvSpPr>
          <p:nvPr>
            <p:ph type="sldNum" sz="quarter" idx="10"/>
          </p:nvPr>
        </p:nvSpPr>
        <p:spPr/>
        <p:txBody>
          <a:bodyPr/>
          <a:lstStyle/>
          <a:p>
            <a:fld id="{FDD9D2A1-8A87-D54E-BBA5-F4BC3EC0E2FA}" type="slidenum">
              <a:rPr lang="en-US" smtClean="0"/>
              <a:t>46</a:t>
            </a:fld>
            <a:endParaRPr lang="en-US"/>
          </a:p>
        </p:txBody>
      </p:sp>
    </p:spTree>
    <p:extLst>
      <p:ext uri="{BB962C8B-B14F-4D97-AF65-F5344CB8AC3E}">
        <p14:creationId xmlns:p14="http://schemas.microsoft.com/office/powerpoint/2010/main" val="2139119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Driver logs need to be completed every day, whether you’re working or not. Each log must detail driver duty status during the entire 24 hours of each day. </a:t>
            </a:r>
            <a:r>
              <a:rPr lang="en-US" baseline="0" dirty="0"/>
              <a:t>Log entries must be current to the last change of duty status, especially on days where you are driving a commercial vehicle</a:t>
            </a:r>
            <a:r>
              <a:rPr lang="en-US" dirty="0"/>
              <a:t>.</a:t>
            </a:r>
            <a:r>
              <a:rPr lang="en-US" baseline="0" dirty="0"/>
              <a:t>  Information recorded on the log must be true and correct – there are significant ramifications for the driver and company if a log is discovered to have been falsified.</a:t>
            </a:r>
          </a:p>
          <a:p>
            <a:pPr defTabSz="483306">
              <a:defRPr/>
            </a:pPr>
            <a:endParaRPr lang="en-US" baseline="0" dirty="0"/>
          </a:p>
          <a:p>
            <a:r>
              <a:rPr lang="en-US" dirty="0"/>
              <a:t>Paper logs are completed in duplicate – the original is submitted to the company, and the copy is kept by the driver.</a:t>
            </a:r>
            <a:r>
              <a:rPr lang="en-US" baseline="0" dirty="0"/>
              <a:t>  Entries should be legible and made by the driver, in the driver’s writing, except for a custom log that has some of the information pre-printed (such as company address).</a:t>
            </a:r>
          </a:p>
          <a:p>
            <a:endParaRPr lang="en-US" baseline="0" dirty="0"/>
          </a:p>
          <a:p>
            <a:r>
              <a:rPr lang="en-US" baseline="0" dirty="0"/>
              <a:t>To many drivers, logs seem like a hassle (even more so if they have to do them only occasionally!). But you must remember, authorized government inspectors may check your logs at any time during a trip, or during an inspection at a motor carrier.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47</a:t>
            </a:fld>
            <a:endParaRPr lang="en-US"/>
          </a:p>
        </p:txBody>
      </p:sp>
    </p:spTree>
    <p:extLst>
      <p:ext uri="{BB962C8B-B14F-4D97-AF65-F5344CB8AC3E}">
        <p14:creationId xmlns:p14="http://schemas.microsoft.com/office/powerpoint/2010/main" val="2636619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Even knowledgeable professional drivers have been tripped up filling out logs. Many of the violations that are found have nothing to do with driving too long or too often; they have to do with filling out the form incorrectly or incompletely.</a:t>
            </a:r>
          </a:p>
          <a:p>
            <a:endParaRPr lang="en-US" dirty="0"/>
          </a:p>
          <a:p>
            <a:r>
              <a:rPr lang="en-US" dirty="0"/>
              <a:t>Each label and arrow here is pointing to portions of the log that must be completed - in addition to the actual grid section in the center that details your duty status for every hour of the day. This graphic is representative of a driver log,</a:t>
            </a:r>
            <a:r>
              <a:rPr lang="en-US" baseline="0" dirty="0"/>
              <a:t> though they can vary.  Some companies have custom logs printed that may have some portions of the log pre-printed (Company Name, Main Address).  </a:t>
            </a:r>
          </a:p>
          <a:p>
            <a:endParaRPr lang="en-US" baseline="0" dirty="0"/>
          </a:p>
          <a:p>
            <a:pPr defTabSz="483306">
              <a:defRPr/>
            </a:pPr>
            <a:r>
              <a:rPr lang="en-US" sz="1300" dirty="0"/>
              <a:t>The top section is where general information is recorded.  The middle section is where duty status is detailed for the whole day. The bottom section is for remarks – it is used to note the location of each change of duty status, detail any special circumstances, and record the charter/schedule number or the group name.</a:t>
            </a:r>
            <a:endParaRPr lang="en-US" dirty="0"/>
          </a:p>
          <a:p>
            <a:endParaRPr lang="en-US" dirty="0"/>
          </a:p>
          <a:p>
            <a:r>
              <a:rPr lang="en-US" sz="1300" b="1" dirty="0"/>
              <a:t>Instructor Note:  </a:t>
            </a:r>
            <a:r>
              <a:rPr lang="en-US" sz="1300" dirty="0"/>
              <a:t> </a:t>
            </a:r>
          </a:p>
          <a:p>
            <a:endParaRPr lang="en-US" sz="1300" dirty="0"/>
          </a:p>
          <a:p>
            <a:r>
              <a:rPr lang="en-US" sz="1300" dirty="0"/>
              <a:t>Tell the students to refer to the blank log included in their student guide as you review sections of the log.  You also may wish to pass out a blank log used at your company for students to follow along – especially if the logs are customized or different from the example used in the lesson.</a:t>
            </a:r>
            <a:endParaRPr lang="en-US" sz="1300" b="1" dirty="0"/>
          </a:p>
          <a:p>
            <a:endParaRPr lang="en-US" sz="130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48</a:t>
            </a:fld>
            <a:endParaRPr lang="en-US"/>
          </a:p>
        </p:txBody>
      </p:sp>
    </p:spTree>
    <p:extLst>
      <p:ext uri="{BB962C8B-B14F-4D97-AF65-F5344CB8AC3E}">
        <p14:creationId xmlns:p14="http://schemas.microsoft.com/office/powerpoint/2010/main" val="2645809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review the top portion of the log and what a driver is responsible for completing.</a:t>
            </a:r>
          </a:p>
          <a:p>
            <a:endParaRPr lang="en-US" sz="1300" dirty="0"/>
          </a:p>
          <a:p>
            <a:r>
              <a:rPr lang="en-US" sz="1300" b="1" dirty="0"/>
              <a:t>Date. </a:t>
            </a:r>
            <a:r>
              <a:rPr lang="en-US" sz="1300" dirty="0"/>
              <a:t>You must write down the month, day, and year for the beginning of each 24-hour period. (Multiple consecutive days off duty may be combined on one log page, with an explanation in the “Remarks”.)</a:t>
            </a:r>
          </a:p>
          <a:p>
            <a:endParaRPr lang="en-US" sz="1300" dirty="0"/>
          </a:p>
          <a:p>
            <a:r>
              <a:rPr lang="en-US" sz="1300" b="1" dirty="0"/>
              <a:t>Total miles driving today.</a:t>
            </a:r>
            <a:r>
              <a:rPr lang="en-US" sz="1300" dirty="0"/>
              <a:t>  You must write down the total number of miles you drove during the 24-hour period.</a:t>
            </a:r>
          </a:p>
          <a:p>
            <a:endParaRPr lang="en-US" sz="1300" b="1" dirty="0"/>
          </a:p>
          <a:p>
            <a:r>
              <a:rPr lang="en-US" sz="1300" b="1" dirty="0"/>
              <a:t>Motorcoach/bus number. </a:t>
            </a:r>
            <a:r>
              <a:rPr lang="en-US" sz="1300" dirty="0"/>
              <a:t>You must write down either the vehicle number(s) assigned by your company, or the license number and licensing State for each vehicle operated during the 24-hour period.</a:t>
            </a:r>
          </a:p>
          <a:p>
            <a:endParaRPr lang="en-US" sz="1300" dirty="0"/>
          </a:p>
          <a:p>
            <a:r>
              <a:rPr lang="en-US" sz="1300" b="1" dirty="0"/>
              <a:t>Name of carrier. </a:t>
            </a:r>
            <a:r>
              <a:rPr lang="en-US" sz="1300" dirty="0"/>
              <a:t>You must write down the name of the motor carrier(s) you are working for. If you work for more than one carrier in a 24-hour period, you must list the times you started and finished work for each carrier. </a:t>
            </a:r>
          </a:p>
          <a:p>
            <a:endParaRPr lang="en-US" sz="1300" dirty="0"/>
          </a:p>
          <a:p>
            <a:r>
              <a:rPr lang="en-US" sz="1300" b="1" dirty="0"/>
              <a:t>Main office address.  </a:t>
            </a:r>
            <a:r>
              <a:rPr lang="en-US" sz="1300" dirty="0"/>
              <a:t>You must write down your carrier’s main office address.</a:t>
            </a:r>
          </a:p>
          <a:p>
            <a:endParaRPr lang="en-US" sz="1300" dirty="0"/>
          </a:p>
          <a:p>
            <a:r>
              <a:rPr lang="en-US" sz="1300" b="1" dirty="0"/>
              <a:t>Your signature.  </a:t>
            </a:r>
            <a:r>
              <a:rPr lang="en-US" sz="1300" dirty="0"/>
              <a:t>You must certify that all of your entries are true and correct by signing your log with your legal name or name of record. </a:t>
            </a:r>
          </a:p>
          <a:p>
            <a:endParaRPr lang="en-US" sz="1300" dirty="0"/>
          </a:p>
          <a:p>
            <a:r>
              <a:rPr lang="en-US" sz="1300" b="1" dirty="0"/>
              <a:t>Name of co-driver.  </a:t>
            </a:r>
            <a:r>
              <a:rPr lang="en-US" sz="1300" dirty="0"/>
              <a:t>Sometimes there may be more than one driver operating a trip.  If this is the case, you must write down the name of your co-driver.  In our example, there is none listed. </a:t>
            </a:r>
          </a:p>
          <a:p>
            <a:endParaRPr lang="en-US" sz="130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49</a:t>
            </a:fld>
            <a:endParaRPr lang="en-US"/>
          </a:p>
        </p:txBody>
      </p:sp>
    </p:spTree>
    <p:extLst>
      <p:ext uri="{BB962C8B-B14F-4D97-AF65-F5344CB8AC3E}">
        <p14:creationId xmlns:p14="http://schemas.microsoft.com/office/powerpoint/2010/main" val="406629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FMCSA, there are other agencies with regulations applicable to motorcoach operations, though these</a:t>
            </a:r>
            <a:r>
              <a:rPr lang="en-US" baseline="0" dirty="0"/>
              <a:t> regulations may be applicable only to certain types of motorcoach operations. For example, motorcoach operators that provide public transit services that are funded by the Federal Transit Administration must also comply with their regulations.</a:t>
            </a:r>
          </a:p>
          <a:p>
            <a:endParaRPr lang="en-US" baseline="0" dirty="0"/>
          </a:p>
          <a:p>
            <a:r>
              <a:rPr lang="en-US" baseline="0" dirty="0"/>
              <a:t>At the State level, there are safety regulations for operations not governed by the FMCSA, as well as numerous vehicle, roadway, and environmental laws applicable to any vehicle operating within each state.</a:t>
            </a:r>
          </a:p>
          <a:p>
            <a:endParaRPr lang="en-US" baseline="0" dirty="0"/>
          </a:p>
          <a:p>
            <a:r>
              <a:rPr lang="en-US" baseline="0" dirty="0"/>
              <a:t>The Department of Justice, as well as the Department of Transportation, enacts regulations specific to transportation of passengers with disabilities.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5</a:t>
            </a:fld>
            <a:endParaRPr lang="en-US"/>
          </a:p>
        </p:txBody>
      </p:sp>
    </p:spTree>
    <p:extLst>
      <p:ext uri="{BB962C8B-B14F-4D97-AF65-F5344CB8AC3E}">
        <p14:creationId xmlns:p14="http://schemas.microsoft.com/office/powerpoint/2010/main" val="3523281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dirty="0"/>
              <a:t>Next, let’s look at the grid/duty status portion of the log as well as the remarks section.</a:t>
            </a:r>
          </a:p>
          <a:p>
            <a:endParaRPr lang="en-US" dirty="0"/>
          </a:p>
          <a:p>
            <a:r>
              <a:rPr lang="en-US" sz="1300" dirty="0"/>
              <a:t>Most log grids have four lines, though the second line – for sleeper berth – need not be present if a sleeper berth is not utilized. The grid will have lines for OFF DUTY, DRIVING, and ON DUTY (not driving) in all cases.  The grid will also have the starting time and the hours marked above it – the vast majority of the time this is from midnight to midnight, though the carrier can change this, as long as the grid shows an entire 24 hour period and is consistent among all drivers.</a:t>
            </a:r>
          </a:p>
          <a:p>
            <a:endParaRPr lang="en-US" sz="1300" dirty="0"/>
          </a:p>
          <a:p>
            <a:r>
              <a:rPr lang="en-US" sz="1300" dirty="0"/>
              <a:t>Lines are drawn on the grid as follows:  </a:t>
            </a:r>
          </a:p>
          <a:p>
            <a:endParaRPr lang="en-US" sz="1300" dirty="0"/>
          </a:p>
          <a:p>
            <a:r>
              <a:rPr lang="en-US" sz="1300" b="1" dirty="0"/>
              <a:t>Off Duty.  </a:t>
            </a:r>
            <a:r>
              <a:rPr lang="en-US" sz="1300" dirty="0"/>
              <a:t>Draw a solid line between the appropriate time markers to show the periods of time you are off duty.</a:t>
            </a:r>
          </a:p>
          <a:p>
            <a:endParaRPr lang="en-US" sz="1300" dirty="0"/>
          </a:p>
          <a:p>
            <a:r>
              <a:rPr lang="en-US" sz="1300" b="1" dirty="0"/>
              <a:t>Sleeper Berth.  </a:t>
            </a:r>
            <a:r>
              <a:rPr lang="en-US" sz="1300" dirty="0"/>
              <a:t>Draw a solid line between the appropriate time markers to show the periods of time you are resting in a sleeper berth.</a:t>
            </a:r>
          </a:p>
          <a:p>
            <a:endParaRPr lang="en-US" sz="1300" dirty="0"/>
          </a:p>
          <a:p>
            <a:r>
              <a:rPr lang="en-US" sz="1300" b="1" dirty="0"/>
              <a:t>Driving.  </a:t>
            </a:r>
            <a:r>
              <a:rPr lang="en-US" sz="1300" dirty="0"/>
              <a:t>Draw a solid line between the appropriate time markers to show the periods of time you are behind the wheel of a commercial motor vehicle in operation.</a:t>
            </a:r>
          </a:p>
          <a:p>
            <a:endParaRPr lang="en-US" sz="1300" dirty="0"/>
          </a:p>
          <a:p>
            <a:r>
              <a:rPr lang="en-US" sz="1300" b="1" dirty="0"/>
              <a:t>On Duty (Not Driving).</a:t>
            </a:r>
            <a:r>
              <a:rPr lang="en-US" sz="1300" dirty="0"/>
              <a:t> Draw a solid line between the appropriate time markers to show the periods of time when you are on duty, but not driving a commercial motor vehicle. </a:t>
            </a:r>
          </a:p>
          <a:p>
            <a:endParaRPr lang="en-US" sz="1300" dirty="0"/>
          </a:p>
          <a:p>
            <a:pPr defTabSz="483306">
              <a:defRPr/>
            </a:pPr>
            <a:r>
              <a:rPr lang="en-US" sz="1300" b="1" dirty="0"/>
              <a:t>Total hours.</a:t>
            </a:r>
            <a:r>
              <a:rPr lang="en-US" sz="1300" dirty="0"/>
              <a:t> The total hours for each duty status must added up and recorded at the right side of the grid. The total of the entries must equal 24 hours.</a:t>
            </a:r>
          </a:p>
          <a:p>
            <a:endParaRPr lang="en-US" sz="1300" dirty="0"/>
          </a:p>
          <a:p>
            <a:r>
              <a:rPr lang="en-US" sz="1300" b="1" dirty="0"/>
              <a:t>Remarks.</a:t>
            </a:r>
            <a:r>
              <a:rPr lang="en-US" sz="1300" dirty="0"/>
              <a:t> This is the area where the city, town, or village, and State abbreviation should be recorded when a change of duty status occurs. You should also explain any unusual circumstances or log entries that may be unclear when reviewed later, such as encountering adverse driving conditions. </a:t>
            </a:r>
          </a:p>
          <a:p>
            <a:endParaRPr lang="en-US" sz="1300" dirty="0"/>
          </a:p>
          <a:p>
            <a:pPr defTabSz="483306">
              <a:defRPr/>
            </a:pPr>
            <a:r>
              <a:rPr lang="en-US" sz="1300" b="1" dirty="0"/>
              <a:t>Shipping document number(s), or name of shipper and commodity.</a:t>
            </a:r>
            <a:r>
              <a:rPr lang="en-US" sz="1300" dirty="0"/>
              <a:t> There is generally a location in the remarks area of the log to record a shipping or trip number.  This is where a descriptive and definitive identification of the trip must be written – typically a charter order/number or the name of the company / group you are transporting is recorded.</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07941FB7-0E8D-4544-BE98-3A67F340950C}" type="slidenum">
              <a:rPr lang="en-US" smtClean="0"/>
              <a:t>50</a:t>
            </a:fld>
            <a:endParaRPr lang="en-US"/>
          </a:p>
        </p:txBody>
      </p:sp>
    </p:spTree>
    <p:extLst>
      <p:ext uri="{BB962C8B-B14F-4D97-AF65-F5344CB8AC3E}">
        <p14:creationId xmlns:p14="http://schemas.microsoft.com/office/powerpoint/2010/main" val="4066292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INSTRUCTOR TIP – </a:t>
            </a:r>
            <a:r>
              <a:rPr lang="en-US" sz="1300" dirty="0"/>
              <a:t>As you go through the the driver’s activities for the day in this narrative, point to the relevant time section on the grid log you are describing.  For example, when indicating that he reported to work at 6 a.m., point to 6 am on the log to show the change of duty status.  Also point out the relevant cities in the remarks section as they are mentioned in the description.  Point out the total columns and explain how they are calculated.  Finally, show where the driver recorded the charter number.</a:t>
            </a:r>
            <a:endParaRPr lang="en-US" sz="1300" b="1" dirty="0"/>
          </a:p>
          <a:p>
            <a:endParaRPr lang="en-US" sz="1300" dirty="0"/>
          </a:p>
          <a:p>
            <a:endParaRPr lang="en-US" sz="1300" dirty="0"/>
          </a:p>
          <a:p>
            <a:endParaRPr lang="en-US" sz="1300" dirty="0"/>
          </a:p>
          <a:p>
            <a:r>
              <a:rPr lang="en-US" sz="1300" dirty="0"/>
              <a:t>Here is an example of a completed grid, along with other necessary information.</a:t>
            </a:r>
          </a:p>
          <a:p>
            <a:endParaRPr lang="en-US" sz="1300" dirty="0"/>
          </a:p>
          <a:p>
            <a:r>
              <a:rPr lang="en-US" sz="1300" dirty="0"/>
              <a:t>In this sample log grid, the driver (Jeff) went from Richmond, Virginia, to Newark, New Jersey. Jeff’s day went like this:</a:t>
            </a:r>
          </a:p>
          <a:p>
            <a:endParaRPr lang="en-US" sz="1300" dirty="0"/>
          </a:p>
          <a:p>
            <a:pPr marL="241653" indent="-241653">
              <a:buFont typeface="+mj-lt"/>
              <a:buAutoNum type="arabicPeriod"/>
            </a:pPr>
            <a:r>
              <a:rPr lang="en-US" sz="1300" dirty="0"/>
              <a:t>Reported for work at 6 a.m. He checked in, loaded some luggage, and did a pre-trip inspection. This is on-duty time. Jeff marked midnight to 6 a.m. as off duty, then drew a line straight down to on duty, not driving, and then drew a horizontal line from 6 a.m. to 7:30 a.m.</a:t>
            </a:r>
          </a:p>
          <a:p>
            <a:pPr marL="241653" indent="-241653">
              <a:buFont typeface="+mj-lt"/>
              <a:buAutoNum type="arabicPeriod"/>
            </a:pPr>
            <a:endParaRPr lang="en-US" sz="1300" dirty="0"/>
          </a:p>
          <a:p>
            <a:pPr marL="241653" indent="-241653">
              <a:buFont typeface="+mj-lt"/>
              <a:buAutoNum type="arabicPeriod"/>
            </a:pPr>
            <a:r>
              <a:rPr lang="en-US" sz="1300" dirty="0"/>
              <a:t>After driving 1½ hours, the Jeff stopped to fuel his coach. Jeff marked the driving time on the driving line. The time at the fuel stop (½ hour) is marked on duty, not driving.</a:t>
            </a:r>
          </a:p>
          <a:p>
            <a:pPr marL="241653" indent="-241653">
              <a:buFont typeface="+mj-lt"/>
              <a:buAutoNum type="arabicPeriod"/>
            </a:pPr>
            <a:endParaRPr lang="en-US" sz="1300" dirty="0"/>
          </a:p>
          <a:p>
            <a:pPr marL="241653" indent="-241653">
              <a:buFont typeface="+mj-lt"/>
              <a:buAutoNum type="arabicPeriod"/>
            </a:pPr>
            <a:r>
              <a:rPr lang="en-US" sz="1300" dirty="0"/>
              <a:t>Jeff then drove for 2½ hours to Baltimore where he had lunch. He again recorded his driving time. After lunch he recorded his lunch time as off duty since he had instructions from his carrier to log his lunch time as off duty and did not have any work responsibilities during this time.</a:t>
            </a:r>
          </a:p>
          <a:p>
            <a:pPr marL="241653" indent="-241653">
              <a:buFont typeface="+mj-lt"/>
              <a:buAutoNum type="arabicPeriod"/>
            </a:pPr>
            <a:endParaRPr lang="en-US" sz="1300" dirty="0"/>
          </a:p>
          <a:p>
            <a:pPr marL="241653" indent="-241653">
              <a:buFont typeface="+mj-lt"/>
              <a:buAutoNum type="arabicPeriod"/>
            </a:pPr>
            <a:r>
              <a:rPr lang="en-US" sz="1300" dirty="0"/>
              <a:t>After lunch Jeff drove for 2 more hours and stopped in Philadelphia to discharge passengers. He recorded his time again. Following the half-hour stop, which he recorded as on duty, not driving, he started driving again.</a:t>
            </a:r>
          </a:p>
          <a:p>
            <a:pPr marL="241653" indent="-241653">
              <a:buFont typeface="+mj-lt"/>
              <a:buAutoNum type="arabicPeriod"/>
            </a:pPr>
            <a:endParaRPr lang="en-US" sz="1300" dirty="0"/>
          </a:p>
          <a:p>
            <a:pPr marL="241653" indent="-241653">
              <a:buFont typeface="+mj-lt"/>
              <a:buAutoNum type="arabicPeriod"/>
            </a:pPr>
            <a:r>
              <a:rPr lang="en-US" sz="1300" dirty="0"/>
              <a:t>Jeff then drove for 30 minutes to Cherry Hill, NJ, where he conducted a walking tour for 1¾ hours. Because he was working, he recorded this time as on duty.</a:t>
            </a:r>
          </a:p>
          <a:p>
            <a:pPr marL="241653" indent="-241653">
              <a:buFont typeface="+mj-lt"/>
              <a:buAutoNum type="arabicPeriod"/>
            </a:pPr>
            <a:endParaRPr lang="en-US" sz="1300" dirty="0"/>
          </a:p>
          <a:p>
            <a:pPr marL="241653" indent="-241653">
              <a:buFont typeface="+mj-lt"/>
              <a:buAutoNum type="arabicPeriod"/>
            </a:pPr>
            <a:r>
              <a:rPr lang="en-US" sz="1300" dirty="0"/>
              <a:t>At 5:45 Jeff began driving again. He reached his destination in Newark at 7:00 p.m. Jeff spent 2 hours assisting passengers, inspecting the vehicle, and doing paperwork. He went off duty at 9:00 p.m.</a:t>
            </a:r>
          </a:p>
          <a:p>
            <a:endParaRPr lang="en-US" sz="1300" dirty="0"/>
          </a:p>
          <a:p>
            <a:endParaRPr lang="en-US" sz="1300" dirty="0"/>
          </a:p>
          <a:p>
            <a:r>
              <a:rPr lang="en-US" sz="1300" dirty="0"/>
              <a:t>In the Remarks Section, Jeff wrote down the locations of each duty status changes as follows:</a:t>
            </a:r>
          </a:p>
          <a:p>
            <a:endParaRPr lang="en-US" sz="1300" dirty="0"/>
          </a:p>
          <a:p>
            <a:pPr marL="181240" indent="-181240">
              <a:buFont typeface="Arial"/>
              <a:buChar char="•"/>
            </a:pPr>
            <a:r>
              <a:rPr lang="en-US" sz="1300" dirty="0"/>
              <a:t>He reported for work at Richmond, VA.</a:t>
            </a:r>
          </a:p>
          <a:p>
            <a:pPr marL="181240" indent="-181240">
              <a:buFont typeface="Arial"/>
              <a:buChar char="•"/>
            </a:pPr>
            <a:r>
              <a:rPr lang="en-US" sz="1300" dirty="0"/>
              <a:t>He stopped and fueled his coach in Fredericksburg, VA.</a:t>
            </a:r>
          </a:p>
          <a:p>
            <a:pPr marL="181240" indent="-181240">
              <a:buFont typeface="Arial"/>
              <a:buChar char="•"/>
            </a:pPr>
            <a:r>
              <a:rPr lang="en-US" sz="1300" dirty="0"/>
              <a:t>He had lunch in Baltimore, MD.</a:t>
            </a:r>
          </a:p>
          <a:p>
            <a:pPr marL="181240" indent="-181240">
              <a:buFont typeface="Arial"/>
              <a:buChar char="•"/>
            </a:pPr>
            <a:r>
              <a:rPr lang="en-US" sz="1300" dirty="0"/>
              <a:t>He made a stop in Philadelphia, PA.</a:t>
            </a:r>
          </a:p>
          <a:p>
            <a:pPr marL="181240" indent="-181240">
              <a:buFont typeface="Arial"/>
              <a:buChar char="•"/>
            </a:pPr>
            <a:r>
              <a:rPr lang="en-US" sz="1300" dirty="0"/>
              <a:t>He exited the coach and worked for 2 hours in Cherry Hill, NJ.</a:t>
            </a:r>
          </a:p>
          <a:p>
            <a:pPr marL="181240" indent="-181240">
              <a:buFont typeface="Arial"/>
              <a:buChar char="•"/>
            </a:pPr>
            <a:r>
              <a:rPr lang="en-US" sz="1300" dirty="0"/>
              <a:t>He drove to Newark, NJ, completed some work, and went off duty.</a:t>
            </a:r>
          </a:p>
          <a:p>
            <a:endParaRPr lang="en-US" sz="1300" dirty="0"/>
          </a:p>
          <a:p>
            <a:endParaRPr lang="en-US" sz="1300" dirty="0"/>
          </a:p>
          <a:p>
            <a:pPr defTabSz="483306">
              <a:defRPr/>
            </a:pPr>
            <a:r>
              <a:rPr lang="en-US" sz="1300" dirty="0"/>
              <a:t>Remember this when completing your log:  You must keep the grid on your log current to your last change of duty status. For example, if an inspector stops you and asks to see your logbook, the final entry should show the time and place that you last started driving. </a:t>
            </a:r>
          </a:p>
          <a:p>
            <a:endParaRPr lang="en-US" sz="1300" dirty="0"/>
          </a:p>
          <a:p>
            <a:endParaRPr lang="en-US" sz="1300" dirty="0"/>
          </a:p>
          <a:p>
            <a:endParaRPr lang="en-US" sz="1300" dirty="0"/>
          </a:p>
          <a:p>
            <a:pPr marL="241653" indent="-241653">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51</a:t>
            </a:fld>
            <a:endParaRPr lang="en-US"/>
          </a:p>
        </p:txBody>
      </p:sp>
    </p:spTree>
    <p:extLst>
      <p:ext uri="{BB962C8B-B14F-4D97-AF65-F5344CB8AC3E}">
        <p14:creationId xmlns:p14="http://schemas.microsoft.com/office/powerpoint/2010/main" val="4066292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look closer at the grid graph on the log.  Notice that each hour on the graph is divided into four parts.  In the example used on the previous page, all of the times used and duty status changes with driver Jeff happened at the top of an hour, or in quarter hour increments.  That worked well when completing the grid log, where each of the vertical line stands for 15 minutes – or one quarter of an hour.</a:t>
            </a:r>
          </a:p>
          <a:p>
            <a:r>
              <a:rPr lang="en-US" sz="1300" dirty="0"/>
              <a:t> </a:t>
            </a:r>
          </a:p>
          <a:p>
            <a:r>
              <a:rPr lang="en-US" sz="1300" dirty="0"/>
              <a:t>When filling in this graph, you always round everything to the nearest quarter hour.  For example, if you changed from “Driving” to “On-Duty, Not Driving” at 1:41 a.m., you would show your duty status as “Driving” until 1:45 a.m.  If you were to go from on-duty to off-duty at 12:36, you would show the duty status change to off-duty at 12:30 on the log. </a:t>
            </a:r>
          </a:p>
          <a:p>
            <a:endParaRPr lang="en-US" sz="1300" dirty="0"/>
          </a:p>
          <a:p>
            <a:r>
              <a:rPr lang="en-US" sz="1300" dirty="0"/>
              <a:t>When recording the total time for a duty status in the “Total Hours” column of the log, time is recorded in hours and fractions of hours as a decimal number.  Since each 15 minutes equals one-quarter of an hour, converting fractions of hours to decimals is pretty simple. The conversion chart shows possible fractions of hours and their decimal equivalent.  As seen in this example, 7.75 represents 7 hours and 45 minutes; 6.25 represents 6 hours and 15 minutes.  </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52</a:t>
            </a:fld>
            <a:endParaRPr lang="en-US"/>
          </a:p>
        </p:txBody>
      </p:sp>
    </p:spTree>
    <p:extLst>
      <p:ext uri="{BB962C8B-B14F-4D97-AF65-F5344CB8AC3E}">
        <p14:creationId xmlns:p14="http://schemas.microsoft.com/office/powerpoint/2010/main" val="4056979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a:t>
            </a:r>
            <a:endParaRPr lang="en-US" b="0" dirty="0"/>
          </a:p>
          <a:p>
            <a:endParaRPr lang="en-US" b="0" dirty="0"/>
          </a:p>
          <a:p>
            <a:r>
              <a:rPr lang="en-US" b="0" dirty="0"/>
              <a:t>During this exercise, the students will have practice converting actual times to decimal fractions. The first step will be taking the actual time on task and rounding it to the nearest</a:t>
            </a:r>
            <a:r>
              <a:rPr lang="en-US" b="0" baseline="0" dirty="0"/>
              <a:t> </a:t>
            </a:r>
            <a:r>
              <a:rPr lang="en-US" b="0" dirty="0"/>
              <a:t>quarter hour, as they</a:t>
            </a:r>
            <a:r>
              <a:rPr lang="en-US" b="0" baseline="0" dirty="0"/>
              <a:t> will have to do when logging time on task on the log’s grid graph.  The second step will be converting the rounded time, represented by hours and minutes, into a decimal fraction</a:t>
            </a:r>
            <a:r>
              <a:rPr lang="en-US" b="0" dirty="0"/>
              <a:t> as they would when totaling each duty status line</a:t>
            </a:r>
            <a:r>
              <a:rPr lang="en-US" b="0" baseline="0" dirty="0"/>
              <a:t> for the “Total Hours” column on the log.</a:t>
            </a:r>
          </a:p>
          <a:p>
            <a:endParaRPr lang="en-US" b="0" baseline="0" dirty="0"/>
          </a:p>
          <a:p>
            <a:r>
              <a:rPr lang="en-US" b="0" dirty="0"/>
              <a:t>Give the students approximately 10 minutes to complete the table in their student manual.  </a:t>
            </a:r>
          </a:p>
          <a:p>
            <a:endParaRPr lang="en-US" b="0" dirty="0"/>
          </a:p>
          <a:p>
            <a:r>
              <a:rPr lang="en-US" b="0" dirty="0"/>
              <a:t>The following are the correct answers – go through each one and explain how the answer was reached.</a:t>
            </a:r>
          </a:p>
          <a:p>
            <a:endParaRPr lang="en-US" b="0" dirty="0"/>
          </a:p>
          <a:p>
            <a:endParaRPr lang="en-US" b="0" dirty="0"/>
          </a:p>
          <a:p>
            <a:r>
              <a:rPr lang="en-US" sz="1300" dirty="0"/>
              <a:t>12 hrs., 21 mins. </a:t>
            </a:r>
            <a:r>
              <a:rPr lang="en-US" sz="1300" dirty="0">
                <a:sym typeface="Wingdings"/>
              </a:rPr>
              <a:t> 12:15  12.25.  </a:t>
            </a:r>
          </a:p>
          <a:p>
            <a:r>
              <a:rPr lang="en-US" sz="1300" dirty="0">
                <a:sym typeface="Wingdings"/>
              </a:rPr>
              <a:t>Because 22 minutes is closer to 15 minutes than 30 minutes, the time is rounded down to the 15 minute increment, resulting in a rounded 12 hours and 15 minutes.  Converting 12 hours and 15 minutes to a decimal equates to 12.25.</a:t>
            </a:r>
            <a:endParaRPr lang="en-US" sz="1300" dirty="0"/>
          </a:p>
          <a:p>
            <a:pPr defTabSz="483306">
              <a:defRPr/>
            </a:pPr>
            <a:endParaRPr lang="en-US" sz="1300" dirty="0"/>
          </a:p>
          <a:p>
            <a:pPr defTabSz="483306">
              <a:defRPr/>
            </a:pPr>
            <a:r>
              <a:rPr lang="en-US" sz="1300" dirty="0"/>
              <a:t>7 hrs., 10 mins. </a:t>
            </a:r>
            <a:r>
              <a:rPr lang="en-US" sz="1300" dirty="0">
                <a:sym typeface="Wingdings"/>
              </a:rPr>
              <a:t> 7:15  7.25. </a:t>
            </a:r>
          </a:p>
          <a:p>
            <a:pPr defTabSz="483306">
              <a:defRPr/>
            </a:pPr>
            <a:r>
              <a:rPr lang="en-US" sz="1300" dirty="0">
                <a:sym typeface="Wingdings"/>
              </a:rPr>
              <a:t>10 minutes is closer to the quarter hour (15 minutes) than the top of the hour (00 minutes), so the time is rounded up to the 15 minute increment, resulting in a rounded time of 7 hours and 15 minutes. 7 hours and 15 minutes equates to a decimal of 7.25 hours.</a:t>
            </a:r>
            <a:endParaRPr lang="en-US" sz="1300" dirty="0"/>
          </a:p>
          <a:p>
            <a:pPr defTabSz="483306">
              <a:defRPr/>
            </a:pPr>
            <a:endParaRPr lang="en-US" sz="1300" dirty="0"/>
          </a:p>
          <a:p>
            <a:pPr defTabSz="483306">
              <a:defRPr/>
            </a:pPr>
            <a:r>
              <a:rPr lang="en-US" sz="1300" dirty="0"/>
              <a:t>10 hrs., 8 mins. </a:t>
            </a:r>
            <a:r>
              <a:rPr lang="en-US" sz="1300" dirty="0">
                <a:sym typeface="Wingdings"/>
              </a:rPr>
              <a:t> 10:15  10.25</a:t>
            </a:r>
          </a:p>
          <a:p>
            <a:pPr defTabSz="483306">
              <a:defRPr/>
            </a:pPr>
            <a:r>
              <a:rPr lang="en-US" sz="1300" dirty="0">
                <a:sym typeface="Wingdings"/>
              </a:rPr>
              <a:t>8 minutes is still closer to the quarter hour (15 minutes) than the top of the hour (though barely), so the time is rounded up to the 15 minute increment, resulting in a rounded time of 10 hours and 15 minutes. 10 hours and 15 minutes is represented by a decimal of 10.25 hours.</a:t>
            </a:r>
            <a:endParaRPr lang="en-US" sz="1300" dirty="0"/>
          </a:p>
          <a:p>
            <a:pPr defTabSz="483306">
              <a:defRPr/>
            </a:pPr>
            <a:endParaRPr lang="en-US" sz="1300" dirty="0"/>
          </a:p>
          <a:p>
            <a:pPr defTabSz="483306">
              <a:defRPr/>
            </a:pPr>
            <a:r>
              <a:rPr lang="en-US" sz="1300" dirty="0"/>
              <a:t>4 hrs., 5 mins. </a:t>
            </a:r>
            <a:r>
              <a:rPr lang="en-US" sz="1300" dirty="0">
                <a:sym typeface="Wingdings"/>
              </a:rPr>
              <a:t> 4:00  4.00</a:t>
            </a:r>
          </a:p>
          <a:p>
            <a:pPr defTabSz="483306">
              <a:defRPr/>
            </a:pPr>
            <a:r>
              <a:rPr lang="en-US" sz="1300" dirty="0">
                <a:sym typeface="Wingdings"/>
              </a:rPr>
              <a:t>Because 5 minutes is closer to the top of the hour (00 minutes) than the quarter hour (15 minutes), the time is rounded down to the top of the hour, resulting in a rounded time of 4 hours and 00 minutes.  Converting 4 hours and 00 minutes to a decimal equates to 4.00 hours.</a:t>
            </a:r>
            <a:endParaRPr lang="en-US" sz="1300" dirty="0"/>
          </a:p>
          <a:p>
            <a:pPr defTabSz="483306">
              <a:defRPr/>
            </a:pPr>
            <a:endParaRPr lang="en-US" sz="1300" dirty="0"/>
          </a:p>
          <a:p>
            <a:pPr defTabSz="483306">
              <a:defRPr/>
            </a:pPr>
            <a:r>
              <a:rPr lang="en-US" sz="1300" dirty="0"/>
              <a:t>1 hr., 7 mins. </a:t>
            </a:r>
            <a:r>
              <a:rPr lang="en-US" sz="1300" dirty="0">
                <a:sym typeface="Wingdings"/>
              </a:rPr>
              <a:t> 1:00  1.00</a:t>
            </a:r>
            <a:endParaRPr lang="en-US" sz="1300" dirty="0"/>
          </a:p>
          <a:p>
            <a:pPr defTabSz="483306">
              <a:defRPr/>
            </a:pPr>
            <a:r>
              <a:rPr lang="en-US" sz="1300" dirty="0">
                <a:sym typeface="Wingdings"/>
              </a:rPr>
              <a:t>8 minutes closer to the top of the hour than the quarter hour (though barely), so the time is rounded down to the 00 minute increment, resulting in a rounded time of 1 hour and 00 minutes. 1.00 is the decimal representation of 1 hour and 00 minutes.</a:t>
            </a:r>
          </a:p>
          <a:p>
            <a:pPr defTabSz="483306">
              <a:defRPr/>
            </a:pPr>
            <a:endParaRPr lang="en-US" sz="1300" dirty="0">
              <a:sym typeface="Wingdings"/>
            </a:endParaRPr>
          </a:p>
          <a:p>
            <a:pPr defTabSz="483306">
              <a:defRPr/>
            </a:pPr>
            <a:endParaRPr lang="en-US" sz="1300" b="1" dirty="0">
              <a:sym typeface="Wingdings"/>
            </a:endParaRPr>
          </a:p>
          <a:p>
            <a:pPr defTabSz="483306">
              <a:defRPr/>
            </a:pPr>
            <a:r>
              <a:rPr lang="en-US" sz="1300" b="1" dirty="0">
                <a:sym typeface="Wingdings"/>
              </a:rPr>
              <a:t>JAIME – below is narrative for this exercise for the student manual:</a:t>
            </a:r>
          </a:p>
          <a:p>
            <a:pPr defTabSz="483306">
              <a:defRPr/>
            </a:pPr>
            <a:endParaRPr lang="en-US" sz="1300" dirty="0">
              <a:sym typeface="Wingdings"/>
            </a:endParaRPr>
          </a:p>
          <a:p>
            <a:pPr defTabSz="483306">
              <a:defRPr/>
            </a:pPr>
            <a:r>
              <a:rPr lang="en-US" sz="1300" dirty="0"/>
              <a:t>For this exercise, you’ll be rounding actual time on task given to the nearest 15 minute increment/quarter hour.  This step will be similar to what you’ll be doing when you round your duty status time up or down on a log’s grid graph.  After rounding the time on task, you’ll convert the rounded hours and minutes into a decimal representation of the hours and minutes.</a:t>
            </a:r>
          </a:p>
          <a:p>
            <a:pPr defTabSz="483306">
              <a:defRPr/>
            </a:pPr>
            <a:endParaRPr lang="en-US" sz="1300" dirty="0"/>
          </a:p>
          <a:p>
            <a:pPr defTabSz="483306">
              <a:defRPr/>
            </a:pPr>
            <a:r>
              <a:rPr lang="en-US" sz="1300" dirty="0"/>
              <a:t>Your instructor will review the answers and steps after you have tried.</a:t>
            </a:r>
            <a:endParaRPr lang="en-US" b="0" dirty="0"/>
          </a:p>
        </p:txBody>
      </p:sp>
      <p:sp>
        <p:nvSpPr>
          <p:cNvPr id="4" name="Slide Number Placeholder 3"/>
          <p:cNvSpPr>
            <a:spLocks noGrp="1"/>
          </p:cNvSpPr>
          <p:nvPr>
            <p:ph type="sldNum" sz="quarter" idx="10"/>
          </p:nvPr>
        </p:nvSpPr>
        <p:spPr/>
        <p:txBody>
          <a:bodyPr/>
          <a:lstStyle/>
          <a:p>
            <a:fld id="{07941FB7-0E8D-4544-BE98-3A67F340950C}" type="slidenum">
              <a:rPr lang="en-US" smtClean="0"/>
              <a:t>53</a:t>
            </a:fld>
            <a:endParaRPr lang="en-US"/>
          </a:p>
        </p:txBody>
      </p:sp>
    </p:spTree>
    <p:extLst>
      <p:ext uri="{BB962C8B-B14F-4D97-AF65-F5344CB8AC3E}">
        <p14:creationId xmlns:p14="http://schemas.microsoft.com/office/powerpoint/2010/main" val="38776554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task a driver needs to master to understand how to complete paper/manual logs properly is adding decimals together.  Let’s look again at our log example from earlier, where our</a:t>
            </a:r>
            <a:r>
              <a:rPr lang="en-US" baseline="0" dirty="0"/>
              <a:t> driver Jeff began his day in Richmond, VA and ended in Newark, NJ.  The graphic here shows the grid graph portion of his log from the trip.  You’ll notice that he changes duty status several times throughout the day, which is typical for a driver of a motorcoach on a trip.  To get the total hours for each duty status, several different increments of time from each duty status must be added together.</a:t>
            </a:r>
          </a:p>
          <a:p>
            <a:endParaRPr lang="en-US" baseline="0" dirty="0"/>
          </a:p>
          <a:p>
            <a:r>
              <a:rPr lang="en-US" baseline="0" dirty="0"/>
              <a:t>For example, The total “off-duty” time calculated for the day is the result of adding three separate time increments.  His first period of off-duty was for midnight until 6 a.m. He was again off-duty from noon until 1 p.m., and he was also off duty from 9 p.m. until midnight.  To arrive at the 10 total hours logged off duty, the six hours from midnight to 6 a.m. is added to the one hour from noon to 1 p.m. and the three hours from 9 p.m. until midnight.  6 hours + 1 hour + 3 hours = 10 hours total.</a:t>
            </a:r>
          </a:p>
          <a:p>
            <a:endParaRPr lang="en-US" baseline="0" dirty="0"/>
          </a:p>
          <a:p>
            <a:r>
              <a:rPr lang="en-US" baseline="0" dirty="0"/>
              <a:t>Drivers will have to do this for each line of the duty status – and they may not all be as simple. You could have several time periods with fractional hours – either .25, .5, or .75 - that need to be added together.  For example, let’s add the total “On-duty, not driving” time represented on the grid graph in our example.  There are five separate increments of on duty, not driving: </a:t>
            </a:r>
          </a:p>
          <a:p>
            <a:endParaRPr lang="en-US" baseline="0" dirty="0"/>
          </a:p>
          <a:p>
            <a:pPr marL="241653" indent="-241653">
              <a:buFont typeface="+mj-lt"/>
              <a:buAutoNum type="arabicPeriod"/>
            </a:pPr>
            <a:r>
              <a:rPr lang="en-US" baseline="0" dirty="0"/>
              <a:t>The first is from 6 a.m. to 7:30 a.m. - 1.5 hours.</a:t>
            </a:r>
          </a:p>
          <a:p>
            <a:pPr marL="241653" indent="-241653">
              <a:buFont typeface="+mj-lt"/>
              <a:buAutoNum type="arabicPeriod"/>
            </a:pPr>
            <a:r>
              <a:rPr lang="en-US" baseline="0" dirty="0"/>
              <a:t>The second is from 9 a.m. until 9:30 a.m. - .5 hours.</a:t>
            </a:r>
          </a:p>
          <a:p>
            <a:pPr marL="241653" indent="-241653">
              <a:buFont typeface="+mj-lt"/>
              <a:buAutoNum type="arabicPeriod"/>
            </a:pPr>
            <a:r>
              <a:rPr lang="en-US" baseline="0" dirty="0"/>
              <a:t>The third is from 3 p.m. until 3:30 p.m. - .5 hours.</a:t>
            </a:r>
          </a:p>
          <a:p>
            <a:pPr marL="241653" indent="-241653">
              <a:buFont typeface="+mj-lt"/>
              <a:buAutoNum type="arabicPeriod"/>
            </a:pPr>
            <a:r>
              <a:rPr lang="en-US" baseline="0" dirty="0"/>
              <a:t>The fourth is from 4 p.m. until 5:40 p.m. – 1.75 hours.</a:t>
            </a:r>
          </a:p>
          <a:p>
            <a:pPr marL="241653" indent="-241653">
              <a:buFont typeface="+mj-lt"/>
              <a:buAutoNum type="arabicPeriod"/>
            </a:pPr>
            <a:r>
              <a:rPr lang="en-US" baseline="0" dirty="0"/>
              <a:t>The last is from 7 p.m. until 9 p.m. – 2.0 hours.</a:t>
            </a:r>
          </a:p>
          <a:p>
            <a:pPr marL="241653" indent="-241653">
              <a:buFont typeface="+mj-lt"/>
              <a:buAutoNum type="arabicPeriod"/>
            </a:pPr>
            <a:endParaRPr lang="en-US" baseline="0" dirty="0"/>
          </a:p>
          <a:p>
            <a:r>
              <a:rPr lang="en-US" baseline="0" dirty="0"/>
              <a:t>Adding up all of these on-duty, not driving increments results in the 6.25 total hours listed for the “on-duty, not driving” duty status line (1.5+.5+.5+1.75+2.0 = 6.25).</a:t>
            </a:r>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54</a:t>
            </a:fld>
            <a:endParaRPr lang="en-US"/>
          </a:p>
        </p:txBody>
      </p:sp>
    </p:spTree>
    <p:extLst>
      <p:ext uri="{BB962C8B-B14F-4D97-AF65-F5344CB8AC3E}">
        <p14:creationId xmlns:p14="http://schemas.microsoft.com/office/powerpoint/2010/main" val="1701148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other requirements of completing logs that must be mentioned.</a:t>
            </a:r>
          </a:p>
          <a:p>
            <a:endParaRPr lang="en-US" sz="1300" dirty="0"/>
          </a:p>
          <a:p>
            <a:r>
              <a:rPr lang="en-US" sz="1300" dirty="0"/>
              <a:t>Depending upon company operations, it may not be unusual for a driver to be out on an extended trip where he/she crosses in and out of multiple times zones.  Logging according to various time zones presents obvious issues, so the DOT requires all logs to be completed in the native time zone of the home terminal.  Even when a driver crosses into other time zones, he/she should record the time on the log as the time at the home terminal.  While electronic logs are programmed to record in the home time zone, drivers will have to know the difference between the current time and their home time when completing paper/manual logs to avoid confusion and errors.  Drivers may find it easier to do this by keeping a watch or other manually set timepiece with them that they keep on their “home” time zone.  Referring to such a timepiece when recording data on the driver log will help minimize confusion and any time errors.</a:t>
            </a:r>
          </a:p>
          <a:p>
            <a:endParaRPr lang="en-US" sz="1300" dirty="0"/>
          </a:p>
          <a:p>
            <a:r>
              <a:rPr lang="en-US" sz="1300" dirty="0"/>
              <a:t>In general, original copies of logs are turned into the company following a trip.  However, if a trip lasts longer than 13 days, original logs will have to be submitted to the company via an alternate method.  Regulations require that original logs be submitted to the carrier within 13 days of their completion.</a:t>
            </a:r>
          </a:p>
          <a:p>
            <a:endParaRPr lang="en-US" sz="1300" dirty="0"/>
          </a:p>
          <a:p>
            <a:r>
              <a:rPr lang="en-US" dirty="0"/>
              <a:t>Remember</a:t>
            </a:r>
            <a:r>
              <a:rPr lang="en-US" baseline="0" dirty="0"/>
              <a:t> that enforcement officials can stop a commercial vehicle to review compliance with regulations – both vehicle and driver.  So, to demonstrate compliance with hours of service regulations, drivers must carry a record of their logs for the previous 7 consecutive days so that compliance with the 60/7 or 70/8 rule can be assessed.  </a:t>
            </a:r>
            <a:r>
              <a:rPr lang="en-US" dirty="0"/>
              <a:t>The driver shall retain a copy of each record of duty status for the previous 7 consecutive days which shall be in his/her possession and available for inspection while on duty. </a:t>
            </a:r>
            <a:endParaRPr lang="en-US" sz="1300" dirty="0"/>
          </a:p>
          <a:p>
            <a:endParaRPr lang="en-US" sz="1300" dirty="0"/>
          </a:p>
          <a:p>
            <a:r>
              <a:rPr lang="en-US" sz="1300" b="1" dirty="0"/>
              <a:t>Instructor note:  </a:t>
            </a:r>
          </a:p>
          <a:p>
            <a:endParaRPr lang="en-US" sz="1300" b="1" dirty="0"/>
          </a:p>
          <a:p>
            <a:r>
              <a:rPr lang="en-US" sz="1300" dirty="0"/>
              <a:t>Review the process for displaying or obtaining the previous 7 days logs in the event of an ELD system malfunctions.  </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55</a:t>
            </a:fld>
            <a:endParaRPr lang="en-US"/>
          </a:p>
        </p:txBody>
      </p:sp>
    </p:spTree>
    <p:extLst>
      <p:ext uri="{BB962C8B-B14F-4D97-AF65-F5344CB8AC3E}">
        <p14:creationId xmlns:p14="http://schemas.microsoft.com/office/powerpoint/2010/main" val="2765435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a paper/manual log properly can be complicated</a:t>
            </a:r>
            <a:r>
              <a:rPr lang="en-US" baseline="0" dirty="0"/>
              <a:t> as</a:t>
            </a:r>
            <a:r>
              <a:rPr lang="en-US" dirty="0"/>
              <a:t> there are many scenarios that do not fit the examples that</a:t>
            </a:r>
            <a:r>
              <a:rPr lang="en-US" baseline="0" dirty="0"/>
              <a:t> have been shown.  Here are common questions that are frequently asked by drivers with regard to completing their log properly.</a:t>
            </a:r>
          </a:p>
          <a:p>
            <a:endParaRPr lang="en-US" baseline="0" dirty="0"/>
          </a:p>
          <a:p>
            <a:r>
              <a:rPr lang="en-US" b="1" baseline="0" dirty="0"/>
              <a:t>Instructor TIP:</a:t>
            </a:r>
          </a:p>
          <a:p>
            <a:endParaRPr lang="en-US" baseline="0" dirty="0"/>
          </a:p>
          <a:p>
            <a:r>
              <a:rPr lang="en-US" baseline="0" dirty="0"/>
              <a:t>You may want to cover other frequently asked questions particular to your operation. For example, if you do a lot of shuttle work, you will want to cover how to log multiple short stops in a town.  Or, you may permit drivers to use a commercial vehicle for personal conveyance when on a trip.  </a:t>
            </a:r>
          </a:p>
          <a:p>
            <a:endParaRPr lang="en-US" baseline="0" dirty="0"/>
          </a:p>
          <a:p>
            <a:r>
              <a:rPr lang="en-US" baseline="0" dirty="0"/>
              <a:t>Reviewing the guidance provided for §395.8 regarding records of duty status, may help you determine other topics to cover with students that are particularly relevant to your operations.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56</a:t>
            </a:fld>
            <a:endParaRPr lang="en-US"/>
          </a:p>
        </p:txBody>
      </p:sp>
    </p:spTree>
    <p:extLst>
      <p:ext uri="{BB962C8B-B14F-4D97-AF65-F5344CB8AC3E}">
        <p14:creationId xmlns:p14="http://schemas.microsoft.com/office/powerpoint/2010/main" val="2810518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57</a:t>
            </a:fld>
            <a:endParaRPr lang="en-US"/>
          </a:p>
        </p:txBody>
      </p:sp>
    </p:spTree>
    <p:extLst>
      <p:ext uri="{BB962C8B-B14F-4D97-AF65-F5344CB8AC3E}">
        <p14:creationId xmlns:p14="http://schemas.microsoft.com/office/powerpoint/2010/main" val="2810518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a:t>
            </a:r>
            <a:endParaRPr lang="en-US" b="0" dirty="0"/>
          </a:p>
          <a:p>
            <a:endParaRPr lang="en-US" b="0" dirty="0"/>
          </a:p>
          <a:p>
            <a:r>
              <a:rPr lang="en-US" sz="1300" dirty="0"/>
              <a:t>This exercise will help reinforce concepts presented by having students complete a paper/manual log according to the scenario in the guide.  </a:t>
            </a:r>
          </a:p>
          <a:p>
            <a:r>
              <a:rPr lang="en-US" sz="1300" dirty="0"/>
              <a:t> </a:t>
            </a:r>
          </a:p>
          <a:p>
            <a:r>
              <a:rPr lang="en-US" sz="1300" dirty="0"/>
              <a:t>Reference the page in the accompanying student manual where the logging scenario is detailed.  Instruct students to use the information from the trip activities described in the exercise to complete the blank log on the following page in their manual. </a:t>
            </a:r>
          </a:p>
          <a:p>
            <a:r>
              <a:rPr lang="en-US" sz="1300" dirty="0"/>
              <a:t> </a:t>
            </a:r>
          </a:p>
          <a:p>
            <a:r>
              <a:rPr lang="en-US" sz="1300" dirty="0"/>
              <a:t>The students should use their names, and your company name, address and terminal address - just as they will do on-the-job.  Use today's date.  The vehicle number is 146.  </a:t>
            </a:r>
          </a:p>
          <a:p>
            <a:r>
              <a:rPr lang="en-US" sz="1300" dirty="0"/>
              <a:t> </a:t>
            </a:r>
          </a:p>
          <a:p>
            <a:r>
              <a:rPr lang="en-US" sz="1300" dirty="0"/>
              <a:t>Give the students 15 minutes to complete the log before showing them the answer and reviewing the entries with them. </a:t>
            </a:r>
          </a:p>
        </p:txBody>
      </p:sp>
      <p:sp>
        <p:nvSpPr>
          <p:cNvPr id="4" name="Slide Number Placeholder 3"/>
          <p:cNvSpPr>
            <a:spLocks noGrp="1"/>
          </p:cNvSpPr>
          <p:nvPr>
            <p:ph type="sldNum" sz="quarter" idx="10"/>
          </p:nvPr>
        </p:nvSpPr>
        <p:spPr/>
        <p:txBody>
          <a:bodyPr/>
          <a:lstStyle/>
          <a:p>
            <a:fld id="{07941FB7-0E8D-4544-BE98-3A67F340950C}" type="slidenum">
              <a:rPr lang="en-US" smtClean="0"/>
              <a:t>58</a:t>
            </a:fld>
            <a:endParaRPr lang="en-US"/>
          </a:p>
        </p:txBody>
      </p:sp>
    </p:spTree>
    <p:extLst>
      <p:ext uri="{BB962C8B-B14F-4D97-AF65-F5344CB8AC3E}">
        <p14:creationId xmlns:p14="http://schemas.microsoft.com/office/powerpoint/2010/main" val="1962875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each area of the log completed according to the scenario with the students.  Remind</a:t>
            </a:r>
            <a:r>
              <a:rPr lang="en-US" baseline="0" dirty="0"/>
              <a:t> the students that logs can vary, and this one was somewhat different from the earlier example to show them minor, typical variations that they may experience.  Ask the students long the way for answers and input before you explain incremental log entries.</a:t>
            </a:r>
          </a:p>
          <a:p>
            <a:endParaRPr lang="en-US" baseline="0" dirty="0"/>
          </a:p>
          <a:p>
            <a:r>
              <a:rPr lang="en-US" baseline="0" dirty="0"/>
              <a:t>Here is the Activity detail – with detail and description of filling out the log incrementally:</a:t>
            </a:r>
          </a:p>
          <a:p>
            <a:endParaRPr lang="en-US" baseline="0" dirty="0"/>
          </a:p>
          <a:p>
            <a:pPr lvl="0"/>
            <a:r>
              <a:rPr lang="en-US" sz="1300" dirty="0"/>
              <a:t>(1) Reported for work at 6:00 a.m. to carry out Charter Order #11461.</a:t>
            </a:r>
          </a:p>
          <a:p>
            <a:r>
              <a:rPr lang="en-US" sz="1300" dirty="0"/>
              <a:t> </a:t>
            </a:r>
          </a:p>
          <a:p>
            <a:pPr lvl="0"/>
            <a:r>
              <a:rPr lang="en-US" sz="1300" dirty="0"/>
              <a:t>(2) Spent 15 minutes on paperwork and pre-trip inspection.</a:t>
            </a:r>
          </a:p>
          <a:p>
            <a:pPr lvl="0"/>
            <a:endParaRPr lang="en-US" sz="1300" dirty="0"/>
          </a:p>
          <a:p>
            <a:pPr lvl="0"/>
            <a:r>
              <a:rPr lang="en-US" sz="1300" dirty="0"/>
              <a:t>Log entries:  </a:t>
            </a:r>
          </a:p>
          <a:p>
            <a:pPr lvl="0"/>
            <a:r>
              <a:rPr lang="en-US" sz="1300" dirty="0"/>
              <a:t>At this point, the log should have been started and the following items completed – Date, Company name and Address(</a:t>
            </a:r>
            <a:r>
              <a:rPr lang="en-US" sz="1300" dirty="0" err="1"/>
              <a:t>es</a:t>
            </a:r>
            <a:r>
              <a:rPr lang="en-US" sz="1300" dirty="0"/>
              <a:t>), Vehicle number and Charter order.  Note that this log did not have a pre-printed area for the Charter Order/number as the earlier example did, so it should be simply written somewhere in the “Remarks” area.  </a:t>
            </a:r>
          </a:p>
          <a:p>
            <a:pPr lvl="0"/>
            <a:endParaRPr lang="en-US" sz="1300" dirty="0"/>
          </a:p>
          <a:p>
            <a:pPr lvl="0"/>
            <a:r>
              <a:rPr lang="en-US" sz="1300" dirty="0"/>
              <a:t>The line for off-duty from midnight to 6 AM should be drawn, along with 15 minutes for “On-duty, not driving” from 6:00 – 6:15 AM for the vehicle inspection and paperwork.  You would indicate the location where these activities occurred in the Remarks section (home terminal city and State).</a:t>
            </a:r>
          </a:p>
          <a:p>
            <a:pPr lvl="0"/>
            <a:endParaRPr lang="en-US" sz="1300" dirty="0"/>
          </a:p>
          <a:p>
            <a:pPr lvl="0"/>
            <a:r>
              <a:rPr lang="en-US" sz="1300" dirty="0"/>
              <a:t>(3) Drove 45 minutes to 100 Main Street, </a:t>
            </a:r>
            <a:r>
              <a:rPr lang="en-US" sz="1300" dirty="0" err="1"/>
              <a:t>Anytown</a:t>
            </a:r>
            <a:r>
              <a:rPr lang="en-US" sz="1300" dirty="0"/>
              <a:t> (this state) to pick up your group.</a:t>
            </a:r>
          </a:p>
          <a:p>
            <a:pPr lvl="0"/>
            <a:endParaRPr lang="en-US" sz="1300" dirty="0"/>
          </a:p>
          <a:p>
            <a:pPr lvl="0"/>
            <a:r>
              <a:rPr lang="en-US" sz="1300" dirty="0"/>
              <a:t>Log entry:  When you arrived at </a:t>
            </a:r>
            <a:r>
              <a:rPr lang="en-US" sz="1300" dirty="0" err="1"/>
              <a:t>Anytown</a:t>
            </a:r>
            <a:r>
              <a:rPr lang="en-US" sz="1300" dirty="0"/>
              <a:t>, you should have drawn a line from 6:15 to 7:00 AM on the “Driving” line.</a:t>
            </a:r>
          </a:p>
          <a:p>
            <a:r>
              <a:rPr lang="en-US" sz="1300" dirty="0"/>
              <a:t> </a:t>
            </a:r>
          </a:p>
          <a:p>
            <a:pPr lvl="0"/>
            <a:r>
              <a:rPr lang="en-US" sz="1300" dirty="0"/>
              <a:t>(4) Took 25 minutes to load.</a:t>
            </a:r>
          </a:p>
          <a:p>
            <a:pPr lvl="0"/>
            <a:endParaRPr lang="en-US" sz="1300" dirty="0"/>
          </a:p>
          <a:p>
            <a:pPr lvl="0"/>
            <a:r>
              <a:rPr lang="en-US" sz="1300" dirty="0"/>
              <a:t>Log entries:  </a:t>
            </a:r>
          </a:p>
          <a:p>
            <a:pPr lvl="0"/>
            <a:r>
              <a:rPr lang="en-US" sz="1300" dirty="0"/>
              <a:t>After loading for 25 minutes and before leaving with the group, you should update the log by drawing a line in the “On-duty, nor driving” line from 7:00 – 7:30 AM (the 25 minutes is rounded up to 30 minutes).  Also mark the location in the Remarks section (</a:t>
            </a:r>
            <a:r>
              <a:rPr lang="en-US" sz="1300" dirty="0" err="1"/>
              <a:t>Anytown</a:t>
            </a:r>
            <a:r>
              <a:rPr lang="en-US" sz="1300" dirty="0"/>
              <a:t>, your State)</a:t>
            </a:r>
          </a:p>
          <a:p>
            <a:pPr lvl="0"/>
            <a:endParaRPr lang="en-US" sz="1300" dirty="0"/>
          </a:p>
          <a:p>
            <a:pPr lvl="0"/>
            <a:r>
              <a:rPr lang="en-US" sz="1300" dirty="0"/>
              <a:t>(5) Had a front tire go flat, 84 minutes after leaving </a:t>
            </a:r>
            <a:r>
              <a:rPr lang="en-US" sz="1300" dirty="0" err="1"/>
              <a:t>Anytown</a:t>
            </a:r>
            <a:r>
              <a:rPr lang="en-US" sz="1300" dirty="0"/>
              <a:t>.  Had to wait for the service truck to replace it.  This delayed the trip by two hours.  The breakdown location was milepost 180 on US 90 near </a:t>
            </a:r>
            <a:r>
              <a:rPr lang="en-US" sz="1300" dirty="0" err="1"/>
              <a:t>Boulton</a:t>
            </a:r>
            <a:r>
              <a:rPr lang="en-US" sz="1300" dirty="0"/>
              <a:t>, (this state).</a:t>
            </a:r>
          </a:p>
          <a:p>
            <a:r>
              <a:rPr lang="en-US" sz="1300" dirty="0"/>
              <a:t> </a:t>
            </a:r>
          </a:p>
          <a:p>
            <a:r>
              <a:rPr lang="en-US" sz="1300" dirty="0"/>
              <a:t>Log entries:</a:t>
            </a:r>
          </a:p>
          <a:p>
            <a:r>
              <a:rPr lang="en-US" sz="1300" dirty="0"/>
              <a:t>At the point of the breakdown, you would update your log to reflect the driving time to the point of the breakdown.  This would be reflected with a line in the “Driving” line from 7:00 to 8:30 AM (84 minutes rounds up to the nearest quarter hour, 90 minutes).  Your time spent waiting for the service truck and tire repair would be logged as “On-duty, not driving”, and you would update the two hours spent in this activity prior to resuming the trip.  You would also indicate the location of the breakdown – Milepost 180 on US 90, near </a:t>
            </a:r>
            <a:r>
              <a:rPr lang="en-US" sz="1300" dirty="0" err="1"/>
              <a:t>Boulton</a:t>
            </a:r>
            <a:r>
              <a:rPr lang="en-US" sz="1300" dirty="0"/>
              <a:t>, your State). </a:t>
            </a:r>
          </a:p>
          <a:p>
            <a:endParaRPr lang="en-US" sz="1300" dirty="0"/>
          </a:p>
          <a:p>
            <a:r>
              <a:rPr lang="en-US" sz="1300" dirty="0"/>
              <a:t>(6)  Arrived at the </a:t>
            </a:r>
            <a:r>
              <a:rPr lang="en-US" sz="1300" dirty="0" err="1"/>
              <a:t>Mytown</a:t>
            </a:r>
            <a:r>
              <a:rPr lang="en-US" sz="1300" dirty="0"/>
              <a:t> Summer Camp, </a:t>
            </a:r>
            <a:r>
              <a:rPr lang="en-US" sz="1300" dirty="0" err="1"/>
              <a:t>Mytown</a:t>
            </a:r>
            <a:r>
              <a:rPr lang="en-US" sz="1300" dirty="0"/>
              <a:t>, (this state) at noon.</a:t>
            </a:r>
          </a:p>
          <a:p>
            <a:r>
              <a:rPr lang="en-US" sz="1300" dirty="0"/>
              <a:t> </a:t>
            </a:r>
          </a:p>
          <a:p>
            <a:pPr defTabSz="483306">
              <a:defRPr/>
            </a:pPr>
            <a:r>
              <a:rPr lang="en-US" sz="1300" dirty="0"/>
              <a:t>(7) Logged 30 minutes of time for unloading the coach and 30 minutes for lunch, eaten at the camp. While at the camp, you still had responsibility for the vehicle and had to remain close by in the event it needed to be re-positioned.</a:t>
            </a:r>
          </a:p>
          <a:p>
            <a:pPr lvl="0"/>
            <a:endParaRPr lang="en-US" sz="1300" dirty="0"/>
          </a:p>
          <a:p>
            <a:pPr lvl="0"/>
            <a:r>
              <a:rPr lang="en-US" sz="1300" dirty="0"/>
              <a:t>Log entries:</a:t>
            </a:r>
          </a:p>
          <a:p>
            <a:pPr lvl="0"/>
            <a:r>
              <a:rPr lang="en-US" sz="1300" dirty="0"/>
              <a:t>Upon arrival in </a:t>
            </a:r>
            <a:r>
              <a:rPr lang="en-US" sz="1300" dirty="0" err="1"/>
              <a:t>Mytown</a:t>
            </a:r>
            <a:r>
              <a:rPr lang="en-US" sz="1300" dirty="0"/>
              <a:t>, you should update the “Driving” line to reflect the travel time from the breakdown location to the camp (11:00 AM to Noon).  Before departing, you would update the log to reflect the time spent unloading and eating lunch (Noon to 1:00 PM) in the “On-duty, not driving”.  You would also detail the location of these activities and duty status changes in the Remarks section (</a:t>
            </a:r>
            <a:r>
              <a:rPr lang="en-US" sz="1300" dirty="0" err="1"/>
              <a:t>Mytown</a:t>
            </a:r>
            <a:r>
              <a:rPr lang="en-US" sz="1300" dirty="0"/>
              <a:t>, your State)</a:t>
            </a:r>
          </a:p>
          <a:p>
            <a:r>
              <a:rPr lang="en-US" sz="1300" dirty="0"/>
              <a:t> </a:t>
            </a:r>
          </a:p>
          <a:p>
            <a:pPr lvl="0"/>
            <a:r>
              <a:rPr lang="en-US" sz="1300" dirty="0"/>
              <a:t>(8) Drove 3 hours back to the home terminal.</a:t>
            </a:r>
          </a:p>
          <a:p>
            <a:r>
              <a:rPr lang="en-US" sz="1300" dirty="0"/>
              <a:t> </a:t>
            </a:r>
          </a:p>
          <a:p>
            <a:pPr lvl="0"/>
            <a:r>
              <a:rPr lang="en-US" sz="1300" dirty="0"/>
              <a:t>(9) Spent 21 minutes on post-trip inspection and paperwork.  Then went off duty.</a:t>
            </a:r>
          </a:p>
          <a:p>
            <a:pPr lvl="0"/>
            <a:endParaRPr lang="en-US" sz="1300" dirty="0"/>
          </a:p>
          <a:p>
            <a:pPr lvl="0"/>
            <a:r>
              <a:rPr lang="en-US" sz="1300" dirty="0"/>
              <a:t>Log entries: </a:t>
            </a:r>
          </a:p>
          <a:p>
            <a:pPr lvl="0"/>
            <a:r>
              <a:rPr lang="en-US" sz="1300" dirty="0"/>
              <a:t>Upon arrival at the terminal, update the “Driving” status line to reflect the 3 hours driving from 1:00 – 4:00 pm and the Remarks section to indicate the location where the duty status change occurs.</a:t>
            </a:r>
          </a:p>
          <a:p>
            <a:pPr lvl="0"/>
            <a:r>
              <a:rPr lang="en-US" sz="1300" dirty="0"/>
              <a:t>After completing your post-trip inspection and paperwork, update the log to reflect the 15 minutes spent “On-duty, not driving” while conducting these activities (21 minutes rounds to the closest 15 minute interval – down in this case to 4:15 PM).  </a:t>
            </a:r>
          </a:p>
          <a:p>
            <a:pPr lvl="0"/>
            <a:endParaRPr lang="en-US" sz="1300" dirty="0"/>
          </a:p>
          <a:p>
            <a:pPr lvl="0"/>
            <a:r>
              <a:rPr lang="en-US" sz="1300" dirty="0"/>
              <a:t>When completing your paperwork, you can draw your line reflecting off-duty status the rest of the day, from 4:15 PM to Midnight.  You also would have calculated and recorded the “Total Miles Driving Today” based on the odometer readings.  Finally, after reviewing the log for accuracy and completeness, you would sign it in the appropriate location.</a:t>
            </a:r>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59</a:t>
            </a:fld>
            <a:endParaRPr lang="en-US"/>
          </a:p>
        </p:txBody>
      </p:sp>
    </p:spTree>
    <p:extLst>
      <p:ext uri="{BB962C8B-B14F-4D97-AF65-F5344CB8AC3E}">
        <p14:creationId xmlns:p14="http://schemas.microsoft.com/office/powerpoint/2010/main" val="303822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hundreds of FMCSA regulations</a:t>
            </a:r>
            <a:r>
              <a:rPr lang="en-US" baseline="0" dirty="0"/>
              <a:t> applicable to commercial vehicle operations, some of them more specific to transportation modes other than motorcoach.  FMCSA-promulgated regulations are found in Title 49, Parts 300-399 of the Coded Federal Regulations.</a:t>
            </a:r>
          </a:p>
          <a:p>
            <a:endParaRPr lang="en-US" baseline="0" dirty="0"/>
          </a:p>
          <a:p>
            <a:r>
              <a:rPr lang="en-US" baseline="0" dirty="0"/>
              <a:t>Significant areas of regulation pertinent to motorcoach operations include:</a:t>
            </a:r>
          </a:p>
          <a:p>
            <a:endParaRPr lang="en-US" baseline="0" dirty="0"/>
          </a:p>
          <a:p>
            <a:r>
              <a:rPr lang="en-US" baseline="0" dirty="0"/>
              <a:t>Part 380:	Special Training Requirements</a:t>
            </a:r>
          </a:p>
          <a:p>
            <a:r>
              <a:rPr lang="en-US" baseline="0" dirty="0"/>
              <a:t>Part 382:  	Controlled Substances &amp; Alcohol Use &amp; Testing</a:t>
            </a:r>
          </a:p>
          <a:p>
            <a:r>
              <a:rPr lang="en-US" baseline="0" dirty="0"/>
              <a:t>Part 383:  	Commercial Driver’s License (CDL) standards</a:t>
            </a:r>
          </a:p>
          <a:p>
            <a:r>
              <a:rPr lang="en-US" baseline="0" dirty="0"/>
              <a:t>Part 391:  	Qualifications of Drivers</a:t>
            </a:r>
          </a:p>
          <a:p>
            <a:r>
              <a:rPr lang="en-US" baseline="0" dirty="0"/>
              <a:t>Part 392:	Driving of Commercial Vehicles</a:t>
            </a:r>
          </a:p>
          <a:p>
            <a:r>
              <a:rPr lang="en-US" baseline="0" dirty="0"/>
              <a:t>Part 393:	Parts &amp; Accessories Necessary for Safe Operation</a:t>
            </a:r>
          </a:p>
          <a:p>
            <a:r>
              <a:rPr lang="en-US" baseline="0" dirty="0"/>
              <a:t>Part 395:	Hours of Service of Drivers</a:t>
            </a:r>
          </a:p>
          <a:p>
            <a:r>
              <a:rPr lang="en-US" baseline="0" dirty="0"/>
              <a:t>Part 396:	Inspection, Repair, and Maintenance</a:t>
            </a:r>
          </a:p>
          <a:p>
            <a:endParaRPr lang="en-US" baseline="0" dirty="0"/>
          </a:p>
          <a:p>
            <a:r>
              <a:rPr lang="en-US" b="1" baseline="0" dirty="0"/>
              <a:t> INSTRUCTOR TIP:</a:t>
            </a:r>
          </a:p>
          <a:p>
            <a:r>
              <a:rPr lang="en-US" b="1" baseline="0" dirty="0"/>
              <a:t>Show your students a copy of the Federal Motor Carrier Safety Regulations.  You may also want to demonstrate to them how to find them online.</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a:t>
            </a:fld>
            <a:endParaRPr lang="en-US"/>
          </a:p>
        </p:txBody>
      </p:sp>
    </p:spTree>
    <p:extLst>
      <p:ext uri="{BB962C8B-B14F-4D97-AF65-F5344CB8AC3E}">
        <p14:creationId xmlns:p14="http://schemas.microsoft.com/office/powerpoint/2010/main" val="5489621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order to maintain compliance with the 60/7 or 70/8 rules, it is necessary to know the total number of on-duty hours logged over the previous 6 days (60/7 rule), or previous 7 days (70/8 rule).  </a:t>
            </a:r>
            <a:r>
              <a:rPr lang="en-US" sz="1300" b="1" dirty="0"/>
              <a:t>Since most motorcoach operations fall under the 70/8 rule, we will be using this rule in our examples.  Calculations for the 60/7 rule are similar – with just one less day. </a:t>
            </a:r>
          </a:p>
          <a:p>
            <a:endParaRPr lang="en-US" sz="1300" dirty="0"/>
          </a:p>
          <a:p>
            <a:r>
              <a:rPr lang="en-US" sz="1300" dirty="0"/>
              <a:t>Recapping on-duty time over the previous 7 days allows you determine how much on-duty time you have available on the current day (day 8 of the 70/8 rule) before you could be limited from driving a commercial vehicle (regardless of the 10 hour rule).  Calculation of this on-duty time over the specified period has typically been known as a “log recap” or “log summary”. Log summaries or recaps are often included in log books, though their presence - or even completing them – is not a requirement.  However, complying with the 60/7 or 70/8 rules </a:t>
            </a:r>
            <a:r>
              <a:rPr lang="en-US" sz="1300" i="1" dirty="0"/>
              <a:t>IS</a:t>
            </a:r>
            <a:r>
              <a:rPr lang="en-US" sz="1300" dirty="0"/>
              <a:t> a requirement, and, without knowing the previous on-duty summary, a driver could be in violation of this hours of service regulation.</a:t>
            </a:r>
          </a:p>
          <a:p>
            <a:endParaRPr lang="en-US" sz="1300" dirty="0"/>
          </a:p>
          <a:p>
            <a:r>
              <a:rPr lang="en-US" sz="1300" dirty="0"/>
              <a:t>With the advancement of technology, manually completing the recap is becoming far less common.  Electronic log software performs these calculations in real time and there are other software applications available on computers and mobile phone that also maintain a recap and performs calculations for a driver. Nonetheless, understanding the concept behind the recap is important, as is the ability to manually calculate it should the need arise.</a:t>
            </a:r>
          </a:p>
          <a:p>
            <a:endParaRPr lang="en-US" sz="130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60</a:t>
            </a:fld>
            <a:endParaRPr lang="en-US"/>
          </a:p>
        </p:txBody>
      </p:sp>
    </p:spTree>
    <p:extLst>
      <p:ext uri="{BB962C8B-B14F-4D97-AF65-F5344CB8AC3E}">
        <p14:creationId xmlns:p14="http://schemas.microsoft.com/office/powerpoint/2010/main" val="3748898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a:t>Recaps used will vary by format and layout, but they all do the same thing:  They help drivers and companies determine how many hours a driver can work tomorrow before reaching the 60- or 70-hour limit and are not allowed to drive a commercial vehicle anymore.  Most recaps will summarize total on-duty hours recorded over the previous 7 and 8 days.  A recap will not indicate when a driver is in violation of the 10- or 15-hour rules – drivers and companies must look at the daily log to determine those violations.</a:t>
            </a:r>
          </a:p>
          <a:p>
            <a:r>
              <a:rPr lang="en-US" sz="1300" dirty="0"/>
              <a:t> </a:t>
            </a:r>
          </a:p>
          <a:p>
            <a:r>
              <a:rPr lang="en-US" sz="1300" dirty="0"/>
              <a:t>The time amounts used for the log recap are “on-duty” hours, which is time logged as “Driving” and “On-duty, not driving” on lines three and four of a daily log.  The combination of these two duty status lines on a day’s log will give the total on-duty hours for any given day.  </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61</a:t>
            </a:fld>
            <a:endParaRPr lang="en-US"/>
          </a:p>
        </p:txBody>
      </p:sp>
    </p:spTree>
    <p:extLst>
      <p:ext uri="{BB962C8B-B14F-4D97-AF65-F5344CB8AC3E}">
        <p14:creationId xmlns:p14="http://schemas.microsoft.com/office/powerpoint/2010/main" val="3748898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70/8 rule to determine why</a:t>
            </a:r>
            <a:r>
              <a:rPr lang="en-US" baseline="0" dirty="0"/>
              <a:t> the recap is important to hours of service compliance.  The</a:t>
            </a:r>
            <a:r>
              <a:rPr lang="en-US" dirty="0"/>
              <a:t> 70/8 rule restricts</a:t>
            </a:r>
            <a:r>
              <a:rPr lang="en-US" baseline="0" dirty="0"/>
              <a:t> a driver from driving a commercial vehicle after having been on-duty for 70 hours over the last 8 days.  The 70-hour limit is fixed and does not change, and neither does the consecutive eight day window.  </a:t>
            </a:r>
          </a:p>
          <a:p>
            <a:endParaRPr lang="en-US" baseline="0" dirty="0"/>
          </a:p>
          <a:p>
            <a:r>
              <a:rPr lang="en-US" baseline="0" dirty="0"/>
              <a:t>As stated previously, many recaps track the total on-duty time for the previous seven and eight days.  In the example above, the total on-duty times (“Driving” time + “On-duty, not driving” time) are provided for eight days, including today.  You can see by the total that at the end of the 8</a:t>
            </a:r>
            <a:r>
              <a:rPr lang="en-US" baseline="30000" dirty="0"/>
              <a:t>th</a:t>
            </a:r>
            <a:r>
              <a:rPr lang="en-US" baseline="0" dirty="0"/>
              <a:t> day, the driver has amassed 64.5 on-duty hours, and has not reached the 70-hour limit. Remember, the rule is over eight days, so the only information obtained by adding up any eight day period is whether or not a driver had reached the 70-hour limit in that 8 day timeframe.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62</a:t>
            </a:fld>
            <a:endParaRPr lang="en-US"/>
          </a:p>
        </p:txBody>
      </p:sp>
    </p:spTree>
    <p:extLst>
      <p:ext uri="{BB962C8B-B14F-4D97-AF65-F5344CB8AC3E}">
        <p14:creationId xmlns:p14="http://schemas.microsoft.com/office/powerpoint/2010/main" val="3594325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a company or driver discovered that the 70-hour limit was reached when looking back over eight days, the big question would then be whether or not the driver violated the hours of service rules by driving a commercial vehicle after having reached the 70</a:t>
            </a:r>
            <a:r>
              <a:rPr lang="en-US" baseline="30000" dirty="0"/>
              <a:t>th</a:t>
            </a:r>
            <a:r>
              <a:rPr lang="en-US" baseline="0" dirty="0"/>
              <a:t> on-duty hour.  This is not an ideal situation to be in, especially since the driver and company can easily forecast when the 70</a:t>
            </a:r>
            <a:r>
              <a:rPr lang="en-US" baseline="30000" dirty="0"/>
              <a:t>th</a:t>
            </a:r>
            <a:r>
              <a:rPr lang="en-US" baseline="0" dirty="0"/>
              <a:t> on-duty hour will be reached – on the day it actually happens.</a:t>
            </a:r>
          </a:p>
          <a:p>
            <a:endParaRPr lang="en-US" baseline="0" dirty="0"/>
          </a:p>
          <a:p>
            <a:r>
              <a:rPr lang="en-US" baseline="0" dirty="0"/>
              <a:t>Using the same example, let’s look at the last seven days (including the current day).  By calculating this number, we know how many total on-duty hours there have been the previous seven days and – more importantly – can calculate how many on-duty hours are available </a:t>
            </a:r>
            <a:r>
              <a:rPr lang="en-US" i="1" baseline="0" dirty="0"/>
              <a:t>tomorrow</a:t>
            </a:r>
            <a:r>
              <a:rPr lang="en-US" baseline="0" dirty="0"/>
              <a:t> before the 70</a:t>
            </a:r>
            <a:r>
              <a:rPr lang="en-US" baseline="30000" dirty="0"/>
              <a:t>th</a:t>
            </a:r>
            <a:r>
              <a:rPr lang="en-US" baseline="0" dirty="0"/>
              <a:t> hour is reached and the driver can no longer drive.  </a:t>
            </a:r>
          </a:p>
          <a:p>
            <a:endParaRPr lang="en-US" baseline="0" dirty="0"/>
          </a:p>
          <a:p>
            <a:endParaRPr lang="en-US" baseline="0"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63</a:t>
            </a:fld>
            <a:endParaRPr lang="en-US"/>
          </a:p>
        </p:txBody>
      </p:sp>
    </p:spTree>
    <p:extLst>
      <p:ext uri="{BB962C8B-B14F-4D97-AF65-F5344CB8AC3E}">
        <p14:creationId xmlns:p14="http://schemas.microsoft.com/office/powerpoint/2010/main" val="3594325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calculation is simple:  </a:t>
            </a:r>
          </a:p>
          <a:p>
            <a:endParaRPr lang="en-US" baseline="0" dirty="0"/>
          </a:p>
          <a:p>
            <a:r>
              <a:rPr lang="en-US" baseline="0" dirty="0"/>
              <a:t>70 – (total on-duty time, last 7 days) = (number of hours driver can be on-duty before cannot driver commercial vehicle)  </a:t>
            </a:r>
          </a:p>
          <a:p>
            <a:endParaRPr lang="en-US" baseline="0" dirty="0"/>
          </a:p>
          <a:p>
            <a:r>
              <a:rPr lang="en-US" baseline="0" dirty="0"/>
              <a:t>70 – the hour rule limit – will never change.  The total on duty time over the previous 7 days will fluctuate based on a driver’s work schedule, and so will the available hours.</a:t>
            </a:r>
          </a:p>
          <a:p>
            <a:endParaRPr lang="en-US" baseline="0" dirty="0"/>
          </a:p>
          <a:p>
            <a:r>
              <a:rPr lang="en-US" dirty="0"/>
              <a:t>Using our example,</a:t>
            </a:r>
            <a:r>
              <a:rPr lang="en-US" baseline="0" dirty="0"/>
              <a:t> 70 – 60.25 = 9.75.  So, after being on-duty the next day for 9.75 hours, the driver would no longer be able to drive a commercial vehicle.</a:t>
            </a:r>
          </a:p>
          <a:p>
            <a:endParaRPr lang="en-US" baseline="0" dirty="0"/>
          </a:p>
          <a:p>
            <a:r>
              <a:rPr lang="en-US" baseline="0" dirty="0"/>
              <a:t>Using this information, a driver can verify that they have the necessary available hours to operate any trip scheduled for the following day by reviewing the hours available against schedule of the trip assigned.</a:t>
            </a:r>
          </a:p>
          <a:p>
            <a:endParaRPr lang="en-US" baseline="0" dirty="0"/>
          </a:p>
          <a:p>
            <a:r>
              <a:rPr lang="en-US" b="1" baseline="0" dirty="0"/>
              <a:t>If you are ever assigned a trip for which you do not have the necessary hours available, you must notify dispatch immediately.  Operating a trip when you know a violation will occur is against the law.</a:t>
            </a:r>
            <a:endParaRPr lang="en-US" b="0" baseline="0" dirty="0"/>
          </a:p>
          <a:p>
            <a:endParaRPr lang="en-US" b="0" baseline="0" dirty="0"/>
          </a:p>
          <a:p>
            <a:r>
              <a:rPr lang="en-US" b="0" i="1" baseline="0" dirty="0"/>
              <a:t>Reminder – the examples used here are based on the 70/8 rule.  If your company operates on the 60/7 limit rule, the calculations would be adjusted by subtracting the total on-duty time from the previous 6 days from the hour limit of 60.</a:t>
            </a:r>
            <a:endParaRPr lang="en-US" b="1" i="1"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64</a:t>
            </a:fld>
            <a:endParaRPr lang="en-US"/>
          </a:p>
        </p:txBody>
      </p:sp>
    </p:spTree>
    <p:extLst>
      <p:ext uri="{BB962C8B-B14F-4D97-AF65-F5344CB8AC3E}">
        <p14:creationId xmlns:p14="http://schemas.microsoft.com/office/powerpoint/2010/main" val="3594325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a:t>
            </a:r>
            <a:endParaRPr lang="en-US" b="0" dirty="0"/>
          </a:p>
          <a:p>
            <a:endParaRPr lang="en-US" b="0" dirty="0"/>
          </a:p>
          <a:p>
            <a:endParaRPr lang="en-US" b="1" dirty="0"/>
          </a:p>
          <a:p>
            <a:r>
              <a:rPr lang="en-US" b="0" dirty="0"/>
              <a:t>This exercise will test knowledge of the students in both recapping and hours</a:t>
            </a:r>
            <a:r>
              <a:rPr lang="en-US" b="0" baseline="0" dirty="0"/>
              <a:t> of service. Calculators should be used for this exercise. It’s a good idea to encourage students to purchase and carry with them their own calculators when they begin driving –a calculator can help them avoid simple errors on logs and necessary follow-up.</a:t>
            </a:r>
          </a:p>
          <a:p>
            <a:endParaRPr lang="en-US" b="0" baseline="0" dirty="0"/>
          </a:p>
          <a:p>
            <a:r>
              <a:rPr lang="en-US" b="0" baseline="0" dirty="0"/>
              <a:t>Tell the students to use the log summary data on the slide to answer the questions in their student manual.  Here are the directions provided to them, and questions:</a:t>
            </a:r>
          </a:p>
          <a:p>
            <a:endParaRPr lang="en-US" b="0" baseline="0" dirty="0"/>
          </a:p>
          <a:p>
            <a:r>
              <a:rPr lang="en-US" b="0" i="1" dirty="0"/>
              <a:t>The busy summer season is in full swing</a:t>
            </a:r>
            <a:r>
              <a:rPr lang="en-US" b="0" i="1" baseline="0" dirty="0"/>
              <a:t> at Brickyard Charters, which operates 7 days a week and under the 70/8 hours of service rule.  You’ve just completed your post-trip inspection and paperwork for today, June 15</a:t>
            </a:r>
            <a:r>
              <a:rPr lang="en-US" b="0" i="1" baseline="30000" dirty="0"/>
              <a:t>th</a:t>
            </a:r>
            <a:r>
              <a:rPr lang="en-US" b="0" i="1" baseline="0" dirty="0"/>
              <a:t>.  Your recent log summaries are included on this slide.  Using the data provided, answer the following:</a:t>
            </a:r>
          </a:p>
          <a:p>
            <a:endParaRPr lang="en-US" b="0" i="1" baseline="0" dirty="0"/>
          </a:p>
          <a:p>
            <a:pPr marL="241653" indent="-241653">
              <a:buAutoNum type="arabicPeriod"/>
            </a:pPr>
            <a:r>
              <a:rPr lang="en-US" b="0" i="1" baseline="0" dirty="0"/>
              <a:t>Total on-duty time for the previous eight days.  __________</a:t>
            </a:r>
          </a:p>
          <a:p>
            <a:endParaRPr lang="en-US" b="0" i="1" baseline="0" dirty="0"/>
          </a:p>
          <a:p>
            <a:r>
              <a:rPr lang="en-US" b="0" i="1" baseline="0" dirty="0"/>
              <a:t>2.  Total time available to work tomorrow before you cannot drive the motorcoach.        _____________</a:t>
            </a:r>
          </a:p>
          <a:p>
            <a:pPr marL="241653" indent="-241653">
              <a:buAutoNum type="arabicPeriod"/>
            </a:pPr>
            <a:endParaRPr lang="en-US" b="0" i="1" baseline="0" dirty="0"/>
          </a:p>
          <a:p>
            <a:r>
              <a:rPr lang="en-US" b="0" i="1" baseline="0" dirty="0"/>
              <a:t>3.  Were there any violations of the hours of service rules?    ________________</a:t>
            </a:r>
          </a:p>
          <a:p>
            <a:endParaRPr lang="en-US" b="0" i="1" dirty="0"/>
          </a:p>
          <a:p>
            <a:endParaRPr lang="en-US" b="1" i="0" dirty="0"/>
          </a:p>
        </p:txBody>
      </p:sp>
      <p:sp>
        <p:nvSpPr>
          <p:cNvPr id="4" name="Slide Number Placeholder 3"/>
          <p:cNvSpPr>
            <a:spLocks noGrp="1"/>
          </p:cNvSpPr>
          <p:nvPr>
            <p:ph type="sldNum" sz="quarter" idx="10"/>
          </p:nvPr>
        </p:nvSpPr>
        <p:spPr/>
        <p:txBody>
          <a:bodyPr/>
          <a:lstStyle/>
          <a:p>
            <a:fld id="{07941FB7-0E8D-4544-BE98-3A67F340950C}" type="slidenum">
              <a:rPr lang="en-US" smtClean="0"/>
              <a:t>65</a:t>
            </a:fld>
            <a:endParaRPr lang="en-US"/>
          </a:p>
        </p:txBody>
      </p:sp>
    </p:spTree>
    <p:extLst>
      <p:ext uri="{BB962C8B-B14F-4D97-AF65-F5344CB8AC3E}">
        <p14:creationId xmlns:p14="http://schemas.microsoft.com/office/powerpoint/2010/main" val="5575670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 answer</a:t>
            </a:r>
            <a:r>
              <a:rPr lang="en-US" b="1" baseline="0" dirty="0"/>
              <a:t> – slide in instructor guide only</a:t>
            </a:r>
            <a:endParaRPr lang="en-US" b="0" dirty="0"/>
          </a:p>
          <a:p>
            <a:endParaRPr lang="en-US" b="0" dirty="0"/>
          </a:p>
          <a:p>
            <a:r>
              <a:rPr lang="en-US" b="0" dirty="0"/>
              <a:t>The first step in</a:t>
            </a:r>
            <a:r>
              <a:rPr lang="en-US" b="0" baseline="0" dirty="0"/>
              <a:t> answering the questions is to calculate the total on-duty time each day.  This is done by adding together the “Driving” and “On-duty, not driving” times each day.  The “Off-duty” and “Sleeper Berth” times do not count toward on-duty time.  In the chart here, the “Off-duty” and “Sleeper Berth” columns have been removed, and a “Total time On-duty” column has been added, showing each days’ total on-duty time.</a:t>
            </a:r>
          </a:p>
          <a:p>
            <a:endParaRPr lang="en-US" b="0" baseline="0" dirty="0"/>
          </a:p>
          <a:p>
            <a:pPr defTabSz="483306">
              <a:defRPr/>
            </a:pPr>
            <a:r>
              <a:rPr lang="en-US" b="0" baseline="0" dirty="0"/>
              <a:t>With this information, we can answer question #1</a:t>
            </a:r>
            <a:r>
              <a:rPr lang="en-US" b="0" i="0" baseline="0" dirty="0"/>
              <a:t>.  There are actually nine days listed on the chart, so the first step is to realize that the data from 6/07 is irrelevant – it’s outside of the eight day window.  To get the total on-duty time for the previous eight days, the total on-duty time for 6/08 through 6/15 is added together.  </a:t>
            </a:r>
            <a:r>
              <a:rPr lang="en-US" b="0" i="1" baseline="0" dirty="0"/>
              <a:t>The answer is 66.75 hours.</a:t>
            </a:r>
            <a:r>
              <a:rPr lang="en-US" b="0" i="0" baseline="0" dirty="0"/>
              <a:t> </a:t>
            </a:r>
          </a:p>
          <a:p>
            <a:endParaRPr lang="en-US" b="0" baseline="0" dirty="0"/>
          </a:p>
          <a:p>
            <a:pPr marL="241653" indent="-241653" defTabSz="483306">
              <a:buFont typeface="+mj-lt"/>
              <a:buAutoNum type="arabicPeriod"/>
              <a:defRPr/>
            </a:pPr>
            <a:r>
              <a:rPr lang="en-US" b="1" i="0" baseline="0" dirty="0"/>
              <a:t>Total on-duty time for the previous eight days.    66.75 hours</a:t>
            </a:r>
          </a:p>
          <a:p>
            <a:pPr defTabSz="483306">
              <a:defRPr/>
            </a:pPr>
            <a:endParaRPr lang="en-US" b="0" i="0" baseline="0" dirty="0"/>
          </a:p>
          <a:p>
            <a:pPr defTabSz="483306">
              <a:defRPr/>
            </a:pPr>
            <a:r>
              <a:rPr lang="en-US" b="0" i="0" baseline="0" dirty="0"/>
              <a:t>To answer question #2, we first need to calculate the total on-duty time for the previous seven days.  The total on-duty time for the previous seven days (6/09 through 6/15) is 59.5 hours.  To determine the total time available to work tomorrow before the 70-hour limit is reached, subtract 59.5 from 70.</a:t>
            </a:r>
          </a:p>
          <a:p>
            <a:endParaRPr lang="en-US" b="0" baseline="0" dirty="0"/>
          </a:p>
          <a:p>
            <a:endParaRPr lang="en-US" b="1" i="0" baseline="0" dirty="0"/>
          </a:p>
          <a:p>
            <a:r>
              <a:rPr lang="en-US" b="1" i="0" baseline="0" dirty="0"/>
              <a:t>2.  Total time available to work tomorrow before you cannot drive the motorcoach.    10.5 hours.</a:t>
            </a:r>
          </a:p>
          <a:p>
            <a:endParaRPr lang="en-US" b="0" baseline="0" dirty="0"/>
          </a:p>
          <a:p>
            <a:r>
              <a:rPr lang="en-US" b="0" baseline="0" dirty="0"/>
              <a:t>Question #3 actually cannot be definitively answered.  If you limited your thinking to violations of the 70/8 rule when answering the question, the answer would be no.  There are no violations of the 70/8 rule. However, if you looked more closely at the data, there does appear to be a violation of the 10-hour rule on 6/13.  On that day, the driving time is listed as 12.5 – even if you were to assume a two-hour special driving condition exception was used, there would still be a violation.  However, since we don</a:t>
            </a:r>
            <a:r>
              <a:rPr lang="fr-FR" b="0" baseline="0" dirty="0"/>
              <a:t>’</a:t>
            </a:r>
            <a:r>
              <a:rPr lang="en-US" b="0" baseline="0" dirty="0"/>
              <a:t>t have the actual log, we can</a:t>
            </a:r>
            <a:r>
              <a:rPr lang="fr-FR" b="0" baseline="0" dirty="0"/>
              <a:t>’</a:t>
            </a:r>
            <a:r>
              <a:rPr lang="en-US" b="0" baseline="0" dirty="0"/>
              <a:t>t be certain.  It would have been possible to have 8 consecutive hours off during the 24 hour period and in the middle of some of the logged driving.  </a:t>
            </a:r>
          </a:p>
          <a:p>
            <a:pPr marL="241653" indent="-241653">
              <a:buAutoNum type="arabicPeriod"/>
            </a:pPr>
            <a:endParaRPr lang="en-US" b="0" i="0" baseline="0" dirty="0"/>
          </a:p>
          <a:p>
            <a:r>
              <a:rPr lang="en-US" b="1" i="0" baseline="0" dirty="0"/>
              <a:t>3.  Were there any violations of the hours of service rules?    No violations of the 70/8 rule.  Possible 10 hour violation on 6/13, but would need to see the actual log to verify.</a:t>
            </a:r>
            <a:endParaRPr lang="en-US" b="1" dirty="0"/>
          </a:p>
        </p:txBody>
      </p:sp>
      <p:sp>
        <p:nvSpPr>
          <p:cNvPr id="4" name="Slide Number Placeholder 3"/>
          <p:cNvSpPr>
            <a:spLocks noGrp="1"/>
          </p:cNvSpPr>
          <p:nvPr>
            <p:ph type="sldNum" sz="quarter" idx="10"/>
          </p:nvPr>
        </p:nvSpPr>
        <p:spPr/>
        <p:txBody>
          <a:bodyPr/>
          <a:lstStyle/>
          <a:p>
            <a:fld id="{07941FB7-0E8D-4544-BE98-3A67F340950C}" type="slidenum">
              <a:rPr lang="en-US" smtClean="0"/>
              <a:t>66</a:t>
            </a:fld>
            <a:endParaRPr lang="en-US"/>
          </a:p>
        </p:txBody>
      </p:sp>
    </p:spTree>
    <p:extLst>
      <p:ext uri="{BB962C8B-B14F-4D97-AF65-F5344CB8AC3E}">
        <p14:creationId xmlns:p14="http://schemas.microsoft.com/office/powerpoint/2010/main" val="55756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Federal Motor Carrier Safety Regulations which are applicable to all types and instances of commercial vehicle operations,</a:t>
            </a:r>
            <a:r>
              <a:rPr lang="en-US" baseline="0" dirty="0"/>
              <a:t> such as regulations pertaining to CDLs, drug and alcohol testing and use, and hazardous material.</a:t>
            </a:r>
            <a:r>
              <a:rPr lang="en-US" dirty="0"/>
              <a:t>  However, there is some variability in the applicability of other FMCSRs</a:t>
            </a:r>
            <a:r>
              <a:rPr lang="en-US" baseline="0" dirty="0"/>
              <a:t> depending largely on what type of operation is being conducted (for-hire or private) and whether the operation is occurring within a single state (intrastate) or between states (interstate). </a:t>
            </a:r>
            <a:r>
              <a:rPr lang="en-US" dirty="0"/>
              <a:t>When applicable, FMCSRs are generally directed toward motor carriers (transportation companies), commercial vehicle</a:t>
            </a:r>
            <a:r>
              <a:rPr lang="en-US" baseline="0" dirty="0"/>
              <a:t> </a:t>
            </a:r>
            <a:r>
              <a:rPr lang="en-US" dirty="0"/>
              <a:t>drivers, or both.  </a:t>
            </a:r>
          </a:p>
          <a:p>
            <a:endParaRPr lang="en-US" dirty="0"/>
          </a:p>
          <a:p>
            <a:r>
              <a:rPr lang="en-US" dirty="0"/>
              <a:t>For </a:t>
            </a:r>
            <a:r>
              <a:rPr lang="en-US" baseline="0" dirty="0"/>
              <a:t>transportation conducted entirely within a single state that does not cross state lines and does not continue or originate a trip to/from out-of-state, the movement would be considered intrastate, and thus not subject to the FMCSRs.  However, in instances where the FMCSRs are not directly applicable – such as an intrastate operation - they may still in fact be indirectly applicable.  When FMCSRs do not apply due to the nature of the transportation, each state is responsible for, and has developed, their own carrier and driver safety regulations. In many cases, states have simply chosen to adopt the Federal Motor Carrier Safety Regulations, in part or in whole, as their intrastate safety regulations.</a:t>
            </a:r>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7</a:t>
            </a:fld>
            <a:endParaRPr lang="en-US"/>
          </a:p>
        </p:txBody>
      </p:sp>
    </p:spTree>
    <p:extLst>
      <p:ext uri="{BB962C8B-B14F-4D97-AF65-F5344CB8AC3E}">
        <p14:creationId xmlns:p14="http://schemas.microsoft.com/office/powerpoint/2010/main" val="389759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we’ll mainly discuss driver responsibilities in this curriculum, now is a good time to briefly review</a:t>
            </a:r>
            <a:r>
              <a:rPr lang="en-US" baseline="0" dirty="0"/>
              <a:t> regulations and the employer</a:t>
            </a:r>
            <a:r>
              <a:rPr lang="en-US" dirty="0"/>
              <a:t>.  Companies who operate commercial vehicles are bound by the same safety regulations as</a:t>
            </a:r>
            <a:r>
              <a:rPr lang="en-US" baseline="0" dirty="0"/>
              <a:t> drivers.  In fact, there are additional regulations for the employer.  Not only must they be familiar with the driver regulations, but they also must oversee compliance with them in most cases.  </a:t>
            </a:r>
          </a:p>
          <a:p>
            <a:endParaRPr lang="en-US" baseline="0" dirty="0"/>
          </a:p>
          <a:p>
            <a:r>
              <a:rPr lang="en-US" baseline="0" dirty="0"/>
              <a:t>Carriers must maintain a significant amount of liability insurance in the event there are injury incidents involving the operation of one of their commercial vehicles.  They must ensure that any driver operating one of their commercial vehicles is properly qualified at the time of hire and remains properly qualified while driving a commercial vehicle for the company.  Carriers must understand the hours of service limitations for commercial drivers - they may not dispatch a driver on a trip when they know driver is, or will be, in violation of these hours of service limitations.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8</a:t>
            </a:fld>
            <a:endParaRPr lang="en-US"/>
          </a:p>
        </p:txBody>
      </p:sp>
    </p:spTree>
    <p:extLst>
      <p:ext uri="{BB962C8B-B14F-4D97-AF65-F5344CB8AC3E}">
        <p14:creationId xmlns:p14="http://schemas.microsoft.com/office/powerpoint/2010/main" val="130441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must implement and oversee vehicle inspection, maintenance, and repair processes</a:t>
            </a:r>
            <a:r>
              <a:rPr lang="en-US" baseline="0" dirty="0"/>
              <a:t> - </a:t>
            </a:r>
            <a:r>
              <a:rPr lang="en-US" dirty="0"/>
              <a:t>many of which are specified in the safety regulations.  There are also specific safety standards that each commercial vehicle must meet.</a:t>
            </a:r>
            <a:r>
              <a:rPr lang="en-US" baseline="0" dirty="0"/>
              <a:t>  While initial compliance with these standards is certified by the vehicle manufacturer, it is up to the carrier to ensure that vehicles continue to meet certain safety standards.</a:t>
            </a:r>
            <a:r>
              <a:rPr lang="en-US" dirty="0"/>
              <a:t> </a:t>
            </a:r>
          </a:p>
          <a:p>
            <a:endParaRPr lang="en-US" dirty="0"/>
          </a:p>
          <a:p>
            <a:pPr defTabSz="483306">
              <a:defRPr/>
            </a:pPr>
            <a:r>
              <a:rPr lang="en-US" dirty="0"/>
              <a:t>Finally, employers are required to develop policies and systematic practices to ensure compliance with all of the safety standards and regulations.  This means that they must maintain specific documentation to show that they are maintaining compliance;</a:t>
            </a:r>
            <a:r>
              <a:rPr lang="en-US" baseline="0" dirty="0"/>
              <a:t> and, as you might guess, this translates into documentation requirements of employees’ activities, including drivers.  Drivers should understand that much of the documentation required by their employers is actually required to comply with the employer’s responsibility in meeting safety regulations.</a:t>
            </a:r>
          </a:p>
          <a:p>
            <a:pPr defTabSz="483306">
              <a:defRPr/>
            </a:pPr>
            <a:endParaRPr lang="en-US" dirty="0"/>
          </a:p>
          <a:p>
            <a:endParaRPr lang="en-US" dirty="0"/>
          </a:p>
        </p:txBody>
      </p:sp>
      <p:sp>
        <p:nvSpPr>
          <p:cNvPr id="4" name="Slide Number Placeholder 3"/>
          <p:cNvSpPr>
            <a:spLocks noGrp="1"/>
          </p:cNvSpPr>
          <p:nvPr>
            <p:ph type="sldNum" sz="quarter" idx="10"/>
          </p:nvPr>
        </p:nvSpPr>
        <p:spPr/>
        <p:txBody>
          <a:bodyPr/>
          <a:lstStyle/>
          <a:p>
            <a:fld id="{749ABBB2-C8C2-D44C-8FE6-1ED21E91C77B}" type="slidenum">
              <a:rPr lang="en-US" smtClean="0"/>
              <a:t>9</a:t>
            </a:fld>
            <a:endParaRPr lang="en-US"/>
          </a:p>
        </p:txBody>
      </p:sp>
    </p:spTree>
    <p:extLst>
      <p:ext uri="{BB962C8B-B14F-4D97-AF65-F5344CB8AC3E}">
        <p14:creationId xmlns:p14="http://schemas.microsoft.com/office/powerpoint/2010/main" val="169277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181537-2752-234E-B201-58C83673AA64}"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4750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276F5-50FE-2347-A66F-671E0C028A17}"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90859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5ADB6-B4D4-3C4A-ABDE-A798716F0427}"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408204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489B7C5-ECC9-8B42-8DFC-C98278FB2F79}" type="slidenum">
              <a:rPr lang="en-US"/>
              <a:pPr/>
              <a:t>‹#›</a:t>
            </a:fld>
            <a:endParaRPr lang="en-US"/>
          </a:p>
        </p:txBody>
      </p:sp>
    </p:spTree>
    <p:extLst>
      <p:ext uri="{BB962C8B-B14F-4D97-AF65-F5344CB8AC3E}">
        <p14:creationId xmlns:p14="http://schemas.microsoft.com/office/powerpoint/2010/main" val="322722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000"/>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13F975-7744-F34C-822B-E2DEEBB6655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08266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0B26A-E70D-E342-AF67-367023753969}"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0532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DCE15C-654D-BC4D-983C-96F39BA1A576}"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0474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403262-4209-B047-87B0-1E2D1C4E0849}"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3620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E28210-C8DB-4E41-8AC1-48D786C99791}"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2978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F648D-F8A9-F746-8651-581A99C2C63E}"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5923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BFA855-C78D-7A47-A0B6-7A51821DCA2B}"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90254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644A2-20B9-8045-9856-07E12DE0C55A}"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44315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5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B6D3-C5F2-BB42-AAEB-FAFB5FC4407C}"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1BCE6-4945-0C4B-BAD9-B14605778938}" type="slidenum">
              <a:rPr lang="en-US" smtClean="0"/>
              <a:t>‹#›</a:t>
            </a:fld>
            <a:endParaRPr lang="en-US"/>
          </a:p>
        </p:txBody>
      </p:sp>
    </p:spTree>
    <p:extLst>
      <p:ext uri="{BB962C8B-B14F-4D97-AF65-F5344CB8AC3E}">
        <p14:creationId xmlns:p14="http://schemas.microsoft.com/office/powerpoint/2010/main" val="87263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2635"/>
            <a:ext cx="8229600" cy="1520951"/>
          </a:xfrm>
          <a:solidFill>
            <a:schemeClr val="tx1">
              <a:lumMod val="65000"/>
              <a:lumOff val="35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a:lstStyle/>
          <a:p>
            <a:r>
              <a:rPr lang="en-US" dirty="0"/>
              <a:t>REGULATORY OVERVIEW &amp;</a:t>
            </a:r>
            <a:br>
              <a:rPr lang="en-US" dirty="0"/>
            </a:br>
            <a:r>
              <a:rPr lang="en-US" dirty="0"/>
              <a:t>KEY REQUIREMENTS</a:t>
            </a:r>
          </a:p>
        </p:txBody>
      </p:sp>
      <p:pic>
        <p:nvPicPr>
          <p:cNvPr id="8" name="Picture 7" descr="Picture of a heart monitor." title="Picture of heart monitor"/>
          <p:cNvPicPr/>
          <p:nvPr/>
        </p:nvPicPr>
        <p:blipFill>
          <a:blip r:embed="rId3"/>
          <a:stretch>
            <a:fillRect/>
          </a:stretch>
        </p:blipFill>
        <p:spPr>
          <a:xfrm>
            <a:off x="702023" y="3114863"/>
            <a:ext cx="2323767" cy="1944308"/>
          </a:xfrm>
          <a:prstGeom prst="rect">
            <a:avLst/>
          </a:prstGeom>
        </p:spPr>
      </p:pic>
      <p:pic>
        <p:nvPicPr>
          <p:cNvPr id="11" name="Picture 10" descr="This table showcases the Safety Management Cycle and its 6 steps. It also includes a picture of a clcok and heart monitor." title="Safety Management Cycle"/>
          <p:cNvPicPr/>
          <p:nvPr/>
        </p:nvPicPr>
        <p:blipFill>
          <a:blip r:embed="rId4">
            <a:extLst>
              <a:ext uri="{28A0092B-C50C-407E-A947-70E740481C1C}">
                <a14:useLocalDpi xmlns:a14="http://schemas.microsoft.com/office/drawing/2010/main" val="0"/>
              </a:ext>
            </a:extLst>
          </a:blip>
          <a:srcRect/>
          <a:stretch>
            <a:fillRect/>
          </a:stretch>
        </p:blipFill>
        <p:spPr bwMode="auto">
          <a:xfrm>
            <a:off x="3185949" y="2895344"/>
            <a:ext cx="2818590" cy="2404351"/>
          </a:xfrm>
          <a:prstGeom prst="rect">
            <a:avLst/>
          </a:prstGeom>
          <a:noFill/>
          <a:ln w="12700">
            <a:solidFill>
              <a:schemeClr val="accent6"/>
            </a:solidFill>
          </a:ln>
        </p:spPr>
      </p:pic>
      <p:pic>
        <p:nvPicPr>
          <p:cNvPr id="12" name="Picture 11" descr="Picture of clock" title="Picture of clock"/>
          <p:cNvPicPr/>
          <p:nvPr/>
        </p:nvPicPr>
        <p:blipFill>
          <a:blip r:embed="rId5"/>
          <a:stretch>
            <a:fillRect/>
          </a:stretch>
        </p:blipFill>
        <p:spPr>
          <a:xfrm>
            <a:off x="6349456" y="3114863"/>
            <a:ext cx="1949167" cy="1944308"/>
          </a:xfrm>
          <a:prstGeom prst="rect">
            <a:avLst/>
          </a:prstGeom>
        </p:spPr>
      </p:pic>
    </p:spTree>
    <p:extLst>
      <p:ext uri="{BB962C8B-B14F-4D97-AF65-F5344CB8AC3E}">
        <p14:creationId xmlns:p14="http://schemas.microsoft.com/office/powerpoint/2010/main" val="366969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656806"/>
            <a:ext cx="7772400" cy="1500187"/>
          </a:xfrm>
        </p:spPr>
        <p:txBody>
          <a:bodyPr>
            <a:normAutofit/>
          </a:bodyPr>
          <a:lstStyle/>
          <a:p>
            <a:r>
              <a:rPr lang="en-US" sz="2400" dirty="0"/>
              <a:t>Regulatory Overview &amp; Key Requirements: Lesson 2</a:t>
            </a:r>
          </a:p>
        </p:txBody>
      </p:sp>
      <p:sp>
        <p:nvSpPr>
          <p:cNvPr id="4" name="Title 3"/>
          <p:cNvSpPr>
            <a:spLocks noGrp="1"/>
          </p:cNvSpPr>
          <p:nvPr>
            <p:ph type="title"/>
          </p:nvPr>
        </p:nvSpPr>
        <p:spPr>
          <a:xfrm>
            <a:off x="722313" y="5087937"/>
            <a:ext cx="7772400" cy="1362075"/>
          </a:xfrm>
        </p:spPr>
        <p:txBody>
          <a:bodyPr/>
          <a:lstStyle/>
          <a:p>
            <a:r>
              <a:rPr lang="en-US" dirty="0"/>
              <a:t>Driver qualifications &amp; responsibilities</a:t>
            </a:r>
          </a:p>
        </p:txBody>
      </p:sp>
    </p:spTree>
    <p:extLst>
      <p:ext uri="{BB962C8B-B14F-4D97-AF65-F5344CB8AC3E}">
        <p14:creationId xmlns:p14="http://schemas.microsoft.com/office/powerpoint/2010/main" val="40123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325562"/>
          </a:xfrm>
        </p:spPr>
        <p:txBody>
          <a:bodyPr>
            <a:noAutofit/>
          </a:bodyPr>
          <a:lstStyle/>
          <a:p>
            <a:r>
              <a:rPr lang="en-US" dirty="0"/>
              <a:t>Minimum Driver Qualifications</a:t>
            </a:r>
          </a:p>
        </p:txBody>
      </p:sp>
      <p:graphicFrame>
        <p:nvGraphicFramePr>
          <p:cNvPr id="3" name="Table 2" descr="Federal regulations for commercial vehicle drivers in interstate operations include: &#10;&#10;Minimum age of 21 years old&#10;&#10;Ability to read and speak the English language sufficiently to converse with the general public, understand traffic signs and signals, and interact with officials (enforcement) &#10;&#10;Be capable of making entries on reports and records (completing functions and paperwork required by regulation).  &#10;" title="Minimum Driver Qualifications "/>
          <p:cNvGraphicFramePr>
            <a:graphicFrameLocks noGrp="1"/>
          </p:cNvGraphicFramePr>
          <p:nvPr>
            <p:extLst>
              <p:ext uri="{D42A27DB-BD31-4B8C-83A1-F6EECF244321}">
                <p14:modId xmlns:p14="http://schemas.microsoft.com/office/powerpoint/2010/main" val="939112206"/>
              </p:ext>
            </p:extLst>
          </p:nvPr>
        </p:nvGraphicFramePr>
        <p:xfrm>
          <a:off x="372534" y="1580444"/>
          <a:ext cx="8489244" cy="4263248"/>
        </p:xfrm>
        <a:graphic>
          <a:graphicData uri="http://schemas.openxmlformats.org/drawingml/2006/table">
            <a:tbl>
              <a:tblPr firstRow="1" bandRow="1">
                <a:tableStyleId>{0E3FDE45-AF77-4B5C-9715-49D594BDF05E}</a:tableStyleId>
              </a:tblPr>
              <a:tblGrid>
                <a:gridCol w="2325981">
                  <a:extLst>
                    <a:ext uri="{9D8B030D-6E8A-4147-A177-3AD203B41FA5}">
                      <a16:colId xmlns:a16="http://schemas.microsoft.com/office/drawing/2014/main" val="20000"/>
                    </a:ext>
                  </a:extLst>
                </a:gridCol>
                <a:gridCol w="6163263">
                  <a:extLst>
                    <a:ext uri="{9D8B030D-6E8A-4147-A177-3AD203B41FA5}">
                      <a16:colId xmlns:a16="http://schemas.microsoft.com/office/drawing/2014/main" val="20001"/>
                    </a:ext>
                  </a:extLst>
                </a:gridCol>
              </a:tblGrid>
              <a:tr h="758048">
                <a:tc>
                  <a:txBody>
                    <a:bodyPr/>
                    <a:lstStyle/>
                    <a:p>
                      <a:pPr algn="l"/>
                      <a:r>
                        <a:rPr lang="en-US" sz="2800" dirty="0"/>
                        <a:t>Age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21 years old</a:t>
                      </a:r>
                    </a:p>
                  </a:txBody>
                  <a:tcPr anchor="ctr"/>
                </a:tc>
                <a:extLst>
                  <a:ext uri="{0D108BD9-81ED-4DB2-BD59-A6C34878D82A}">
                    <a16:rowId xmlns:a16="http://schemas.microsoft.com/office/drawing/2014/main" val="10000"/>
                  </a:ext>
                </a:extLst>
              </a:tr>
              <a:tr h="3475286">
                <a:tc>
                  <a:txBody>
                    <a:bodyPr/>
                    <a:lstStyle/>
                    <a:p>
                      <a:pPr algn="l"/>
                      <a:r>
                        <a:rPr lang="en-US" sz="2800" dirty="0"/>
                        <a:t>Comprehend, Converse,</a:t>
                      </a:r>
                    </a:p>
                    <a:p>
                      <a:pPr algn="l"/>
                      <a:r>
                        <a:rPr lang="en-US" sz="2800" dirty="0"/>
                        <a:t>Complete</a:t>
                      </a:r>
                    </a:p>
                  </a:txBody>
                  <a:tcPr anchor="ctr">
                    <a:solidFill>
                      <a:schemeClr val="bg1">
                        <a:lumMod val="95000"/>
                      </a:schemeClr>
                    </a:solidFill>
                  </a:tcPr>
                </a:tc>
                <a:tc>
                  <a:txBody>
                    <a:bodyPr/>
                    <a:lstStyle/>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Able to read and speak English sufficiently to converse with the general public;</a:t>
                      </a:r>
                    </a:p>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Understand traffic signs and signals in English;</a:t>
                      </a:r>
                    </a:p>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Respond to official inquiries;</a:t>
                      </a:r>
                    </a:p>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Able to complete required functions &amp; paperwork</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7171" name="Rectangle 3" title="Ignore"/>
          <p:cNvSpPr>
            <a:spLocks noGrp="1" noChangeArrowheads="1"/>
          </p:cNvSpPr>
          <p:nvPr>
            <p:ph type="body" idx="1"/>
          </p:nvPr>
        </p:nvSpPr>
        <p:spPr>
          <a:xfrm>
            <a:off x="344312" y="5083834"/>
            <a:ext cx="8229600" cy="3920996"/>
          </a:xfrm>
        </p:spPr>
        <p:txBody>
          <a:bodyPr>
            <a:normAutofit/>
          </a:bodyPr>
          <a:lstStyle/>
          <a:p>
            <a:endParaRPr lang="en-US" dirty="0"/>
          </a:p>
          <a:p>
            <a:endParaRPr lang="en-US" dirty="0"/>
          </a:p>
        </p:txBody>
      </p:sp>
    </p:spTree>
    <p:extLst>
      <p:ext uri="{BB962C8B-B14F-4D97-AF65-F5344CB8AC3E}">
        <p14:creationId xmlns:p14="http://schemas.microsoft.com/office/powerpoint/2010/main" val="69370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325562"/>
          </a:xfrm>
        </p:spPr>
        <p:txBody>
          <a:bodyPr>
            <a:noAutofit/>
          </a:bodyPr>
          <a:lstStyle/>
          <a:p>
            <a:r>
              <a:rPr lang="en-US" dirty="0"/>
              <a:t>Minimum Driver Qualifications</a:t>
            </a:r>
          </a:p>
        </p:txBody>
      </p:sp>
      <p:graphicFrame>
        <p:nvGraphicFramePr>
          <p:cNvPr id="3" name="Table 2" descr="Additional qualifications include:&#10;Can, by reason of experience, training, or both, safely operate the type of commercial motor vehicle he/she drives;&#10;Is physically qualified to drive a commercial motor vehicle as evidenced by a valid medical examiner's certificate;&#10;Has a state-issued, currently valid, and properly endorsed commercial driver’s license;&#10;Has provided carrier with information on moving violations; and&#10;Is not currently disqualified due to conviction of specified driving-related violations (391.15)&#10;" title="Minimum Driver Qualifications "/>
          <p:cNvGraphicFramePr>
            <a:graphicFrameLocks noGrp="1"/>
          </p:cNvGraphicFramePr>
          <p:nvPr>
            <p:extLst>
              <p:ext uri="{D42A27DB-BD31-4B8C-83A1-F6EECF244321}">
                <p14:modId xmlns:p14="http://schemas.microsoft.com/office/powerpoint/2010/main" val="3235493304"/>
              </p:ext>
            </p:extLst>
          </p:nvPr>
        </p:nvGraphicFramePr>
        <p:xfrm>
          <a:off x="372534" y="1580444"/>
          <a:ext cx="8489244" cy="4553939"/>
        </p:xfrm>
        <a:graphic>
          <a:graphicData uri="http://schemas.openxmlformats.org/drawingml/2006/table">
            <a:tbl>
              <a:tblPr bandRow="1">
                <a:tableStyleId>{0E3FDE45-AF77-4B5C-9715-49D594BDF05E}</a:tableStyleId>
              </a:tblPr>
              <a:tblGrid>
                <a:gridCol w="2548466">
                  <a:extLst>
                    <a:ext uri="{9D8B030D-6E8A-4147-A177-3AD203B41FA5}">
                      <a16:colId xmlns:a16="http://schemas.microsoft.com/office/drawing/2014/main" val="20000"/>
                    </a:ext>
                  </a:extLst>
                </a:gridCol>
                <a:gridCol w="5940778">
                  <a:extLst>
                    <a:ext uri="{9D8B030D-6E8A-4147-A177-3AD203B41FA5}">
                      <a16:colId xmlns:a16="http://schemas.microsoft.com/office/drawing/2014/main" val="20001"/>
                    </a:ext>
                  </a:extLst>
                </a:gridCol>
              </a:tblGrid>
              <a:tr h="1171223">
                <a:tc>
                  <a:txBody>
                    <a:bodyPr/>
                    <a:lstStyle/>
                    <a:p>
                      <a:pPr algn="l"/>
                      <a:r>
                        <a:rPr lang="en-US" sz="2800" dirty="0"/>
                        <a:t>Skills</a:t>
                      </a:r>
                    </a:p>
                  </a:txBody>
                  <a:tcPr anchor="ctr"/>
                </a:tc>
                <a:tc>
                  <a:txBody>
                    <a:bodyPr/>
                    <a:lstStyle/>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Can safely operate CMV;</a:t>
                      </a:r>
                    </a:p>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Successful completion of road test</a:t>
                      </a:r>
                    </a:p>
                  </a:txBody>
                  <a:tcPr anchor="ctr"/>
                </a:tc>
                <a:extLst>
                  <a:ext uri="{0D108BD9-81ED-4DB2-BD59-A6C34878D82A}">
                    <a16:rowId xmlns:a16="http://schemas.microsoft.com/office/drawing/2014/main" val="10000"/>
                  </a:ext>
                </a:extLst>
              </a:tr>
              <a:tr h="1157676">
                <a:tc>
                  <a:txBody>
                    <a:bodyPr/>
                    <a:lstStyle/>
                    <a:p>
                      <a:pPr algn="l"/>
                      <a:r>
                        <a:rPr lang="en-US" sz="2800" dirty="0"/>
                        <a:t>Certifications</a:t>
                      </a:r>
                    </a:p>
                  </a:txBody>
                  <a:tcPr anchor="ctr"/>
                </a:tc>
                <a:tc>
                  <a:txBody>
                    <a:bodyPr/>
                    <a:lstStyle/>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Physically qualified (DOT medical);</a:t>
                      </a:r>
                    </a:p>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Valid</a:t>
                      </a:r>
                      <a:r>
                        <a:rPr lang="en-US" sz="2800" baseline="0" dirty="0"/>
                        <a:t> &amp;</a:t>
                      </a:r>
                      <a:r>
                        <a:rPr lang="en-US" sz="2800" dirty="0"/>
                        <a:t> properly endorsed CDL</a:t>
                      </a:r>
                    </a:p>
                  </a:txBody>
                  <a:tcPr anchor="ctr"/>
                </a:tc>
                <a:extLst>
                  <a:ext uri="{0D108BD9-81ED-4DB2-BD59-A6C34878D82A}">
                    <a16:rowId xmlns:a16="http://schemas.microsoft.com/office/drawing/2014/main" val="10001"/>
                  </a:ext>
                </a:extLst>
              </a:tr>
              <a:tr h="1932657">
                <a:tc>
                  <a:txBody>
                    <a:bodyPr/>
                    <a:lstStyle/>
                    <a:p>
                      <a:pPr algn="l"/>
                      <a:r>
                        <a:rPr lang="en-US" sz="2800" dirty="0"/>
                        <a:t>Driving History</a:t>
                      </a:r>
                    </a:p>
                  </a:txBody>
                  <a:tcPr anchor="ctr">
                    <a:solidFill>
                      <a:schemeClr val="bg1">
                        <a:lumMod val="95000"/>
                      </a:schemeClr>
                    </a:solidFill>
                  </a:tcPr>
                </a:tc>
                <a:tc>
                  <a:txBody>
                    <a:bodyPr/>
                    <a:lstStyle/>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t>Furnishes carrier with list of moving</a:t>
                      </a:r>
                      <a:r>
                        <a:rPr lang="en-US" sz="2800" baseline="0" dirty="0"/>
                        <a:t> violations</a:t>
                      </a:r>
                    </a:p>
                    <a:p>
                      <a:pPr marL="514350" marR="0" indent="-514350" algn="l" defTabSz="457200" rtl="0" eaLnBrk="1" fontAlgn="auto" latinLnBrk="0" hangingPunct="1">
                        <a:lnSpc>
                          <a:spcPct val="100000"/>
                        </a:lnSpc>
                        <a:spcBef>
                          <a:spcPts val="0"/>
                        </a:spcBef>
                        <a:spcAft>
                          <a:spcPts val="0"/>
                        </a:spcAft>
                        <a:buClrTx/>
                        <a:buSzTx/>
                        <a:buFont typeface="+mj-lt"/>
                        <a:buAutoNum type="arabicPeriod"/>
                        <a:tabLst/>
                        <a:defRPr/>
                      </a:pPr>
                      <a:r>
                        <a:rPr lang="en-US" sz="2800" baseline="0" dirty="0"/>
                        <a:t>Has not been disqualified by reason of specified driving-related convictions</a:t>
                      </a:r>
                      <a:endParaRPr lang="en-US" sz="2800" dirty="0"/>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7171" name="Rectangle 3" title="Ignore "/>
          <p:cNvSpPr>
            <a:spLocks noGrp="1" noChangeArrowheads="1"/>
          </p:cNvSpPr>
          <p:nvPr>
            <p:ph type="body" idx="1"/>
          </p:nvPr>
        </p:nvSpPr>
        <p:spPr>
          <a:xfrm>
            <a:off x="344312" y="5083834"/>
            <a:ext cx="8229600" cy="3920996"/>
          </a:xfrm>
        </p:spPr>
        <p:txBody>
          <a:bodyPr>
            <a:normAutofit/>
          </a:bodyPr>
          <a:lstStyle/>
          <a:p>
            <a:endParaRPr lang="en-US" dirty="0"/>
          </a:p>
          <a:p>
            <a:endParaRPr lang="en-US" dirty="0"/>
          </a:p>
        </p:txBody>
      </p:sp>
    </p:spTree>
    <p:extLst>
      <p:ext uri="{BB962C8B-B14F-4D97-AF65-F5344CB8AC3E}">
        <p14:creationId xmlns:p14="http://schemas.microsoft.com/office/powerpoint/2010/main" val="162225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Disqualifying Offenses</a:t>
            </a:r>
          </a:p>
        </p:txBody>
      </p:sp>
      <p:sp>
        <p:nvSpPr>
          <p:cNvPr id="3" name="Content Placeholder 2"/>
          <p:cNvSpPr>
            <a:spLocks noGrp="1"/>
          </p:cNvSpPr>
          <p:nvPr>
            <p:ph idx="1"/>
          </p:nvPr>
        </p:nvSpPr>
        <p:spPr>
          <a:xfrm>
            <a:off x="457200" y="1276528"/>
            <a:ext cx="8229600" cy="4311472"/>
          </a:xfrm>
        </p:spPr>
        <p:txBody>
          <a:bodyPr/>
          <a:lstStyle/>
          <a:p>
            <a:pPr marL="0" indent="0">
              <a:buNone/>
            </a:pPr>
            <a:r>
              <a:rPr lang="en-US" dirty="0"/>
              <a:t>Period of disqualification depends on the violation.  Major offenses include:</a:t>
            </a:r>
          </a:p>
          <a:p>
            <a:pPr lvl="1"/>
            <a:r>
              <a:rPr lang="en-US" dirty="0"/>
              <a:t>Suspended/revoked/withdrawn drivers license</a:t>
            </a:r>
          </a:p>
          <a:p>
            <a:pPr lvl="1"/>
            <a:r>
              <a:rPr lang="en-US" dirty="0"/>
              <a:t>DUI: alcohol or drugs</a:t>
            </a:r>
          </a:p>
          <a:p>
            <a:pPr lvl="1"/>
            <a:r>
              <a:rPr lang="en-US" dirty="0"/>
              <a:t>Violating railroad crossing regulations</a:t>
            </a:r>
          </a:p>
          <a:p>
            <a:pPr lvl="1"/>
            <a:r>
              <a:rPr lang="en-US" dirty="0"/>
              <a:t>Violating out-of-service orders</a:t>
            </a:r>
          </a:p>
          <a:p>
            <a:pPr lvl="1"/>
            <a:r>
              <a:rPr lang="en-US" dirty="0"/>
              <a:t>Conviction of certain criminal offenses</a:t>
            </a:r>
          </a:p>
          <a:p>
            <a:pPr marL="457200" lvl="1" indent="0">
              <a:buNone/>
            </a:pPr>
            <a:endParaRPr lang="en-US" dirty="0"/>
          </a:p>
        </p:txBody>
      </p:sp>
      <p:sp>
        <p:nvSpPr>
          <p:cNvPr id="5" name="Rectangle 4"/>
          <p:cNvSpPr/>
          <p:nvPr/>
        </p:nvSpPr>
        <p:spPr>
          <a:xfrm>
            <a:off x="930802" y="5344124"/>
            <a:ext cx="7351889" cy="95410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7200" indent="-457200">
              <a:buFont typeface="Lucida Grande"/>
              <a:buChar char="-"/>
            </a:pPr>
            <a:r>
              <a:rPr lang="en-US" sz="2800" dirty="0"/>
              <a:t>Violation of texting/handheld cellular phone regulations</a:t>
            </a:r>
          </a:p>
        </p:txBody>
      </p:sp>
    </p:spTree>
    <p:extLst>
      <p:ext uri="{BB962C8B-B14F-4D97-AF65-F5344CB8AC3E}">
        <p14:creationId xmlns:p14="http://schemas.microsoft.com/office/powerpoint/2010/main" val="106166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Disqualifying Offenses</a:t>
            </a:r>
          </a:p>
        </p:txBody>
      </p:sp>
      <p:sp>
        <p:nvSpPr>
          <p:cNvPr id="3" name="Content Placeholder 2"/>
          <p:cNvSpPr>
            <a:spLocks noGrp="1"/>
          </p:cNvSpPr>
          <p:nvPr>
            <p:ph idx="1"/>
          </p:nvPr>
        </p:nvSpPr>
        <p:spPr>
          <a:xfrm>
            <a:off x="457200" y="1276528"/>
            <a:ext cx="8229600" cy="4156250"/>
          </a:xfrm>
        </p:spPr>
        <p:txBody>
          <a:bodyPr/>
          <a:lstStyle/>
          <a:p>
            <a:pPr marL="0" indent="0">
              <a:spcBef>
                <a:spcPts val="0"/>
              </a:spcBef>
              <a:buNone/>
            </a:pPr>
            <a:r>
              <a:rPr lang="en-US" dirty="0"/>
              <a:t>Serious moving violations can also lead to disqualification.  These include:</a:t>
            </a:r>
          </a:p>
          <a:p>
            <a:pPr lvl="1"/>
            <a:r>
              <a:rPr lang="en-US" dirty="0"/>
              <a:t>Excessive speeding (&gt;15 mph over speed limit)</a:t>
            </a:r>
          </a:p>
          <a:p>
            <a:pPr lvl="1"/>
            <a:r>
              <a:rPr lang="en-US" dirty="0"/>
              <a:t>Reckless driving</a:t>
            </a:r>
          </a:p>
          <a:p>
            <a:pPr lvl="1"/>
            <a:r>
              <a:rPr lang="en-US" dirty="0"/>
              <a:t>Improper/unsafe lane changes</a:t>
            </a:r>
          </a:p>
          <a:p>
            <a:pPr lvl="1"/>
            <a:r>
              <a:rPr lang="en-US" dirty="0"/>
              <a:t>Following too closely</a:t>
            </a:r>
          </a:p>
        </p:txBody>
      </p:sp>
      <p:sp>
        <p:nvSpPr>
          <p:cNvPr id="4" name="Rounded Rectangle 3"/>
          <p:cNvSpPr/>
          <p:nvPr/>
        </p:nvSpPr>
        <p:spPr>
          <a:xfrm>
            <a:off x="818444" y="5207000"/>
            <a:ext cx="7422445" cy="945445"/>
          </a:xfrm>
          <a:prstGeom prst="round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Disqualifying infractions can include those committed in personal, non-commercial vehicles</a:t>
            </a:r>
          </a:p>
        </p:txBody>
      </p:sp>
    </p:spTree>
    <p:extLst>
      <p:ext uri="{BB962C8B-B14F-4D97-AF65-F5344CB8AC3E}">
        <p14:creationId xmlns:p14="http://schemas.microsoft.com/office/powerpoint/2010/main" val="267652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457200" y="1473202"/>
            <a:ext cx="8229600" cy="3536244"/>
          </a:xfrm>
        </p:spPr>
        <p:txBody>
          <a:bodyPr/>
          <a:lstStyle/>
          <a:p>
            <a:r>
              <a:rPr lang="en-US" dirty="0"/>
              <a:t>Employers are required to obtain:</a:t>
            </a:r>
          </a:p>
          <a:p>
            <a:pPr lvl="1"/>
            <a:r>
              <a:rPr lang="en-US" dirty="0"/>
              <a:t>Specific information on Employment Application</a:t>
            </a:r>
          </a:p>
          <a:p>
            <a:pPr lvl="1"/>
            <a:r>
              <a:rPr lang="en-US" dirty="0"/>
              <a:t>Information from recent, previous DOT-regulated employers</a:t>
            </a:r>
          </a:p>
          <a:p>
            <a:pPr lvl="1"/>
            <a:r>
              <a:rPr lang="en-US" dirty="0"/>
              <a:t>Motor vehicle record (initial and annual)</a:t>
            </a:r>
          </a:p>
          <a:p>
            <a:pPr lvl="1"/>
            <a:r>
              <a:rPr lang="en-US" dirty="0"/>
              <a:t>Violation listing (annual)</a:t>
            </a:r>
          </a:p>
        </p:txBody>
      </p:sp>
      <p:sp>
        <p:nvSpPr>
          <p:cNvPr id="4" name="Rounded Rectangle 3"/>
          <p:cNvSpPr/>
          <p:nvPr/>
        </p:nvSpPr>
        <p:spPr>
          <a:xfrm>
            <a:off x="677333" y="5291667"/>
            <a:ext cx="7845777" cy="1255889"/>
          </a:xfrm>
          <a:prstGeom prst="roundRect">
            <a:avLst/>
          </a:prstGeom>
          <a:solidFill>
            <a:schemeClr val="bg2">
              <a:lumMod val="25000"/>
            </a:schemeClr>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Failure/refusal  to provide required information or consents/authorizations may prevent qualification</a:t>
            </a:r>
          </a:p>
        </p:txBody>
      </p:sp>
    </p:spTree>
    <p:extLst>
      <p:ext uri="{BB962C8B-B14F-4D97-AF65-F5344CB8AC3E}">
        <p14:creationId xmlns:p14="http://schemas.microsoft.com/office/powerpoint/2010/main" val="149292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Qualification</a:t>
            </a:r>
          </a:p>
        </p:txBody>
      </p:sp>
      <p:sp>
        <p:nvSpPr>
          <p:cNvPr id="3" name="Content Placeholder 2"/>
          <p:cNvSpPr>
            <a:spLocks noGrp="1"/>
          </p:cNvSpPr>
          <p:nvPr>
            <p:ph idx="1"/>
          </p:nvPr>
        </p:nvSpPr>
        <p:spPr>
          <a:xfrm>
            <a:off x="457200" y="1590863"/>
            <a:ext cx="6718852" cy="4525963"/>
          </a:xfrm>
        </p:spPr>
        <p:txBody>
          <a:bodyPr>
            <a:normAutofit/>
          </a:bodyPr>
          <a:lstStyle/>
          <a:p>
            <a:r>
              <a:rPr lang="en-US" dirty="0"/>
              <a:t>Pass examination by a DOT-certified medical examiner (minimum bi-annual)</a:t>
            </a:r>
          </a:p>
          <a:p>
            <a:endParaRPr lang="en-US" dirty="0"/>
          </a:p>
          <a:p>
            <a:r>
              <a:rPr lang="en-US" dirty="0"/>
              <a:t>Medical certificate issued with qualification expiration date </a:t>
            </a:r>
          </a:p>
          <a:p>
            <a:pPr lvl="1"/>
            <a:r>
              <a:rPr lang="en-US" dirty="0"/>
              <a:t>Must be updated with state driver license agency</a:t>
            </a:r>
          </a:p>
          <a:p>
            <a:pPr lvl="1"/>
            <a:r>
              <a:rPr lang="en-US" dirty="0"/>
              <a:t>Drivers must know and heed expiration</a:t>
            </a:r>
          </a:p>
        </p:txBody>
      </p:sp>
      <p:pic>
        <p:nvPicPr>
          <p:cNvPr id="4" name="Picture 3" title="Heart Monitor "/>
          <p:cNvPicPr>
            <a:picLocks noChangeAspect="1"/>
          </p:cNvPicPr>
          <p:nvPr/>
        </p:nvPicPr>
        <p:blipFill>
          <a:blip r:embed="rId3"/>
          <a:stretch>
            <a:fillRect/>
          </a:stretch>
        </p:blipFill>
        <p:spPr>
          <a:xfrm rot="19381550">
            <a:off x="6269111" y="1884413"/>
            <a:ext cx="2922089" cy="2693938"/>
          </a:xfrm>
          <a:prstGeom prst="rect">
            <a:avLst/>
          </a:prstGeom>
        </p:spPr>
      </p:pic>
    </p:spTree>
    <p:extLst>
      <p:ext uri="{BB962C8B-B14F-4D97-AF65-F5344CB8AC3E}">
        <p14:creationId xmlns:p14="http://schemas.microsoft.com/office/powerpoint/2010/main" val="81795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Qualification</a:t>
            </a:r>
          </a:p>
        </p:txBody>
      </p:sp>
      <p:sp>
        <p:nvSpPr>
          <p:cNvPr id="3" name="Content Placeholder 2"/>
          <p:cNvSpPr>
            <a:spLocks noGrp="1"/>
          </p:cNvSpPr>
          <p:nvPr>
            <p:ph idx="1"/>
          </p:nvPr>
        </p:nvSpPr>
        <p:spPr>
          <a:xfrm>
            <a:off x="457200" y="1436636"/>
            <a:ext cx="8229600" cy="4525963"/>
          </a:xfrm>
        </p:spPr>
        <p:txBody>
          <a:bodyPr>
            <a:normAutofit lnSpcReduction="10000"/>
          </a:bodyPr>
          <a:lstStyle/>
          <a:p>
            <a:r>
              <a:rPr lang="en-US" dirty="0"/>
              <a:t>Drivers must be truthful in providing historical health information and answering questions</a:t>
            </a:r>
          </a:p>
          <a:p>
            <a:endParaRPr lang="en-US" dirty="0"/>
          </a:p>
          <a:p>
            <a:r>
              <a:rPr lang="en-US" dirty="0"/>
              <a:t>Medically disqualifying conditions</a:t>
            </a:r>
          </a:p>
          <a:p>
            <a:pPr lvl="1"/>
            <a:r>
              <a:rPr lang="en-US" dirty="0"/>
              <a:t>Hearing loss</a:t>
            </a:r>
          </a:p>
          <a:p>
            <a:pPr lvl="1"/>
            <a:r>
              <a:rPr lang="en-US" dirty="0"/>
              <a:t>Vision loss</a:t>
            </a:r>
          </a:p>
          <a:p>
            <a:pPr lvl="1"/>
            <a:r>
              <a:rPr lang="en-US" dirty="0"/>
              <a:t>Epilepsy</a:t>
            </a:r>
          </a:p>
          <a:p>
            <a:pPr lvl="1"/>
            <a:r>
              <a:rPr lang="en-US" dirty="0"/>
              <a:t>Insulin use</a:t>
            </a:r>
          </a:p>
        </p:txBody>
      </p:sp>
      <p:pic>
        <p:nvPicPr>
          <p:cNvPr id="6" name="Picture 5" descr="Example of a healthy history question for physical qualifications." title="Healthy History ">
            <a:extLst>
              <a:ext uri="{FF2B5EF4-FFF2-40B4-BE49-F238E27FC236}">
                <a16:creationId xmlns:a16="http://schemas.microsoft.com/office/drawing/2014/main" id="{94DAB54A-1FDC-D74D-95D1-D4D653E87D1D}"/>
              </a:ext>
            </a:extLst>
          </p:cNvPr>
          <p:cNvPicPr>
            <a:picLocks noChangeAspect="1"/>
          </p:cNvPicPr>
          <p:nvPr/>
        </p:nvPicPr>
        <p:blipFill>
          <a:blip r:embed="rId3"/>
          <a:stretch>
            <a:fillRect/>
          </a:stretch>
        </p:blipFill>
        <p:spPr>
          <a:xfrm>
            <a:off x="3298064" y="4174435"/>
            <a:ext cx="5388736" cy="1332047"/>
          </a:xfrm>
          <a:prstGeom prst="rect">
            <a:avLst/>
          </a:prstGeom>
          <a:ln w="3175">
            <a:solidFill>
              <a:schemeClr val="tx1"/>
            </a:solidFill>
          </a:ln>
        </p:spPr>
      </p:pic>
    </p:spTree>
    <p:extLst>
      <p:ext uri="{BB962C8B-B14F-4D97-AF65-F5344CB8AC3E}">
        <p14:creationId xmlns:p14="http://schemas.microsoft.com/office/powerpoint/2010/main" val="420861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2881-4A06-5540-AC53-FFAB045F969B}"/>
              </a:ext>
            </a:extLst>
          </p:cNvPr>
          <p:cNvSpPr>
            <a:spLocks noGrp="1"/>
          </p:cNvSpPr>
          <p:nvPr>
            <p:ph type="title"/>
          </p:nvPr>
        </p:nvSpPr>
        <p:spPr>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6" name="TextBox 5">
            <a:extLst>
              <a:ext uri="{FF2B5EF4-FFF2-40B4-BE49-F238E27FC236}">
                <a16:creationId xmlns:a16="http://schemas.microsoft.com/office/drawing/2014/main" id="{EF7B6947-8F76-434D-B4DD-718021ABD400}"/>
              </a:ext>
            </a:extLst>
          </p:cNvPr>
          <p:cNvSpPr txBox="1"/>
          <p:nvPr/>
        </p:nvSpPr>
        <p:spPr>
          <a:xfrm>
            <a:off x="457200" y="1558525"/>
            <a:ext cx="8229599" cy="1015663"/>
          </a:xfrm>
          <a:prstGeom prst="rect">
            <a:avLst/>
          </a:prstGeom>
          <a:noFill/>
        </p:spPr>
        <p:txBody>
          <a:bodyPr wrap="square" rtlCol="0">
            <a:spAutoFit/>
          </a:bodyPr>
          <a:lstStyle/>
          <a:p>
            <a:pPr algn="ctr"/>
            <a:r>
              <a:rPr lang="en-US" sz="3000" dirty="0"/>
              <a:t>May 9, 1999</a:t>
            </a:r>
          </a:p>
          <a:p>
            <a:pPr algn="ctr"/>
            <a:r>
              <a:rPr lang="en-US" sz="3000" dirty="0"/>
              <a:t>New Orleans, LA</a:t>
            </a:r>
          </a:p>
        </p:txBody>
      </p:sp>
      <p:pic>
        <p:nvPicPr>
          <p:cNvPr id="5" name="Picture 4" title="Picture of crashed school bus">
            <a:extLst>
              <a:ext uri="{FF2B5EF4-FFF2-40B4-BE49-F238E27FC236}">
                <a16:creationId xmlns:a16="http://schemas.microsoft.com/office/drawing/2014/main" id="{6FA0F272-6035-894D-BEAA-6A9716878C59}"/>
              </a:ext>
            </a:extLst>
          </p:cNvPr>
          <p:cNvPicPr>
            <a:picLocks noChangeAspect="1"/>
          </p:cNvPicPr>
          <p:nvPr/>
        </p:nvPicPr>
        <p:blipFill>
          <a:blip r:embed="rId3"/>
          <a:stretch>
            <a:fillRect/>
          </a:stretch>
        </p:blipFill>
        <p:spPr>
          <a:xfrm>
            <a:off x="1222653" y="2430094"/>
            <a:ext cx="7116417" cy="4203651"/>
          </a:xfrm>
          <a:prstGeom prst="rect">
            <a:avLst/>
          </a:prstGeom>
        </p:spPr>
      </p:pic>
    </p:spTree>
    <p:extLst>
      <p:ext uri="{BB962C8B-B14F-4D97-AF65-F5344CB8AC3E}">
        <p14:creationId xmlns:p14="http://schemas.microsoft.com/office/powerpoint/2010/main" val="213755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51E27E-4D78-B242-AAF8-9BE75775DBD2}"/>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8" name="Content Placeholder 2">
            <a:extLst>
              <a:ext uri="{FF2B5EF4-FFF2-40B4-BE49-F238E27FC236}">
                <a16:creationId xmlns:a16="http://schemas.microsoft.com/office/drawing/2014/main" id="{10CDF22E-5ACC-804A-B498-A3C0A725C737}"/>
              </a:ext>
            </a:extLst>
          </p:cNvPr>
          <p:cNvSpPr txBox="1">
            <a:spLocks/>
          </p:cNvSpPr>
          <p:nvPr/>
        </p:nvSpPr>
        <p:spPr>
          <a:xfrm>
            <a:off x="781878" y="1410651"/>
            <a:ext cx="3525077" cy="844825"/>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b="1" dirty="0"/>
              <a:t>Mother’s Day</a:t>
            </a:r>
          </a:p>
        </p:txBody>
      </p:sp>
      <p:sp>
        <p:nvSpPr>
          <p:cNvPr id="7" name="Content Placeholder 2">
            <a:extLst>
              <a:ext uri="{FF2B5EF4-FFF2-40B4-BE49-F238E27FC236}">
                <a16:creationId xmlns:a16="http://schemas.microsoft.com/office/drawing/2014/main" id="{D077A1C4-3E0E-904B-B508-095EB2D55DBB}"/>
              </a:ext>
            </a:extLst>
          </p:cNvPr>
          <p:cNvSpPr txBox="1">
            <a:spLocks/>
          </p:cNvSpPr>
          <p:nvPr/>
        </p:nvSpPr>
        <p:spPr>
          <a:xfrm>
            <a:off x="1212574" y="2682079"/>
            <a:ext cx="3359426" cy="1441103"/>
          </a:xfrm>
          <a:prstGeom prst="rect">
            <a:avLst/>
          </a:prstGeom>
          <a:ln w="22225">
            <a:solidFill>
              <a:srgbClr val="FF0000"/>
            </a:solidFill>
          </a:ln>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C00000"/>
                </a:solidFill>
              </a:rPr>
              <a:t>15 serious injuries</a:t>
            </a:r>
            <a:endParaRPr lang="en-US" sz="4400" dirty="0"/>
          </a:p>
        </p:txBody>
      </p:sp>
      <p:sp>
        <p:nvSpPr>
          <p:cNvPr id="6" name="Content Placeholder 2">
            <a:extLst>
              <a:ext uri="{FF2B5EF4-FFF2-40B4-BE49-F238E27FC236}">
                <a16:creationId xmlns:a16="http://schemas.microsoft.com/office/drawing/2014/main" id="{4448A303-3CF9-1142-B1E7-66C24FCBECB4}"/>
              </a:ext>
            </a:extLst>
          </p:cNvPr>
          <p:cNvSpPr txBox="1">
            <a:spLocks/>
          </p:cNvSpPr>
          <p:nvPr/>
        </p:nvSpPr>
        <p:spPr>
          <a:xfrm>
            <a:off x="4474112" y="1668606"/>
            <a:ext cx="2902225" cy="844825"/>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b="1" dirty="0"/>
              <a:t>43 passengers</a:t>
            </a:r>
          </a:p>
        </p:txBody>
      </p:sp>
      <p:sp>
        <p:nvSpPr>
          <p:cNvPr id="3" name="Content Placeholder 2">
            <a:extLst>
              <a:ext uri="{FF2B5EF4-FFF2-40B4-BE49-F238E27FC236}">
                <a16:creationId xmlns:a16="http://schemas.microsoft.com/office/drawing/2014/main" id="{93A3471B-B45E-244A-971B-3661245CE5DA}"/>
              </a:ext>
            </a:extLst>
          </p:cNvPr>
          <p:cNvSpPr>
            <a:spLocks noGrp="1"/>
          </p:cNvSpPr>
          <p:nvPr>
            <p:ph idx="1"/>
          </p:nvPr>
        </p:nvSpPr>
        <p:spPr>
          <a:xfrm>
            <a:off x="5426765" y="2849256"/>
            <a:ext cx="2902225" cy="1088694"/>
          </a:xfrm>
          <a:solidFill>
            <a:schemeClr val="bg2">
              <a:lumMod val="75000"/>
            </a:schemeClr>
          </a:solidFill>
        </p:spPr>
        <p:txBody>
          <a:bodyPr anchor="ctr">
            <a:noAutofit/>
          </a:bodyPr>
          <a:lstStyle/>
          <a:p>
            <a:pPr marL="0" indent="0" algn="ctr">
              <a:buNone/>
            </a:pPr>
            <a:r>
              <a:rPr lang="en-US" sz="5400" b="1" dirty="0">
                <a:solidFill>
                  <a:srgbClr val="C00000"/>
                </a:solidFill>
              </a:rPr>
              <a:t>22</a:t>
            </a:r>
            <a:r>
              <a:rPr lang="en-US" sz="4400" b="1" dirty="0">
                <a:solidFill>
                  <a:srgbClr val="C00000"/>
                </a:solidFill>
              </a:rPr>
              <a:t> killed </a:t>
            </a:r>
            <a:endParaRPr lang="en-US" sz="4400" dirty="0"/>
          </a:p>
        </p:txBody>
      </p:sp>
      <p:pic>
        <p:nvPicPr>
          <p:cNvPr id="5" name="Picture 4" title="Picture of crashed bus">
            <a:extLst>
              <a:ext uri="{FF2B5EF4-FFF2-40B4-BE49-F238E27FC236}">
                <a16:creationId xmlns:a16="http://schemas.microsoft.com/office/drawing/2014/main" id="{6B88BF80-F0FE-0148-B239-99151F6DD04F}"/>
              </a:ext>
            </a:extLst>
          </p:cNvPr>
          <p:cNvPicPr>
            <a:picLocks noChangeAspect="1"/>
          </p:cNvPicPr>
          <p:nvPr/>
        </p:nvPicPr>
        <p:blipFill>
          <a:blip r:embed="rId3"/>
          <a:stretch>
            <a:fillRect/>
          </a:stretch>
        </p:blipFill>
        <p:spPr>
          <a:xfrm>
            <a:off x="1767663" y="4291830"/>
            <a:ext cx="5608674" cy="2078214"/>
          </a:xfrm>
          <a:prstGeom prst="rect">
            <a:avLst/>
          </a:prstGeom>
        </p:spPr>
      </p:pic>
    </p:spTree>
    <p:extLst>
      <p:ext uri="{BB962C8B-B14F-4D97-AF65-F5344CB8AC3E}">
        <p14:creationId xmlns:p14="http://schemas.microsoft.com/office/powerpoint/2010/main" val="405909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656806"/>
            <a:ext cx="7772400" cy="1500187"/>
          </a:xfrm>
        </p:spPr>
        <p:txBody>
          <a:bodyPr>
            <a:normAutofit/>
          </a:bodyPr>
          <a:lstStyle/>
          <a:p>
            <a:r>
              <a:rPr lang="en-US" sz="2400" dirty="0"/>
              <a:t>Regulatory Overview &amp; Key Requirements: Lesson 1</a:t>
            </a:r>
          </a:p>
        </p:txBody>
      </p:sp>
      <p:sp>
        <p:nvSpPr>
          <p:cNvPr id="4" name="Title 3"/>
          <p:cNvSpPr>
            <a:spLocks noGrp="1"/>
          </p:cNvSpPr>
          <p:nvPr>
            <p:ph type="title"/>
          </p:nvPr>
        </p:nvSpPr>
        <p:spPr>
          <a:xfrm>
            <a:off x="722313" y="5087937"/>
            <a:ext cx="7772400" cy="1362075"/>
          </a:xfrm>
        </p:spPr>
        <p:txBody>
          <a:bodyPr/>
          <a:lstStyle/>
          <a:p>
            <a:r>
              <a:rPr lang="en-US" dirty="0"/>
              <a:t>BACKGROUND &amp; APPLICABILITY</a:t>
            </a:r>
          </a:p>
        </p:txBody>
      </p:sp>
    </p:spTree>
    <p:extLst>
      <p:ext uri="{BB962C8B-B14F-4D97-AF65-F5344CB8AC3E}">
        <p14:creationId xmlns:p14="http://schemas.microsoft.com/office/powerpoint/2010/main" val="44578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1389F8-7634-AF40-9EE7-3EAA1DB890FB}"/>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6" name="Rounded Rectangle 5">
            <a:extLst>
              <a:ext uri="{FF2B5EF4-FFF2-40B4-BE49-F238E27FC236}">
                <a16:creationId xmlns:a16="http://schemas.microsoft.com/office/drawing/2014/main" id="{AC5603E9-0BBE-8E49-822F-25859E5B9ACC}"/>
              </a:ext>
            </a:extLst>
          </p:cNvPr>
          <p:cNvSpPr/>
          <p:nvPr/>
        </p:nvSpPr>
        <p:spPr>
          <a:xfrm rot="21143419">
            <a:off x="485067" y="1838266"/>
            <a:ext cx="3819710" cy="111413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Probable Cause</a:t>
            </a:r>
          </a:p>
        </p:txBody>
      </p:sp>
      <p:sp>
        <p:nvSpPr>
          <p:cNvPr id="3" name="Content Placeholder 2">
            <a:extLst>
              <a:ext uri="{FF2B5EF4-FFF2-40B4-BE49-F238E27FC236}">
                <a16:creationId xmlns:a16="http://schemas.microsoft.com/office/drawing/2014/main" id="{C5556DA2-00B4-7E4D-B957-7E94CA0036BA}"/>
              </a:ext>
            </a:extLst>
          </p:cNvPr>
          <p:cNvSpPr>
            <a:spLocks noGrp="1"/>
          </p:cNvSpPr>
          <p:nvPr>
            <p:ph idx="1"/>
          </p:nvPr>
        </p:nvSpPr>
        <p:spPr>
          <a:xfrm>
            <a:off x="844826" y="2623931"/>
            <a:ext cx="7454348" cy="3502232"/>
          </a:xfrm>
          <a:ln w="22225">
            <a:solidFill>
              <a:schemeClr val="tx1">
                <a:lumMod val="50000"/>
                <a:lumOff val="50000"/>
              </a:schemeClr>
            </a:solidFill>
          </a:ln>
        </p:spPr>
        <p:txBody>
          <a:bodyPr/>
          <a:lstStyle/>
          <a:p>
            <a:endParaRPr lang="en-US" dirty="0"/>
          </a:p>
          <a:p>
            <a:r>
              <a:rPr lang="en-US" dirty="0"/>
              <a:t>Driver incapacitation due to severe medical conditions</a:t>
            </a:r>
          </a:p>
          <a:p>
            <a:r>
              <a:rPr lang="en-US" dirty="0"/>
              <a:t>Failure to report medical history accurately to examining physician</a:t>
            </a:r>
          </a:p>
        </p:txBody>
      </p:sp>
    </p:spTree>
    <p:extLst>
      <p:ext uri="{BB962C8B-B14F-4D97-AF65-F5344CB8AC3E}">
        <p14:creationId xmlns:p14="http://schemas.microsoft.com/office/powerpoint/2010/main" val="347418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&amp; Alcohol Use</a:t>
            </a:r>
          </a:p>
        </p:txBody>
      </p:sp>
      <p:sp>
        <p:nvSpPr>
          <p:cNvPr id="5" name="Content Placeholder 4"/>
          <p:cNvSpPr>
            <a:spLocks noGrp="1"/>
          </p:cNvSpPr>
          <p:nvPr>
            <p:ph idx="1"/>
          </p:nvPr>
        </p:nvSpPr>
        <p:spPr>
          <a:xfrm>
            <a:off x="457200" y="1360313"/>
            <a:ext cx="8229600" cy="826911"/>
          </a:xfrm>
        </p:spPr>
        <p:txBody>
          <a:bodyPr/>
          <a:lstStyle/>
          <a:p>
            <a:pPr marL="0" indent="0" algn="ctr">
              <a:buNone/>
            </a:pPr>
            <a:r>
              <a:rPr lang="en-US" dirty="0"/>
              <a:t>Minimum testing requirements</a:t>
            </a:r>
          </a:p>
        </p:txBody>
      </p:sp>
      <p:graphicFrame>
        <p:nvGraphicFramePr>
          <p:cNvPr id="6" name="Content Placeholder 3" descr="DOT-regulated employers are required to administer a controlled substance and alcohol test program compliant with DOT regulations.  Unlike many of the federal safety regulations, this requirement pertains to any driver operating a vehicle that requires a CDL, regardless of whether the operation is interstate or intrastate in nature.&#10;&#10;The controlled substance and alcohol regulations require testing in specific instances.  Testing for controlled substances, alcohol, or both, is required in the following situations: pre-employment, random, post-accident, reasonable suspicion, return to duty, and follow-up.  Companies may choose to enact drug and alcohol use policies which are stricter than the requirements set forth in the DOT regulations.&#10;&#10;Drivers are prohibited from operating commercial vehicles when under the influence of controlled substances or alcohol.  Drivers who test positive or above specified thresholds during required tests (or refuse to test) are not permitted to operate commercial vehicles until they have successfully completed a treatment program specified by a substance abuse professional (SAP).  In many cases, companies terminate driver employment if they test positive on a controlled substance or alcohol test.  However, even if a driver is terminated by his/her employer, drivers are still required to successfully complete a SAP’s designated treatment program prior to driving commercial vehicles for any other DOT-regulated employer.  &#10;" title="Drug and Alcohol Use - Minimum Testing Requirments "/>
          <p:cNvGraphicFramePr>
            <a:graphicFrameLocks/>
          </p:cNvGraphicFramePr>
          <p:nvPr>
            <p:extLst>
              <p:ext uri="{D42A27DB-BD31-4B8C-83A1-F6EECF244321}">
                <p14:modId xmlns:p14="http://schemas.microsoft.com/office/powerpoint/2010/main" val="2215188085"/>
              </p:ext>
            </p:extLst>
          </p:nvPr>
        </p:nvGraphicFramePr>
        <p:xfrm>
          <a:off x="457200" y="2427111"/>
          <a:ext cx="8229600" cy="3200400"/>
        </p:xfrm>
        <a:graphic>
          <a:graphicData uri="http://schemas.openxmlformats.org/drawingml/2006/table">
            <a:tbl>
              <a:tblPr firstRow="1" bandRow="1">
                <a:tableStyleId>{5C22544A-7EE6-4342-B048-85BDC9FD1C3A}</a:tableStyleId>
              </a:tblPr>
              <a:tblGrid>
                <a:gridCol w="3084689">
                  <a:extLst>
                    <a:ext uri="{9D8B030D-6E8A-4147-A177-3AD203B41FA5}">
                      <a16:colId xmlns:a16="http://schemas.microsoft.com/office/drawing/2014/main" val="20000"/>
                    </a:ext>
                  </a:extLst>
                </a:gridCol>
                <a:gridCol w="3189111">
                  <a:extLst>
                    <a:ext uri="{9D8B030D-6E8A-4147-A177-3AD203B41FA5}">
                      <a16:colId xmlns:a16="http://schemas.microsoft.com/office/drawing/2014/main" val="20001"/>
                    </a:ext>
                  </a:extLst>
                </a:gridCol>
                <a:gridCol w="1955800">
                  <a:extLst>
                    <a:ext uri="{9D8B030D-6E8A-4147-A177-3AD203B41FA5}">
                      <a16:colId xmlns:a16="http://schemas.microsoft.com/office/drawing/2014/main" val="20002"/>
                    </a:ext>
                  </a:extLst>
                </a:gridCol>
              </a:tblGrid>
              <a:tr h="370840">
                <a:tc>
                  <a:txBody>
                    <a:bodyPr/>
                    <a:lstStyle/>
                    <a:p>
                      <a:pPr algn="ctr"/>
                      <a:r>
                        <a:rPr lang="en-US" sz="2400" dirty="0"/>
                        <a:t>Type</a:t>
                      </a:r>
                      <a:r>
                        <a:rPr lang="en-US" sz="2400" baseline="0" dirty="0"/>
                        <a:t> of Test</a:t>
                      </a:r>
                      <a:endParaRPr lang="en-US" sz="2400" dirty="0"/>
                    </a:p>
                  </a:txBody>
                  <a:tcPr/>
                </a:tc>
                <a:tc>
                  <a:txBody>
                    <a:bodyPr/>
                    <a:lstStyle/>
                    <a:p>
                      <a:pPr algn="ctr"/>
                      <a:r>
                        <a:rPr lang="en-US" sz="2400" dirty="0"/>
                        <a:t>Controlled Substance</a:t>
                      </a:r>
                    </a:p>
                  </a:txBody>
                  <a:tcPr/>
                </a:tc>
                <a:tc>
                  <a:txBody>
                    <a:bodyPr/>
                    <a:lstStyle/>
                    <a:p>
                      <a:pPr algn="ctr"/>
                      <a:r>
                        <a:rPr lang="en-US" sz="2400" dirty="0"/>
                        <a:t>Alcohol</a:t>
                      </a:r>
                    </a:p>
                  </a:txBody>
                  <a:tcPr/>
                </a:tc>
                <a:extLst>
                  <a:ext uri="{0D108BD9-81ED-4DB2-BD59-A6C34878D82A}">
                    <a16:rowId xmlns:a16="http://schemas.microsoft.com/office/drawing/2014/main" val="10000"/>
                  </a:ext>
                </a:extLst>
              </a:tr>
              <a:tr h="370840">
                <a:tc>
                  <a:txBody>
                    <a:bodyPr/>
                    <a:lstStyle/>
                    <a:p>
                      <a:r>
                        <a:rPr lang="en-US" sz="2400" dirty="0"/>
                        <a:t>Pre-employment</a:t>
                      </a:r>
                    </a:p>
                  </a:txBody>
                  <a:tcPr/>
                </a:tc>
                <a:tc>
                  <a:txBody>
                    <a:bodyPr/>
                    <a:lstStyle/>
                    <a:p>
                      <a:pPr algn="ctr"/>
                      <a:r>
                        <a:rPr lang="en-US" sz="2400" dirty="0">
                          <a:latin typeface="Zapf Dingbats"/>
                          <a:ea typeface="Zapf Dingbats"/>
                          <a:cs typeface="Zapf Dingbats"/>
                          <a:sym typeface="Zapf Dingbats"/>
                        </a:rPr>
                        <a:t>✔</a:t>
                      </a:r>
                      <a:endParaRPr lang="en-US" sz="2400" dirty="0"/>
                    </a:p>
                  </a:txBody>
                  <a:tcPr/>
                </a:tc>
                <a:tc>
                  <a:txBody>
                    <a:bodyPr/>
                    <a:lstStyle/>
                    <a:p>
                      <a:pPr algn="ctr"/>
                      <a:endParaRPr lang="en-US" sz="2400"/>
                    </a:p>
                  </a:txBody>
                  <a:tcPr/>
                </a:tc>
                <a:extLst>
                  <a:ext uri="{0D108BD9-81ED-4DB2-BD59-A6C34878D82A}">
                    <a16:rowId xmlns:a16="http://schemas.microsoft.com/office/drawing/2014/main" val="10001"/>
                  </a:ext>
                </a:extLst>
              </a:tr>
              <a:tr h="370840">
                <a:tc>
                  <a:txBody>
                    <a:bodyPr/>
                    <a:lstStyle/>
                    <a:p>
                      <a:r>
                        <a:rPr lang="en-US" sz="2400" dirty="0"/>
                        <a:t>Random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extLst>
                  <a:ext uri="{0D108BD9-81ED-4DB2-BD59-A6C34878D82A}">
                    <a16:rowId xmlns:a16="http://schemas.microsoft.com/office/drawing/2014/main" val="10002"/>
                  </a:ext>
                </a:extLst>
              </a:tr>
              <a:tr h="370840">
                <a:tc>
                  <a:txBody>
                    <a:bodyPr/>
                    <a:lstStyle/>
                    <a:p>
                      <a:r>
                        <a:rPr lang="en-US" sz="2400" dirty="0"/>
                        <a:t>Post-accident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extLst>
                  <a:ext uri="{0D108BD9-81ED-4DB2-BD59-A6C34878D82A}">
                    <a16:rowId xmlns:a16="http://schemas.microsoft.com/office/drawing/2014/main" val="10003"/>
                  </a:ext>
                </a:extLst>
              </a:tr>
              <a:tr h="370840">
                <a:tc>
                  <a:txBody>
                    <a:bodyPr/>
                    <a:lstStyle/>
                    <a:p>
                      <a:r>
                        <a:rPr lang="en-US" sz="2400" dirty="0"/>
                        <a:t>Reasonable suspicion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extLst>
                  <a:ext uri="{0D108BD9-81ED-4DB2-BD59-A6C34878D82A}">
                    <a16:rowId xmlns:a16="http://schemas.microsoft.com/office/drawing/2014/main" val="10004"/>
                  </a:ext>
                </a:extLst>
              </a:tr>
              <a:tr h="370840">
                <a:tc>
                  <a:txBody>
                    <a:bodyPr/>
                    <a:lstStyle/>
                    <a:p>
                      <a:r>
                        <a:rPr lang="en-US" sz="2400" dirty="0"/>
                        <a:t>Return-to-duty</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extLst>
                  <a:ext uri="{0D108BD9-81ED-4DB2-BD59-A6C34878D82A}">
                    <a16:rowId xmlns:a16="http://schemas.microsoft.com/office/drawing/2014/main" val="10005"/>
                  </a:ext>
                </a:extLst>
              </a:tr>
              <a:tr h="370840">
                <a:tc>
                  <a:txBody>
                    <a:bodyPr/>
                    <a:lstStyle/>
                    <a:p>
                      <a:r>
                        <a:rPr lang="en-US" sz="2400" dirty="0"/>
                        <a:t>Follow-up</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70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79"/>
            <a:ext cx="8229600" cy="1025648"/>
          </a:xfrm>
        </p:spPr>
        <p:style>
          <a:lnRef idx="2">
            <a:schemeClr val="dk1"/>
          </a:lnRef>
          <a:fillRef idx="1">
            <a:schemeClr val="lt1"/>
          </a:fillRef>
          <a:effectRef idx="0">
            <a:schemeClr val="dk1"/>
          </a:effectRef>
          <a:fontRef idx="minor">
            <a:schemeClr val="dk1"/>
          </a:fontRef>
        </p:style>
        <p:txBody>
          <a:bodyPr/>
          <a:lstStyle/>
          <a:p>
            <a:r>
              <a:rPr lang="en-US" dirty="0"/>
              <a:t>More on Drug &amp; Alcohol Testing</a:t>
            </a:r>
          </a:p>
        </p:txBody>
      </p:sp>
      <p:sp>
        <p:nvSpPr>
          <p:cNvPr id="3" name="Content Placeholder 2"/>
          <p:cNvSpPr>
            <a:spLocks noGrp="1"/>
          </p:cNvSpPr>
          <p:nvPr>
            <p:ph idx="1"/>
          </p:nvPr>
        </p:nvSpPr>
        <p:spPr>
          <a:xfrm>
            <a:off x="707571" y="1570383"/>
            <a:ext cx="7979229" cy="797284"/>
          </a:xfrm>
        </p:spPr>
        <p:txBody>
          <a:bodyPr/>
          <a:lstStyle/>
          <a:p>
            <a:r>
              <a:rPr lang="en-US" dirty="0"/>
              <a:t>Alcohol positive threshold = .04 BAC</a:t>
            </a:r>
          </a:p>
        </p:txBody>
      </p:sp>
      <p:sp>
        <p:nvSpPr>
          <p:cNvPr id="8" name="Pentagon 7"/>
          <p:cNvSpPr/>
          <p:nvPr/>
        </p:nvSpPr>
        <p:spPr>
          <a:xfrm>
            <a:off x="457200" y="2838063"/>
            <a:ext cx="2505879" cy="2853744"/>
          </a:xfrm>
          <a:prstGeom prst="homePlate">
            <a:avLst>
              <a:gd name="adj" fmla="val 29051"/>
            </a:avLst>
          </a:prstGeom>
          <a:solidFill>
            <a:schemeClr val="accent3">
              <a:lumMod val="75000"/>
            </a:schemeClr>
          </a:solid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a:t>Same as Positive test</a:t>
            </a:r>
          </a:p>
        </p:txBody>
      </p:sp>
      <p:graphicFrame>
        <p:nvGraphicFramePr>
          <p:cNvPr id="6" name="Content Placeholder 3" descr="Refusal to submit to a test or provide a breath or urine sample.&#10;&#10;Failure to report within a reasonable amount of time to the test location as directed (in most cases, reasonable = immediately!).&#10;&#10;Leaving a test facility before the process is complete or a sufficient sample has been provided.&#10;&#10;Providing a false or adulterated sample, or failing to permit the observation/monitoring of a urine sample when required to do so.&#10;" title="Char showing the same responses as a posotive test."/>
          <p:cNvGraphicFramePr>
            <a:graphicFrameLocks/>
          </p:cNvGraphicFramePr>
          <p:nvPr>
            <p:extLst>
              <p:ext uri="{D42A27DB-BD31-4B8C-83A1-F6EECF244321}">
                <p14:modId xmlns:p14="http://schemas.microsoft.com/office/powerpoint/2010/main" val="4143487181"/>
              </p:ext>
            </p:extLst>
          </p:nvPr>
        </p:nvGraphicFramePr>
        <p:xfrm>
          <a:off x="3260955" y="2503167"/>
          <a:ext cx="5659638" cy="3718560"/>
        </p:xfrm>
        <a:graphic>
          <a:graphicData uri="http://schemas.openxmlformats.org/drawingml/2006/table">
            <a:tbl>
              <a:tblPr bandRow="1">
                <a:tableStyleId>{37CE84F3-28C3-443E-9E96-99CF82512B78}</a:tableStyleId>
              </a:tblPr>
              <a:tblGrid>
                <a:gridCol w="5659638">
                  <a:extLst>
                    <a:ext uri="{9D8B030D-6E8A-4147-A177-3AD203B41FA5}">
                      <a16:colId xmlns:a16="http://schemas.microsoft.com/office/drawing/2014/main" val="20000"/>
                    </a:ext>
                  </a:extLst>
                </a:gridCol>
              </a:tblGrid>
              <a:tr h="370840">
                <a:tc>
                  <a:txBody>
                    <a:bodyPr/>
                    <a:lstStyle/>
                    <a:p>
                      <a:pPr lvl="1"/>
                      <a:r>
                        <a:rPr lang="en-US" sz="2800" dirty="0"/>
                        <a:t>Refusal to test/provide sample</a:t>
                      </a:r>
                    </a:p>
                  </a:txBody>
                  <a:tcPr marT="91440" marB="91440"/>
                </a:tc>
                <a:extLst>
                  <a:ext uri="{0D108BD9-81ED-4DB2-BD59-A6C34878D82A}">
                    <a16:rowId xmlns:a16="http://schemas.microsoft.com/office/drawing/2014/main" val="10000"/>
                  </a:ext>
                </a:extLst>
              </a:tr>
              <a:tr h="370840">
                <a:tc>
                  <a:txBody>
                    <a:bodyPr/>
                    <a:lstStyle/>
                    <a:p>
                      <a:pPr lvl="1"/>
                      <a:r>
                        <a:rPr lang="en-US" sz="2800" dirty="0"/>
                        <a:t>Not reporting within reasonable time to test location as directed</a:t>
                      </a:r>
                    </a:p>
                  </a:txBody>
                  <a:tcPr marT="91440" marB="91440"/>
                </a:tc>
                <a:extLst>
                  <a:ext uri="{0D108BD9-81ED-4DB2-BD59-A6C34878D82A}">
                    <a16:rowId xmlns:a16="http://schemas.microsoft.com/office/drawing/2014/main" val="10001"/>
                  </a:ext>
                </a:extLst>
              </a:tr>
              <a:tr h="370840">
                <a:tc>
                  <a:txBody>
                    <a:bodyPr/>
                    <a:lstStyle/>
                    <a:p>
                      <a:pPr lvl="1"/>
                      <a:r>
                        <a:rPr lang="en-US" sz="2800" dirty="0"/>
                        <a:t>Leave testing facility before providing sufficient sample</a:t>
                      </a:r>
                    </a:p>
                  </a:txBody>
                  <a:tcPr marT="91440" marB="91440"/>
                </a:tc>
                <a:extLst>
                  <a:ext uri="{0D108BD9-81ED-4DB2-BD59-A6C34878D82A}">
                    <a16:rowId xmlns:a16="http://schemas.microsoft.com/office/drawing/2014/main" val="10002"/>
                  </a:ext>
                </a:extLst>
              </a:tr>
              <a:tr h="370840">
                <a:tc>
                  <a:txBody>
                    <a:bodyPr/>
                    <a:lstStyle/>
                    <a:p>
                      <a:pPr lvl="1"/>
                      <a:r>
                        <a:rPr lang="en-US" sz="2800" dirty="0"/>
                        <a:t>Provide false or adulterated sample</a:t>
                      </a:r>
                    </a:p>
                  </a:txBody>
                  <a:tcPr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465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Responsibilities</a:t>
            </a:r>
          </a:p>
        </p:txBody>
      </p:sp>
      <p:sp>
        <p:nvSpPr>
          <p:cNvPr id="3" name="Content Placeholder 2"/>
          <p:cNvSpPr>
            <a:spLocks noGrp="1"/>
          </p:cNvSpPr>
          <p:nvPr>
            <p:ph idx="1"/>
          </p:nvPr>
        </p:nvSpPr>
        <p:spPr>
          <a:xfrm>
            <a:off x="457199" y="1332091"/>
            <a:ext cx="7430911" cy="4938080"/>
          </a:xfrm>
        </p:spPr>
        <p:txBody>
          <a:bodyPr>
            <a:normAutofit/>
          </a:bodyPr>
          <a:lstStyle/>
          <a:p>
            <a:r>
              <a:rPr lang="en-US" dirty="0"/>
              <a:t>Truthful in completing official documents</a:t>
            </a:r>
          </a:p>
          <a:p>
            <a:r>
              <a:rPr lang="en-US" dirty="0"/>
              <a:t>Maintain valid driver license &amp; medical certification</a:t>
            </a:r>
          </a:p>
          <a:p>
            <a:r>
              <a:rPr lang="en-US" dirty="0"/>
              <a:t>Notify employer when… :</a:t>
            </a:r>
          </a:p>
          <a:p>
            <a:pPr lvl="1"/>
            <a:r>
              <a:rPr lang="en-US" dirty="0"/>
              <a:t>Convicted for any moving violation </a:t>
            </a:r>
            <a:br>
              <a:rPr lang="en-US" dirty="0"/>
            </a:br>
            <a:r>
              <a:rPr lang="en-US" dirty="0"/>
              <a:t>(personal or commercial vehicle)</a:t>
            </a:r>
          </a:p>
          <a:p>
            <a:pPr lvl="1"/>
            <a:r>
              <a:rPr lang="en-US" dirty="0"/>
              <a:t>License has been surrendered, </a:t>
            </a:r>
            <a:br>
              <a:rPr lang="en-US" dirty="0"/>
            </a:br>
            <a:r>
              <a:rPr lang="en-US" dirty="0"/>
              <a:t>suspended, revoked or canceled</a:t>
            </a:r>
          </a:p>
          <a:p>
            <a:endParaRPr lang="en-US" dirty="0"/>
          </a:p>
        </p:txBody>
      </p:sp>
      <p:sp>
        <p:nvSpPr>
          <p:cNvPr id="7" name="Content Placeholder 2" descr="Safety regulations also require drivers to notify their employer when they are convicted for any moving violation in a personal or commercial vehicle. Additionally, the driver must notify the employer immediately if a commercial driver’s license has been suspended, revoked, or canceled.  &#10;" title="Text box"/>
          <p:cNvSpPr txBox="1">
            <a:spLocks/>
          </p:cNvSpPr>
          <p:nvPr/>
        </p:nvSpPr>
        <p:spPr>
          <a:xfrm>
            <a:off x="457199" y="3173944"/>
            <a:ext cx="6287911" cy="2745140"/>
          </a:xfrm>
          <a:prstGeom prst="rect">
            <a:avLst/>
          </a:prstGeom>
        </p:spPr>
        <p:txBody>
          <a:bodyPr vert="horz" lIns="91440" tIns="45720" rIns="91440" bIns="45720" rtlCol="0">
            <a:norm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Rounded Rectangle 4"/>
          <p:cNvSpPr/>
          <p:nvPr/>
        </p:nvSpPr>
        <p:spPr>
          <a:xfrm>
            <a:off x="6785851" y="3333810"/>
            <a:ext cx="1947334" cy="201789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All</a:t>
            </a:r>
          </a:p>
          <a:p>
            <a:pPr algn="ctr"/>
            <a:r>
              <a:rPr lang="en-US" sz="2400" dirty="0"/>
              <a:t>REQUIRED</a:t>
            </a:r>
          </a:p>
          <a:p>
            <a:pPr algn="ctr"/>
            <a:r>
              <a:rPr lang="en-US" sz="2400" dirty="0"/>
              <a:t>By Law</a:t>
            </a:r>
          </a:p>
        </p:txBody>
      </p:sp>
    </p:spTree>
    <p:extLst>
      <p:ext uri="{BB962C8B-B14F-4D97-AF65-F5344CB8AC3E}">
        <p14:creationId xmlns:p14="http://schemas.microsoft.com/office/powerpoint/2010/main" val="222019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Responsibilities	</a:t>
            </a:r>
          </a:p>
        </p:txBody>
      </p:sp>
      <p:sp>
        <p:nvSpPr>
          <p:cNvPr id="3" name="Content Placeholder 2"/>
          <p:cNvSpPr>
            <a:spLocks noGrp="1"/>
          </p:cNvSpPr>
          <p:nvPr>
            <p:ph idx="1"/>
          </p:nvPr>
        </p:nvSpPr>
        <p:spPr>
          <a:xfrm>
            <a:off x="457200" y="1600200"/>
            <a:ext cx="8229600" cy="2421467"/>
          </a:xfrm>
        </p:spPr>
        <p:txBody>
          <a:bodyPr/>
          <a:lstStyle/>
          <a:p>
            <a:r>
              <a:rPr lang="en-US" dirty="0"/>
              <a:t>Comply with driving laws and statutes</a:t>
            </a:r>
          </a:p>
          <a:p>
            <a:r>
              <a:rPr lang="en-US" dirty="0"/>
              <a:t>Comply with DOT regulations</a:t>
            </a:r>
          </a:p>
          <a:p>
            <a:r>
              <a:rPr lang="en-US" dirty="0"/>
              <a:t>Follow company safety policies</a:t>
            </a:r>
          </a:p>
        </p:txBody>
      </p:sp>
      <p:sp>
        <p:nvSpPr>
          <p:cNvPr id="4" name="Rounded Rectangle 3"/>
          <p:cNvSpPr/>
          <p:nvPr/>
        </p:nvSpPr>
        <p:spPr>
          <a:xfrm>
            <a:off x="733777" y="4021667"/>
            <a:ext cx="7676445" cy="1636889"/>
          </a:xfrm>
          <a:prstGeom prst="round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Failure to follow laws, regulations and safety policies will severely affect current and potential opportunities for a motorcoach driver</a:t>
            </a:r>
          </a:p>
        </p:txBody>
      </p:sp>
    </p:spTree>
    <p:extLst>
      <p:ext uri="{BB962C8B-B14F-4D97-AF65-F5344CB8AC3E}">
        <p14:creationId xmlns:p14="http://schemas.microsoft.com/office/powerpoint/2010/main" val="68594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Responsibilities</a:t>
            </a:r>
          </a:p>
        </p:txBody>
      </p:sp>
      <p:sp>
        <p:nvSpPr>
          <p:cNvPr id="3" name="Content Placeholder 2"/>
          <p:cNvSpPr>
            <a:spLocks noGrp="1"/>
          </p:cNvSpPr>
          <p:nvPr>
            <p:ph idx="1"/>
          </p:nvPr>
        </p:nvSpPr>
        <p:spPr>
          <a:xfrm>
            <a:off x="457200" y="1501423"/>
            <a:ext cx="5356578" cy="4525963"/>
          </a:xfrm>
        </p:spPr>
        <p:txBody>
          <a:bodyPr>
            <a:normAutofit fontScale="92500"/>
          </a:bodyPr>
          <a:lstStyle/>
          <a:p>
            <a:r>
              <a:rPr lang="en-US" dirty="0"/>
              <a:t>Paperwork Completion</a:t>
            </a:r>
          </a:p>
          <a:p>
            <a:pPr lvl="1"/>
            <a:r>
              <a:rPr lang="en-US" dirty="0"/>
              <a:t>Daily vehicle inspection reports</a:t>
            </a:r>
          </a:p>
          <a:p>
            <a:pPr lvl="1"/>
            <a:r>
              <a:rPr lang="en-US" dirty="0"/>
              <a:t>Hours of service recordkeeping</a:t>
            </a:r>
          </a:p>
          <a:p>
            <a:pPr lvl="1"/>
            <a:r>
              <a:rPr lang="en-US" dirty="0"/>
              <a:t>Company-required documentation</a:t>
            </a:r>
          </a:p>
          <a:p>
            <a:pPr lvl="2"/>
            <a:r>
              <a:rPr lang="en-US" dirty="0"/>
              <a:t>Trip-related documentation</a:t>
            </a:r>
          </a:p>
          <a:p>
            <a:pPr lvl="2"/>
            <a:r>
              <a:rPr lang="en-US" dirty="0"/>
              <a:t>Incident paperwork (accident reports, etc.)</a:t>
            </a:r>
          </a:p>
          <a:p>
            <a:pPr marL="1371600" lvl="3" indent="0">
              <a:buNone/>
            </a:pPr>
            <a:endParaRPr lang="en-US" dirty="0"/>
          </a:p>
        </p:txBody>
      </p:sp>
      <p:pic>
        <p:nvPicPr>
          <p:cNvPr id="4" name="Picture 3" title="Picture of paper logs"/>
          <p:cNvPicPr>
            <a:picLocks noChangeAspect="1"/>
          </p:cNvPicPr>
          <p:nvPr/>
        </p:nvPicPr>
        <p:blipFill>
          <a:blip r:embed="rId3"/>
          <a:stretch>
            <a:fillRect/>
          </a:stretch>
        </p:blipFill>
        <p:spPr>
          <a:xfrm>
            <a:off x="5634053" y="2376802"/>
            <a:ext cx="3253830" cy="2234954"/>
          </a:xfrm>
          <a:prstGeom prst="rect">
            <a:avLst/>
          </a:prstGeom>
        </p:spPr>
      </p:pic>
    </p:spTree>
    <p:extLst>
      <p:ext uri="{BB962C8B-B14F-4D97-AF65-F5344CB8AC3E}">
        <p14:creationId xmlns:p14="http://schemas.microsoft.com/office/powerpoint/2010/main" val="215424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 Not Operate If Unsafe</a:t>
            </a:r>
          </a:p>
        </p:txBody>
      </p:sp>
      <p:sp>
        <p:nvSpPr>
          <p:cNvPr id="5" name="Content Placeholder 4"/>
          <p:cNvSpPr>
            <a:spLocks noGrp="1"/>
          </p:cNvSpPr>
          <p:nvPr>
            <p:ph idx="1"/>
          </p:nvPr>
        </p:nvSpPr>
        <p:spPr>
          <a:xfrm>
            <a:off x="457200" y="1459090"/>
            <a:ext cx="8229600" cy="3729136"/>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n-US" dirty="0"/>
              <a:t>Federal Whistleblower Protection provides the employee the right to question the safety practices of an employer without the employee's risk of losing a job or being subject to reprisals simply for stating a safety concern. (29 CFR Part 1978) </a:t>
            </a:r>
          </a:p>
          <a:p>
            <a:pPr lvl="1"/>
            <a:r>
              <a:rPr lang="en-US" dirty="0"/>
              <a:t>Concerns can be with driver him/herself, vehicle being operated, or company requirements</a:t>
            </a:r>
          </a:p>
        </p:txBody>
      </p:sp>
      <p:sp>
        <p:nvSpPr>
          <p:cNvPr id="6" name="Content Placeholder 4">
            <a:extLst>
              <a:ext uri="{FF2B5EF4-FFF2-40B4-BE49-F238E27FC236}">
                <a16:creationId xmlns:a16="http://schemas.microsoft.com/office/drawing/2014/main" id="{598A298A-6E5E-FF41-8837-A6BB53921FCA}"/>
              </a:ext>
            </a:extLst>
          </p:cNvPr>
          <p:cNvSpPr txBox="1">
            <a:spLocks/>
          </p:cNvSpPr>
          <p:nvPr/>
        </p:nvSpPr>
        <p:spPr>
          <a:xfrm>
            <a:off x="457200" y="5577681"/>
            <a:ext cx="8229600" cy="100202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Report concerns and violations at </a:t>
            </a:r>
            <a:r>
              <a:rPr lang="en-US" dirty="0" err="1"/>
              <a:t>www.osha.gov</a:t>
            </a:r>
            <a:r>
              <a:rPr lang="en-US" dirty="0"/>
              <a:t> </a:t>
            </a:r>
          </a:p>
          <a:p>
            <a:pPr marL="0" indent="0" algn="ctr">
              <a:buNone/>
            </a:pPr>
            <a:r>
              <a:rPr lang="en-US" dirty="0"/>
              <a:t>or call (800) 321-OSHA</a:t>
            </a:r>
          </a:p>
        </p:txBody>
      </p:sp>
    </p:spTree>
    <p:extLst>
      <p:ext uri="{BB962C8B-B14F-4D97-AF65-F5344CB8AC3E}">
        <p14:creationId xmlns:p14="http://schemas.microsoft.com/office/powerpoint/2010/main" val="411041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656806"/>
            <a:ext cx="7772400" cy="1500187"/>
          </a:xfrm>
        </p:spPr>
        <p:txBody>
          <a:bodyPr>
            <a:normAutofit/>
          </a:bodyPr>
          <a:lstStyle/>
          <a:p>
            <a:r>
              <a:rPr lang="en-US" sz="2400" dirty="0"/>
              <a:t>Regulatory Overview &amp; Key Requirements: Lesson 3</a:t>
            </a:r>
          </a:p>
        </p:txBody>
      </p:sp>
      <p:sp>
        <p:nvSpPr>
          <p:cNvPr id="4" name="Title 3"/>
          <p:cNvSpPr>
            <a:spLocks noGrp="1"/>
          </p:cNvSpPr>
          <p:nvPr>
            <p:ph type="title"/>
          </p:nvPr>
        </p:nvSpPr>
        <p:spPr>
          <a:xfrm>
            <a:off x="722313" y="5087937"/>
            <a:ext cx="7772400" cy="1362075"/>
          </a:xfrm>
        </p:spPr>
        <p:txBody>
          <a:bodyPr/>
          <a:lstStyle/>
          <a:p>
            <a:r>
              <a:rPr lang="en-US" dirty="0"/>
              <a:t>Hours of service</a:t>
            </a:r>
          </a:p>
        </p:txBody>
      </p:sp>
    </p:spTree>
    <p:extLst>
      <p:ext uri="{BB962C8B-B14F-4D97-AF65-F5344CB8AC3E}">
        <p14:creationId xmlns:p14="http://schemas.microsoft.com/office/powerpoint/2010/main" val="180073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Hours of Service Regulations</a:t>
            </a:r>
          </a:p>
        </p:txBody>
      </p:sp>
      <p:sp>
        <p:nvSpPr>
          <p:cNvPr id="5" name="Content Placeholder 4"/>
          <p:cNvSpPr>
            <a:spLocks noGrp="1"/>
          </p:cNvSpPr>
          <p:nvPr>
            <p:ph idx="1"/>
          </p:nvPr>
        </p:nvSpPr>
        <p:spPr>
          <a:xfrm>
            <a:off x="485422" y="1485370"/>
            <a:ext cx="8229600" cy="4525963"/>
          </a:xfrm>
        </p:spPr>
        <p:txBody>
          <a:bodyPr/>
          <a:lstStyle/>
          <a:p>
            <a:r>
              <a:rPr lang="en-US" dirty="0"/>
              <a:t>FMCSRs, Part 395</a:t>
            </a:r>
          </a:p>
          <a:p>
            <a:r>
              <a:rPr lang="en-US" dirty="0"/>
              <a:t>Limits for when and how long a driver can drive a motorcoach or any other passenger-carrying commercial vehicle</a:t>
            </a:r>
          </a:p>
          <a:p>
            <a:pPr lvl="1"/>
            <a:r>
              <a:rPr lang="en-US" dirty="0"/>
              <a:t>Goal: Keep fatigued drivers off the road </a:t>
            </a:r>
          </a:p>
        </p:txBody>
      </p:sp>
      <p:pic>
        <p:nvPicPr>
          <p:cNvPr id="6" name="Picture 5" descr="National Highway Traffic Safety Administration" title="NHTSA "/>
          <p:cNvPicPr>
            <a:picLocks noChangeAspect="1"/>
          </p:cNvPicPr>
          <p:nvPr/>
        </p:nvPicPr>
        <p:blipFill>
          <a:blip r:embed="rId3"/>
          <a:stretch>
            <a:fillRect/>
          </a:stretch>
        </p:blipFill>
        <p:spPr>
          <a:xfrm>
            <a:off x="651933" y="5180189"/>
            <a:ext cx="1828800" cy="1282700"/>
          </a:xfrm>
          <a:prstGeom prst="rect">
            <a:avLst/>
          </a:prstGeom>
        </p:spPr>
      </p:pic>
      <p:sp>
        <p:nvSpPr>
          <p:cNvPr id="7" name="Right Arrow 6" title="Arrow"/>
          <p:cNvSpPr/>
          <p:nvPr/>
        </p:nvSpPr>
        <p:spPr>
          <a:xfrm>
            <a:off x="2607734" y="5672667"/>
            <a:ext cx="581378" cy="33866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273778" y="5393943"/>
            <a:ext cx="5413022" cy="830997"/>
          </a:xfrm>
          <a:prstGeom prst="rect">
            <a:avLst/>
          </a:prstGeom>
          <a:noFill/>
        </p:spPr>
        <p:txBody>
          <a:bodyPr wrap="square" rtlCol="0">
            <a:spAutoFit/>
          </a:bodyPr>
          <a:lstStyle/>
          <a:p>
            <a:r>
              <a:rPr lang="en-US" sz="2400" dirty="0">
                <a:solidFill>
                  <a:schemeClr val="tx1">
                    <a:lumMod val="50000"/>
                    <a:lumOff val="50000"/>
                  </a:schemeClr>
                </a:solidFill>
                <a:latin typeface="Lucida Handwriting"/>
                <a:cs typeface="Lucida Handwriting"/>
              </a:rPr>
              <a:t>“Drowsy driving causes more than 100,000 crashes a year”</a:t>
            </a:r>
          </a:p>
        </p:txBody>
      </p:sp>
    </p:spTree>
    <p:extLst>
      <p:ext uri="{BB962C8B-B14F-4D97-AF65-F5344CB8AC3E}">
        <p14:creationId xmlns:p14="http://schemas.microsoft.com/office/powerpoint/2010/main" val="253865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graphicFrame>
        <p:nvGraphicFramePr>
          <p:cNvPr id="4" name="Content Placeholder 3" descr="Gross Vehicle Weight Rating - A vehicle’s gross vehicle weight rating (GVWR) is the maximum loaded weight of a vehicle, including passengers and all cargo. The GVWR is typically specified by the vehicle manufacture.&#10;Capacity -  A passenger vehicle can be classified based on either how many passengers it is actually carrying or how many passengers it was originally designed to carry - whichever is greater.&#10;Type of transportation/compensation - There are different categories of passenger transportation, including for-hire and private.  For-hire carriers are usually provided direct compensation for their services, meaning that passenger(s) pay specifically for the transportation services provided.  Private or not for-hire carriers provide specific transportation to designated persons, usually as a complementary service to another primary business function.  These carriers are compensated not specifically for the transportation service – instead, persons pay for an entire package, in which transportation services are included (e.g., airport shuttles, rental car shuttles, etc.).  Other types of transportation that fall under the private, not-for-hire category is transportation performed by groups that are generally non-profit in nature, such as churches, charities, etc. &#10;Hazardous material cargo – A passenger vehicle can also be classified as commercial if it carries hazardous materials in quantities in excess of specified amounts.  The USDOT determines both what materials are considered hazardous, and their threshold amounts.  If a hazardous material is carried above the specified threshold amount, the vehicle exterior of the vehicle must be marked, or placarded.  Motorcoaches do not routinely carry significant quantities of hazardous materials and are limited from carrying quantities that would require such placarding.&#10;" title="Key Definitions "/>
          <p:cNvGraphicFramePr>
            <a:graphicFrameLocks noGrp="1"/>
          </p:cNvGraphicFramePr>
          <p:nvPr>
            <p:ph idx="1"/>
            <p:extLst>
              <p:ext uri="{D42A27DB-BD31-4B8C-83A1-F6EECF244321}">
                <p14:modId xmlns:p14="http://schemas.microsoft.com/office/powerpoint/2010/main" val="493247352"/>
              </p:ext>
            </p:extLst>
          </p:nvPr>
        </p:nvGraphicFramePr>
        <p:xfrm>
          <a:off x="457200" y="1276527"/>
          <a:ext cx="8229600" cy="5364480"/>
        </p:xfrm>
        <a:graphic>
          <a:graphicData uri="http://schemas.openxmlformats.org/drawingml/2006/table">
            <a:tbl>
              <a:tblPr bandRow="1">
                <a:effectLst>
                  <a:outerShdw blurRad="50800" dist="38100" dir="2700000" algn="tl" rotWithShape="0">
                    <a:srgbClr val="000000">
                      <a:alpha val="43000"/>
                    </a:srgbClr>
                  </a:outerShdw>
                </a:effectLst>
                <a:tableStyleId>{F5AB1C69-6EDB-4FF4-983F-18BD219EF322}</a:tableStyleId>
              </a:tblPr>
              <a:tblGrid>
                <a:gridCol w="2350911">
                  <a:extLst>
                    <a:ext uri="{9D8B030D-6E8A-4147-A177-3AD203B41FA5}">
                      <a16:colId xmlns:a16="http://schemas.microsoft.com/office/drawing/2014/main" val="20000"/>
                    </a:ext>
                  </a:extLst>
                </a:gridCol>
                <a:gridCol w="5878689">
                  <a:extLst>
                    <a:ext uri="{9D8B030D-6E8A-4147-A177-3AD203B41FA5}">
                      <a16:colId xmlns:a16="http://schemas.microsoft.com/office/drawing/2014/main" val="20001"/>
                    </a:ext>
                  </a:extLst>
                </a:gridCol>
              </a:tblGrid>
              <a:tr h="370840">
                <a:tc>
                  <a:txBody>
                    <a:bodyPr/>
                    <a:lstStyle/>
                    <a:p>
                      <a:r>
                        <a:rPr lang="en-US" sz="2000" b="1" dirty="0"/>
                        <a:t>Gross Vehicle Weight Rating (GVWR)</a:t>
                      </a:r>
                    </a:p>
                  </a:txBody>
                  <a:tcPr marL="182880" marR="182880" marT="137160" marB="137160" anchor="ctr"/>
                </a:tc>
                <a:tc>
                  <a:txBody>
                    <a:bodyPr/>
                    <a:lstStyle/>
                    <a:p>
                      <a:r>
                        <a:rPr lang="en-US" sz="2000" dirty="0"/>
                        <a:t>Maximum loaded weight of a vehicle, including</a:t>
                      </a:r>
                      <a:r>
                        <a:rPr lang="en-US" sz="2000" baseline="0" dirty="0"/>
                        <a:t> passengers and all cargo.  The GVWR is usually specified by the vehicle manufacturer.</a:t>
                      </a:r>
                      <a:endParaRPr lang="en-US" sz="2000" dirty="0"/>
                    </a:p>
                  </a:txBody>
                  <a:tcPr marL="182880" marR="182880" marT="137160" marB="137160"/>
                </a:tc>
                <a:extLst>
                  <a:ext uri="{0D108BD9-81ED-4DB2-BD59-A6C34878D82A}">
                    <a16:rowId xmlns:a16="http://schemas.microsoft.com/office/drawing/2014/main" val="10000"/>
                  </a:ext>
                </a:extLst>
              </a:tr>
              <a:tr h="370840">
                <a:tc>
                  <a:txBody>
                    <a:bodyPr/>
                    <a:lstStyle/>
                    <a:p>
                      <a:r>
                        <a:rPr lang="en-US" sz="2000" b="1" dirty="0"/>
                        <a:t>Designed or Used</a:t>
                      </a:r>
                    </a:p>
                  </a:txBody>
                  <a:tcPr marL="182880" marR="182880" marT="137160" marB="137160" anchor="ctr"/>
                </a:tc>
                <a:tc>
                  <a:txBody>
                    <a:bodyPr/>
                    <a:lstStyle/>
                    <a:p>
                      <a:r>
                        <a:rPr lang="en-US" sz="2000" dirty="0"/>
                        <a:t>A passenger vehicle</a:t>
                      </a:r>
                      <a:r>
                        <a:rPr lang="en-US" sz="2000" baseline="0" dirty="0"/>
                        <a:t> can be classified based on how many passengers it carriers or was designed to carry, whichever is greater.</a:t>
                      </a:r>
                      <a:endParaRPr lang="en-US" sz="2000" dirty="0"/>
                    </a:p>
                  </a:txBody>
                  <a:tcPr marL="182880" marR="182880" marT="137160" marB="137160"/>
                </a:tc>
                <a:extLst>
                  <a:ext uri="{0D108BD9-81ED-4DB2-BD59-A6C34878D82A}">
                    <a16:rowId xmlns:a16="http://schemas.microsoft.com/office/drawing/2014/main" val="10001"/>
                  </a:ext>
                </a:extLst>
              </a:tr>
              <a:tr h="370840">
                <a:tc>
                  <a:txBody>
                    <a:bodyPr/>
                    <a:lstStyle/>
                    <a:p>
                      <a:r>
                        <a:rPr lang="en-US" sz="2000" b="1" dirty="0"/>
                        <a:t>Direct Compensation</a:t>
                      </a:r>
                    </a:p>
                  </a:txBody>
                  <a:tcPr marL="182880" marR="182880" marT="137160" marB="137160" anchor="ctr"/>
                </a:tc>
                <a:tc>
                  <a:txBody>
                    <a:bodyPr/>
                    <a:lstStyle/>
                    <a:p>
                      <a:r>
                        <a:rPr lang="en-US" sz="2000" dirty="0"/>
                        <a:t>Payment made to the motor carrier by the passengers or a person acting on behalf of the passengers for the transportation services provided, and not included in a total package charge.</a:t>
                      </a:r>
                    </a:p>
                  </a:txBody>
                  <a:tcPr marL="182880" marR="182880" marT="137160" marB="137160"/>
                </a:tc>
                <a:extLst>
                  <a:ext uri="{0D108BD9-81ED-4DB2-BD59-A6C34878D82A}">
                    <a16:rowId xmlns:a16="http://schemas.microsoft.com/office/drawing/2014/main" val="10002"/>
                  </a:ext>
                </a:extLst>
              </a:tr>
              <a:tr h="370840">
                <a:tc>
                  <a:txBody>
                    <a:bodyPr/>
                    <a:lstStyle/>
                    <a:p>
                      <a:r>
                        <a:rPr lang="en-US" sz="2000" b="1" dirty="0"/>
                        <a:t>Hazardous Material</a:t>
                      </a:r>
                    </a:p>
                  </a:txBody>
                  <a:tcPr marL="182880" marR="182880" marT="137160" marB="137160" anchor="ctr"/>
                </a:tc>
                <a:tc>
                  <a:txBody>
                    <a:bodyPr/>
                    <a:lstStyle/>
                    <a:p>
                      <a:r>
                        <a:rPr lang="en-US" sz="2000" dirty="0"/>
                        <a:t>A substance or material which has been determined by the Secretary of Transportation to be capable of posing an unreasonable risk to health, safety, and property when transported.</a:t>
                      </a:r>
                    </a:p>
                  </a:txBody>
                  <a:tcPr marL="182880" marR="182880" marT="137160" marB="1371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781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475"/>
            <a:ext cx="8229600" cy="1013224"/>
          </a:xfrm>
        </p:spPr>
        <p:txBody>
          <a:bodyPr>
            <a:normAutofit fontScale="90000"/>
          </a:bodyPr>
          <a:lstStyle/>
          <a:p>
            <a:r>
              <a:rPr lang="en-US" dirty="0"/>
              <a:t>Federal Motor Carrier Safety Administration (FMCSA)</a:t>
            </a:r>
          </a:p>
        </p:txBody>
      </p:sp>
      <p:pic>
        <p:nvPicPr>
          <p:cNvPr id="5" name="Picture 4" descr="Federal Motor Carrier Safety Administration Logo" title="FMCSA Logo"/>
          <p:cNvPicPr>
            <a:picLocks noChangeAspect="1"/>
          </p:cNvPicPr>
          <p:nvPr/>
        </p:nvPicPr>
        <p:blipFill>
          <a:blip r:embed="rId3"/>
          <a:stretch>
            <a:fillRect/>
          </a:stretch>
        </p:blipFill>
        <p:spPr>
          <a:xfrm>
            <a:off x="2497456" y="1786020"/>
            <a:ext cx="4445000" cy="901700"/>
          </a:xfrm>
          <a:prstGeom prst="rect">
            <a:avLst/>
          </a:prstGeom>
        </p:spPr>
      </p:pic>
      <p:sp>
        <p:nvSpPr>
          <p:cNvPr id="3" name="Content Placeholder 2"/>
          <p:cNvSpPr>
            <a:spLocks noGrp="1"/>
          </p:cNvSpPr>
          <p:nvPr>
            <p:ph idx="1"/>
          </p:nvPr>
        </p:nvSpPr>
        <p:spPr>
          <a:xfrm>
            <a:off x="457200" y="2968752"/>
            <a:ext cx="8229600" cy="3254854"/>
          </a:xfrm>
        </p:spPr>
        <p:txBody>
          <a:bodyPr>
            <a:normAutofit/>
          </a:bodyPr>
          <a:lstStyle/>
          <a:p>
            <a:pPr>
              <a:spcBef>
                <a:spcPts val="700"/>
              </a:spcBef>
            </a:pPr>
            <a:r>
              <a:rPr lang="en-US" dirty="0"/>
              <a:t>Established January 1, 2000</a:t>
            </a:r>
          </a:p>
          <a:p>
            <a:pPr>
              <a:spcBef>
                <a:spcPts val="700"/>
              </a:spcBef>
            </a:pPr>
            <a:r>
              <a:rPr lang="en-US" dirty="0"/>
              <a:t>One of 12+ USDOT agencies/administrations</a:t>
            </a:r>
          </a:p>
          <a:p>
            <a:pPr>
              <a:spcBef>
                <a:spcPts val="700"/>
              </a:spcBef>
            </a:pPr>
            <a:r>
              <a:rPr lang="en-US" dirty="0"/>
              <a:t>Federal, regional &amp; state offices and personnel</a:t>
            </a:r>
          </a:p>
          <a:p>
            <a:pPr>
              <a:spcBef>
                <a:spcPts val="700"/>
              </a:spcBef>
            </a:pPr>
            <a:r>
              <a:rPr lang="en-US" dirty="0"/>
              <a:t>Goal: reduce crashes and injuries involving commercial vehicles</a:t>
            </a:r>
          </a:p>
          <a:p>
            <a:pPr>
              <a:spcBef>
                <a:spcPts val="700"/>
              </a:spcBef>
            </a:pPr>
            <a:endParaRPr lang="en-US" dirty="0"/>
          </a:p>
          <a:p>
            <a:pPr marL="0" indent="0">
              <a:buNone/>
            </a:pPr>
            <a:endParaRPr lang="en-US" dirty="0"/>
          </a:p>
        </p:txBody>
      </p:sp>
    </p:spTree>
    <p:extLst>
      <p:ext uri="{BB962C8B-B14F-4D97-AF65-F5344CB8AC3E}">
        <p14:creationId xmlns:p14="http://schemas.microsoft.com/office/powerpoint/2010/main" val="37373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Passenger Hours of Service Applicability</a:t>
            </a:r>
          </a:p>
        </p:txBody>
      </p:sp>
      <p:grpSp>
        <p:nvGrpSpPr>
          <p:cNvPr id="3" name="Group 2" descr="Vehicles involved in interstate commerce that have a gross vehicle weight rating (GVWR) or actually weigh more than 10,000 pounds (including passengers and cargo).  If towing a trailer, the combination weight of the vehicle and the trailer would be combined to determine the vehicle weight.&#10;Vehicles that are designed or used to transport nine or more passengers, including the driver, for direct compensation.&#10;Vehicles that are designed or used to transport 16 or more passengers, including the driver. &#10;" title="Hours of Service rules apply diagram "/>
          <p:cNvGrpSpPr/>
          <p:nvPr/>
        </p:nvGrpSpPr>
        <p:grpSpPr>
          <a:xfrm>
            <a:off x="591456" y="1581395"/>
            <a:ext cx="8233387" cy="4928391"/>
            <a:chOff x="591456" y="1581395"/>
            <a:chExt cx="8233387" cy="4928391"/>
          </a:xfrm>
        </p:grpSpPr>
        <p:sp>
          <p:nvSpPr>
            <p:cNvPr id="5" name="Freeform 4"/>
            <p:cNvSpPr/>
            <p:nvPr/>
          </p:nvSpPr>
          <p:spPr>
            <a:xfrm>
              <a:off x="3549480" y="4232930"/>
              <a:ext cx="2276856" cy="2276856"/>
            </a:xfrm>
            <a:custGeom>
              <a:avLst/>
              <a:gdLst>
                <a:gd name="connsiteX0" fmla="*/ 0 w 2276856"/>
                <a:gd name="connsiteY0" fmla="*/ 1138428 h 2276856"/>
                <a:gd name="connsiteX1" fmla="*/ 1138428 w 2276856"/>
                <a:gd name="connsiteY1" fmla="*/ 0 h 2276856"/>
                <a:gd name="connsiteX2" fmla="*/ 2276856 w 2276856"/>
                <a:gd name="connsiteY2" fmla="*/ 1138428 h 2276856"/>
                <a:gd name="connsiteX3" fmla="*/ 1138428 w 2276856"/>
                <a:gd name="connsiteY3" fmla="*/ 2276856 h 2276856"/>
                <a:gd name="connsiteX4" fmla="*/ 0 w 2276856"/>
                <a:gd name="connsiteY4" fmla="*/ 1138428 h 227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56" h="2276856">
                  <a:moveTo>
                    <a:pt x="0" y="1138428"/>
                  </a:moveTo>
                  <a:cubicBezTo>
                    <a:pt x="0" y="509692"/>
                    <a:pt x="509692" y="0"/>
                    <a:pt x="1138428" y="0"/>
                  </a:cubicBezTo>
                  <a:cubicBezTo>
                    <a:pt x="1767164" y="0"/>
                    <a:pt x="2276856" y="509692"/>
                    <a:pt x="2276856" y="1138428"/>
                  </a:cubicBezTo>
                  <a:cubicBezTo>
                    <a:pt x="2276856" y="1767164"/>
                    <a:pt x="1767164" y="2276856"/>
                    <a:pt x="1138428" y="2276856"/>
                  </a:cubicBezTo>
                  <a:cubicBezTo>
                    <a:pt x="509692" y="2276856"/>
                    <a:pt x="0" y="1767164"/>
                    <a:pt x="0" y="1138428"/>
                  </a:cubicBez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51218" tIns="351218" rIns="351218" bIns="351218" numCol="1" spcCol="1270" anchor="ctr" anchorCtr="0">
              <a:noAutofit/>
            </a:bodyPr>
            <a:lstStyle/>
            <a:p>
              <a:pPr lvl="0" algn="ctr" defTabSz="1244600">
                <a:lnSpc>
                  <a:spcPct val="90000"/>
                </a:lnSpc>
                <a:spcBef>
                  <a:spcPct val="0"/>
                </a:spcBef>
                <a:spcAft>
                  <a:spcPct val="35000"/>
                </a:spcAft>
              </a:pPr>
              <a:r>
                <a:rPr lang="en-US" sz="2800" kern="1200" dirty="0"/>
                <a:t>Hours of Service rules apply</a:t>
              </a:r>
            </a:p>
          </p:txBody>
        </p:sp>
        <p:sp>
          <p:nvSpPr>
            <p:cNvPr id="6" name="Left Arrow 5"/>
            <p:cNvSpPr/>
            <p:nvPr/>
          </p:nvSpPr>
          <p:spPr>
            <a:xfrm rot="12021312">
              <a:off x="1813452" y="4090244"/>
              <a:ext cx="1890580" cy="542451"/>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7" name="Freeform 6"/>
            <p:cNvSpPr/>
            <p:nvPr/>
          </p:nvSpPr>
          <p:spPr>
            <a:xfrm>
              <a:off x="591456" y="3472607"/>
              <a:ext cx="2621334" cy="1730410"/>
            </a:xfrm>
            <a:custGeom>
              <a:avLst/>
              <a:gdLst>
                <a:gd name="connsiteX0" fmla="*/ 0 w 2621334"/>
                <a:gd name="connsiteY0" fmla="*/ 173041 h 1730410"/>
                <a:gd name="connsiteX1" fmla="*/ 173041 w 2621334"/>
                <a:gd name="connsiteY1" fmla="*/ 0 h 1730410"/>
                <a:gd name="connsiteX2" fmla="*/ 2448293 w 2621334"/>
                <a:gd name="connsiteY2" fmla="*/ 0 h 1730410"/>
                <a:gd name="connsiteX3" fmla="*/ 2621334 w 2621334"/>
                <a:gd name="connsiteY3" fmla="*/ 173041 h 1730410"/>
                <a:gd name="connsiteX4" fmla="*/ 2621334 w 2621334"/>
                <a:gd name="connsiteY4" fmla="*/ 1557369 h 1730410"/>
                <a:gd name="connsiteX5" fmla="*/ 2448293 w 2621334"/>
                <a:gd name="connsiteY5" fmla="*/ 1730410 h 1730410"/>
                <a:gd name="connsiteX6" fmla="*/ 173041 w 2621334"/>
                <a:gd name="connsiteY6" fmla="*/ 1730410 h 1730410"/>
                <a:gd name="connsiteX7" fmla="*/ 0 w 2621334"/>
                <a:gd name="connsiteY7" fmla="*/ 1557369 h 1730410"/>
                <a:gd name="connsiteX8" fmla="*/ 0 w 2621334"/>
                <a:gd name="connsiteY8" fmla="*/ 173041 h 17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334" h="1730410">
                  <a:moveTo>
                    <a:pt x="0" y="173041"/>
                  </a:moveTo>
                  <a:cubicBezTo>
                    <a:pt x="0" y="77473"/>
                    <a:pt x="77473" y="0"/>
                    <a:pt x="173041" y="0"/>
                  </a:cubicBezTo>
                  <a:lnTo>
                    <a:pt x="2448293" y="0"/>
                  </a:lnTo>
                  <a:cubicBezTo>
                    <a:pt x="2543861" y="0"/>
                    <a:pt x="2621334" y="77473"/>
                    <a:pt x="2621334" y="173041"/>
                  </a:cubicBezTo>
                  <a:lnTo>
                    <a:pt x="2621334" y="1557369"/>
                  </a:lnTo>
                  <a:cubicBezTo>
                    <a:pt x="2621334" y="1652937"/>
                    <a:pt x="2543861" y="1730410"/>
                    <a:pt x="2448293" y="1730410"/>
                  </a:cubicBezTo>
                  <a:lnTo>
                    <a:pt x="173041" y="1730410"/>
                  </a:lnTo>
                  <a:cubicBezTo>
                    <a:pt x="77473" y="1730410"/>
                    <a:pt x="0" y="1652937"/>
                    <a:pt x="0" y="1557369"/>
                  </a:cubicBezTo>
                  <a:lnTo>
                    <a:pt x="0" y="173041"/>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2117" tIns="102117" rIns="102117" bIns="102117" numCol="1" spcCol="1270" anchor="ctr" anchorCtr="0">
              <a:noAutofit/>
            </a:bodyPr>
            <a:lstStyle/>
            <a:p>
              <a:pPr lvl="0" algn="ctr" defTabSz="1200150">
                <a:lnSpc>
                  <a:spcPct val="90000"/>
                </a:lnSpc>
                <a:spcBef>
                  <a:spcPct val="0"/>
                </a:spcBef>
                <a:spcAft>
                  <a:spcPct val="35000"/>
                </a:spcAft>
              </a:pPr>
              <a:r>
                <a:rPr lang="en-US" sz="2700" kern="1200" dirty="0"/>
                <a:t>GVWR </a:t>
              </a:r>
              <a:r>
                <a:rPr lang="en-US" sz="2700" i="1" u="sng" kern="1200" dirty="0"/>
                <a:t>or</a:t>
              </a:r>
              <a:r>
                <a:rPr lang="en-US" sz="2700" kern="1200" dirty="0"/>
                <a:t> actually weighs </a:t>
              </a:r>
            </a:p>
            <a:p>
              <a:pPr lvl="0" algn="ctr" defTabSz="1200150">
                <a:lnSpc>
                  <a:spcPct val="90000"/>
                </a:lnSpc>
                <a:spcBef>
                  <a:spcPct val="0"/>
                </a:spcBef>
                <a:spcAft>
                  <a:spcPct val="35000"/>
                </a:spcAft>
              </a:pPr>
              <a:r>
                <a:rPr lang="en-US" sz="2700" kern="1200" dirty="0"/>
                <a:t>&gt; 10,000 pounds</a:t>
              </a:r>
            </a:p>
          </p:txBody>
        </p:sp>
        <p:sp>
          <p:nvSpPr>
            <p:cNvPr id="8" name="Left Arrow 7"/>
            <p:cNvSpPr/>
            <p:nvPr/>
          </p:nvSpPr>
          <p:spPr>
            <a:xfrm rot="16228908">
              <a:off x="3789220" y="2884961"/>
              <a:ext cx="1833736" cy="648903"/>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9" name="Freeform 8"/>
            <p:cNvSpPr/>
            <p:nvPr/>
          </p:nvSpPr>
          <p:spPr>
            <a:xfrm>
              <a:off x="3048267" y="1581395"/>
              <a:ext cx="3331061" cy="1422362"/>
            </a:xfrm>
            <a:custGeom>
              <a:avLst/>
              <a:gdLst>
                <a:gd name="connsiteX0" fmla="*/ 0 w 3331061"/>
                <a:gd name="connsiteY0" fmla="*/ 142236 h 1422362"/>
                <a:gd name="connsiteX1" fmla="*/ 142236 w 3331061"/>
                <a:gd name="connsiteY1" fmla="*/ 0 h 1422362"/>
                <a:gd name="connsiteX2" fmla="*/ 3188825 w 3331061"/>
                <a:gd name="connsiteY2" fmla="*/ 0 h 1422362"/>
                <a:gd name="connsiteX3" fmla="*/ 3331061 w 3331061"/>
                <a:gd name="connsiteY3" fmla="*/ 142236 h 1422362"/>
                <a:gd name="connsiteX4" fmla="*/ 3331061 w 3331061"/>
                <a:gd name="connsiteY4" fmla="*/ 1280126 h 1422362"/>
                <a:gd name="connsiteX5" fmla="*/ 3188825 w 3331061"/>
                <a:gd name="connsiteY5" fmla="*/ 1422362 h 1422362"/>
                <a:gd name="connsiteX6" fmla="*/ 142236 w 3331061"/>
                <a:gd name="connsiteY6" fmla="*/ 1422362 h 1422362"/>
                <a:gd name="connsiteX7" fmla="*/ 0 w 3331061"/>
                <a:gd name="connsiteY7" fmla="*/ 1280126 h 1422362"/>
                <a:gd name="connsiteX8" fmla="*/ 0 w 3331061"/>
                <a:gd name="connsiteY8" fmla="*/ 142236 h 142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061" h="1422362">
                  <a:moveTo>
                    <a:pt x="0" y="142236"/>
                  </a:moveTo>
                  <a:cubicBezTo>
                    <a:pt x="0" y="63681"/>
                    <a:pt x="63681" y="0"/>
                    <a:pt x="142236" y="0"/>
                  </a:cubicBezTo>
                  <a:lnTo>
                    <a:pt x="3188825" y="0"/>
                  </a:lnTo>
                  <a:cubicBezTo>
                    <a:pt x="3267380" y="0"/>
                    <a:pt x="3331061" y="63681"/>
                    <a:pt x="3331061" y="142236"/>
                  </a:cubicBezTo>
                  <a:lnTo>
                    <a:pt x="3331061" y="1280126"/>
                  </a:lnTo>
                  <a:cubicBezTo>
                    <a:pt x="3331061" y="1358681"/>
                    <a:pt x="3267380" y="1422362"/>
                    <a:pt x="3188825" y="1422362"/>
                  </a:cubicBezTo>
                  <a:lnTo>
                    <a:pt x="142236" y="1422362"/>
                  </a:lnTo>
                  <a:cubicBezTo>
                    <a:pt x="63681" y="1422362"/>
                    <a:pt x="0" y="1358681"/>
                    <a:pt x="0" y="1280126"/>
                  </a:cubicBezTo>
                  <a:lnTo>
                    <a:pt x="0" y="142236"/>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1190" tIns="91190" rIns="91190" bIns="91190" numCol="1" spcCol="1270" anchor="ctr" anchorCtr="0">
              <a:noAutofit/>
            </a:bodyPr>
            <a:lstStyle/>
            <a:p>
              <a:pPr lvl="0" algn="ctr" defTabSz="1155700">
                <a:lnSpc>
                  <a:spcPct val="90000"/>
                </a:lnSpc>
                <a:spcBef>
                  <a:spcPct val="0"/>
                </a:spcBef>
                <a:spcAft>
                  <a:spcPct val="35000"/>
                </a:spcAft>
              </a:pPr>
              <a:r>
                <a:rPr lang="en-US" sz="2600" kern="1200" dirty="0"/>
                <a:t>9 or more passengers, for direct compensation</a:t>
              </a:r>
            </a:p>
          </p:txBody>
        </p:sp>
        <p:sp>
          <p:nvSpPr>
            <p:cNvPr id="10" name="Left Arrow 9"/>
            <p:cNvSpPr/>
            <p:nvPr/>
          </p:nvSpPr>
          <p:spPr>
            <a:xfrm rot="20418117">
              <a:off x="5709490" y="4053771"/>
              <a:ext cx="2227013" cy="585726"/>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Freeform 10"/>
            <p:cNvSpPr/>
            <p:nvPr/>
          </p:nvSpPr>
          <p:spPr>
            <a:xfrm>
              <a:off x="6260743" y="3630622"/>
              <a:ext cx="2564100" cy="1405249"/>
            </a:xfrm>
            <a:custGeom>
              <a:avLst/>
              <a:gdLst>
                <a:gd name="connsiteX0" fmla="*/ 0 w 2564100"/>
                <a:gd name="connsiteY0" fmla="*/ 140525 h 1405249"/>
                <a:gd name="connsiteX1" fmla="*/ 140525 w 2564100"/>
                <a:gd name="connsiteY1" fmla="*/ 0 h 1405249"/>
                <a:gd name="connsiteX2" fmla="*/ 2423575 w 2564100"/>
                <a:gd name="connsiteY2" fmla="*/ 0 h 1405249"/>
                <a:gd name="connsiteX3" fmla="*/ 2564100 w 2564100"/>
                <a:gd name="connsiteY3" fmla="*/ 140525 h 1405249"/>
                <a:gd name="connsiteX4" fmla="*/ 2564100 w 2564100"/>
                <a:gd name="connsiteY4" fmla="*/ 1264724 h 1405249"/>
                <a:gd name="connsiteX5" fmla="*/ 2423575 w 2564100"/>
                <a:gd name="connsiteY5" fmla="*/ 1405249 h 1405249"/>
                <a:gd name="connsiteX6" fmla="*/ 140525 w 2564100"/>
                <a:gd name="connsiteY6" fmla="*/ 1405249 h 1405249"/>
                <a:gd name="connsiteX7" fmla="*/ 0 w 2564100"/>
                <a:gd name="connsiteY7" fmla="*/ 1264724 h 1405249"/>
                <a:gd name="connsiteX8" fmla="*/ 0 w 2564100"/>
                <a:gd name="connsiteY8" fmla="*/ 140525 h 140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100" h="1405249">
                  <a:moveTo>
                    <a:pt x="0" y="140525"/>
                  </a:moveTo>
                  <a:cubicBezTo>
                    <a:pt x="0" y="62915"/>
                    <a:pt x="62915" y="0"/>
                    <a:pt x="140525" y="0"/>
                  </a:cubicBezTo>
                  <a:lnTo>
                    <a:pt x="2423575" y="0"/>
                  </a:lnTo>
                  <a:cubicBezTo>
                    <a:pt x="2501185" y="0"/>
                    <a:pt x="2564100" y="62915"/>
                    <a:pt x="2564100" y="140525"/>
                  </a:cubicBezTo>
                  <a:lnTo>
                    <a:pt x="2564100" y="1264724"/>
                  </a:lnTo>
                  <a:cubicBezTo>
                    <a:pt x="2564100" y="1342334"/>
                    <a:pt x="2501185" y="1405249"/>
                    <a:pt x="2423575" y="1405249"/>
                  </a:cubicBezTo>
                  <a:lnTo>
                    <a:pt x="140525" y="1405249"/>
                  </a:lnTo>
                  <a:cubicBezTo>
                    <a:pt x="62915" y="1405249"/>
                    <a:pt x="0" y="1342334"/>
                    <a:pt x="0" y="1264724"/>
                  </a:cubicBezTo>
                  <a:lnTo>
                    <a:pt x="0" y="140525"/>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0688" tIns="90688" rIns="90688" bIns="90688" numCol="1" spcCol="1270" anchor="ctr" anchorCtr="0">
              <a:noAutofit/>
            </a:bodyPr>
            <a:lstStyle/>
            <a:p>
              <a:pPr lvl="0" algn="ctr" defTabSz="1155700">
                <a:lnSpc>
                  <a:spcPct val="90000"/>
                </a:lnSpc>
                <a:spcBef>
                  <a:spcPct val="0"/>
                </a:spcBef>
                <a:spcAft>
                  <a:spcPct val="35000"/>
                </a:spcAft>
              </a:pPr>
              <a:r>
                <a:rPr lang="en-US" sz="2600" kern="1200" dirty="0"/>
                <a:t>16 or more passengers</a:t>
              </a:r>
            </a:p>
          </p:txBody>
        </p:sp>
      </p:grpSp>
    </p:spTree>
    <p:extLst>
      <p:ext uri="{BB962C8B-B14F-4D97-AF65-F5344CB8AC3E}">
        <p14:creationId xmlns:p14="http://schemas.microsoft.com/office/powerpoint/2010/main" val="179458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Passenger Hours of Service Limits</a:t>
            </a:r>
          </a:p>
        </p:txBody>
      </p:sp>
      <p:sp>
        <p:nvSpPr>
          <p:cNvPr id="8" name="Content Placeholder 2"/>
          <p:cNvSpPr txBox="1">
            <a:spLocks/>
          </p:cNvSpPr>
          <p:nvPr/>
        </p:nvSpPr>
        <p:spPr>
          <a:xfrm>
            <a:off x="959556" y="1276527"/>
            <a:ext cx="7436555" cy="1468437"/>
          </a:xfrm>
          <a:prstGeom prst="rect">
            <a:avLst/>
          </a:prstGeom>
        </p:spPr>
        <p:txBody>
          <a:bodyPr vert="horz" lIns="91440" tIns="45720" rIns="91440" bIns="45720" rtlCol="0">
            <a:norm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000" dirty="0"/>
              <a:t>Until required rest is received, </a:t>
            </a:r>
            <a:r>
              <a:rPr lang="en-US" sz="3000" u="sng" dirty="0"/>
              <a:t>cannot drive </a:t>
            </a:r>
            <a:r>
              <a:rPr lang="en-US" sz="3000" dirty="0"/>
              <a:t>a commercial vehicle after:</a:t>
            </a:r>
          </a:p>
        </p:txBody>
      </p:sp>
      <p:sp>
        <p:nvSpPr>
          <p:cNvPr id="3" name="Content Placeholder 2"/>
          <p:cNvSpPr>
            <a:spLocks noGrp="1"/>
          </p:cNvSpPr>
          <p:nvPr>
            <p:ph idx="1"/>
          </p:nvPr>
        </p:nvSpPr>
        <p:spPr>
          <a:xfrm>
            <a:off x="2046110" y="2744964"/>
            <a:ext cx="6640689" cy="3165210"/>
          </a:xfrm>
        </p:spPr>
        <p:txBody>
          <a:bodyPr>
            <a:normAutofit/>
          </a:bodyPr>
          <a:lstStyle/>
          <a:p>
            <a:r>
              <a:rPr lang="en-US" dirty="0"/>
              <a:t>10 hours of driving a commercial vehicle</a:t>
            </a:r>
          </a:p>
          <a:p>
            <a:r>
              <a:rPr lang="en-US" dirty="0"/>
              <a:t>15 hours on-duty</a:t>
            </a:r>
          </a:p>
          <a:p>
            <a:r>
              <a:rPr lang="en-US" dirty="0"/>
              <a:t>60 or 70 hours cumulative on-duty over the previous 7 or 8 days</a:t>
            </a:r>
          </a:p>
        </p:txBody>
      </p:sp>
      <p:sp>
        <p:nvSpPr>
          <p:cNvPr id="5" name="Hexagon 4"/>
          <p:cNvSpPr/>
          <p:nvPr/>
        </p:nvSpPr>
        <p:spPr>
          <a:xfrm>
            <a:off x="253999" y="2808108"/>
            <a:ext cx="1270000" cy="959556"/>
          </a:xfrm>
          <a:prstGeom prst="hexagon">
            <a:avLst/>
          </a:prstGeom>
          <a:solidFill>
            <a:schemeClr val="accent2"/>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t>10</a:t>
            </a:r>
          </a:p>
        </p:txBody>
      </p:sp>
      <p:sp>
        <p:nvSpPr>
          <p:cNvPr id="6" name="Hexagon 5"/>
          <p:cNvSpPr/>
          <p:nvPr/>
        </p:nvSpPr>
        <p:spPr>
          <a:xfrm>
            <a:off x="268110" y="3781775"/>
            <a:ext cx="1270000" cy="959556"/>
          </a:xfrm>
          <a:prstGeom prst="hexagon">
            <a:avLst/>
          </a:prstGeom>
          <a:solidFill>
            <a:schemeClr val="accent2"/>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t>15</a:t>
            </a:r>
          </a:p>
        </p:txBody>
      </p:sp>
      <p:sp>
        <p:nvSpPr>
          <p:cNvPr id="7" name="Hexagon 6"/>
          <p:cNvSpPr/>
          <p:nvPr/>
        </p:nvSpPr>
        <p:spPr>
          <a:xfrm>
            <a:off x="112890" y="4755441"/>
            <a:ext cx="1580444" cy="1269999"/>
          </a:xfrm>
          <a:prstGeom prst="hexagon">
            <a:avLst/>
          </a:prstGeom>
          <a:solidFill>
            <a:schemeClr val="accent2"/>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t>60/70</a:t>
            </a:r>
          </a:p>
        </p:txBody>
      </p:sp>
    </p:spTree>
    <p:extLst>
      <p:ext uri="{BB962C8B-B14F-4D97-AF65-F5344CB8AC3E}">
        <p14:creationId xmlns:p14="http://schemas.microsoft.com/office/powerpoint/2010/main" val="82660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Required Rest Periods</a:t>
            </a:r>
          </a:p>
        </p:txBody>
      </p:sp>
      <p:sp>
        <p:nvSpPr>
          <p:cNvPr id="3" name="Content Placeholder 2"/>
          <p:cNvSpPr>
            <a:spLocks noGrp="1"/>
          </p:cNvSpPr>
          <p:nvPr>
            <p:ph idx="1"/>
          </p:nvPr>
        </p:nvSpPr>
        <p:spPr>
          <a:xfrm>
            <a:off x="457200" y="1605845"/>
            <a:ext cx="5810955" cy="2499606"/>
          </a:xfrm>
        </p:spPr>
        <p:txBody>
          <a:bodyPr/>
          <a:lstStyle/>
          <a:p>
            <a:r>
              <a:rPr lang="en-US" dirty="0"/>
              <a:t>10- and 15-hour rule limits are restarted/reset by obtaining a minimum 8 consecutive hours off-duty</a:t>
            </a:r>
          </a:p>
        </p:txBody>
      </p:sp>
      <p:sp>
        <p:nvSpPr>
          <p:cNvPr id="5" name="Content Placeholder 2"/>
          <p:cNvSpPr txBox="1">
            <a:spLocks/>
          </p:cNvSpPr>
          <p:nvPr/>
        </p:nvSpPr>
        <p:spPr>
          <a:xfrm>
            <a:off x="457200" y="4024490"/>
            <a:ext cx="5914087" cy="2672644"/>
          </a:xfrm>
          <a:prstGeom prst="rect">
            <a:avLst/>
          </a:prstGeom>
        </p:spPr>
        <p:txBody>
          <a:bodyPr vert="horz" lIns="91440" tIns="45720" rIns="91440" bIns="45720" rtlCol="0">
            <a:normAutofit fontScale="92500"/>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60/7 and 70/8 limits cannot be restarted/reset – time available under the rules must be gained by limiting current/recent on-duty</a:t>
            </a:r>
          </a:p>
        </p:txBody>
      </p:sp>
      <p:pic>
        <p:nvPicPr>
          <p:cNvPr id="4" name="Picture 3" title="Clock"/>
          <p:cNvPicPr>
            <a:picLocks noChangeAspect="1"/>
          </p:cNvPicPr>
          <p:nvPr/>
        </p:nvPicPr>
        <p:blipFill>
          <a:blip r:embed="rId3"/>
          <a:stretch>
            <a:fillRect/>
          </a:stretch>
        </p:blipFill>
        <p:spPr>
          <a:xfrm>
            <a:off x="6371287" y="1605845"/>
            <a:ext cx="2170534" cy="2142067"/>
          </a:xfrm>
          <a:prstGeom prst="rect">
            <a:avLst/>
          </a:prstGeom>
        </p:spPr>
      </p:pic>
      <p:pic>
        <p:nvPicPr>
          <p:cNvPr id="6" name="Picture 5" title="Example chart of a work week and hours"/>
          <p:cNvPicPr>
            <a:picLocks noChangeAspect="1"/>
          </p:cNvPicPr>
          <p:nvPr/>
        </p:nvPicPr>
        <p:blipFill>
          <a:blip r:embed="rId4"/>
          <a:stretch>
            <a:fillRect/>
          </a:stretch>
        </p:blipFill>
        <p:spPr>
          <a:xfrm>
            <a:off x="6436599" y="4315178"/>
            <a:ext cx="2390021" cy="2091268"/>
          </a:xfrm>
          <a:prstGeom prst="rect">
            <a:avLst/>
          </a:prstGeom>
        </p:spPr>
      </p:pic>
    </p:spTree>
    <p:extLst>
      <p:ext uri="{BB962C8B-B14F-4D97-AF65-F5344CB8AC3E}">
        <p14:creationId xmlns:p14="http://schemas.microsoft.com/office/powerpoint/2010/main" val="146263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133527"/>
            <a:ext cx="8452555" cy="1143000"/>
          </a:xfrm>
        </p:spPr>
        <p:txBody>
          <a:bodyPr/>
          <a:lstStyle/>
          <a:p>
            <a:r>
              <a:rPr lang="en-US" dirty="0"/>
              <a:t>Hours of Service Time Classifications</a:t>
            </a:r>
          </a:p>
        </p:txBody>
      </p:sp>
      <p:graphicFrame>
        <p:nvGraphicFramePr>
          <p:cNvPr id="4" name="Content Placeholder 3" descr="Driving  means all time spent at the driving controls of a commercial vehicle in operation.  In essence, if you’re in the driver’s seat, your time would be classified as driving time.&#10;&#10;On-duty time is all time from when a driver begins to work or is required to be in readiness to work until the time the driver is relieved from work and all responsibility for performing work.  This classification is a little more complicated than driving time, so additional explanation and exceptions will be provided throughout the rest of this lesson.&#10;&#10;Time classified as sleeper berth is time spent resting in and on vehicle sleeper berth that meets all applicable requirements.&#10;&#10;Off-duty time is time spent when you’re not being compensated for work or are relieved of all responsibility.  Additional clarification of this classification will be made throughout this lesson.&#10;" title="Hours of Service Time Classifications "/>
          <p:cNvGraphicFramePr>
            <a:graphicFrameLocks noGrp="1"/>
          </p:cNvGraphicFramePr>
          <p:nvPr>
            <p:ph idx="1"/>
            <p:extLst>
              <p:ext uri="{D42A27DB-BD31-4B8C-83A1-F6EECF244321}">
                <p14:modId xmlns:p14="http://schemas.microsoft.com/office/powerpoint/2010/main" val="1273177664"/>
              </p:ext>
            </p:extLst>
          </p:nvPr>
        </p:nvGraphicFramePr>
        <p:xfrm>
          <a:off x="457200" y="1600200"/>
          <a:ext cx="8229600" cy="4754880"/>
        </p:xfrm>
        <a:graphic>
          <a:graphicData uri="http://schemas.openxmlformats.org/drawingml/2006/table">
            <a:tbl>
              <a:tblPr firstRow="1" bandRow="1">
                <a:tableStyleId>{5940675A-B579-460E-94D1-54222C63F5DA}</a:tableStyleId>
              </a:tblPr>
              <a:tblGrid>
                <a:gridCol w="1969911">
                  <a:extLst>
                    <a:ext uri="{9D8B030D-6E8A-4147-A177-3AD203B41FA5}">
                      <a16:colId xmlns:a16="http://schemas.microsoft.com/office/drawing/2014/main" val="20000"/>
                    </a:ext>
                  </a:extLst>
                </a:gridCol>
                <a:gridCol w="6259689">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i="1" dirty="0"/>
                        <a:t>Driving</a:t>
                      </a:r>
                      <a:endParaRPr lang="en-US" sz="2400" b="1" dirty="0"/>
                    </a:p>
                  </a:txBody>
                  <a:tcPr marL="182880" marR="182880" marT="91440" marB="91440" anchor="ct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Time spent at the driving controls of a commercial vehicle</a:t>
                      </a:r>
                    </a:p>
                  </a:txBody>
                  <a:tcPr marL="182880" marR="182880" marT="91440" marB="91440"/>
                </a:tc>
                <a:extLst>
                  <a:ext uri="{0D108BD9-81ED-4DB2-BD59-A6C34878D82A}">
                    <a16:rowId xmlns:a16="http://schemas.microsoft.com/office/drawing/2014/main" val="10000"/>
                  </a:ext>
                </a:extLst>
              </a:tr>
              <a:tr h="370840">
                <a:tc>
                  <a:txBody>
                    <a:bodyPr/>
                    <a:lstStyle/>
                    <a:p>
                      <a:r>
                        <a:rPr lang="en-US" sz="2400" b="1" i="1" dirty="0"/>
                        <a:t>Sleeper</a:t>
                      </a:r>
                      <a:r>
                        <a:rPr lang="en-US" sz="2400" b="1" i="1" baseline="0" dirty="0"/>
                        <a:t> berth</a:t>
                      </a:r>
                      <a:endParaRPr lang="en-US" sz="2400" b="1" i="1" dirty="0"/>
                    </a:p>
                  </a:txBody>
                  <a:tcPr marL="182880" marR="182880" marT="91440" marB="91440" anchor="ctr">
                    <a:solidFill>
                      <a:schemeClr val="bg2">
                        <a:lumMod val="90000"/>
                      </a:schemeClr>
                    </a:solidFill>
                  </a:tcPr>
                </a:tc>
                <a:tc>
                  <a:txBody>
                    <a:bodyPr/>
                    <a:lstStyle/>
                    <a:p>
                      <a:r>
                        <a:rPr lang="en-US" sz="2400" dirty="0"/>
                        <a:t>Time spent resting in an on-vehicle sleeper berth that meets the specified requirements in the</a:t>
                      </a:r>
                      <a:r>
                        <a:rPr lang="en-US" sz="2400" baseline="0" dirty="0"/>
                        <a:t> regulations (</a:t>
                      </a:r>
                      <a:r>
                        <a:rPr lang="en-US" sz="2400" dirty="0"/>
                        <a:t>§393.76).</a:t>
                      </a:r>
                    </a:p>
                  </a:txBody>
                  <a:tcPr marL="182880" marR="182880" marT="91440" marB="91440"/>
                </a:tc>
                <a:extLst>
                  <a:ext uri="{0D108BD9-81ED-4DB2-BD59-A6C34878D82A}">
                    <a16:rowId xmlns:a16="http://schemas.microsoft.com/office/drawing/2014/main" val="10002"/>
                  </a:ext>
                </a:extLst>
              </a:tr>
              <a:tr h="370840">
                <a:tc>
                  <a:txBody>
                    <a:bodyPr/>
                    <a:lstStyle/>
                    <a:p>
                      <a:r>
                        <a:rPr lang="en-US" sz="2400" b="1" i="1" dirty="0"/>
                        <a:t>On-duty </a:t>
                      </a:r>
                    </a:p>
                  </a:txBody>
                  <a:tcPr marL="182880" marR="182880" marT="91440" marB="91440" anchor="ctr">
                    <a:solidFill>
                      <a:schemeClr val="bg2">
                        <a:lumMod val="90000"/>
                      </a:schemeClr>
                    </a:solidFill>
                  </a:tcPr>
                </a:tc>
                <a:tc>
                  <a:txBody>
                    <a:bodyPr/>
                    <a:lstStyle/>
                    <a:p>
                      <a:r>
                        <a:rPr lang="en-US" sz="2400" dirty="0"/>
                        <a:t>All time from the time a driver begins to</a:t>
                      </a:r>
                      <a:r>
                        <a:rPr lang="en-US" sz="2400" baseline="0" dirty="0"/>
                        <a:t> work or is required to be in readiness to work </a:t>
                      </a:r>
                      <a:endParaRPr lang="en-US" sz="2400" dirty="0"/>
                    </a:p>
                  </a:txBody>
                  <a:tcPr marL="182880" marR="182880" marT="91440" marB="91440"/>
                </a:tc>
                <a:extLst>
                  <a:ext uri="{0D108BD9-81ED-4DB2-BD59-A6C34878D82A}">
                    <a16:rowId xmlns:a16="http://schemas.microsoft.com/office/drawing/2014/main" val="1639700714"/>
                  </a:ext>
                </a:extLst>
              </a:tr>
              <a:tr h="370840">
                <a:tc>
                  <a:txBody>
                    <a:bodyPr/>
                    <a:lstStyle/>
                    <a:p>
                      <a:r>
                        <a:rPr lang="en-US" sz="2400" b="1" i="1" dirty="0"/>
                        <a:t>Off-duty</a:t>
                      </a:r>
                    </a:p>
                  </a:txBody>
                  <a:tcPr marL="182880" marR="182880" marT="91440" marB="91440" anchor="ctr">
                    <a:solidFill>
                      <a:schemeClr val="bg2">
                        <a:lumMod val="90000"/>
                      </a:schemeClr>
                    </a:solidFill>
                  </a:tcPr>
                </a:tc>
                <a:tc>
                  <a:txBody>
                    <a:bodyPr/>
                    <a:lstStyle/>
                    <a:p>
                      <a:r>
                        <a:rPr lang="en-US" sz="2400" dirty="0"/>
                        <a:t>Any time when</a:t>
                      </a:r>
                      <a:r>
                        <a:rPr lang="en-US" sz="2400" baseline="0" dirty="0"/>
                        <a:t> you are not working at the direction of a motor carrier, not being compensated for work, or are relieved of all responsibility </a:t>
                      </a:r>
                      <a:endParaRPr lang="en-US" sz="2400" dirty="0"/>
                    </a:p>
                  </a:txBody>
                  <a:tcPr marL="182880" marR="182880"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3419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333"/>
            <a:ext cx="8229600" cy="980194"/>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a:t>On-Duty Time</a:t>
            </a:r>
          </a:p>
        </p:txBody>
      </p:sp>
      <p:sp>
        <p:nvSpPr>
          <p:cNvPr id="3" name="Content Placeholder 2"/>
          <p:cNvSpPr>
            <a:spLocks noGrp="1"/>
          </p:cNvSpPr>
          <p:nvPr>
            <p:ph idx="1"/>
          </p:nvPr>
        </p:nvSpPr>
        <p:spPr>
          <a:xfrm>
            <a:off x="457200" y="1352727"/>
            <a:ext cx="8229600" cy="4525963"/>
          </a:xfrm>
        </p:spPr>
        <p:txBody>
          <a:bodyPr/>
          <a:lstStyle/>
          <a:p>
            <a:pPr marL="0" indent="0">
              <a:buNone/>
            </a:pPr>
            <a:r>
              <a:rPr lang="en-US" dirty="0"/>
              <a:t>All time working for a motor carrier, whether paid or not, including:</a:t>
            </a:r>
          </a:p>
          <a:p>
            <a:pPr marL="0" indent="0">
              <a:buNone/>
            </a:pPr>
            <a:endParaRPr lang="en-US" dirty="0"/>
          </a:p>
        </p:txBody>
      </p:sp>
      <p:graphicFrame>
        <p:nvGraphicFramePr>
          <p:cNvPr id="4" name="Table 3" descr="All time you are required to be at a bus station, yard, terminal, or other facility of a motor carrier or customer, unless you have been relieved from duty by the motor carrier;&#10;All time inspecting or servicing your vehicle, including fueling it and washing it;&#10;All driving time;&#10;All time loading, unloading, supervising, tending to your motorcoach/bus, or handling paperwork for trips;&#10;All time taking care of your vehicle when it is broken down;&#10;All time spent providing a breath, saliva, or urine sample for drug/alcohol testing, including travel to and from the collection site; and&#10;All time spent doing any other work for any motor carrier, including giving or receiving training and driving a company car.&#10;" title="On-Duty Time Chart"/>
          <p:cNvGraphicFramePr>
            <a:graphicFrameLocks noGrp="1"/>
          </p:cNvGraphicFramePr>
          <p:nvPr>
            <p:extLst>
              <p:ext uri="{D42A27DB-BD31-4B8C-83A1-F6EECF244321}">
                <p14:modId xmlns:p14="http://schemas.microsoft.com/office/powerpoint/2010/main" val="87307371"/>
              </p:ext>
            </p:extLst>
          </p:nvPr>
        </p:nvGraphicFramePr>
        <p:xfrm>
          <a:off x="778933" y="2919618"/>
          <a:ext cx="7586134" cy="3048000"/>
        </p:xfrm>
        <a:graphic>
          <a:graphicData uri="http://schemas.openxmlformats.org/drawingml/2006/table">
            <a:tbl>
              <a:tblPr bandRow="1">
                <a:tableStyleId>{ED083AE6-46FA-4A59-8FB0-9F97EB10719F}</a:tableStyleId>
              </a:tblPr>
              <a:tblGrid>
                <a:gridCol w="3793067">
                  <a:extLst>
                    <a:ext uri="{9D8B030D-6E8A-4147-A177-3AD203B41FA5}">
                      <a16:colId xmlns:a16="http://schemas.microsoft.com/office/drawing/2014/main" val="20000"/>
                    </a:ext>
                  </a:extLst>
                </a:gridCol>
                <a:gridCol w="3793067">
                  <a:extLst>
                    <a:ext uri="{9D8B030D-6E8A-4147-A177-3AD203B41FA5}">
                      <a16:colId xmlns:a16="http://schemas.microsoft.com/office/drawing/2014/main" val="20001"/>
                    </a:ext>
                  </a:extLst>
                </a:gridCol>
              </a:tblGrid>
              <a:tr h="370840">
                <a:tc gridSpan="2">
                  <a:txBody>
                    <a:bodyPr/>
                    <a:lstStyle/>
                    <a:p>
                      <a:r>
                        <a:rPr lang="en-US" sz="2000" kern="1200" dirty="0">
                          <a:solidFill>
                            <a:schemeClr val="tx1"/>
                          </a:solidFill>
                          <a:latin typeface="+mn-lt"/>
                          <a:ea typeface="+mn-ea"/>
                          <a:cs typeface="+mn-cs"/>
                        </a:rPr>
                        <a:t>All time at a bus station, yard, terminal, or other facility of a motor carrier or customer</a:t>
                      </a:r>
                      <a:endParaRPr lang="en-US" sz="2000" dirty="0"/>
                    </a:p>
                  </a:txBody>
                  <a:tcPr marL="182880" marR="182880" marT="91440" marB="91440"/>
                </a:tc>
                <a:tc hMerge="1">
                  <a:txBody>
                    <a:bodyPr/>
                    <a:lstStyle/>
                    <a:p>
                      <a:endParaRPr lang="en-US"/>
                    </a:p>
                  </a:txBody>
                  <a:tcPr/>
                </a:tc>
                <a:extLst>
                  <a:ext uri="{0D108BD9-81ED-4DB2-BD59-A6C34878D82A}">
                    <a16:rowId xmlns:a16="http://schemas.microsoft.com/office/drawing/2014/main" val="10000"/>
                  </a:ext>
                </a:extLst>
              </a:tr>
              <a:tr h="370840">
                <a:tc gridSpan="2">
                  <a:txBody>
                    <a:bodyPr/>
                    <a:lstStyle/>
                    <a:p>
                      <a:r>
                        <a:rPr lang="en-US" sz="2000" kern="1200" dirty="0">
                          <a:solidFill>
                            <a:schemeClr val="tx1"/>
                          </a:solidFill>
                          <a:latin typeface="+mn-lt"/>
                          <a:ea typeface="+mn-ea"/>
                          <a:cs typeface="+mn-cs"/>
                        </a:rPr>
                        <a:t>All time inspecting or servicing your vehicle</a:t>
                      </a:r>
                      <a:endParaRPr lang="en-US" sz="2000" dirty="0"/>
                    </a:p>
                  </a:txBody>
                  <a:tcPr marL="182880" marR="182880" marT="91440" marB="91440"/>
                </a:tc>
                <a:tc hMerge="1">
                  <a:txBody>
                    <a:bodyPr/>
                    <a:lstStyle/>
                    <a:p>
                      <a:endParaRPr lang="en-US"/>
                    </a:p>
                  </a:txBody>
                  <a:tcPr/>
                </a:tc>
                <a:extLst>
                  <a:ext uri="{0D108BD9-81ED-4DB2-BD59-A6C34878D82A}">
                    <a16:rowId xmlns:a16="http://schemas.microsoft.com/office/drawing/2014/main" val="10001"/>
                  </a:ext>
                </a:extLst>
              </a:tr>
              <a:tr h="370840">
                <a:tc gridSpan="2">
                  <a:txBody>
                    <a:bodyPr/>
                    <a:lstStyle/>
                    <a:p>
                      <a:r>
                        <a:rPr lang="en-US" sz="2000" kern="1200" dirty="0">
                          <a:solidFill>
                            <a:schemeClr val="tx1"/>
                          </a:solidFill>
                          <a:latin typeface="+mn-lt"/>
                          <a:ea typeface="+mn-ea"/>
                          <a:cs typeface="+mn-cs"/>
                        </a:rPr>
                        <a:t>All time loading, unloading, or attending to a motorcoach/bus, including if broken down or if involved in an</a:t>
                      </a:r>
                      <a:r>
                        <a:rPr lang="en-US" sz="2000" kern="1200" baseline="0" dirty="0">
                          <a:solidFill>
                            <a:schemeClr val="tx1"/>
                          </a:solidFill>
                          <a:latin typeface="+mn-lt"/>
                          <a:ea typeface="+mn-ea"/>
                          <a:cs typeface="+mn-cs"/>
                        </a:rPr>
                        <a:t> accident</a:t>
                      </a:r>
                      <a:endParaRPr lang="en-US" sz="2000" dirty="0"/>
                    </a:p>
                  </a:txBody>
                  <a:tcPr marL="182880" marR="182880" marT="91440" marB="91440"/>
                </a:tc>
                <a:tc hMerge="1">
                  <a:txBody>
                    <a:bodyPr/>
                    <a:lstStyle/>
                    <a:p>
                      <a:endParaRPr lang="en-US"/>
                    </a:p>
                  </a:txBody>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Handling paperwork for trips</a:t>
                      </a:r>
                      <a:endParaRPr lang="en-US" sz="2000" dirty="0"/>
                    </a:p>
                  </a:txBody>
                  <a:tcPr marL="182880" marR="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Driving a company car</a:t>
                      </a:r>
                      <a:endParaRPr lang="en-US" sz="2000" dirty="0"/>
                    </a:p>
                  </a:txBody>
                  <a:tcPr marL="182880" marR="182880" marT="91440" marB="91440"/>
                </a:tc>
                <a:extLst>
                  <a:ext uri="{0D108BD9-81ED-4DB2-BD59-A6C34878D82A}">
                    <a16:rowId xmlns:a16="http://schemas.microsoft.com/office/drawing/2014/main" val="10003"/>
                  </a:ext>
                </a:extLst>
              </a:tr>
              <a:tr h="3251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Giving or receiving training</a:t>
                      </a:r>
                      <a:endParaRPr lang="en-US" sz="2000" dirty="0"/>
                    </a:p>
                  </a:txBody>
                  <a:tcPr marL="182880" marR="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Submitting to drug/alcohol</a:t>
                      </a:r>
                      <a:r>
                        <a:rPr lang="en-US" sz="2000" baseline="0" dirty="0"/>
                        <a:t> test</a:t>
                      </a:r>
                      <a:endParaRPr lang="en-US" sz="2000" dirty="0"/>
                    </a:p>
                  </a:txBody>
                  <a:tcPr marL="182880" marR="182880" marT="91440" marB="9144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89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333"/>
            <a:ext cx="8229600" cy="980194"/>
          </a:xfrm>
        </p:spPr>
        <p:style>
          <a:lnRef idx="2">
            <a:schemeClr val="accent4"/>
          </a:lnRef>
          <a:fillRef idx="1">
            <a:schemeClr val="lt1"/>
          </a:fillRef>
          <a:effectRef idx="0">
            <a:schemeClr val="accent4"/>
          </a:effectRef>
          <a:fontRef idx="minor">
            <a:schemeClr val="dk1"/>
          </a:fontRef>
        </p:style>
        <p:txBody>
          <a:bodyPr/>
          <a:lstStyle/>
          <a:p>
            <a:r>
              <a:rPr lang="en-US" dirty="0"/>
              <a:t>On-Duty Time</a:t>
            </a:r>
          </a:p>
        </p:txBody>
      </p:sp>
      <p:sp>
        <p:nvSpPr>
          <p:cNvPr id="3" name="Content Placeholder 2"/>
          <p:cNvSpPr>
            <a:spLocks noGrp="1"/>
          </p:cNvSpPr>
          <p:nvPr>
            <p:ph idx="1"/>
          </p:nvPr>
        </p:nvSpPr>
        <p:spPr>
          <a:xfrm>
            <a:off x="457200" y="1495778"/>
            <a:ext cx="8229600" cy="1481666"/>
          </a:xfrm>
        </p:spPr>
        <p:style>
          <a:lnRef idx="2">
            <a:schemeClr val="accent4">
              <a:shade val="50000"/>
            </a:schemeClr>
          </a:lnRef>
          <a:fillRef idx="1">
            <a:schemeClr val="accent4"/>
          </a:fillRef>
          <a:effectRef idx="0">
            <a:schemeClr val="accent4"/>
          </a:effectRef>
          <a:fontRef idx="minor">
            <a:schemeClr val="lt1"/>
          </a:fontRef>
        </p:style>
        <p:txBody>
          <a:bodyPr anchor="ctr"/>
          <a:lstStyle/>
          <a:p>
            <a:pPr marL="0" indent="0" algn="ctr">
              <a:buNone/>
            </a:pPr>
            <a:r>
              <a:rPr lang="en-US" dirty="0"/>
              <a:t>Also includes all time performing compensated work for anyone else other than a motor carrier</a:t>
            </a:r>
          </a:p>
        </p:txBody>
      </p:sp>
      <p:sp>
        <p:nvSpPr>
          <p:cNvPr id="5" name="Content Placeholder 2"/>
          <p:cNvSpPr txBox="1">
            <a:spLocks/>
          </p:cNvSpPr>
          <p:nvPr/>
        </p:nvSpPr>
        <p:spPr>
          <a:xfrm>
            <a:off x="457200" y="3438878"/>
            <a:ext cx="8229600" cy="273191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When it comes to Hours of Service, all work performed for any motor carrier a driver works for, and all compensated work for other employers, counts against available commercial vehicle driving time.</a:t>
            </a:r>
          </a:p>
          <a:p>
            <a:pPr marL="0" indent="0">
              <a:buFont typeface="Arial"/>
              <a:buNone/>
            </a:pPr>
            <a:endParaRPr lang="en-US" dirty="0"/>
          </a:p>
        </p:txBody>
      </p:sp>
    </p:spTree>
    <p:extLst>
      <p:ext uri="{BB962C8B-B14F-4D97-AF65-F5344CB8AC3E}">
        <p14:creationId xmlns:p14="http://schemas.microsoft.com/office/powerpoint/2010/main" val="1499853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8229600" cy="1008416"/>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a:t>Off-Duty</a:t>
            </a:r>
          </a:p>
        </p:txBody>
      </p:sp>
      <p:sp>
        <p:nvSpPr>
          <p:cNvPr id="3" name="Content Placeholder 2"/>
          <p:cNvSpPr>
            <a:spLocks noGrp="1"/>
          </p:cNvSpPr>
          <p:nvPr>
            <p:ph idx="1"/>
          </p:nvPr>
        </p:nvSpPr>
        <p:spPr>
          <a:xfrm>
            <a:off x="457200" y="1600200"/>
            <a:ext cx="8229600" cy="1490133"/>
          </a:xfrm>
        </p:spPr>
        <p:txBody>
          <a:bodyPr/>
          <a:lstStyle/>
          <a:p>
            <a:pPr marL="0" indent="0">
              <a:buNone/>
            </a:pPr>
            <a:r>
              <a:rPr lang="en-US" dirty="0"/>
              <a:t>Any time other than on-duty or sleeper berth time.  </a:t>
            </a:r>
          </a:p>
        </p:txBody>
      </p:sp>
      <p:sp>
        <p:nvSpPr>
          <p:cNvPr id="4" name="TextBox 3"/>
          <p:cNvSpPr txBox="1"/>
          <p:nvPr/>
        </p:nvSpPr>
        <p:spPr>
          <a:xfrm>
            <a:off x="457199" y="2533742"/>
            <a:ext cx="8229601" cy="4001095"/>
          </a:xfrm>
          <a:prstGeom prst="rect">
            <a:avLst/>
          </a:prstGeom>
        </p:spPr>
        <p:style>
          <a:lnRef idx="2">
            <a:schemeClr val="accent6"/>
          </a:lnRef>
          <a:fillRef idx="1">
            <a:schemeClr val="lt1"/>
          </a:fillRef>
          <a:effectRef idx="0">
            <a:schemeClr val="accent6"/>
          </a:effectRef>
          <a:fontRef idx="minor">
            <a:schemeClr val="dk1"/>
          </a:fontRef>
        </p:style>
        <p:txBody>
          <a:bodyPr wrap="square" lIns="182880" tIns="91440" rIns="182880" bIns="91440" rtlCol="0">
            <a:spAutoFit/>
          </a:bodyPr>
          <a:lstStyle/>
          <a:p>
            <a:r>
              <a:rPr lang="en-US" sz="2800" dirty="0"/>
              <a:t>A driver is permitted to log off-duty during a work shift when:</a:t>
            </a:r>
          </a:p>
          <a:p>
            <a:endParaRPr lang="en-US" sz="2400" dirty="0"/>
          </a:p>
          <a:p>
            <a:pPr marL="514350" indent="-514350">
              <a:buFont typeface="+mj-lt"/>
              <a:buAutoNum type="arabicPeriod"/>
            </a:pPr>
            <a:r>
              <a:rPr lang="en-US" sz="2400" dirty="0"/>
              <a:t>He/she is relieved of all duty and responsibility for the care and custody of the vehicle, its accessories, and any cargo or passengers it may be carrying. </a:t>
            </a:r>
          </a:p>
          <a:p>
            <a:pPr marL="514350" indent="-514350">
              <a:buFont typeface="+mj-lt"/>
              <a:buAutoNum type="arabicPeriod"/>
            </a:pPr>
            <a:endParaRPr lang="en-US" sz="2400" dirty="0"/>
          </a:p>
          <a:p>
            <a:pPr marL="514350" indent="-514350">
              <a:buFont typeface="+mj-lt"/>
              <a:buAutoNum type="arabicPeriod"/>
            </a:pPr>
            <a:r>
              <a:rPr lang="en-US" sz="2400" dirty="0"/>
              <a:t>During the period, and for the duration of the period, the driver must be at liberty to pursue activities of his/her own choosing.</a:t>
            </a:r>
          </a:p>
        </p:txBody>
      </p:sp>
    </p:spTree>
    <p:extLst>
      <p:ext uri="{BB962C8B-B14F-4D97-AF65-F5344CB8AC3E}">
        <p14:creationId xmlns:p14="http://schemas.microsoft.com/office/powerpoint/2010/main" val="216787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Sleeper Berth</a:t>
            </a:r>
          </a:p>
        </p:txBody>
      </p:sp>
      <p:sp>
        <p:nvSpPr>
          <p:cNvPr id="3" name="Content Placeholder 2"/>
          <p:cNvSpPr>
            <a:spLocks noGrp="1"/>
          </p:cNvSpPr>
          <p:nvPr>
            <p:ph idx="1"/>
          </p:nvPr>
        </p:nvSpPr>
        <p:spPr>
          <a:xfrm>
            <a:off x="457201" y="1600200"/>
            <a:ext cx="4820356" cy="4525963"/>
          </a:xfrm>
        </p:spPr>
        <p:txBody>
          <a:bodyPr/>
          <a:lstStyle/>
          <a:p>
            <a:r>
              <a:rPr lang="en-US" dirty="0"/>
              <a:t>Limited use in U.S. passenger transportation operations</a:t>
            </a:r>
          </a:p>
          <a:p>
            <a:pPr marL="0" indent="0">
              <a:buNone/>
            </a:pPr>
            <a:endParaRPr lang="en-US" dirty="0"/>
          </a:p>
          <a:p>
            <a:r>
              <a:rPr lang="en-US" dirty="0"/>
              <a:t>Any on-board sleeper berth must meet the specific requirements detailed in §393.76 </a:t>
            </a:r>
          </a:p>
        </p:txBody>
      </p:sp>
      <p:pic>
        <p:nvPicPr>
          <p:cNvPr id="6" name="Picture 5" title="Sleeper Berth Picture "/>
          <p:cNvPicPr>
            <a:picLocks noChangeAspect="1"/>
          </p:cNvPicPr>
          <p:nvPr/>
        </p:nvPicPr>
        <p:blipFill>
          <a:blip r:embed="rId3"/>
          <a:stretch>
            <a:fillRect/>
          </a:stretch>
        </p:blipFill>
        <p:spPr>
          <a:xfrm>
            <a:off x="5545667" y="1746427"/>
            <a:ext cx="3425163" cy="3756905"/>
          </a:xfrm>
          <a:prstGeom prst="rect">
            <a:avLst/>
          </a:prstGeom>
        </p:spPr>
      </p:pic>
    </p:spTree>
    <p:extLst>
      <p:ext uri="{BB962C8B-B14F-4D97-AF65-F5344CB8AC3E}">
        <p14:creationId xmlns:p14="http://schemas.microsoft.com/office/powerpoint/2010/main" val="2421002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Driving the coach on a regular route- DRIVING&#10;Sick leave (three days) – OFF DUTY (3 days)&#10;Doing a pre-trip vehicle inspection – ON DUTY, NOT DRIVING&#10;Driving the coach to pick up a charter group (no passengers on board) - DRIVING&#10;Broken down on the road - ON DUTY, NOT DRIVING&#10;Driving to the lab for a random drug test - ON DUTY, NOT DRIVING (unless provided a commercial vehicle to take to/from the clinic – then portions would include DRIVING)&#10;Stuck driving in a traffic jam – DRIVING (as long as a driver is at the controls of the commercial vehicle, they are considered DRIVING – whether it is moving or not).&#10;Resting on the coach between dropping off a group and picking them up – OFF DUTY, if they have been relieved of all responsibility for coach, are free to leave coach to pursue their own activities if they wanted to, and are not sitting in the driver’s seat.  ON-DUTY, NOT DRIVING if they have not been relieved of responsibility but are not sitting in the driver’s seat.&#10;" title="What is your Duty Status Practice Question"/>
          <p:cNvGraphicFramePr>
            <a:graphicFrameLocks noGrp="1"/>
          </p:cNvGraphicFramePr>
          <p:nvPr>
            <p:extLst>
              <p:ext uri="{D42A27DB-BD31-4B8C-83A1-F6EECF244321}">
                <p14:modId xmlns:p14="http://schemas.microsoft.com/office/powerpoint/2010/main" val="266825902"/>
              </p:ext>
            </p:extLst>
          </p:nvPr>
        </p:nvGraphicFramePr>
        <p:xfrm>
          <a:off x="457199" y="1332972"/>
          <a:ext cx="7967133" cy="4998720"/>
        </p:xfrm>
        <a:graphic>
          <a:graphicData uri="http://schemas.openxmlformats.org/drawingml/2006/table">
            <a:tbl>
              <a:tblPr firstRow="1" bandRow="1">
                <a:effectLst>
                  <a:outerShdw blurRad="69850" dist="50800" dir="5400000" sx="22000" sy="22000" algn="tl" rotWithShape="0">
                    <a:schemeClr val="accent2">
                      <a:lumMod val="40000"/>
                      <a:lumOff val="60000"/>
                      <a:alpha val="0"/>
                    </a:schemeClr>
                  </a:outerShdw>
                </a:effectLst>
                <a:tableStyleId>{5C22544A-7EE6-4342-B048-85BDC9FD1C3A}</a:tableStyleId>
              </a:tblPr>
              <a:tblGrid>
                <a:gridCol w="5779912">
                  <a:extLst>
                    <a:ext uri="{9D8B030D-6E8A-4147-A177-3AD203B41FA5}">
                      <a16:colId xmlns:a16="http://schemas.microsoft.com/office/drawing/2014/main" val="20000"/>
                    </a:ext>
                  </a:extLst>
                </a:gridCol>
                <a:gridCol w="2187221">
                  <a:extLst>
                    <a:ext uri="{9D8B030D-6E8A-4147-A177-3AD203B41FA5}">
                      <a16:colId xmlns:a16="http://schemas.microsoft.com/office/drawing/2014/main" val="20001"/>
                    </a:ext>
                  </a:extLst>
                </a:gridCol>
              </a:tblGrid>
              <a:tr h="370840">
                <a:tc>
                  <a:txBody>
                    <a:bodyPr/>
                    <a:lstStyle/>
                    <a:p>
                      <a:r>
                        <a:rPr lang="en-US" sz="2000" dirty="0"/>
                        <a:t>Function</a:t>
                      </a:r>
                    </a:p>
                  </a:txBody>
                  <a:tcPr marL="182880" marR="182880" marT="91440" marB="91440"/>
                </a:tc>
                <a:tc>
                  <a:txBody>
                    <a:bodyPr/>
                    <a:lstStyle/>
                    <a:p>
                      <a:pPr algn="ctr"/>
                      <a:r>
                        <a:rPr lang="en-US" dirty="0"/>
                        <a:t>Duty Status ?</a:t>
                      </a:r>
                    </a:p>
                  </a:txBody>
                  <a:tcPr marL="182880" marR="182880" marT="91440" marB="91440"/>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Driving the coach on a regular route</a:t>
                      </a:r>
                    </a:p>
                  </a:txBody>
                  <a:tcPr marL="182880" marR="182880" marT="91440" marB="91440"/>
                </a:tc>
                <a:tc>
                  <a:txBody>
                    <a:bodyPr/>
                    <a:lstStyle/>
                    <a:p>
                      <a:pPr algn="ctr"/>
                      <a:endParaRPr lang="en-US"/>
                    </a:p>
                  </a:txBody>
                  <a:tcPr marL="182880" marR="182880" marT="91440" marB="91440"/>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Sick leave (three</a:t>
                      </a:r>
                      <a:r>
                        <a:rPr lang="en-US" sz="2000" baseline="0" dirty="0"/>
                        <a:t> days)</a:t>
                      </a:r>
                      <a:endParaRPr lang="en-US" sz="2000" dirty="0"/>
                    </a:p>
                  </a:txBody>
                  <a:tcPr marL="182880" marR="182880" marT="91440" marB="91440"/>
                </a:tc>
                <a:tc>
                  <a:txBody>
                    <a:bodyPr/>
                    <a:lstStyle/>
                    <a:p>
                      <a:pPr algn="ctr"/>
                      <a:endParaRPr lang="en-US" dirty="0"/>
                    </a:p>
                  </a:txBody>
                  <a:tcPr marL="182880" marR="182880" marT="91440" marB="91440"/>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Performing a pre-trip vehicle inspection</a:t>
                      </a:r>
                    </a:p>
                  </a:txBody>
                  <a:tcPr marL="182880" marR="182880" marT="91440" marB="91440"/>
                </a:tc>
                <a:tc>
                  <a:txBody>
                    <a:bodyPr/>
                    <a:lstStyle/>
                    <a:p>
                      <a:pPr algn="ctr"/>
                      <a:endParaRPr lang="en-US"/>
                    </a:p>
                  </a:txBody>
                  <a:tcPr marL="182880" marR="182880" marT="91440" marB="91440"/>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Driving the coach to pick up a charter group (no passengers on board)</a:t>
                      </a:r>
                    </a:p>
                  </a:txBody>
                  <a:tcPr marL="182880" marR="182880" marT="91440" marB="91440"/>
                </a:tc>
                <a:tc>
                  <a:txBody>
                    <a:bodyPr/>
                    <a:lstStyle/>
                    <a:p>
                      <a:pPr algn="ctr"/>
                      <a:endParaRPr lang="en-US"/>
                    </a:p>
                  </a:txBody>
                  <a:tcPr marL="182880" marR="182880" marT="91440" marB="91440"/>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Broken down on the road</a:t>
                      </a:r>
                    </a:p>
                  </a:txBody>
                  <a:tcPr marL="182880" marR="182880" marT="91440" marB="91440"/>
                </a:tc>
                <a:tc>
                  <a:txBody>
                    <a:bodyPr/>
                    <a:lstStyle/>
                    <a:p>
                      <a:pPr algn="ctr"/>
                      <a:endParaRPr lang="en-US"/>
                    </a:p>
                  </a:txBody>
                  <a:tcPr marL="182880" marR="182880" marT="91440" marB="91440"/>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Driving to the lab for a random drug test</a:t>
                      </a:r>
                    </a:p>
                  </a:txBody>
                  <a:tcPr marL="182880" marR="182880" marT="91440" marB="91440"/>
                </a:tc>
                <a:tc>
                  <a:txBody>
                    <a:bodyPr/>
                    <a:lstStyle/>
                    <a:p>
                      <a:pPr algn="ctr"/>
                      <a:endParaRPr lang="en-US"/>
                    </a:p>
                  </a:txBody>
                  <a:tcPr marL="182880" marR="182880" marT="91440" marB="91440"/>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Stuck driving in a traffic jam</a:t>
                      </a:r>
                    </a:p>
                  </a:txBody>
                  <a:tcPr marL="182880" marR="182880" marT="91440" marB="91440"/>
                </a:tc>
                <a:tc>
                  <a:txBody>
                    <a:bodyPr/>
                    <a:lstStyle/>
                    <a:p>
                      <a:pPr algn="ctr"/>
                      <a:endParaRPr lang="en-US"/>
                    </a:p>
                  </a:txBody>
                  <a:tcPr marL="182880" marR="182880" marT="91440" marB="91440"/>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Resting on a parked coach between dropping off a group and picking them up</a:t>
                      </a:r>
                    </a:p>
                  </a:txBody>
                  <a:tcPr marL="182880" marR="182880" marT="91440" marB="91440"/>
                </a:tc>
                <a:tc>
                  <a:txBody>
                    <a:bodyPr/>
                    <a:lstStyle/>
                    <a:p>
                      <a:pPr algn="ctr"/>
                      <a:endParaRPr lang="en-US" dirty="0"/>
                    </a:p>
                  </a:txBody>
                  <a:tcPr marL="182880" marR="182880" marT="91440" marB="91440"/>
                </a:tc>
                <a:extLst>
                  <a:ext uri="{0D108BD9-81ED-4DB2-BD59-A6C34878D82A}">
                    <a16:rowId xmlns:a16="http://schemas.microsoft.com/office/drawing/2014/main" val="10008"/>
                  </a:ext>
                </a:extLst>
              </a:tr>
            </a:tbl>
          </a:graphicData>
        </a:graphic>
      </p:graphicFrame>
      <p:sp>
        <p:nvSpPr>
          <p:cNvPr id="16386" name="Rectangle 2"/>
          <p:cNvSpPr>
            <a:spLocks noGrp="1" noChangeArrowheads="1"/>
          </p:cNvSpPr>
          <p:nvPr>
            <p:ph type="title"/>
          </p:nvPr>
        </p:nvSpPr>
        <p:spPr/>
        <p:txBody>
          <a:bodyPr/>
          <a:lstStyle/>
          <a:p>
            <a:r>
              <a:rPr lang="en-US" dirty="0"/>
              <a:t>WHAT IS YOUR DUTY STATUS?</a:t>
            </a:r>
          </a:p>
        </p:txBody>
      </p:sp>
    </p:spTree>
    <p:extLst>
      <p:ext uri="{BB962C8B-B14F-4D97-AF65-F5344CB8AC3E}">
        <p14:creationId xmlns:p14="http://schemas.microsoft.com/office/powerpoint/2010/main" val="2652540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Time Exception</a:t>
            </a:r>
          </a:p>
        </p:txBody>
      </p:sp>
      <p:sp>
        <p:nvSpPr>
          <p:cNvPr id="3" name="Content Placeholder 2"/>
          <p:cNvSpPr>
            <a:spLocks noGrp="1"/>
          </p:cNvSpPr>
          <p:nvPr>
            <p:ph idx="1"/>
          </p:nvPr>
        </p:nvSpPr>
        <p:spPr>
          <a:xfrm>
            <a:off x="457200" y="1261537"/>
            <a:ext cx="8229600" cy="3608637"/>
          </a:xfrm>
        </p:spPr>
        <p:txBody>
          <a:bodyPr/>
          <a:lstStyle/>
          <a:p>
            <a:r>
              <a:rPr lang="en-US" dirty="0"/>
              <a:t>Non-driving travel at the direction of a motor carrier (on-duty by definition) can be logged as off-duty if:</a:t>
            </a:r>
          </a:p>
          <a:p>
            <a:pPr lvl="1"/>
            <a:r>
              <a:rPr lang="en-US" dirty="0"/>
              <a:t>Driver being transported receives at least eight consecutive hours off-duty once he/she arrives at destination (before beginning other duty for carrier)</a:t>
            </a:r>
          </a:p>
          <a:p>
            <a:endParaRPr lang="en-US" dirty="0"/>
          </a:p>
        </p:txBody>
      </p:sp>
      <p:sp>
        <p:nvSpPr>
          <p:cNvPr id="5" name="Rounded Rectangle 4"/>
          <p:cNvSpPr/>
          <p:nvPr/>
        </p:nvSpPr>
        <p:spPr>
          <a:xfrm>
            <a:off x="457200" y="5043488"/>
            <a:ext cx="8229600" cy="1447625"/>
          </a:xfrm>
          <a:prstGeom prst="roundRect">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This exception can only be utilized if the driver is a passenger in the transport vehicle.  It is not applicable when the driver is operating the transport vehicle.</a:t>
            </a:r>
          </a:p>
        </p:txBody>
      </p:sp>
    </p:spTree>
    <p:extLst>
      <p:ext uri="{BB962C8B-B14F-4D97-AF65-F5344CB8AC3E}">
        <p14:creationId xmlns:p14="http://schemas.microsoft.com/office/powerpoint/2010/main" val="156642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FMCSA Functions</a:t>
            </a:r>
          </a:p>
        </p:txBody>
      </p:sp>
      <p:sp>
        <p:nvSpPr>
          <p:cNvPr id="3" name="Content Placeholder 2"/>
          <p:cNvSpPr>
            <a:spLocks noGrp="1"/>
          </p:cNvSpPr>
          <p:nvPr>
            <p:ph idx="1"/>
          </p:nvPr>
        </p:nvSpPr>
        <p:spPr>
          <a:xfrm>
            <a:off x="457200" y="1392244"/>
            <a:ext cx="6471356" cy="4525963"/>
          </a:xfrm>
        </p:spPr>
        <p:txBody>
          <a:bodyPr>
            <a:normAutofit/>
          </a:bodyPr>
          <a:lstStyle/>
          <a:p>
            <a:r>
              <a:rPr lang="en-US" dirty="0"/>
              <a:t>Develop regulations to balance safety and efficiency</a:t>
            </a:r>
          </a:p>
          <a:p>
            <a:r>
              <a:rPr lang="en-US" dirty="0"/>
              <a:t>Enforce regulations</a:t>
            </a:r>
          </a:p>
          <a:p>
            <a:r>
              <a:rPr lang="en-US" dirty="0"/>
              <a:t>Use safety information systems to identify high-risk carriers</a:t>
            </a:r>
          </a:p>
          <a:p>
            <a:r>
              <a:rPr lang="en-US" dirty="0"/>
              <a:t>Education</a:t>
            </a:r>
          </a:p>
          <a:p>
            <a:r>
              <a:rPr lang="en-US" dirty="0"/>
              <a:t>Promote safety with partners</a:t>
            </a:r>
          </a:p>
          <a:p>
            <a:endParaRPr lang="en-US" dirty="0"/>
          </a:p>
        </p:txBody>
      </p:sp>
      <p:pic>
        <p:nvPicPr>
          <p:cNvPr id="8" name="Picture 7" descr="Image of a PowerPoint slide showing the fiver different functions of the FMCSA, as well as images of Safety Regulations and different tasks the FMCSA is in charge of."/>
          <p:cNvPicPr>
            <a:picLocks noChangeAspect="1"/>
          </p:cNvPicPr>
          <p:nvPr/>
        </p:nvPicPr>
        <p:blipFill>
          <a:blip r:embed="rId3"/>
          <a:stretch>
            <a:fillRect/>
          </a:stretch>
        </p:blipFill>
        <p:spPr>
          <a:xfrm>
            <a:off x="6585656" y="2337209"/>
            <a:ext cx="1758244" cy="2142860"/>
          </a:xfrm>
          <a:prstGeom prst="rect">
            <a:avLst/>
          </a:prstGeom>
        </p:spPr>
      </p:pic>
      <p:pic>
        <p:nvPicPr>
          <p:cNvPr id="6" name="Picture 5" descr="Images of Safety Regulations and different tasks the FMCSA is in charge of."/>
          <p:cNvPicPr>
            <a:picLocks noChangeAspect="1"/>
          </p:cNvPicPr>
          <p:nvPr/>
        </p:nvPicPr>
        <p:blipFill>
          <a:blip r:embed="rId4"/>
          <a:stretch>
            <a:fillRect/>
          </a:stretch>
        </p:blipFill>
        <p:spPr>
          <a:xfrm>
            <a:off x="3351386" y="5425034"/>
            <a:ext cx="5446889" cy="986346"/>
          </a:xfrm>
          <a:prstGeom prst="rect">
            <a:avLst/>
          </a:prstGeom>
        </p:spPr>
      </p:pic>
    </p:spTree>
    <p:extLst>
      <p:ext uri="{BB962C8B-B14F-4D97-AF65-F5344CB8AC3E}">
        <p14:creationId xmlns:p14="http://schemas.microsoft.com/office/powerpoint/2010/main" val="224148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7" y="133527"/>
            <a:ext cx="8579554" cy="1143000"/>
          </a:xfrm>
        </p:spPr>
        <p:txBody>
          <a:bodyPr>
            <a:normAutofit/>
          </a:bodyPr>
          <a:lstStyle/>
          <a:p>
            <a:r>
              <a:rPr lang="en-US" sz="4200" dirty="0"/>
              <a:t>Adverse Driving Conditions Exception</a:t>
            </a:r>
          </a:p>
        </p:txBody>
      </p:sp>
      <p:sp>
        <p:nvSpPr>
          <p:cNvPr id="3" name="Content Placeholder 2"/>
          <p:cNvSpPr>
            <a:spLocks noGrp="1"/>
          </p:cNvSpPr>
          <p:nvPr>
            <p:ph idx="1"/>
          </p:nvPr>
        </p:nvSpPr>
        <p:spPr>
          <a:xfrm>
            <a:off x="457200" y="1276527"/>
            <a:ext cx="8229600" cy="4100687"/>
          </a:xfrm>
        </p:spPr>
        <p:txBody>
          <a:bodyPr/>
          <a:lstStyle/>
          <a:p>
            <a:pPr marL="0" indent="0">
              <a:buNone/>
            </a:pPr>
            <a:r>
              <a:rPr lang="en-US" dirty="0"/>
              <a:t>Permits additional two hours driving time (up to 12 hours).  Applicable when:</a:t>
            </a:r>
          </a:p>
          <a:p>
            <a:pPr marL="914400" lvl="1" indent="-514350">
              <a:buFont typeface="+mj-lt"/>
              <a:buAutoNum type="arabicPeriod"/>
            </a:pPr>
            <a:r>
              <a:rPr lang="en-US" dirty="0"/>
              <a:t>Unexpected adverse driving conditions slow you down (fog, traffic jam from crash, weather)</a:t>
            </a:r>
          </a:p>
          <a:p>
            <a:pPr marL="914400" lvl="1" indent="-514350">
              <a:buFont typeface="+mj-lt"/>
              <a:buAutoNum type="arabicPeriod"/>
            </a:pPr>
            <a:r>
              <a:rPr lang="en-US" i="1" dirty="0"/>
              <a:t>Situation must not have been reasonably foreseeable at beginning of duty cycle </a:t>
            </a:r>
            <a:r>
              <a:rPr lang="en-US" sz="2400" dirty="0"/>
              <a:t>(examples – rush hour congestion; snow when it is forecast)</a:t>
            </a:r>
          </a:p>
        </p:txBody>
      </p:sp>
      <p:sp>
        <p:nvSpPr>
          <p:cNvPr id="7" name="Rounded Rectangle 6"/>
          <p:cNvSpPr/>
          <p:nvPr/>
        </p:nvSpPr>
        <p:spPr>
          <a:xfrm>
            <a:off x="457200" y="5000626"/>
            <a:ext cx="8229600" cy="1490488"/>
          </a:xfrm>
          <a:prstGeom prst="roundRect">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800" dirty="0"/>
              <a:t>Drivers invoking the adverse weather exception</a:t>
            </a:r>
          </a:p>
          <a:p>
            <a:pPr algn="ctr">
              <a:defRPr/>
            </a:pPr>
            <a:r>
              <a:rPr lang="en-US" sz="2800" dirty="0"/>
              <a:t>must still maintain compliance with</a:t>
            </a:r>
          </a:p>
          <a:p>
            <a:pPr algn="ctr">
              <a:defRPr/>
            </a:pPr>
            <a:r>
              <a:rPr lang="en-US" sz="2800" dirty="0"/>
              <a:t>15-hour driving limitation.  </a:t>
            </a:r>
          </a:p>
        </p:txBody>
      </p:sp>
    </p:spTree>
    <p:extLst>
      <p:ext uri="{BB962C8B-B14F-4D97-AF65-F5344CB8AC3E}">
        <p14:creationId xmlns:p14="http://schemas.microsoft.com/office/powerpoint/2010/main" val="2867793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Exceptions</a:t>
            </a:r>
          </a:p>
        </p:txBody>
      </p:sp>
      <p:graphicFrame>
        <p:nvGraphicFramePr>
          <p:cNvPr id="4" name="Content Placeholder 3" descr="Exceptions with the applicability in Emergency, Emgerncy Relief, Alaska, an Federal, State, or Local Government-opertaed." title="Additional Exceptions "/>
          <p:cNvGraphicFramePr>
            <a:graphicFrameLocks noGrp="1"/>
          </p:cNvGraphicFramePr>
          <p:nvPr>
            <p:ph idx="1"/>
            <p:extLst>
              <p:ext uri="{D42A27DB-BD31-4B8C-83A1-F6EECF244321}">
                <p14:modId xmlns:p14="http://schemas.microsoft.com/office/powerpoint/2010/main" val="1410440429"/>
              </p:ext>
            </p:extLst>
          </p:nvPr>
        </p:nvGraphicFramePr>
        <p:xfrm>
          <a:off x="457200" y="1433281"/>
          <a:ext cx="8362244" cy="4206240"/>
        </p:xfrm>
        <a:graphic>
          <a:graphicData uri="http://schemas.openxmlformats.org/drawingml/2006/table">
            <a:tbl>
              <a:tblPr firstRow="1" bandRow="1">
                <a:effectLst>
                  <a:outerShdw blurRad="50800" dist="38100" dir="1200000" algn="tl" rotWithShape="0">
                    <a:schemeClr val="tx1">
                      <a:lumMod val="65000"/>
                      <a:lumOff val="35000"/>
                      <a:alpha val="67000"/>
                    </a:schemeClr>
                  </a:outerShdw>
                </a:effectLst>
                <a:tableStyleId>{5C22544A-7EE6-4342-B048-85BDC9FD1C3A}</a:tableStyleId>
              </a:tblPr>
              <a:tblGrid>
                <a:gridCol w="3173880">
                  <a:extLst>
                    <a:ext uri="{9D8B030D-6E8A-4147-A177-3AD203B41FA5}">
                      <a16:colId xmlns:a16="http://schemas.microsoft.com/office/drawing/2014/main" val="20000"/>
                    </a:ext>
                  </a:extLst>
                </a:gridCol>
                <a:gridCol w="5188364">
                  <a:extLst>
                    <a:ext uri="{9D8B030D-6E8A-4147-A177-3AD203B41FA5}">
                      <a16:colId xmlns:a16="http://schemas.microsoft.com/office/drawing/2014/main" val="20001"/>
                    </a:ext>
                  </a:extLst>
                </a:gridCol>
              </a:tblGrid>
              <a:tr h="370840">
                <a:tc>
                  <a:txBody>
                    <a:bodyPr/>
                    <a:lstStyle/>
                    <a:p>
                      <a:pPr algn="ctr"/>
                      <a:r>
                        <a:rPr lang="en-US" sz="2400" dirty="0"/>
                        <a:t>Applicability</a:t>
                      </a:r>
                    </a:p>
                  </a:txBody>
                  <a:tcPr marL="182880" marR="182880" marT="91440" marB="91440" anchor="ctr"/>
                </a:tc>
                <a:tc>
                  <a:txBody>
                    <a:bodyPr/>
                    <a:lstStyle/>
                    <a:p>
                      <a:pPr algn="l"/>
                      <a:r>
                        <a:rPr lang="en-US" sz="2400" dirty="0"/>
                        <a:t>Exception</a:t>
                      </a:r>
                    </a:p>
                  </a:txBody>
                  <a:tcPr marL="182880" marR="182880" marT="91440" marB="91440" anchor="ctr"/>
                </a:tc>
                <a:extLst>
                  <a:ext uri="{0D108BD9-81ED-4DB2-BD59-A6C34878D82A}">
                    <a16:rowId xmlns:a16="http://schemas.microsoft.com/office/drawing/2014/main" val="10000"/>
                  </a:ext>
                </a:extLst>
              </a:tr>
              <a:tr h="370840">
                <a:tc>
                  <a:txBody>
                    <a:bodyPr/>
                    <a:lstStyle/>
                    <a:p>
                      <a:pPr algn="ctr"/>
                      <a:r>
                        <a:rPr lang="en-US" sz="2400" dirty="0"/>
                        <a:t>Emergency</a:t>
                      </a:r>
                    </a:p>
                  </a:txBody>
                  <a:tcPr marL="182880" marR="182880" marT="91440" marB="91440" anchor="ctr"/>
                </a:tc>
                <a:tc>
                  <a:txBody>
                    <a:bodyPr/>
                    <a:lstStyle/>
                    <a:p>
                      <a:pPr algn="l"/>
                      <a:r>
                        <a:rPr lang="en-US" sz="2400" dirty="0"/>
                        <a:t>Hours of service regulations applicable to that specific portion of a trip</a:t>
                      </a:r>
                    </a:p>
                  </a:txBody>
                  <a:tcPr marL="182880" marR="182880" marT="91440" marB="91440" anchor="ctr"/>
                </a:tc>
                <a:extLst>
                  <a:ext uri="{0D108BD9-81ED-4DB2-BD59-A6C34878D82A}">
                    <a16:rowId xmlns:a16="http://schemas.microsoft.com/office/drawing/2014/main" val="10001"/>
                  </a:ext>
                </a:extLst>
              </a:tr>
              <a:tr h="370840">
                <a:tc>
                  <a:txBody>
                    <a:bodyPr/>
                    <a:lstStyle/>
                    <a:p>
                      <a:pPr algn="ctr"/>
                      <a:r>
                        <a:rPr lang="en-US" sz="2400" dirty="0"/>
                        <a:t>Emergency Relief</a:t>
                      </a:r>
                    </a:p>
                  </a:txBody>
                  <a:tcPr marL="182880" marR="182880" marT="91440" marB="91440" anchor="ctr"/>
                </a:tc>
                <a:tc>
                  <a:txBody>
                    <a:bodyPr/>
                    <a:lstStyle/>
                    <a:p>
                      <a:pPr algn="l"/>
                      <a:r>
                        <a:rPr lang="en-US" sz="2400" dirty="0"/>
                        <a:t>All hours of service regulations</a:t>
                      </a:r>
                    </a:p>
                  </a:txBody>
                  <a:tcPr marL="182880" marR="182880" marT="91440" marB="91440" anchor="ct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Alaska</a:t>
                      </a:r>
                    </a:p>
                  </a:txBody>
                  <a:tcPr marL="182880" marR="182880" marT="91440" marB="91440" anchor="ctr"/>
                </a:tc>
                <a:tc>
                  <a:txBody>
                    <a:bodyPr/>
                    <a:lstStyle/>
                    <a:p>
                      <a:pPr marL="0" indent="0" algn="l">
                        <a:buFont typeface="Arial"/>
                        <a:buNone/>
                      </a:pPr>
                      <a:r>
                        <a:rPr lang="en-US" sz="2400" dirty="0"/>
                        <a:t>Drive</a:t>
                      </a:r>
                      <a:r>
                        <a:rPr lang="en-US" sz="2400" baseline="0" dirty="0"/>
                        <a:t> time limit: 15-hr. </a:t>
                      </a:r>
                    </a:p>
                    <a:p>
                      <a:pPr marL="0" indent="0" algn="l">
                        <a:buFont typeface="Arial"/>
                        <a:buNone/>
                      </a:pPr>
                      <a:r>
                        <a:rPr lang="en-US" sz="2400" baseline="0" dirty="0"/>
                        <a:t>On-duty limit: 20-hr. </a:t>
                      </a:r>
                      <a:endParaRPr lang="en-US" sz="2400" dirty="0"/>
                    </a:p>
                    <a:p>
                      <a:pPr marL="0" indent="0" algn="l">
                        <a:buFont typeface="Arial"/>
                        <a:buNone/>
                      </a:pPr>
                      <a:r>
                        <a:rPr lang="en-US" sz="2400" dirty="0"/>
                        <a:t>Cumulative on-duty</a:t>
                      </a:r>
                      <a:r>
                        <a:rPr lang="en-US" sz="2400" baseline="0" dirty="0"/>
                        <a:t> limit: 70/7 or 80/8</a:t>
                      </a:r>
                      <a:endParaRPr lang="en-US" sz="2000" dirty="0"/>
                    </a:p>
                  </a:txBody>
                  <a:tcPr marL="182880" marR="182880" marT="91440" marB="91440" anchor="ct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Federal, State or Local</a:t>
                      </a:r>
                      <a:r>
                        <a:rPr lang="en-US" sz="2400" baseline="0" dirty="0"/>
                        <a:t> Government-operated</a:t>
                      </a:r>
                      <a:endParaRPr lang="en-US" sz="2400" dirty="0"/>
                    </a:p>
                  </a:txBody>
                  <a:tcPr marL="182880" marR="182880" marT="91440" marB="9144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All hours of service regulations</a:t>
                      </a:r>
                    </a:p>
                  </a:txBody>
                  <a:tcPr marL="182880" marR="182880" marT="91440" marB="9144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816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Hours of Service</a:t>
            </a:r>
          </a:p>
        </p:txBody>
      </p:sp>
      <p:sp>
        <p:nvSpPr>
          <p:cNvPr id="3" name="Content Placeholder 2"/>
          <p:cNvSpPr>
            <a:spLocks noGrp="1"/>
          </p:cNvSpPr>
          <p:nvPr>
            <p:ph idx="1"/>
          </p:nvPr>
        </p:nvSpPr>
        <p:spPr>
          <a:xfrm>
            <a:off x="224972" y="1276527"/>
            <a:ext cx="8229600" cy="4314193"/>
          </a:xfrm>
        </p:spPr>
        <p:txBody>
          <a:bodyPr/>
          <a:lstStyle/>
          <a:p>
            <a:r>
              <a:rPr lang="en-US" dirty="0"/>
              <a:t>Time records must be maintained by drivers and/or carriers for at least six months</a:t>
            </a:r>
          </a:p>
          <a:p>
            <a:pPr>
              <a:spcBef>
                <a:spcPts val="0"/>
              </a:spcBef>
              <a:spcAft>
                <a:spcPts val="1000"/>
              </a:spcAft>
            </a:pPr>
            <a:r>
              <a:rPr lang="en-US" dirty="0"/>
              <a:t>Since 2017, most drivers must use an Electronic Logging Device (ELD)</a:t>
            </a:r>
          </a:p>
          <a:p>
            <a:pPr>
              <a:spcBef>
                <a:spcPts val="0"/>
              </a:spcBef>
              <a:spcAft>
                <a:spcPts val="1000"/>
              </a:spcAft>
            </a:pPr>
            <a:r>
              <a:rPr lang="en-US" dirty="0"/>
              <a:t>ELD devices use vehicle engine data to detect  motion and record driving duty status</a:t>
            </a:r>
          </a:p>
          <a:p>
            <a:pPr marL="914400" lvl="2" indent="0">
              <a:buNone/>
            </a:pPr>
            <a:endParaRPr lang="en-US" dirty="0"/>
          </a:p>
        </p:txBody>
      </p:sp>
      <p:pic>
        <p:nvPicPr>
          <p:cNvPr id="7" name="Picture 6" title="Picutre of manual log "/>
          <p:cNvPicPr>
            <a:picLocks noChangeAspect="1"/>
          </p:cNvPicPr>
          <p:nvPr/>
        </p:nvPicPr>
        <p:blipFill>
          <a:blip r:embed="rId3"/>
          <a:stretch>
            <a:fillRect/>
          </a:stretch>
        </p:blipFill>
        <p:spPr>
          <a:xfrm>
            <a:off x="1343728" y="4645025"/>
            <a:ext cx="4127500" cy="1511300"/>
          </a:xfrm>
          <a:prstGeom prst="rect">
            <a:avLst/>
          </a:prstGeom>
        </p:spPr>
      </p:pic>
      <p:pic>
        <p:nvPicPr>
          <p:cNvPr id="4" name="Picture 3" title="Image of ELD"/>
          <p:cNvPicPr>
            <a:picLocks noChangeAspect="1"/>
          </p:cNvPicPr>
          <p:nvPr/>
        </p:nvPicPr>
        <p:blipFill>
          <a:blip r:embed="rId4"/>
          <a:stretch>
            <a:fillRect/>
          </a:stretch>
        </p:blipFill>
        <p:spPr>
          <a:xfrm>
            <a:off x="6127748" y="4095290"/>
            <a:ext cx="2616200" cy="2362200"/>
          </a:xfrm>
          <a:prstGeom prst="rect">
            <a:avLst/>
          </a:prstGeom>
        </p:spPr>
      </p:pic>
    </p:spTree>
    <p:extLst>
      <p:ext uri="{BB962C8B-B14F-4D97-AF65-F5344CB8AC3E}">
        <p14:creationId xmlns:p14="http://schemas.microsoft.com/office/powerpoint/2010/main" val="34956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889"/>
            <a:ext cx="8229600" cy="1036638"/>
          </a:xfrm>
        </p:spPr>
        <p:style>
          <a:lnRef idx="2">
            <a:schemeClr val="dk1"/>
          </a:lnRef>
          <a:fillRef idx="1">
            <a:schemeClr val="lt1"/>
          </a:fillRef>
          <a:effectRef idx="0">
            <a:schemeClr val="dk1"/>
          </a:effectRef>
          <a:fontRef idx="minor">
            <a:schemeClr val="dk1"/>
          </a:fontRef>
        </p:style>
        <p:txBody>
          <a:bodyPr/>
          <a:lstStyle/>
          <a:p>
            <a:r>
              <a:rPr lang="en-US" dirty="0"/>
              <a:t>Driver Log Exceptions</a:t>
            </a:r>
          </a:p>
        </p:txBody>
      </p:sp>
      <p:sp>
        <p:nvSpPr>
          <p:cNvPr id="3" name="Content Placeholder 2"/>
          <p:cNvSpPr>
            <a:spLocks noGrp="1"/>
          </p:cNvSpPr>
          <p:nvPr>
            <p:ph idx="1"/>
          </p:nvPr>
        </p:nvSpPr>
        <p:spPr>
          <a:xfrm>
            <a:off x="471714" y="1397807"/>
            <a:ext cx="8229600" cy="4525963"/>
          </a:xfrm>
        </p:spPr>
        <p:txBody>
          <a:bodyPr>
            <a:normAutofit fontScale="92500"/>
          </a:bodyPr>
          <a:lstStyle/>
          <a:p>
            <a:pPr marL="0" indent="0">
              <a:buNone/>
            </a:pPr>
            <a:r>
              <a:rPr lang="en-US" dirty="0"/>
              <a:t>(1) 100 air-mile radius exemption conditions:</a:t>
            </a:r>
          </a:p>
          <a:p>
            <a:pPr lvl="1"/>
            <a:r>
              <a:rPr lang="en-US" dirty="0"/>
              <a:t>Trip operates within a 100 air-mile radius of the driver’s normal work reporting location</a:t>
            </a:r>
          </a:p>
          <a:p>
            <a:pPr lvl="1"/>
            <a:r>
              <a:rPr lang="en-US" dirty="0"/>
              <a:t>Return to normal work reporting location and be released within 12 consecutive hours of beginning of shift</a:t>
            </a:r>
          </a:p>
          <a:p>
            <a:pPr lvl="1"/>
            <a:r>
              <a:rPr lang="en-US" dirty="0"/>
              <a:t>Driver in compliance with 10-hour driving rule and receives required 8 hours off-duty between each shift</a:t>
            </a:r>
          </a:p>
          <a:p>
            <a:pPr lvl="1"/>
            <a:r>
              <a:rPr lang="en-US" dirty="0"/>
              <a:t>Must have other form of time record</a:t>
            </a:r>
          </a:p>
          <a:p>
            <a:pPr lvl="1"/>
            <a:endParaRPr lang="en-US" dirty="0"/>
          </a:p>
        </p:txBody>
      </p:sp>
      <p:sp>
        <p:nvSpPr>
          <p:cNvPr id="4" name="Rounded Rectangle 3"/>
          <p:cNvSpPr/>
          <p:nvPr/>
        </p:nvSpPr>
        <p:spPr>
          <a:xfrm>
            <a:off x="2207623" y="5747657"/>
            <a:ext cx="6493691" cy="730363"/>
          </a:xfrm>
          <a:prstGeom prst="roundRect">
            <a:avLst/>
          </a:prstGeom>
          <a:solidFill>
            <a:schemeClr val="accent3">
              <a:lumMod val="75000"/>
            </a:schemeClr>
          </a:solidFill>
          <a:ln>
            <a:solidFill>
              <a:schemeClr val="accent4"/>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t>“100 air mile radius” = 115.08 “road” miles</a:t>
            </a:r>
          </a:p>
        </p:txBody>
      </p:sp>
    </p:spTree>
    <p:extLst>
      <p:ext uri="{BB962C8B-B14F-4D97-AF65-F5344CB8AC3E}">
        <p14:creationId xmlns:p14="http://schemas.microsoft.com/office/powerpoint/2010/main" val="2812423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889"/>
            <a:ext cx="8229600" cy="1036638"/>
          </a:xfrm>
        </p:spPr>
        <p:style>
          <a:lnRef idx="2">
            <a:schemeClr val="dk1"/>
          </a:lnRef>
          <a:fillRef idx="1">
            <a:schemeClr val="lt1"/>
          </a:fillRef>
          <a:effectRef idx="0">
            <a:schemeClr val="dk1"/>
          </a:effectRef>
          <a:fontRef idx="minor">
            <a:schemeClr val="dk1"/>
          </a:fontRef>
        </p:style>
        <p:txBody>
          <a:bodyPr/>
          <a:lstStyle/>
          <a:p>
            <a:r>
              <a:rPr lang="en-US" dirty="0"/>
              <a:t>Driver Log Exceptions</a:t>
            </a:r>
          </a:p>
        </p:txBody>
      </p:sp>
      <p:sp>
        <p:nvSpPr>
          <p:cNvPr id="3" name="Content Placeholder 2"/>
          <p:cNvSpPr>
            <a:spLocks noGrp="1"/>
          </p:cNvSpPr>
          <p:nvPr>
            <p:ph idx="1"/>
          </p:nvPr>
        </p:nvSpPr>
        <p:spPr>
          <a:xfrm>
            <a:off x="457200" y="1571978"/>
            <a:ext cx="8229600" cy="2957689"/>
          </a:xfrm>
        </p:spPr>
        <p:txBody>
          <a:bodyPr/>
          <a:lstStyle/>
          <a:p>
            <a:pPr marL="0" indent="0">
              <a:buNone/>
            </a:pPr>
            <a:r>
              <a:rPr lang="en-US" dirty="0"/>
              <a:t>(2) Private carrier of passengers (non-business):</a:t>
            </a:r>
          </a:p>
          <a:p>
            <a:pPr lvl="1"/>
            <a:r>
              <a:rPr lang="en-US" dirty="0"/>
              <a:t>Not-for-hire transportation (not available to the public at large)</a:t>
            </a:r>
          </a:p>
          <a:p>
            <a:pPr lvl="1"/>
            <a:r>
              <a:rPr lang="en-US" dirty="0"/>
              <a:t>Transportation </a:t>
            </a:r>
            <a:r>
              <a:rPr lang="en-US" u="sng" dirty="0"/>
              <a:t>not</a:t>
            </a:r>
            <a:r>
              <a:rPr lang="en-US" dirty="0"/>
              <a:t> conducted as part of a business/in furtherance of an enterprise</a:t>
            </a:r>
          </a:p>
          <a:p>
            <a:pPr lvl="1"/>
            <a:endParaRPr lang="en-US" dirty="0"/>
          </a:p>
          <a:p>
            <a:pPr lvl="1"/>
            <a:endParaRPr lang="en-US" dirty="0"/>
          </a:p>
          <a:p>
            <a:pPr lvl="1"/>
            <a:endParaRPr lang="en-US" dirty="0"/>
          </a:p>
        </p:txBody>
      </p:sp>
      <p:sp>
        <p:nvSpPr>
          <p:cNvPr id="5" name="Rectangle 4"/>
          <p:cNvSpPr/>
          <p:nvPr/>
        </p:nvSpPr>
        <p:spPr>
          <a:xfrm>
            <a:off x="457200" y="4642556"/>
            <a:ext cx="8229600" cy="1566333"/>
          </a:xfrm>
          <a:prstGeom prst="rect">
            <a:avLst/>
          </a:prstGeom>
          <a:solidFill>
            <a:schemeClr val="accent2">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t>Driver log exceptions only apply to log completion.</a:t>
            </a:r>
          </a:p>
          <a:p>
            <a:pPr algn="ctr"/>
            <a:r>
              <a:rPr lang="en-US" sz="2800" dirty="0"/>
              <a:t>These exceptions </a:t>
            </a:r>
            <a:r>
              <a:rPr lang="en-US" sz="2800" b="1" u="sng" dirty="0"/>
              <a:t>DO NOT</a:t>
            </a:r>
            <a:r>
              <a:rPr lang="en-US" sz="2800" b="1" dirty="0"/>
              <a:t> </a:t>
            </a:r>
            <a:r>
              <a:rPr lang="en-US" sz="2800" dirty="0"/>
              <a:t>exempt drivers from the Hours of Service driving rules and limitations.</a:t>
            </a:r>
            <a:endParaRPr lang="en-US" sz="3200" dirty="0"/>
          </a:p>
        </p:txBody>
      </p:sp>
    </p:spTree>
    <p:extLst>
      <p:ext uri="{BB962C8B-B14F-4D97-AF65-F5344CB8AC3E}">
        <p14:creationId xmlns:p14="http://schemas.microsoft.com/office/powerpoint/2010/main" val="2511713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553"/>
            <a:ext cx="8229600" cy="1143000"/>
          </a:xfrm>
          <a:ln w="25400">
            <a:solidFill>
              <a:schemeClr val="dk1"/>
            </a:solidFill>
          </a:ln>
        </p:spPr>
        <p:txBody>
          <a:bodyPr/>
          <a:lstStyle/>
          <a:p>
            <a:r>
              <a:rPr lang="en-US" dirty="0"/>
              <a:t>ELD Exceptions</a:t>
            </a:r>
          </a:p>
        </p:txBody>
      </p:sp>
      <p:sp>
        <p:nvSpPr>
          <p:cNvPr id="3" name="Content Placeholder 2"/>
          <p:cNvSpPr>
            <a:spLocks noGrp="1"/>
          </p:cNvSpPr>
          <p:nvPr>
            <p:ph idx="1"/>
          </p:nvPr>
        </p:nvSpPr>
        <p:spPr>
          <a:xfrm>
            <a:off x="457200" y="1779104"/>
            <a:ext cx="8229600" cy="4525963"/>
          </a:xfrm>
        </p:spPr>
        <p:txBody>
          <a:bodyPr/>
          <a:lstStyle/>
          <a:p>
            <a:r>
              <a:rPr lang="en-US" dirty="0"/>
              <a:t>ELD Exceptions/Exemptions</a:t>
            </a:r>
          </a:p>
          <a:p>
            <a:pPr lvl="1"/>
            <a:r>
              <a:rPr lang="en-US" dirty="0"/>
              <a:t>Vehicle older than MY 2000</a:t>
            </a:r>
          </a:p>
          <a:p>
            <a:pPr lvl="1"/>
            <a:r>
              <a:rPr lang="en-US" dirty="0"/>
              <a:t>Trip where driver grid logs not required</a:t>
            </a:r>
          </a:p>
          <a:p>
            <a:pPr lvl="2"/>
            <a:r>
              <a:rPr lang="en-US" dirty="0"/>
              <a:t>Short-haul/timecard exemption</a:t>
            </a:r>
          </a:p>
          <a:p>
            <a:pPr lvl="2"/>
            <a:r>
              <a:rPr lang="en-US" dirty="0"/>
              <a:t>PMCP/non-business</a:t>
            </a:r>
          </a:p>
          <a:p>
            <a:pPr lvl="1"/>
            <a:r>
              <a:rPr lang="en-US" dirty="0"/>
              <a:t>Infrequent trips where grid/paper log is required</a:t>
            </a:r>
          </a:p>
          <a:p>
            <a:pPr lvl="2"/>
            <a:r>
              <a:rPr lang="en-US" dirty="0"/>
              <a:t>No more than 8 days in any 30-day period</a:t>
            </a:r>
          </a:p>
        </p:txBody>
      </p:sp>
    </p:spTree>
    <p:extLst>
      <p:ext uri="{BB962C8B-B14F-4D97-AF65-F5344CB8AC3E}">
        <p14:creationId xmlns:p14="http://schemas.microsoft.com/office/powerpoint/2010/main" val="4183758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Log Knowledge</a:t>
            </a:r>
          </a:p>
        </p:txBody>
      </p:sp>
      <p:sp>
        <p:nvSpPr>
          <p:cNvPr id="3" name="Content Placeholder 2"/>
          <p:cNvSpPr>
            <a:spLocks noGrp="1"/>
          </p:cNvSpPr>
          <p:nvPr>
            <p:ph idx="1"/>
          </p:nvPr>
        </p:nvSpPr>
        <p:spPr>
          <a:xfrm>
            <a:off x="457200" y="1378728"/>
            <a:ext cx="8229600" cy="3289852"/>
          </a:xfrm>
        </p:spPr>
        <p:txBody>
          <a:bodyPr/>
          <a:lstStyle/>
          <a:p>
            <a:pPr>
              <a:lnSpc>
                <a:spcPct val="100000"/>
              </a:lnSpc>
              <a:spcAft>
                <a:spcPts val="400"/>
              </a:spcAft>
            </a:pPr>
            <a:r>
              <a:rPr lang="en-US" dirty="0"/>
              <a:t>Even when a proper, vehicle-integrated ELD is used, drivers must have in their possession manual/paper logs in the event of ELD malfunction</a:t>
            </a:r>
          </a:p>
          <a:p>
            <a:pPr>
              <a:lnSpc>
                <a:spcPct val="100000"/>
              </a:lnSpc>
              <a:spcAft>
                <a:spcPts val="400"/>
              </a:spcAft>
            </a:pPr>
            <a:r>
              <a:rPr lang="en-US" dirty="0"/>
              <a:t>All drivers must know how to complete a manual/paper log (record of duty status)</a:t>
            </a:r>
          </a:p>
          <a:p>
            <a:endParaRPr lang="en-US" dirty="0"/>
          </a:p>
        </p:txBody>
      </p:sp>
      <p:pic>
        <p:nvPicPr>
          <p:cNvPr id="4" name="Picture 3" title="Manual Log Example">
            <a:extLst>
              <a:ext uri="{FF2B5EF4-FFF2-40B4-BE49-F238E27FC236}">
                <a16:creationId xmlns:a16="http://schemas.microsoft.com/office/drawing/2014/main" id="{24A23836-1BF9-9B49-B49E-4A5765C79727}"/>
              </a:ext>
            </a:extLst>
          </p:cNvPr>
          <p:cNvPicPr>
            <a:picLocks noChangeAspect="1"/>
          </p:cNvPicPr>
          <p:nvPr/>
        </p:nvPicPr>
        <p:blipFill>
          <a:blip r:embed="rId3"/>
          <a:stretch>
            <a:fillRect/>
          </a:stretch>
        </p:blipFill>
        <p:spPr>
          <a:xfrm>
            <a:off x="2226366" y="4770782"/>
            <a:ext cx="4687680" cy="1716412"/>
          </a:xfrm>
          <a:prstGeom prst="rect">
            <a:avLst/>
          </a:prstGeom>
        </p:spPr>
      </p:pic>
    </p:spTree>
    <p:extLst>
      <p:ext uri="{BB962C8B-B14F-4D97-AF65-F5344CB8AC3E}">
        <p14:creationId xmlns:p14="http://schemas.microsoft.com/office/powerpoint/2010/main" val="4275763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Log Requirements</a:t>
            </a:r>
          </a:p>
        </p:txBody>
      </p:sp>
      <p:sp>
        <p:nvSpPr>
          <p:cNvPr id="3" name="Content Placeholder 2"/>
          <p:cNvSpPr>
            <a:spLocks noGrp="1"/>
          </p:cNvSpPr>
          <p:nvPr>
            <p:ph idx="1"/>
          </p:nvPr>
        </p:nvSpPr>
        <p:spPr>
          <a:xfrm>
            <a:off x="386645" y="1459090"/>
            <a:ext cx="6000379" cy="5098873"/>
          </a:xfrm>
        </p:spPr>
        <p:txBody>
          <a:bodyPr>
            <a:normAutofit/>
          </a:bodyPr>
          <a:lstStyle/>
          <a:p>
            <a:r>
              <a:rPr lang="en-US" dirty="0"/>
              <a:t>Must account for 24 hours of every day - even days off;</a:t>
            </a:r>
          </a:p>
          <a:p>
            <a:r>
              <a:rPr lang="en-US" dirty="0"/>
              <a:t>Current as of last change of duty status</a:t>
            </a:r>
          </a:p>
          <a:p>
            <a:r>
              <a:rPr lang="en-US" dirty="0"/>
              <a:t>Entries must be true and correct, and legible</a:t>
            </a:r>
          </a:p>
          <a:p>
            <a:r>
              <a:rPr lang="en-US" dirty="0"/>
              <a:t>If paper, completed in duplicate</a:t>
            </a:r>
          </a:p>
          <a:p>
            <a:r>
              <a:rPr lang="en-US" dirty="0"/>
              <a:t>If using ELD technology, no paper equivalent</a:t>
            </a:r>
          </a:p>
          <a:p>
            <a:endParaRPr lang="en-US" dirty="0"/>
          </a:p>
          <a:p>
            <a:endParaRPr lang="en-US" dirty="0"/>
          </a:p>
          <a:p>
            <a:endParaRPr lang="en-US" dirty="0"/>
          </a:p>
        </p:txBody>
      </p:sp>
      <p:pic>
        <p:nvPicPr>
          <p:cNvPr id="5" name="Picture 4" title="Image of Manual Log being completed "/>
          <p:cNvPicPr>
            <a:picLocks noChangeAspect="1"/>
          </p:cNvPicPr>
          <p:nvPr/>
        </p:nvPicPr>
        <p:blipFill>
          <a:blip r:embed="rId3"/>
          <a:stretch>
            <a:fillRect/>
          </a:stretch>
        </p:blipFill>
        <p:spPr>
          <a:xfrm>
            <a:off x="6486913" y="2206486"/>
            <a:ext cx="2478185" cy="2438745"/>
          </a:xfrm>
          <a:prstGeom prst="rect">
            <a:avLst/>
          </a:prstGeom>
        </p:spPr>
      </p:pic>
    </p:spTree>
    <p:extLst>
      <p:ext uri="{BB962C8B-B14F-4D97-AF65-F5344CB8AC3E}">
        <p14:creationId xmlns:p14="http://schemas.microsoft.com/office/powerpoint/2010/main" val="2899775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5223"/>
            <a:ext cx="8229600" cy="1036638"/>
          </a:xfrm>
        </p:spPr>
        <p:txBody>
          <a:bodyPr/>
          <a:lstStyle/>
          <a:p>
            <a:r>
              <a:rPr lang="en-US" dirty="0"/>
              <a:t>Required Information: Driver Log</a:t>
            </a:r>
          </a:p>
        </p:txBody>
      </p:sp>
      <p:pic>
        <p:nvPicPr>
          <p:cNvPr id="9" name="Picture 8" title="Image of Required Information for a Driver Log"/>
          <p:cNvPicPr>
            <a:picLocks noChangeAspect="1"/>
          </p:cNvPicPr>
          <p:nvPr/>
        </p:nvPicPr>
        <p:blipFill>
          <a:blip r:embed="rId3"/>
          <a:stretch>
            <a:fillRect/>
          </a:stretch>
        </p:blipFill>
        <p:spPr>
          <a:xfrm>
            <a:off x="324556" y="1304750"/>
            <a:ext cx="8494889" cy="5362880"/>
          </a:xfrm>
          <a:prstGeom prst="rect">
            <a:avLst/>
          </a:prstGeom>
        </p:spPr>
      </p:pic>
    </p:spTree>
    <p:extLst>
      <p:ext uri="{BB962C8B-B14F-4D97-AF65-F5344CB8AC3E}">
        <p14:creationId xmlns:p14="http://schemas.microsoft.com/office/powerpoint/2010/main" val="1123873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2"/>
            <a:ext cx="8229600" cy="968098"/>
          </a:xfrm>
        </p:spPr>
        <p:txBody>
          <a:bodyPr/>
          <a:lstStyle/>
          <a:p>
            <a:r>
              <a:rPr lang="en-US" dirty="0"/>
              <a:t>Completing the Driver Log</a:t>
            </a:r>
          </a:p>
        </p:txBody>
      </p:sp>
      <p:pic>
        <p:nvPicPr>
          <p:cNvPr id="5" name="Picture 4" title="Image of completed Driver Log"/>
          <p:cNvPicPr>
            <a:picLocks noChangeAspect="1"/>
          </p:cNvPicPr>
          <p:nvPr/>
        </p:nvPicPr>
        <p:blipFill>
          <a:blip r:embed="rId3"/>
          <a:stretch>
            <a:fillRect/>
          </a:stretch>
        </p:blipFill>
        <p:spPr>
          <a:xfrm>
            <a:off x="1241778" y="1417638"/>
            <a:ext cx="4233332" cy="2802758"/>
          </a:xfrm>
          <a:prstGeom prst="rect">
            <a:avLst/>
          </a:prstGeom>
        </p:spPr>
      </p:pic>
      <p:sp>
        <p:nvSpPr>
          <p:cNvPr id="3" name="Bent-Up Arrow 2" title="Bent-Arrow"/>
          <p:cNvSpPr/>
          <p:nvPr/>
        </p:nvSpPr>
        <p:spPr>
          <a:xfrm flipV="1">
            <a:off x="5745801" y="1745496"/>
            <a:ext cx="1001888" cy="1651000"/>
          </a:xfrm>
          <a:prstGeom prst="bentUpArrow">
            <a:avLst/>
          </a:prstGeom>
          <a:gradFill>
            <a:gsLst>
              <a:gs pos="0">
                <a:srgbClr val="68F312"/>
              </a:gs>
              <a:gs pos="100000">
                <a:srgbClr val="30710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title="Image of filled out Driver's Daily Log"/>
          <p:cNvPicPr>
            <a:picLocks noChangeAspect="1"/>
          </p:cNvPicPr>
          <p:nvPr/>
        </p:nvPicPr>
        <p:blipFill>
          <a:blip r:embed="rId4"/>
          <a:stretch>
            <a:fillRect/>
          </a:stretch>
        </p:blipFill>
        <p:spPr>
          <a:xfrm>
            <a:off x="98778" y="3594052"/>
            <a:ext cx="8918222" cy="2005062"/>
          </a:xfrm>
          <a:prstGeom prst="rect">
            <a:avLst/>
          </a:prstGeom>
        </p:spPr>
      </p:pic>
    </p:spTree>
    <p:extLst>
      <p:ext uri="{BB962C8B-B14F-4D97-AF65-F5344CB8AC3E}">
        <p14:creationId xmlns:p14="http://schemas.microsoft.com/office/powerpoint/2010/main" val="133232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35071"/>
            <a:ext cx="8229600" cy="1143000"/>
          </a:xfrm>
        </p:spPr>
        <p:txBody>
          <a:bodyPr/>
          <a:lstStyle/>
          <a:p>
            <a:r>
              <a:rPr lang="en-US" dirty="0"/>
              <a:t>Other Regulatory Agencies</a:t>
            </a:r>
          </a:p>
        </p:txBody>
      </p:sp>
      <p:sp>
        <p:nvSpPr>
          <p:cNvPr id="8195" name="Rectangle 3"/>
          <p:cNvSpPr>
            <a:spLocks noGrp="1" noChangeArrowheads="1"/>
          </p:cNvSpPr>
          <p:nvPr>
            <p:ph type="body" idx="1"/>
          </p:nvPr>
        </p:nvSpPr>
        <p:spPr>
          <a:xfrm>
            <a:off x="457200" y="1390849"/>
            <a:ext cx="8229600" cy="4525963"/>
          </a:xfrm>
        </p:spPr>
        <p:txBody>
          <a:bodyPr>
            <a:noAutofit/>
          </a:bodyPr>
          <a:lstStyle/>
          <a:p>
            <a:r>
              <a:rPr lang="en-US" dirty="0"/>
              <a:t>US Department of Transportation (USDOT)</a:t>
            </a:r>
          </a:p>
          <a:p>
            <a:pPr lvl="1"/>
            <a:r>
              <a:rPr lang="en-US" dirty="0"/>
              <a:t>Federal Transit Administration (FTA)</a:t>
            </a:r>
          </a:p>
          <a:p>
            <a:r>
              <a:rPr lang="en-US" dirty="0"/>
              <a:t>State Regulations</a:t>
            </a:r>
          </a:p>
          <a:p>
            <a:pPr lvl="1"/>
            <a:r>
              <a:rPr lang="en-US" dirty="0"/>
              <a:t>Safety regulations</a:t>
            </a:r>
          </a:p>
          <a:p>
            <a:pPr lvl="1"/>
            <a:r>
              <a:rPr lang="en-US" dirty="0"/>
              <a:t>Numerous vehicle, roadway &amp; environment laws</a:t>
            </a:r>
          </a:p>
          <a:p>
            <a:r>
              <a:rPr lang="en-US" dirty="0"/>
              <a:t>Department of Justice (DOJ)</a:t>
            </a:r>
          </a:p>
          <a:p>
            <a:pPr lvl="1"/>
            <a:r>
              <a:rPr lang="en-US" dirty="0"/>
              <a:t>Americans with Disabilities (ADA) regulations</a:t>
            </a:r>
          </a:p>
        </p:txBody>
      </p:sp>
      <p:pic>
        <p:nvPicPr>
          <p:cNvPr id="3" name="Picture 2" descr="USDOT FTA Logo" title="USDOT FTA Logo"/>
          <p:cNvPicPr>
            <a:picLocks noChangeAspect="1"/>
          </p:cNvPicPr>
          <p:nvPr/>
        </p:nvPicPr>
        <p:blipFill>
          <a:blip r:embed="rId3"/>
          <a:stretch>
            <a:fillRect/>
          </a:stretch>
        </p:blipFill>
        <p:spPr>
          <a:xfrm>
            <a:off x="4764232" y="2872160"/>
            <a:ext cx="3922568" cy="741694"/>
          </a:xfrm>
          <a:prstGeom prst="rect">
            <a:avLst/>
          </a:prstGeom>
        </p:spPr>
      </p:pic>
      <p:pic>
        <p:nvPicPr>
          <p:cNvPr id="2" name="Picture 1" descr="The United States Department of Justice Logo" title="The United States Department of Justice Logo"/>
          <p:cNvPicPr>
            <a:picLocks noChangeAspect="1"/>
          </p:cNvPicPr>
          <p:nvPr/>
        </p:nvPicPr>
        <p:blipFill>
          <a:blip r:embed="rId4"/>
          <a:stretch>
            <a:fillRect/>
          </a:stretch>
        </p:blipFill>
        <p:spPr>
          <a:xfrm>
            <a:off x="871088" y="5785556"/>
            <a:ext cx="3454613" cy="772626"/>
          </a:xfrm>
          <a:prstGeom prst="rect">
            <a:avLst/>
          </a:prstGeom>
        </p:spPr>
      </p:pic>
    </p:spTree>
    <p:extLst>
      <p:ext uri="{BB962C8B-B14F-4D97-AF65-F5344CB8AC3E}">
        <p14:creationId xmlns:p14="http://schemas.microsoft.com/office/powerpoint/2010/main" val="2228132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89"/>
            <a:ext cx="8229600" cy="994305"/>
          </a:xfrm>
        </p:spPr>
        <p:txBody>
          <a:bodyPr/>
          <a:lstStyle/>
          <a:p>
            <a:r>
              <a:rPr lang="en-US" dirty="0"/>
              <a:t>Completing the Driver Log</a:t>
            </a:r>
          </a:p>
        </p:txBody>
      </p:sp>
      <p:pic>
        <p:nvPicPr>
          <p:cNvPr id="12" name="Picture 11" title="Close-up of grid/study portion of log, as well as remarks."/>
          <p:cNvPicPr>
            <a:picLocks noChangeAspect="1"/>
          </p:cNvPicPr>
          <p:nvPr/>
        </p:nvPicPr>
        <p:blipFill>
          <a:blip r:embed="rId3"/>
          <a:stretch>
            <a:fillRect/>
          </a:stretch>
        </p:blipFill>
        <p:spPr>
          <a:xfrm>
            <a:off x="4685973" y="1436399"/>
            <a:ext cx="4000827" cy="2461199"/>
          </a:xfrm>
          <a:prstGeom prst="rect">
            <a:avLst/>
          </a:prstGeom>
        </p:spPr>
      </p:pic>
      <p:sp>
        <p:nvSpPr>
          <p:cNvPr id="7" name="Bent-Up Arrow 6" title="Bent-Arrow"/>
          <p:cNvSpPr/>
          <p:nvPr/>
        </p:nvSpPr>
        <p:spPr>
          <a:xfrm flipH="1" flipV="1">
            <a:off x="3361023" y="2469444"/>
            <a:ext cx="1001888" cy="860779"/>
          </a:xfrm>
          <a:prstGeom prst="bentUpArrow">
            <a:avLst/>
          </a:prstGeom>
          <a:gradFill>
            <a:gsLst>
              <a:gs pos="0">
                <a:srgbClr val="68F312"/>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grid/duty status portion of the log as well as the remarks section.&#10;" title="Highltighted portion of Driver Log"/>
          <p:cNvPicPr>
            <a:picLocks noChangeAspect="1"/>
          </p:cNvPicPr>
          <p:nvPr/>
        </p:nvPicPr>
        <p:blipFill>
          <a:blip r:embed="rId4"/>
          <a:stretch>
            <a:fillRect/>
          </a:stretch>
        </p:blipFill>
        <p:spPr>
          <a:xfrm>
            <a:off x="155223" y="3513666"/>
            <a:ext cx="8932333" cy="3030833"/>
          </a:xfrm>
          <a:prstGeom prst="rect">
            <a:avLst/>
          </a:prstGeom>
        </p:spPr>
      </p:pic>
    </p:spTree>
    <p:extLst>
      <p:ext uri="{BB962C8B-B14F-4D97-AF65-F5344CB8AC3E}">
        <p14:creationId xmlns:p14="http://schemas.microsoft.com/office/powerpoint/2010/main" val="90494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89"/>
            <a:ext cx="8229600" cy="994305"/>
          </a:xfrm>
        </p:spPr>
        <p:txBody>
          <a:bodyPr/>
          <a:lstStyle/>
          <a:p>
            <a:r>
              <a:rPr lang="en-US" dirty="0"/>
              <a:t>Completing the Driver Log</a:t>
            </a:r>
          </a:p>
        </p:txBody>
      </p:sp>
      <p:pic>
        <p:nvPicPr>
          <p:cNvPr id="3" name="Picture 2" descr="Close-up of grid/study portion of log, as well as remarks." title="Driver Log"/>
          <p:cNvPicPr>
            <a:picLocks noChangeAspect="1"/>
          </p:cNvPicPr>
          <p:nvPr/>
        </p:nvPicPr>
        <p:blipFill>
          <a:blip r:embed="rId3"/>
          <a:stretch>
            <a:fillRect/>
          </a:stretch>
        </p:blipFill>
        <p:spPr>
          <a:xfrm>
            <a:off x="183443" y="3916190"/>
            <a:ext cx="5029166" cy="2885366"/>
          </a:xfrm>
          <a:prstGeom prst="rect">
            <a:avLst/>
          </a:prstGeom>
        </p:spPr>
      </p:pic>
      <p:sp>
        <p:nvSpPr>
          <p:cNvPr id="5" name="Bent-Up Arrow 4" title="Bent-Arrow"/>
          <p:cNvSpPr/>
          <p:nvPr/>
        </p:nvSpPr>
        <p:spPr>
          <a:xfrm>
            <a:off x="5463578" y="5080802"/>
            <a:ext cx="1704866" cy="1240975"/>
          </a:xfrm>
          <a:prstGeom prst="bentUpArrow">
            <a:avLst/>
          </a:prstGeom>
          <a:gradFill>
            <a:gsLst>
              <a:gs pos="0">
                <a:srgbClr val="68F312"/>
              </a:gs>
              <a:gs pos="100000">
                <a:srgbClr val="30710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ere is an example of a completed grid, along with other necessary information.&#10;&#10;In this sample log grid, the driver (Jeff) went from Richmond, Virginia, to Newark, New Jersey. Jeff’s day went like this:&#10;&#10;Reported for work at 6 a.m. He checked in, loaded some luggage, and did a pre-trip inspection. This is on-duty time. Jeff marked midnight to 6 a.m. as off duty, then drew a line straight down to on duty, not driving, and then drew a horizontal line from 6 a.m. to 7:30 a.m.&#10;&#10;After driving 1½ hours, the Jeff stopped to fuel his coach. Jeff marked the driving time on the driving line. The time at the fuel stop (½ hour) is marked on duty, not driving.&#10;&#10;Jeff then drove for 2½ hours to Baltimore where he had lunch. He again recorded his driving time. After lunch he recorded his lunch time as off duty since he had instructions from his carrier to log his lunch time as off duty and did not have any work responsibilities during this time.&#10;&#10;After lunch Jeff drove for 2 more hours and stopped in Philadelphia to discharge passengers. He recorded his time again. Following the half-hour stop, which he recorded as on duty, not driving, he started driving again.&#10;&#10;Jeff then drove for 30 minutes to Cherry Hill, NJ, where he conducted a walking tour for 1¾ hours. Because he was working, he recorded this time as on duty.&#10;&#10;At 5:45 Jeff began driving again. He reached his destination in Newark at 7:00 p.m. Jeff spent 2 hours assisting passengers, inspecting the vehicle, and doing paperwork. He went off duty at 9:00 p.m.&#10;" title="Driver Log"/>
          <p:cNvPicPr>
            <a:picLocks noChangeAspect="1"/>
          </p:cNvPicPr>
          <p:nvPr/>
        </p:nvPicPr>
        <p:blipFill>
          <a:blip r:embed="rId4"/>
          <a:stretch>
            <a:fillRect/>
          </a:stretch>
        </p:blipFill>
        <p:spPr>
          <a:xfrm>
            <a:off x="592667" y="1248303"/>
            <a:ext cx="8551333" cy="3757235"/>
          </a:xfrm>
          <a:prstGeom prst="rect">
            <a:avLst/>
          </a:prstGeom>
        </p:spPr>
      </p:pic>
    </p:spTree>
    <p:extLst>
      <p:ext uri="{BB962C8B-B14F-4D97-AF65-F5344CB8AC3E}">
        <p14:creationId xmlns:p14="http://schemas.microsoft.com/office/powerpoint/2010/main" val="3113926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995426"/>
          </a:xfrm>
        </p:spPr>
        <p:txBody>
          <a:bodyPr/>
          <a:lstStyle/>
          <a:p>
            <a:r>
              <a:rPr lang="en-US" dirty="0"/>
              <a:t>Time Rounding &amp; Decimals</a:t>
            </a:r>
          </a:p>
        </p:txBody>
      </p:sp>
      <p:pic>
        <p:nvPicPr>
          <p:cNvPr id="5" name="Picture 4" title="Off Duty-Grid on Driver Log"/>
          <p:cNvPicPr>
            <a:picLocks noChangeAspect="1"/>
          </p:cNvPicPr>
          <p:nvPr/>
        </p:nvPicPr>
        <p:blipFill>
          <a:blip r:embed="rId3"/>
          <a:stretch>
            <a:fillRect/>
          </a:stretch>
        </p:blipFill>
        <p:spPr>
          <a:xfrm>
            <a:off x="337962" y="1913373"/>
            <a:ext cx="2640795" cy="939944"/>
          </a:xfrm>
          <a:prstGeom prst="rect">
            <a:avLst/>
          </a:prstGeom>
        </p:spPr>
      </p:pic>
      <p:cxnSp>
        <p:nvCxnSpPr>
          <p:cNvPr id="7" name="Straight Arrow Connector 6" title="Arrow"/>
          <p:cNvCxnSpPr/>
          <p:nvPr/>
        </p:nvCxnSpPr>
        <p:spPr>
          <a:xfrm flipV="1">
            <a:off x="1676140" y="2571931"/>
            <a:ext cx="62711" cy="53269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185758" y="3073685"/>
            <a:ext cx="736850" cy="369332"/>
          </a:xfrm>
          <a:prstGeom prst="rect">
            <a:avLst/>
          </a:prstGeom>
          <a:noFill/>
        </p:spPr>
        <p:txBody>
          <a:bodyPr wrap="square" rtlCol="0">
            <a:spAutoFit/>
          </a:bodyPr>
          <a:lstStyle/>
          <a:p>
            <a:r>
              <a:rPr lang="en-US" b="1" dirty="0">
                <a:solidFill>
                  <a:schemeClr val="accent6">
                    <a:lumMod val="50000"/>
                  </a:schemeClr>
                </a:solidFill>
              </a:rPr>
              <a:t>12:15</a:t>
            </a:r>
          </a:p>
        </p:txBody>
      </p:sp>
      <p:cxnSp>
        <p:nvCxnSpPr>
          <p:cNvPr id="8" name="Straight Arrow Connector 7" title="Arrow"/>
          <p:cNvCxnSpPr/>
          <p:nvPr/>
        </p:nvCxnSpPr>
        <p:spPr>
          <a:xfrm flipH="1">
            <a:off x="1887790" y="1709109"/>
            <a:ext cx="297876" cy="57274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923521" y="1371987"/>
            <a:ext cx="736850" cy="369332"/>
          </a:xfrm>
          <a:prstGeom prst="rect">
            <a:avLst/>
          </a:prstGeom>
          <a:noFill/>
        </p:spPr>
        <p:txBody>
          <a:bodyPr wrap="square" rtlCol="0">
            <a:spAutoFit/>
          </a:bodyPr>
          <a:lstStyle/>
          <a:p>
            <a:r>
              <a:rPr lang="en-US" b="1" dirty="0">
                <a:solidFill>
                  <a:schemeClr val="accent2"/>
                </a:solidFill>
              </a:rPr>
              <a:t>12:30</a:t>
            </a:r>
          </a:p>
        </p:txBody>
      </p:sp>
      <p:cxnSp>
        <p:nvCxnSpPr>
          <p:cNvPr id="15" name="Straight Arrow Connector 14" title="Arrow"/>
          <p:cNvCxnSpPr/>
          <p:nvPr/>
        </p:nvCxnSpPr>
        <p:spPr>
          <a:xfrm flipH="1" flipV="1">
            <a:off x="2032354" y="2531455"/>
            <a:ext cx="270893" cy="573166"/>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013214" y="3033633"/>
            <a:ext cx="736850" cy="369332"/>
          </a:xfrm>
          <a:prstGeom prst="rect">
            <a:avLst/>
          </a:prstGeom>
          <a:noFill/>
        </p:spPr>
        <p:txBody>
          <a:bodyPr wrap="square" rtlCol="0">
            <a:spAutoFit/>
          </a:bodyPr>
          <a:lstStyle/>
          <a:p>
            <a:r>
              <a:rPr lang="en-US" b="1" dirty="0">
                <a:solidFill>
                  <a:schemeClr val="accent5">
                    <a:lumMod val="50000"/>
                  </a:schemeClr>
                </a:solidFill>
              </a:rPr>
              <a:t>12:45</a:t>
            </a:r>
          </a:p>
        </p:txBody>
      </p:sp>
      <p:cxnSp>
        <p:nvCxnSpPr>
          <p:cNvPr id="17" name="Straight Arrow Connector 16" title="Arrow"/>
          <p:cNvCxnSpPr/>
          <p:nvPr/>
        </p:nvCxnSpPr>
        <p:spPr>
          <a:xfrm>
            <a:off x="2963080" y="1709109"/>
            <a:ext cx="15678" cy="510021"/>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963080" y="3001418"/>
            <a:ext cx="736850" cy="369332"/>
          </a:xfrm>
          <a:prstGeom prst="rect">
            <a:avLst/>
          </a:prstGeom>
          <a:noFill/>
        </p:spPr>
        <p:txBody>
          <a:bodyPr wrap="square" rtlCol="0">
            <a:spAutoFit/>
          </a:bodyPr>
          <a:lstStyle/>
          <a:p>
            <a:r>
              <a:rPr lang="en-US" b="1" dirty="0">
                <a:solidFill>
                  <a:schemeClr val="accent6">
                    <a:lumMod val="50000"/>
                  </a:schemeClr>
                </a:solidFill>
              </a:rPr>
              <a:t>1:45</a:t>
            </a:r>
          </a:p>
        </p:txBody>
      </p:sp>
      <p:cxnSp>
        <p:nvCxnSpPr>
          <p:cNvPr id="19" name="Straight Arrow Connector 18" title="Arrow"/>
          <p:cNvCxnSpPr>
            <a:stCxn id="33" idx="1"/>
          </p:cNvCxnSpPr>
          <p:nvPr/>
        </p:nvCxnSpPr>
        <p:spPr>
          <a:xfrm flipH="1" flipV="1">
            <a:off x="2569772" y="2520118"/>
            <a:ext cx="393308" cy="665966"/>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707411" y="1391104"/>
            <a:ext cx="736850" cy="369332"/>
          </a:xfrm>
          <a:prstGeom prst="rect">
            <a:avLst/>
          </a:prstGeom>
          <a:noFill/>
        </p:spPr>
        <p:txBody>
          <a:bodyPr wrap="square" rtlCol="0">
            <a:spAutoFit/>
          </a:bodyPr>
          <a:lstStyle/>
          <a:p>
            <a:r>
              <a:rPr lang="en-US" b="1" dirty="0">
                <a:solidFill>
                  <a:schemeClr val="accent5">
                    <a:lumMod val="50000"/>
                  </a:schemeClr>
                </a:solidFill>
              </a:rPr>
              <a:t>2:30</a:t>
            </a:r>
          </a:p>
        </p:txBody>
      </p:sp>
      <p:sp>
        <p:nvSpPr>
          <p:cNvPr id="40" name="Content Placeholder 39"/>
          <p:cNvSpPr>
            <a:spLocks noGrp="1"/>
          </p:cNvSpPr>
          <p:nvPr>
            <p:ph idx="1"/>
          </p:nvPr>
        </p:nvSpPr>
        <p:spPr>
          <a:xfrm>
            <a:off x="3574505" y="2645348"/>
            <a:ext cx="4751710" cy="1269613"/>
          </a:xfrm>
        </p:spPr>
        <p:txBody>
          <a:bodyPr>
            <a:normAutofit/>
          </a:bodyPr>
          <a:lstStyle/>
          <a:p>
            <a:pPr marL="0" indent="0" algn="r">
              <a:buNone/>
            </a:pPr>
            <a:r>
              <a:rPr lang="en-US" sz="2600" dirty="0"/>
              <a:t>Duty status changes are rounded to nearest 1/4 hour</a:t>
            </a:r>
          </a:p>
        </p:txBody>
      </p:sp>
      <p:sp>
        <p:nvSpPr>
          <p:cNvPr id="41" name="Pentagon 40"/>
          <p:cNvSpPr/>
          <p:nvPr/>
        </p:nvSpPr>
        <p:spPr>
          <a:xfrm flipH="1">
            <a:off x="3935090" y="1443121"/>
            <a:ext cx="4391124" cy="1144490"/>
          </a:xfrm>
          <a:prstGeom prst="homePlate">
            <a:avLst/>
          </a:prstGeom>
          <a:solidFill>
            <a:schemeClr val="accent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Each mark on grid graph</a:t>
            </a:r>
          </a:p>
          <a:p>
            <a:pPr algn="ctr"/>
            <a:r>
              <a:rPr lang="en-US" sz="2400" b="1" dirty="0"/>
              <a:t> = 15 minutes</a:t>
            </a:r>
          </a:p>
        </p:txBody>
      </p:sp>
      <p:sp>
        <p:nvSpPr>
          <p:cNvPr id="45" name="Content Placeholder 39"/>
          <p:cNvSpPr txBox="1">
            <a:spLocks/>
          </p:cNvSpPr>
          <p:nvPr/>
        </p:nvSpPr>
        <p:spPr>
          <a:xfrm>
            <a:off x="301774" y="4034650"/>
            <a:ext cx="6497501" cy="619611"/>
          </a:xfrm>
          <a:prstGeom prst="rect">
            <a:avLst/>
          </a:prstGeom>
        </p:spPr>
        <p:txBody>
          <a:bodyPr vert="horz" lIns="91440" tIns="45720" rIns="91440" bIns="45720" rtlCol="0">
            <a:norm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t>Duty status totals are recorded in decimals</a:t>
            </a:r>
          </a:p>
        </p:txBody>
      </p:sp>
      <p:graphicFrame>
        <p:nvGraphicFramePr>
          <p:cNvPr id="57" name="Table 56" descr="Table showing how to represent decimals in forms of fraction of hours." title="Duty status totals are recorded in decimals table"/>
          <p:cNvGraphicFramePr>
            <a:graphicFrameLocks noGrp="1"/>
          </p:cNvGraphicFramePr>
          <p:nvPr>
            <p:extLst>
              <p:ext uri="{D42A27DB-BD31-4B8C-83A1-F6EECF244321}">
                <p14:modId xmlns:p14="http://schemas.microsoft.com/office/powerpoint/2010/main" val="2965790757"/>
              </p:ext>
            </p:extLst>
          </p:nvPr>
        </p:nvGraphicFramePr>
        <p:xfrm>
          <a:off x="337962" y="4778295"/>
          <a:ext cx="5471920" cy="1745196"/>
        </p:xfrm>
        <a:graphic>
          <a:graphicData uri="http://schemas.openxmlformats.org/drawingml/2006/table">
            <a:tbl>
              <a:tblPr firstRow="1" bandRow="1">
                <a:tableStyleId>{E929F9F4-4A8F-4326-A1B4-22849713DDAB}</a:tableStyleId>
              </a:tblPr>
              <a:tblGrid>
                <a:gridCol w="2605771">
                  <a:extLst>
                    <a:ext uri="{9D8B030D-6E8A-4147-A177-3AD203B41FA5}">
                      <a16:colId xmlns:a16="http://schemas.microsoft.com/office/drawing/2014/main" val="20000"/>
                    </a:ext>
                  </a:extLst>
                </a:gridCol>
                <a:gridCol w="2866149">
                  <a:extLst>
                    <a:ext uri="{9D8B030D-6E8A-4147-A177-3AD203B41FA5}">
                      <a16:colId xmlns:a16="http://schemas.microsoft.com/office/drawing/2014/main" val="20001"/>
                    </a:ext>
                  </a:extLst>
                </a:gridCol>
              </a:tblGrid>
              <a:tr h="436299">
                <a:tc>
                  <a:txBody>
                    <a:bodyPr/>
                    <a:lstStyle/>
                    <a:p>
                      <a:pPr algn="ctr"/>
                      <a:r>
                        <a:rPr lang="en-US" sz="2000" dirty="0"/>
                        <a:t>Fraction</a:t>
                      </a:r>
                      <a:r>
                        <a:rPr lang="en-US" sz="2000" baseline="0" dirty="0"/>
                        <a:t> of Hour</a:t>
                      </a:r>
                      <a:endParaRPr lang="en-US" sz="20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2000" dirty="0"/>
                        <a:t>Decimal Equivalent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36299">
                <a:tc>
                  <a:txBody>
                    <a:bodyPr/>
                    <a:lstStyle/>
                    <a:p>
                      <a:pPr algn="ctr"/>
                      <a:r>
                        <a:rPr lang="en-US" sz="2000" dirty="0"/>
                        <a:t>15 minutes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2000" dirty="0"/>
                        <a:t>.25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36299">
                <a:tc>
                  <a:txBody>
                    <a:bodyPr/>
                    <a:lstStyle/>
                    <a:p>
                      <a:pPr algn="ctr"/>
                      <a:r>
                        <a:rPr lang="en-US" sz="2000" dirty="0"/>
                        <a:t>30 minutes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2000" dirty="0"/>
                        <a:t>.50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436299">
                <a:tc>
                  <a:txBody>
                    <a:bodyPr/>
                    <a:lstStyle/>
                    <a:p>
                      <a:pPr algn="ctr"/>
                      <a:r>
                        <a:rPr lang="en-US" sz="2000" dirty="0"/>
                        <a:t>45 Minutes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2000" dirty="0"/>
                        <a:t>.75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3" name="Picture 42" title="Total Hours on Off-Duty portion of Driver Log"/>
          <p:cNvPicPr>
            <a:picLocks noChangeAspect="1"/>
          </p:cNvPicPr>
          <p:nvPr/>
        </p:nvPicPr>
        <p:blipFill>
          <a:blip r:embed="rId4"/>
          <a:stretch>
            <a:fillRect/>
          </a:stretch>
        </p:blipFill>
        <p:spPr>
          <a:xfrm>
            <a:off x="6511480" y="3880798"/>
            <a:ext cx="1246221" cy="2741686"/>
          </a:xfrm>
          <a:prstGeom prst="rect">
            <a:avLst/>
          </a:prstGeom>
        </p:spPr>
      </p:pic>
      <p:cxnSp>
        <p:nvCxnSpPr>
          <p:cNvPr id="49" name="Straight Arrow Connector 48" title="Arrow"/>
          <p:cNvCxnSpPr/>
          <p:nvPr/>
        </p:nvCxnSpPr>
        <p:spPr>
          <a:xfrm flipH="1" flipV="1">
            <a:off x="7710668" y="5706243"/>
            <a:ext cx="542975" cy="176878"/>
          </a:xfrm>
          <a:prstGeom prst="straightConnector1">
            <a:avLst/>
          </a:prstGeom>
          <a:ln w="4445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8216737" y="5690563"/>
            <a:ext cx="797924" cy="400110"/>
          </a:xfrm>
          <a:prstGeom prst="rect">
            <a:avLst/>
          </a:prstGeom>
          <a:noFill/>
        </p:spPr>
        <p:txBody>
          <a:bodyPr wrap="square" rtlCol="0">
            <a:spAutoFit/>
          </a:bodyPr>
          <a:lstStyle/>
          <a:p>
            <a:r>
              <a:rPr lang="en-US" sz="2000" b="1" dirty="0">
                <a:solidFill>
                  <a:schemeClr val="accent4"/>
                </a:solidFill>
              </a:rPr>
              <a:t>6:15</a:t>
            </a:r>
          </a:p>
        </p:txBody>
      </p:sp>
      <p:cxnSp>
        <p:nvCxnSpPr>
          <p:cNvPr id="47" name="Straight Arrow Connector 46" title="Arrow"/>
          <p:cNvCxnSpPr/>
          <p:nvPr/>
        </p:nvCxnSpPr>
        <p:spPr>
          <a:xfrm flipH="1">
            <a:off x="7694989" y="5173126"/>
            <a:ext cx="534416" cy="94195"/>
          </a:xfrm>
          <a:prstGeom prst="straightConnector1">
            <a:avLst/>
          </a:prstGeom>
          <a:ln w="4445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169703" y="4925740"/>
            <a:ext cx="797924" cy="400110"/>
          </a:xfrm>
          <a:prstGeom prst="rect">
            <a:avLst/>
          </a:prstGeom>
          <a:noFill/>
        </p:spPr>
        <p:txBody>
          <a:bodyPr wrap="square" rtlCol="0">
            <a:spAutoFit/>
          </a:bodyPr>
          <a:lstStyle/>
          <a:p>
            <a:r>
              <a:rPr lang="en-US" sz="2000" b="1" dirty="0">
                <a:solidFill>
                  <a:schemeClr val="accent4"/>
                </a:solidFill>
              </a:rPr>
              <a:t>7:45</a:t>
            </a:r>
          </a:p>
        </p:txBody>
      </p:sp>
      <p:sp>
        <p:nvSpPr>
          <p:cNvPr id="44" name="Right Bracket 43" title="Bracket"/>
          <p:cNvSpPr/>
          <p:nvPr/>
        </p:nvSpPr>
        <p:spPr>
          <a:xfrm>
            <a:off x="7793441" y="4402963"/>
            <a:ext cx="105366" cy="152279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5072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Rounding and Converting Exercise</a:t>
            </a:r>
          </a:p>
        </p:txBody>
      </p:sp>
      <p:graphicFrame>
        <p:nvGraphicFramePr>
          <p:cNvPr id="4" name="Content Placeholder 3" descr="During this exercise, the students will have practice converting actual times to decimal fractions. The first step will be taking the actual time on task and rounding it to the nearest quarter hour, as they will have to do when logging time on task on the log’s grid graph.  The second step will be converting the rounded time, represented by hours and minutes, into a decimal fraction as they would when totaling each duty status line for the “Total Hours” column on the log.&#10;" title="Round and Converting Excersie "/>
          <p:cNvGraphicFramePr>
            <a:graphicFrameLocks noGrp="1"/>
          </p:cNvGraphicFramePr>
          <p:nvPr>
            <p:ph idx="1"/>
            <p:extLst>
              <p:ext uri="{D42A27DB-BD31-4B8C-83A1-F6EECF244321}">
                <p14:modId xmlns:p14="http://schemas.microsoft.com/office/powerpoint/2010/main" val="2137764789"/>
              </p:ext>
            </p:extLst>
          </p:nvPr>
        </p:nvGraphicFramePr>
        <p:xfrm>
          <a:off x="457200" y="1600200"/>
          <a:ext cx="8229600" cy="4343400"/>
        </p:xfrm>
        <a:graphic>
          <a:graphicData uri="http://schemas.openxmlformats.org/drawingml/2006/table">
            <a:tbl>
              <a:tblPr firstRow="1" bandRow="1">
                <a:tableStyleId>{22838BEF-8BB2-4498-84A7-C5851F593DF1}</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dirty="0"/>
                        <a:t>Actual Time on Task</a:t>
                      </a:r>
                    </a:p>
                  </a:txBody>
                  <a:tcPr marL="182880" marR="182880" marT="91440" marB="91440" anchor="ctr">
                    <a:solidFill>
                      <a:schemeClr val="accent5">
                        <a:lumMod val="60000"/>
                        <a:lumOff val="40000"/>
                      </a:schemeClr>
                    </a:solidFill>
                  </a:tcPr>
                </a:tc>
                <a:tc>
                  <a:txBody>
                    <a:bodyPr/>
                    <a:lstStyle/>
                    <a:p>
                      <a:pPr algn="ctr"/>
                      <a:r>
                        <a:rPr lang="en-US" sz="2400" dirty="0"/>
                        <a:t>Rounded to Hours &amp; Minutes</a:t>
                      </a:r>
                    </a:p>
                  </a:txBody>
                  <a:tcPr marL="182880" marR="182880" marT="91440" marB="91440" anchor="ctr">
                    <a:solidFill>
                      <a:schemeClr val="accent5">
                        <a:lumMod val="60000"/>
                        <a:lumOff val="40000"/>
                      </a:schemeClr>
                    </a:solidFill>
                  </a:tcPr>
                </a:tc>
                <a:tc>
                  <a:txBody>
                    <a:bodyPr/>
                    <a:lstStyle/>
                    <a:p>
                      <a:pPr algn="ctr"/>
                      <a:r>
                        <a:rPr lang="en-US" sz="2400" dirty="0"/>
                        <a:t>Converted to Decimal Fraction</a:t>
                      </a:r>
                    </a:p>
                  </a:txBody>
                  <a:tcPr marL="182880" marR="182880" marT="91440" marB="91440" anchor="ct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2400" dirty="0"/>
                        <a:t>12 hrs., 22 mins.</a:t>
                      </a:r>
                    </a:p>
                  </a:txBody>
                  <a:tcPr marL="182880" marR="182880" marT="182880" marB="137160" anchor="ctr"/>
                </a:tc>
                <a:tc>
                  <a:txBody>
                    <a:bodyPr/>
                    <a:lstStyle/>
                    <a:p>
                      <a:pPr algn="ctr"/>
                      <a:endParaRPr lang="en-US" sz="2400" dirty="0"/>
                    </a:p>
                  </a:txBody>
                  <a:tcPr marL="182880" marR="182880" marT="182880" marB="137160" anchor="ctr"/>
                </a:tc>
                <a:tc>
                  <a:txBody>
                    <a:bodyPr/>
                    <a:lstStyle/>
                    <a:p>
                      <a:pPr algn="ctr"/>
                      <a:endParaRPr lang="en-US" sz="2400"/>
                    </a:p>
                  </a:txBody>
                  <a:tcPr marL="182880" marR="182880" marT="182880" marB="137160" anchor="ctr"/>
                </a:tc>
                <a:extLst>
                  <a:ext uri="{0D108BD9-81ED-4DB2-BD59-A6C34878D82A}">
                    <a16:rowId xmlns:a16="http://schemas.microsoft.com/office/drawing/2014/main" val="10001"/>
                  </a:ext>
                </a:extLst>
              </a:tr>
              <a:tr h="370840">
                <a:tc>
                  <a:txBody>
                    <a:bodyPr/>
                    <a:lstStyle/>
                    <a:p>
                      <a:pPr algn="ctr"/>
                      <a:r>
                        <a:rPr lang="en-US" sz="2400" dirty="0"/>
                        <a:t>7 hrs., 10 mins.</a:t>
                      </a:r>
                    </a:p>
                  </a:txBody>
                  <a:tcPr marL="182880" marR="182880" marT="182880" marB="137160" anchor="ctr"/>
                </a:tc>
                <a:tc>
                  <a:txBody>
                    <a:bodyPr/>
                    <a:lstStyle/>
                    <a:p>
                      <a:pPr algn="ctr"/>
                      <a:endParaRPr lang="en-US" sz="2400" dirty="0"/>
                    </a:p>
                  </a:txBody>
                  <a:tcPr marL="182880" marR="182880" marT="182880" marB="137160" anchor="ctr"/>
                </a:tc>
                <a:tc>
                  <a:txBody>
                    <a:bodyPr/>
                    <a:lstStyle/>
                    <a:p>
                      <a:pPr algn="ctr"/>
                      <a:endParaRPr lang="en-US" sz="2400"/>
                    </a:p>
                  </a:txBody>
                  <a:tcPr marL="182880" marR="182880" marT="182880" marB="137160" anchor="ctr"/>
                </a:tc>
                <a:extLst>
                  <a:ext uri="{0D108BD9-81ED-4DB2-BD59-A6C34878D82A}">
                    <a16:rowId xmlns:a16="http://schemas.microsoft.com/office/drawing/2014/main" val="10002"/>
                  </a:ext>
                </a:extLst>
              </a:tr>
              <a:tr h="370840">
                <a:tc>
                  <a:txBody>
                    <a:bodyPr/>
                    <a:lstStyle/>
                    <a:p>
                      <a:pPr algn="ctr"/>
                      <a:r>
                        <a:rPr lang="en-US" sz="2400" dirty="0"/>
                        <a:t>10 hrs., 8 mins.</a:t>
                      </a:r>
                    </a:p>
                  </a:txBody>
                  <a:tcPr marL="182880" marR="182880" marT="182880" marB="137160" anchor="ctr"/>
                </a:tc>
                <a:tc>
                  <a:txBody>
                    <a:bodyPr/>
                    <a:lstStyle/>
                    <a:p>
                      <a:pPr algn="ctr"/>
                      <a:endParaRPr lang="en-US" sz="2400" dirty="0"/>
                    </a:p>
                  </a:txBody>
                  <a:tcPr marL="182880" marR="182880" marT="182880" marB="137160" anchor="ctr"/>
                </a:tc>
                <a:tc>
                  <a:txBody>
                    <a:bodyPr/>
                    <a:lstStyle/>
                    <a:p>
                      <a:pPr algn="ctr"/>
                      <a:endParaRPr lang="en-US" sz="2400"/>
                    </a:p>
                  </a:txBody>
                  <a:tcPr marL="182880" marR="182880" marT="182880" marB="137160" anchor="ctr"/>
                </a:tc>
                <a:extLst>
                  <a:ext uri="{0D108BD9-81ED-4DB2-BD59-A6C34878D82A}">
                    <a16:rowId xmlns:a16="http://schemas.microsoft.com/office/drawing/2014/main" val="10003"/>
                  </a:ext>
                </a:extLst>
              </a:tr>
              <a:tr h="370840">
                <a:tc>
                  <a:txBody>
                    <a:bodyPr/>
                    <a:lstStyle/>
                    <a:p>
                      <a:pPr algn="ctr"/>
                      <a:r>
                        <a:rPr lang="en-US" sz="2400" dirty="0"/>
                        <a:t>4 hrs.,</a:t>
                      </a:r>
                      <a:r>
                        <a:rPr lang="en-US" sz="2400" baseline="0" dirty="0"/>
                        <a:t> 5 mins.</a:t>
                      </a:r>
                      <a:endParaRPr lang="en-US" sz="2400" dirty="0"/>
                    </a:p>
                  </a:txBody>
                  <a:tcPr marL="182880" marR="182880" marT="182880" marB="137160" anchor="ctr"/>
                </a:tc>
                <a:tc>
                  <a:txBody>
                    <a:bodyPr/>
                    <a:lstStyle/>
                    <a:p>
                      <a:pPr algn="ctr"/>
                      <a:endParaRPr lang="en-US" sz="2400" dirty="0"/>
                    </a:p>
                  </a:txBody>
                  <a:tcPr marL="182880" marR="182880" marT="182880" marB="137160" anchor="ctr"/>
                </a:tc>
                <a:tc>
                  <a:txBody>
                    <a:bodyPr/>
                    <a:lstStyle/>
                    <a:p>
                      <a:pPr algn="ctr"/>
                      <a:endParaRPr lang="en-US" sz="2400" dirty="0"/>
                    </a:p>
                  </a:txBody>
                  <a:tcPr marL="182880" marR="182880" marT="182880" marB="137160" anchor="ctr"/>
                </a:tc>
                <a:extLst>
                  <a:ext uri="{0D108BD9-81ED-4DB2-BD59-A6C34878D82A}">
                    <a16:rowId xmlns:a16="http://schemas.microsoft.com/office/drawing/2014/main" val="10004"/>
                  </a:ext>
                </a:extLst>
              </a:tr>
              <a:tr h="370840">
                <a:tc>
                  <a:txBody>
                    <a:bodyPr/>
                    <a:lstStyle/>
                    <a:p>
                      <a:pPr algn="ctr"/>
                      <a:r>
                        <a:rPr lang="en-US" sz="2400" dirty="0"/>
                        <a:t>1 hr., 7 mins.</a:t>
                      </a:r>
                    </a:p>
                  </a:txBody>
                  <a:tcPr marL="182880" marR="182880" marT="182880" marB="137160" anchor="ctr"/>
                </a:tc>
                <a:tc>
                  <a:txBody>
                    <a:bodyPr/>
                    <a:lstStyle/>
                    <a:p>
                      <a:pPr algn="ctr"/>
                      <a:endParaRPr lang="en-US" sz="2400" dirty="0"/>
                    </a:p>
                  </a:txBody>
                  <a:tcPr marL="182880" marR="182880" marT="182880" marB="137160" anchor="ctr"/>
                </a:tc>
                <a:tc>
                  <a:txBody>
                    <a:bodyPr/>
                    <a:lstStyle/>
                    <a:p>
                      <a:pPr algn="ctr"/>
                      <a:endParaRPr lang="en-US" sz="2400" dirty="0"/>
                    </a:p>
                  </a:txBody>
                  <a:tcPr marL="182880" marR="182880" marT="182880" marB="13716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8458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1026786"/>
          </a:xfrm>
        </p:spPr>
        <p:txBody>
          <a:bodyPr/>
          <a:lstStyle/>
          <a:p>
            <a:r>
              <a:rPr lang="en-US" dirty="0"/>
              <a:t>Totaling Duty Status</a:t>
            </a:r>
          </a:p>
        </p:txBody>
      </p:sp>
      <p:pic>
        <p:nvPicPr>
          <p:cNvPr id="4" name="Picture 3" title="Example of Tataling Duty Status "/>
          <p:cNvPicPr>
            <a:picLocks noChangeAspect="1"/>
          </p:cNvPicPr>
          <p:nvPr/>
        </p:nvPicPr>
        <p:blipFill>
          <a:blip r:embed="rId3"/>
          <a:stretch>
            <a:fillRect/>
          </a:stretch>
        </p:blipFill>
        <p:spPr>
          <a:xfrm>
            <a:off x="235351" y="1579054"/>
            <a:ext cx="8798903" cy="2011645"/>
          </a:xfrm>
          <a:prstGeom prst="rect">
            <a:avLst/>
          </a:prstGeom>
        </p:spPr>
      </p:pic>
      <p:sp>
        <p:nvSpPr>
          <p:cNvPr id="5" name="Content Placeholder 2"/>
          <p:cNvSpPr txBox="1">
            <a:spLocks/>
          </p:cNvSpPr>
          <p:nvPr/>
        </p:nvSpPr>
        <p:spPr>
          <a:xfrm>
            <a:off x="390106" y="3868539"/>
            <a:ext cx="2243735" cy="1243111"/>
          </a:xfrm>
          <a:prstGeom prst="rect">
            <a:avLst/>
          </a:prstGeom>
          <a:solidFill>
            <a:srgbClr val="FFFF00">
              <a:alpha val="10000"/>
            </a:srgb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5000" lnSpcReduction="10000"/>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Total On-duty, not driving </a:t>
            </a:r>
          </a:p>
        </p:txBody>
      </p:sp>
      <p:sp>
        <p:nvSpPr>
          <p:cNvPr id="23" name="Content Placeholder 2"/>
          <p:cNvSpPr txBox="1">
            <a:spLocks/>
          </p:cNvSpPr>
          <p:nvPr/>
        </p:nvSpPr>
        <p:spPr>
          <a:xfrm>
            <a:off x="7182920" y="4867653"/>
            <a:ext cx="1766023" cy="698713"/>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 6.25</a:t>
            </a:r>
          </a:p>
        </p:txBody>
      </p:sp>
      <p:sp>
        <p:nvSpPr>
          <p:cNvPr id="3" name="Content Placeholder 2"/>
          <p:cNvSpPr>
            <a:spLocks noGrp="1"/>
          </p:cNvSpPr>
          <p:nvPr>
            <p:ph idx="1"/>
          </p:nvPr>
        </p:nvSpPr>
        <p:spPr>
          <a:xfrm>
            <a:off x="2853336" y="4150778"/>
            <a:ext cx="5943208" cy="564477"/>
          </a:xfrm>
          <a:solidFill>
            <a:srgbClr val="FFFF00">
              <a:alpha val="10000"/>
            </a:srgbClr>
          </a:solidFill>
        </p:spPr>
        <p:txBody>
          <a:bodyPr anchor="ctr">
            <a:normAutofit/>
          </a:bodyPr>
          <a:lstStyle/>
          <a:p>
            <a:pPr marL="0" indent="0">
              <a:buNone/>
            </a:pPr>
            <a:r>
              <a:rPr lang="en-US" dirty="0"/>
              <a:t>  1.5   +   .5   +  .5  +  1.75  +  2.0</a:t>
            </a:r>
          </a:p>
        </p:txBody>
      </p:sp>
      <p:sp>
        <p:nvSpPr>
          <p:cNvPr id="22" name="Rounded Rectangle 21" descr="Example of where the decimals go on the On-Duty section of the Driver's Log." title="Totaling Duty Status "/>
          <p:cNvSpPr/>
          <p:nvPr/>
        </p:nvSpPr>
        <p:spPr>
          <a:xfrm>
            <a:off x="457200" y="2759664"/>
            <a:ext cx="8686800" cy="360638"/>
          </a:xfrm>
          <a:prstGeom prst="roundRect">
            <a:avLst/>
          </a:prstGeom>
          <a:solidFill>
            <a:srgbClr val="FFFF00">
              <a:alpha val="10000"/>
            </a:srgbClr>
          </a:solidFill>
          <a:ln>
            <a:solidFill>
              <a:srgbClr val="FFFF00">
                <a:alpha val="1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title="Arrow "/>
          <p:cNvCxnSpPr/>
          <p:nvPr/>
        </p:nvCxnSpPr>
        <p:spPr>
          <a:xfrm flipH="1" flipV="1">
            <a:off x="3339343" y="3120302"/>
            <a:ext cx="15678" cy="1160313"/>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title="Arrow "/>
          <p:cNvCxnSpPr/>
          <p:nvPr/>
        </p:nvCxnSpPr>
        <p:spPr>
          <a:xfrm flipH="1" flipV="1">
            <a:off x="4071817" y="2970388"/>
            <a:ext cx="474707" cy="1310227"/>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title="Arrow"/>
          <p:cNvCxnSpPr/>
          <p:nvPr/>
        </p:nvCxnSpPr>
        <p:spPr>
          <a:xfrm flipV="1">
            <a:off x="5639586" y="2970389"/>
            <a:ext cx="176829" cy="1310226"/>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title="Arrow"/>
          <p:cNvCxnSpPr/>
          <p:nvPr/>
        </p:nvCxnSpPr>
        <p:spPr>
          <a:xfrm flipH="1" flipV="1">
            <a:off x="6293670" y="2935587"/>
            <a:ext cx="306628" cy="1345028"/>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title="Arrow "/>
          <p:cNvCxnSpPr/>
          <p:nvPr/>
        </p:nvCxnSpPr>
        <p:spPr>
          <a:xfrm flipH="1" flipV="1">
            <a:off x="7182920" y="2918185"/>
            <a:ext cx="608881" cy="1362430"/>
          </a:xfrm>
          <a:prstGeom prst="straightConnector1">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title="Straight Arrow"/>
          <p:cNvCxnSpPr/>
          <p:nvPr/>
        </p:nvCxnSpPr>
        <p:spPr>
          <a:xfrm rot="5400000" flipH="1" flipV="1">
            <a:off x="7878580" y="3644892"/>
            <a:ext cx="1744866" cy="395860"/>
          </a:xfrm>
          <a:prstGeom prst="bentConnector3">
            <a:avLst>
              <a:gd name="adj1" fmla="val 50000"/>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549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77"/>
            <a:ext cx="8229600" cy="947249"/>
          </a:xfrm>
        </p:spPr>
        <p:txBody>
          <a:bodyPr/>
          <a:lstStyle/>
          <a:p>
            <a:r>
              <a:rPr lang="en-US" dirty="0"/>
              <a:t>Additional Log Requirements</a:t>
            </a:r>
          </a:p>
        </p:txBody>
      </p:sp>
      <p:sp>
        <p:nvSpPr>
          <p:cNvPr id="3" name="Content Placeholder 2" descr="Original copy of log must be submitted within 13 days&#10;"/>
          <p:cNvSpPr>
            <a:spLocks noGrp="1"/>
          </p:cNvSpPr>
          <p:nvPr>
            <p:ph idx="1"/>
          </p:nvPr>
        </p:nvSpPr>
        <p:spPr>
          <a:xfrm>
            <a:off x="457199" y="1743075"/>
            <a:ext cx="4663446" cy="4843463"/>
          </a:xfrm>
        </p:spPr>
        <p:txBody>
          <a:bodyPr>
            <a:normAutofit/>
          </a:bodyPr>
          <a:lstStyle/>
          <a:p>
            <a:r>
              <a:rPr lang="en-US" dirty="0"/>
              <a:t>Logs to be completed according to time zone of home terminal</a:t>
            </a:r>
          </a:p>
          <a:p>
            <a:r>
              <a:rPr lang="en-US" dirty="0"/>
              <a:t>Original copy of log must be submitted within 13 days</a:t>
            </a:r>
          </a:p>
          <a:p>
            <a:r>
              <a:rPr lang="en-US" dirty="0"/>
              <a:t>Driver must carry previous 7 consecutive days of logs</a:t>
            </a:r>
          </a:p>
        </p:txBody>
      </p:sp>
      <p:sp>
        <p:nvSpPr>
          <p:cNvPr id="5" name="Content Placeholder 2" descr="Original copy of log must be submitted within 13 days&#10;"/>
          <p:cNvSpPr txBox="1">
            <a:spLocks/>
          </p:cNvSpPr>
          <p:nvPr/>
        </p:nvSpPr>
        <p:spPr>
          <a:xfrm>
            <a:off x="457199" y="3088943"/>
            <a:ext cx="5547348" cy="1536631"/>
          </a:xfrm>
          <a:prstGeom prst="rect">
            <a:avLst/>
          </a:prstGeom>
        </p:spPr>
        <p:txBody>
          <a:bodyPr vert="horz" lIns="91440" tIns="45720" rIns="91440" bIns="45720" rtlCol="0">
            <a:norm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000" dirty="0"/>
          </a:p>
        </p:txBody>
      </p:sp>
      <p:pic>
        <p:nvPicPr>
          <p:cNvPr id="4" name="Picture 3" descr="Split into each time zone." title="Picture of the Continental United States "/>
          <p:cNvPicPr>
            <a:picLocks noChangeAspect="1"/>
          </p:cNvPicPr>
          <p:nvPr/>
        </p:nvPicPr>
        <p:blipFill>
          <a:blip r:embed="rId3"/>
          <a:stretch>
            <a:fillRect/>
          </a:stretch>
        </p:blipFill>
        <p:spPr>
          <a:xfrm>
            <a:off x="4961619" y="2406834"/>
            <a:ext cx="4023355" cy="2562731"/>
          </a:xfrm>
          <a:prstGeom prst="rect">
            <a:avLst/>
          </a:prstGeom>
        </p:spPr>
      </p:pic>
    </p:spTree>
    <p:extLst>
      <p:ext uri="{BB962C8B-B14F-4D97-AF65-F5344CB8AC3E}">
        <p14:creationId xmlns:p14="http://schemas.microsoft.com/office/powerpoint/2010/main" val="1694863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Questions</a:t>
            </a:r>
          </a:p>
        </p:txBody>
      </p:sp>
      <p:graphicFrame>
        <p:nvGraphicFramePr>
          <p:cNvPr id="4" name="Content Placeholder 3" descr="Completing a paper/manual log properly can be complicated as there are many scenarios that do not fit the examples that have been shown.  Here are common questions that are frequently asked by drivers with regard to completing their log properly.&#10;" title="Common Questions "/>
          <p:cNvGraphicFramePr>
            <a:graphicFrameLocks noGrp="1"/>
          </p:cNvGraphicFramePr>
          <p:nvPr>
            <p:ph idx="1"/>
            <p:extLst>
              <p:ext uri="{D42A27DB-BD31-4B8C-83A1-F6EECF244321}">
                <p14:modId xmlns:p14="http://schemas.microsoft.com/office/powerpoint/2010/main" val="3251702088"/>
              </p:ext>
            </p:extLst>
          </p:nvPr>
        </p:nvGraphicFramePr>
        <p:xfrm>
          <a:off x="457200" y="1198127"/>
          <a:ext cx="8229600" cy="5462016"/>
        </p:xfrm>
        <a:graphic>
          <a:graphicData uri="http://schemas.openxmlformats.org/drawingml/2006/table">
            <a:tbl>
              <a:tblPr bandRow="1">
                <a:effectLst>
                  <a:innerShdw blurRad="63500" dist="114300" dir="13500000">
                    <a:schemeClr val="accent2">
                      <a:alpha val="75000"/>
                    </a:schemeClr>
                  </a:innerShdw>
                </a:effectLst>
                <a:tableStyleId>{073A0DAA-6AF3-43AB-8588-CEC1D06C72B9}</a:tableStyleId>
              </a:tblPr>
              <a:tblGrid>
                <a:gridCol w="8229600">
                  <a:extLst>
                    <a:ext uri="{9D8B030D-6E8A-4147-A177-3AD203B41FA5}">
                      <a16:colId xmlns:a16="http://schemas.microsoft.com/office/drawing/2014/main" val="20000"/>
                    </a:ext>
                  </a:extLst>
                </a:gridCol>
              </a:tblGrid>
              <a:tr h="370840">
                <a:tc>
                  <a:txBody>
                    <a:bodyPr/>
                    <a:lstStyle/>
                    <a:p>
                      <a:r>
                        <a:rPr lang="en-US" sz="2200" b="1" dirty="0"/>
                        <a:t>Q:  What</a:t>
                      </a:r>
                      <a:r>
                        <a:rPr lang="en-US" sz="2200" b="1" baseline="0" dirty="0"/>
                        <a:t> if my duty status change does not occur in a town – what do I record for location in the Remarks section?</a:t>
                      </a:r>
                      <a:endParaRPr lang="en-US" sz="2200" b="1" dirty="0"/>
                    </a:p>
                  </a:txBody>
                  <a:tcPr marL="182880" marT="64008" marB="64008"/>
                </a:tc>
                <a:extLst>
                  <a:ext uri="{0D108BD9-81ED-4DB2-BD59-A6C34878D82A}">
                    <a16:rowId xmlns:a16="http://schemas.microsoft.com/office/drawing/2014/main" val="10000"/>
                  </a:ext>
                </a:extLst>
              </a:tr>
              <a:tr h="370840">
                <a:tc>
                  <a:txBody>
                    <a:bodyPr/>
                    <a:lstStyle/>
                    <a:p>
                      <a:r>
                        <a:rPr lang="en-US" sz="2200" dirty="0"/>
                        <a:t>A:  </a:t>
                      </a:r>
                      <a:r>
                        <a:rPr lang="en-US" sz="2200" kern="1200" dirty="0">
                          <a:solidFill>
                            <a:schemeClr val="dk1"/>
                          </a:solidFill>
                          <a:effectLst/>
                          <a:latin typeface="+mn-lt"/>
                          <a:ea typeface="+mn-ea"/>
                          <a:cs typeface="+mn-cs"/>
                        </a:rPr>
                        <a:t>The highway number and the nearest milepost or highway number and service plaza name</a:t>
                      </a:r>
                      <a:r>
                        <a:rPr lang="en-US" sz="2200" kern="1200" baseline="0" dirty="0">
                          <a:solidFill>
                            <a:schemeClr val="dk1"/>
                          </a:solidFill>
                          <a:effectLst/>
                          <a:latin typeface="+mn-lt"/>
                          <a:ea typeface="+mn-ea"/>
                          <a:cs typeface="+mn-cs"/>
                        </a:rPr>
                        <a:t> </a:t>
                      </a:r>
                      <a:r>
                        <a:rPr lang="en-US" sz="2200" kern="1200" dirty="0">
                          <a:solidFill>
                            <a:schemeClr val="dk1"/>
                          </a:solidFill>
                          <a:effectLst/>
                          <a:latin typeface="+mn-lt"/>
                          <a:ea typeface="+mn-ea"/>
                          <a:cs typeface="+mn-cs"/>
                        </a:rPr>
                        <a:t>followed by the name of the nearest city, town, or village and State abbreviation.</a:t>
                      </a:r>
                    </a:p>
                  </a:txBody>
                  <a:tcPr marL="182880" marT="64008" marB="64008"/>
                </a:tc>
                <a:extLst>
                  <a:ext uri="{0D108BD9-81ED-4DB2-BD59-A6C34878D82A}">
                    <a16:rowId xmlns:a16="http://schemas.microsoft.com/office/drawing/2014/main" val="10001"/>
                  </a:ext>
                </a:extLst>
              </a:tr>
              <a:tr h="370840">
                <a:tc>
                  <a:txBody>
                    <a:bodyPr/>
                    <a:lstStyle/>
                    <a:p>
                      <a:r>
                        <a:rPr lang="en-US" sz="2200" b="1" dirty="0"/>
                        <a:t>Q: Can I log lunch or time between</a:t>
                      </a:r>
                      <a:r>
                        <a:rPr lang="en-US" sz="2200" b="1" baseline="0" dirty="0"/>
                        <a:t> group drop off and pick up </a:t>
                      </a:r>
                      <a:r>
                        <a:rPr lang="en-US" sz="2200" b="1" dirty="0"/>
                        <a:t>as “Off Duty” ?</a:t>
                      </a:r>
                      <a:endParaRPr lang="en-US" sz="2200" b="1" baseline="0" dirty="0"/>
                    </a:p>
                  </a:txBody>
                  <a:tcPr marL="182880" marT="64008" marB="64008"/>
                </a:tc>
                <a:extLst>
                  <a:ext uri="{0D108BD9-81ED-4DB2-BD59-A6C34878D82A}">
                    <a16:rowId xmlns:a16="http://schemas.microsoft.com/office/drawing/2014/main" val="10002"/>
                  </a:ext>
                </a:extLst>
              </a:tr>
              <a:tr h="370840">
                <a:tc>
                  <a:txBody>
                    <a:bodyPr/>
                    <a:lstStyle/>
                    <a:p>
                      <a:r>
                        <a:rPr lang="en-US" sz="2200" dirty="0"/>
                        <a:t>A:</a:t>
                      </a:r>
                      <a:r>
                        <a:rPr lang="en-US" sz="2200" baseline="0" dirty="0"/>
                        <a:t> Yes, as long as you are meet the requirements for off-duty – namely, </a:t>
                      </a:r>
                      <a:r>
                        <a:rPr lang="en-US" sz="2200" kern="1200" dirty="0">
                          <a:solidFill>
                            <a:schemeClr val="tx1"/>
                          </a:solidFill>
                          <a:latin typeface="+mn-lt"/>
                          <a:ea typeface="+mn-ea"/>
                          <a:cs typeface="+mn-cs"/>
                        </a:rPr>
                        <a:t>you are relieved of all duty and responsibility for the vehicle</a:t>
                      </a:r>
                      <a:r>
                        <a:rPr lang="en-US" sz="2200" kern="1200" baseline="0" dirty="0">
                          <a:solidFill>
                            <a:schemeClr val="tx1"/>
                          </a:solidFill>
                          <a:latin typeface="+mn-lt"/>
                          <a:ea typeface="+mn-ea"/>
                          <a:cs typeface="+mn-cs"/>
                        </a:rPr>
                        <a:t> and are </a:t>
                      </a:r>
                      <a:r>
                        <a:rPr lang="en-US" sz="2200" kern="1200" dirty="0">
                          <a:solidFill>
                            <a:schemeClr val="tx1"/>
                          </a:solidFill>
                          <a:latin typeface="+mn-lt"/>
                          <a:ea typeface="+mn-ea"/>
                          <a:cs typeface="+mn-cs"/>
                        </a:rPr>
                        <a:t>free to pursue activities of your own choosing.</a:t>
                      </a:r>
                      <a:endParaRPr lang="en-US" sz="2200" dirty="0"/>
                    </a:p>
                  </a:txBody>
                  <a:tcPr marL="182880" marT="64008" marB="64008"/>
                </a:tc>
                <a:extLst>
                  <a:ext uri="{0D108BD9-81ED-4DB2-BD59-A6C34878D82A}">
                    <a16:rowId xmlns:a16="http://schemas.microsoft.com/office/drawing/2014/main" val="10003"/>
                  </a:ext>
                </a:extLst>
              </a:tr>
              <a:tr h="370840">
                <a:tc>
                  <a:txBody>
                    <a:bodyPr/>
                    <a:lstStyle/>
                    <a:p>
                      <a:r>
                        <a:rPr lang="en-US" sz="2200" b="1" dirty="0"/>
                        <a:t>Q:  What should I do if I</a:t>
                      </a:r>
                      <a:r>
                        <a:rPr lang="en-US" sz="2200" b="1" baseline="0" dirty="0"/>
                        <a:t> have to make a correction on a log?</a:t>
                      </a:r>
                      <a:endParaRPr lang="en-US" sz="2200" b="1" dirty="0"/>
                    </a:p>
                  </a:txBody>
                  <a:tcPr marL="182880" marT="64008" marB="64008"/>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A:  You can either complete an entirely</a:t>
                      </a:r>
                      <a:r>
                        <a:rPr lang="en-US" sz="2200" baseline="0" dirty="0"/>
                        <a:t> new log or make corrections on the log with the error.  Follow your company’s guidance on their policy. </a:t>
                      </a:r>
                      <a:endParaRPr lang="en-US" sz="2200" dirty="0"/>
                    </a:p>
                  </a:txBody>
                  <a:tcPr marL="182880" marT="64008" marB="640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4132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Questions</a:t>
            </a:r>
          </a:p>
        </p:txBody>
      </p:sp>
      <p:graphicFrame>
        <p:nvGraphicFramePr>
          <p:cNvPr id="4" name="Content Placeholder 3" title="Common Questions"/>
          <p:cNvGraphicFramePr>
            <a:graphicFrameLocks noGrp="1"/>
          </p:cNvGraphicFramePr>
          <p:nvPr>
            <p:ph idx="1"/>
            <p:extLst>
              <p:ext uri="{D42A27DB-BD31-4B8C-83A1-F6EECF244321}">
                <p14:modId xmlns:p14="http://schemas.microsoft.com/office/powerpoint/2010/main" val="3297637922"/>
              </p:ext>
            </p:extLst>
          </p:nvPr>
        </p:nvGraphicFramePr>
        <p:xfrm>
          <a:off x="457200" y="1198976"/>
          <a:ext cx="8229600" cy="5462016"/>
        </p:xfrm>
        <a:graphic>
          <a:graphicData uri="http://schemas.openxmlformats.org/drawingml/2006/table">
            <a:tbl>
              <a:tblPr bandRow="1">
                <a:effectLst>
                  <a:innerShdw blurRad="63500" dist="114300" dir="3360000">
                    <a:schemeClr val="accent2">
                      <a:alpha val="75000"/>
                    </a:schemeClr>
                  </a:innerShdw>
                </a:effectLst>
                <a:tableStyleId>{073A0DAA-6AF3-43AB-8588-CEC1D06C72B9}</a:tableStyleId>
              </a:tblPr>
              <a:tblGrid>
                <a:gridCol w="8229600">
                  <a:extLst>
                    <a:ext uri="{9D8B030D-6E8A-4147-A177-3AD203B41FA5}">
                      <a16:colId xmlns:a16="http://schemas.microsoft.com/office/drawing/2014/main" val="20000"/>
                    </a:ext>
                  </a:extLst>
                </a:gridCol>
              </a:tblGrid>
              <a:tr h="370840">
                <a:tc>
                  <a:txBody>
                    <a:bodyPr/>
                    <a:lstStyle/>
                    <a:p>
                      <a:r>
                        <a:rPr lang="en-US" sz="2200" b="1" dirty="0"/>
                        <a:t>Q: What if I haven</a:t>
                      </a:r>
                      <a:r>
                        <a:rPr lang="fr-FR" sz="2200" b="1" dirty="0"/>
                        <a:t>’</a:t>
                      </a:r>
                      <a:r>
                        <a:rPr lang="en-US" sz="2200" b="1" dirty="0"/>
                        <a:t>t worked the previous 7 days before a trip – do I still need logs</a:t>
                      </a:r>
                      <a:r>
                        <a:rPr lang="en-US" sz="2200" b="1" baseline="0" dirty="0"/>
                        <a:t> for those days?</a:t>
                      </a:r>
                    </a:p>
                  </a:txBody>
                  <a:tcPr marL="182880" marT="64008" marB="64008"/>
                </a:tc>
                <a:extLst>
                  <a:ext uri="{0D108BD9-81ED-4DB2-BD59-A6C34878D82A}">
                    <a16:rowId xmlns:a16="http://schemas.microsoft.com/office/drawing/2014/main" val="10000"/>
                  </a:ext>
                </a:extLst>
              </a:tr>
              <a:tr h="370840">
                <a:tc>
                  <a:txBody>
                    <a:bodyPr/>
                    <a:lstStyle/>
                    <a:p>
                      <a:r>
                        <a:rPr lang="en-US" sz="2200" dirty="0"/>
                        <a:t>A:</a:t>
                      </a:r>
                      <a:r>
                        <a:rPr lang="en-US" sz="2200" baseline="0" dirty="0"/>
                        <a:t> Yes, you still need logs and you must account for all hours of compensated work - no matter who for - as well as any work performed for any motor carrier.  </a:t>
                      </a:r>
                      <a:endParaRPr lang="en-US" sz="2200" dirty="0"/>
                    </a:p>
                  </a:txBody>
                  <a:tcPr marL="182880" marT="64008" marB="64008"/>
                </a:tc>
                <a:extLst>
                  <a:ext uri="{0D108BD9-81ED-4DB2-BD59-A6C34878D82A}">
                    <a16:rowId xmlns:a16="http://schemas.microsoft.com/office/drawing/2014/main" val="10001"/>
                  </a:ext>
                </a:extLst>
              </a:tr>
              <a:tr h="370840">
                <a:tc>
                  <a:txBody>
                    <a:bodyPr/>
                    <a:lstStyle/>
                    <a:p>
                      <a:r>
                        <a:rPr lang="en-US" sz="2200" dirty="0"/>
                        <a:t>Q</a:t>
                      </a:r>
                      <a:r>
                        <a:rPr lang="en-US" sz="2200" b="1" dirty="0"/>
                        <a:t>: If I perform</a:t>
                      </a:r>
                      <a:r>
                        <a:rPr lang="en-US" sz="2200" b="1" baseline="0" dirty="0"/>
                        <a:t> compensated work elsewhere, can my part-time motor carrier employer require me to submit logs, work records or a signed statement of on-duty hours?</a:t>
                      </a:r>
                      <a:endParaRPr lang="en-US" sz="2200" b="1" dirty="0"/>
                    </a:p>
                  </a:txBody>
                  <a:tcPr marL="182880" marT="64008" marB="64008"/>
                </a:tc>
                <a:extLst>
                  <a:ext uri="{0D108BD9-81ED-4DB2-BD59-A6C34878D82A}">
                    <a16:rowId xmlns:a16="http://schemas.microsoft.com/office/drawing/2014/main" val="10002"/>
                  </a:ext>
                </a:extLst>
              </a:tr>
              <a:tr h="370840">
                <a:tc>
                  <a:txBody>
                    <a:bodyPr/>
                    <a:lstStyle/>
                    <a:p>
                      <a:r>
                        <a:rPr lang="en-US" sz="2200" dirty="0"/>
                        <a:t>A:  Yes</a:t>
                      </a:r>
                      <a:r>
                        <a:rPr lang="en-US" sz="2200" baseline="0" dirty="0"/>
                        <a:t> – they need to know that you have enough hours available to complete a trip before they dispatch you.</a:t>
                      </a:r>
                      <a:endParaRPr lang="en-US" sz="2200" dirty="0"/>
                    </a:p>
                  </a:txBody>
                  <a:tcPr marL="182880" marT="64008" marB="64008"/>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Q: </a:t>
                      </a:r>
                      <a:r>
                        <a:rPr lang="en-US" sz="2200" b="1" dirty="0"/>
                        <a:t>How should time spent attending safety meetings, ceremonies, celebrations, or other company safety events be recorded?</a:t>
                      </a:r>
                      <a:endParaRPr lang="en-US" sz="2200" dirty="0"/>
                    </a:p>
                  </a:txBody>
                  <a:tcPr marL="182880" marT="64008" marB="64008"/>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A:  Off-duty if attendance is voluntary. On-duty, not driving if attendance is mandatory.</a:t>
                      </a:r>
                    </a:p>
                  </a:txBody>
                  <a:tcPr marL="182880" marT="64008" marB="640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73372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37"/>
            <a:ext cx="8229600" cy="994289"/>
          </a:xfrm>
        </p:spPr>
        <p:style>
          <a:lnRef idx="2">
            <a:schemeClr val="accent3"/>
          </a:lnRef>
          <a:fillRef idx="1">
            <a:schemeClr val="lt1"/>
          </a:fillRef>
          <a:effectRef idx="0">
            <a:schemeClr val="accent3"/>
          </a:effectRef>
          <a:fontRef idx="minor">
            <a:schemeClr val="dk1"/>
          </a:fontRef>
        </p:style>
        <p:txBody>
          <a:bodyPr/>
          <a:lstStyle/>
          <a:p>
            <a:r>
              <a:rPr lang="en-US" dirty="0"/>
              <a:t>EXERCISE	</a:t>
            </a:r>
          </a:p>
        </p:txBody>
      </p:sp>
      <p:sp>
        <p:nvSpPr>
          <p:cNvPr id="3" name="Content Placeholder 2"/>
          <p:cNvSpPr>
            <a:spLocks noGrp="1"/>
          </p:cNvSpPr>
          <p:nvPr>
            <p:ph idx="1"/>
          </p:nvPr>
        </p:nvSpPr>
        <p:spPr/>
        <p:txBody>
          <a:bodyPr/>
          <a:lstStyle/>
          <a:p>
            <a:pPr marL="0" indent="0">
              <a:lnSpc>
                <a:spcPct val="90000"/>
              </a:lnSpc>
              <a:buNone/>
            </a:pPr>
            <a:r>
              <a:rPr lang="en-US" dirty="0"/>
              <a:t>Complete the driver’s daily log using the trip scenario provided in your guide/manual.</a:t>
            </a:r>
          </a:p>
        </p:txBody>
      </p:sp>
    </p:spTree>
    <p:extLst>
      <p:ext uri="{BB962C8B-B14F-4D97-AF65-F5344CB8AC3E}">
        <p14:creationId xmlns:p14="http://schemas.microsoft.com/office/powerpoint/2010/main" val="183771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8C2066F-6F76-495A-86B6-3D6946587614}"/>
              </a:ext>
            </a:extLst>
          </p:cNvPr>
          <p:cNvSpPr>
            <a:spLocks noGrp="1"/>
          </p:cNvSpPr>
          <p:nvPr>
            <p:ph type="title"/>
          </p:nvPr>
        </p:nvSpPr>
        <p:spPr/>
        <p:txBody>
          <a:bodyPr/>
          <a:lstStyle/>
          <a:p>
            <a:r>
              <a:rPr lang="en-US" dirty="0"/>
              <a:t>Driver Daily Log</a:t>
            </a:r>
          </a:p>
        </p:txBody>
      </p:sp>
      <p:sp>
        <p:nvSpPr>
          <p:cNvPr id="3" name="Rectangle 2" title="Ignore"/>
          <p:cNvSpPr/>
          <p:nvPr/>
        </p:nvSpPr>
        <p:spPr>
          <a:xfrm>
            <a:off x="457200" y="250879"/>
            <a:ext cx="8229600" cy="6115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3554" name="Object 2" descr="A driver's log with all the neccessary information filled in." title="Driver's Daily Log "/>
          <p:cNvGraphicFramePr>
            <a:graphicFrameLocks noGrp="1" noChangeAspect="1"/>
          </p:cNvGraphicFramePr>
          <p:nvPr>
            <p:ph idx="4294967295"/>
            <p:extLst>
              <p:ext uri="{D42A27DB-BD31-4B8C-83A1-F6EECF244321}">
                <p14:modId xmlns:p14="http://schemas.microsoft.com/office/powerpoint/2010/main" val="1744829709"/>
              </p:ext>
            </p:extLst>
          </p:nvPr>
        </p:nvGraphicFramePr>
        <p:xfrm>
          <a:off x="523875" y="795338"/>
          <a:ext cx="8229600" cy="5867400"/>
        </p:xfrm>
        <a:graphic>
          <a:graphicData uri="http://schemas.openxmlformats.org/presentationml/2006/ole">
            <mc:AlternateContent xmlns:mc="http://schemas.openxmlformats.org/markup-compatibility/2006">
              <mc:Choice xmlns:v="urn:schemas-microsoft-com:vml" Requires="v">
                <p:oleObj spid="_x0000_s1045" name="Bitmap Image" r:id="rId4" imgW="13619048" imgH="10495238" progId="Paint.Picture">
                  <p:embed/>
                </p:oleObj>
              </mc:Choice>
              <mc:Fallback>
                <p:oleObj name="Bitmap Image" r:id="rId4" imgW="13619048" imgH="10495238" progId="Paint.Picture">
                  <p:embed/>
                  <p:pic>
                    <p:nvPicPr>
                      <p:cNvPr id="235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795338"/>
                        <a:ext cx="8229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3200761" y="1507414"/>
            <a:ext cx="627107" cy="369332"/>
          </a:xfrm>
          <a:prstGeom prst="rect">
            <a:avLst/>
          </a:prstGeom>
          <a:solidFill>
            <a:schemeClr val="bg1"/>
          </a:solidFill>
        </p:spPr>
        <p:txBody>
          <a:bodyPr wrap="square" rtlCol="0">
            <a:spAutoFit/>
          </a:bodyPr>
          <a:lstStyle/>
          <a:p>
            <a:r>
              <a:rPr lang="en-US" dirty="0"/>
              <a:t>318</a:t>
            </a:r>
          </a:p>
        </p:txBody>
      </p:sp>
      <p:sp>
        <p:nvSpPr>
          <p:cNvPr id="23555" name="Text Box 3"/>
          <p:cNvSpPr txBox="1">
            <a:spLocks noChangeArrowheads="1"/>
          </p:cNvSpPr>
          <p:nvPr/>
        </p:nvSpPr>
        <p:spPr bwMode="auto">
          <a:xfrm>
            <a:off x="990600" y="1157288"/>
            <a:ext cx="17526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Bradley Hand ITC" charset="0"/>
              </a:rPr>
              <a:t>(Today</a:t>
            </a:r>
            <a:r>
              <a:rPr lang="ja-JP" altLang="en-US" sz="1600">
                <a:latin typeface="Arial"/>
              </a:rPr>
              <a:t>’</a:t>
            </a:r>
            <a:r>
              <a:rPr lang="en-US" sz="1600">
                <a:latin typeface="Bradley Hand ITC" charset="0"/>
              </a:rPr>
              <a:t>s Date)</a:t>
            </a:r>
          </a:p>
        </p:txBody>
      </p:sp>
      <p:sp>
        <p:nvSpPr>
          <p:cNvPr id="23556" name="Text Box 4"/>
          <p:cNvSpPr txBox="1">
            <a:spLocks noChangeArrowheads="1"/>
          </p:cNvSpPr>
          <p:nvPr/>
        </p:nvSpPr>
        <p:spPr bwMode="auto">
          <a:xfrm>
            <a:off x="6629400" y="1233488"/>
            <a:ext cx="6096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Bradley Hand ITC" charset="0"/>
              </a:rPr>
              <a:t>146</a:t>
            </a:r>
          </a:p>
        </p:txBody>
      </p:sp>
      <p:sp>
        <p:nvSpPr>
          <p:cNvPr id="23557" name="Text Box 5"/>
          <p:cNvSpPr txBox="1">
            <a:spLocks noChangeArrowheads="1"/>
          </p:cNvSpPr>
          <p:nvPr/>
        </p:nvSpPr>
        <p:spPr bwMode="auto">
          <a:xfrm>
            <a:off x="3200400" y="1614488"/>
            <a:ext cx="6096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Bradley Hand ITC" charset="0"/>
              </a:rPr>
              <a:t>284</a:t>
            </a:r>
          </a:p>
        </p:txBody>
      </p:sp>
      <p:sp>
        <p:nvSpPr>
          <p:cNvPr id="23558" name="Text Box 6"/>
          <p:cNvSpPr txBox="1">
            <a:spLocks noChangeArrowheads="1"/>
          </p:cNvSpPr>
          <p:nvPr/>
        </p:nvSpPr>
        <p:spPr bwMode="auto">
          <a:xfrm>
            <a:off x="4800600" y="1676400"/>
            <a:ext cx="22098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Bradley Hand ITC" charset="0"/>
              </a:rPr>
              <a:t>(</a:t>
            </a:r>
            <a:r>
              <a:rPr lang="en-US" sz="1600">
                <a:latin typeface="Script MT Bold" charset="0"/>
              </a:rPr>
              <a:t>Your Signature</a:t>
            </a:r>
            <a:r>
              <a:rPr lang="en-US" sz="1600">
                <a:latin typeface="Bradley Hand ITC" charset="0"/>
              </a:rPr>
              <a:t>)</a:t>
            </a:r>
          </a:p>
        </p:txBody>
      </p:sp>
      <p:sp>
        <p:nvSpPr>
          <p:cNvPr id="23559" name="Text Box 7"/>
          <p:cNvSpPr txBox="1">
            <a:spLocks noChangeArrowheads="1"/>
          </p:cNvSpPr>
          <p:nvPr/>
        </p:nvSpPr>
        <p:spPr bwMode="auto">
          <a:xfrm>
            <a:off x="1219200" y="1905000"/>
            <a:ext cx="25146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Bradley Hand ITC" charset="0"/>
              </a:rPr>
              <a:t>(Your Company Name)</a:t>
            </a:r>
          </a:p>
        </p:txBody>
      </p:sp>
      <p:sp>
        <p:nvSpPr>
          <p:cNvPr id="23560" name="Text Box 8"/>
          <p:cNvSpPr txBox="1">
            <a:spLocks noChangeArrowheads="1"/>
          </p:cNvSpPr>
          <p:nvPr/>
        </p:nvSpPr>
        <p:spPr bwMode="auto">
          <a:xfrm>
            <a:off x="5791200" y="1919288"/>
            <a:ext cx="6858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Bradley Hand ITC" charset="0"/>
              </a:rPr>
              <a:t>none</a:t>
            </a:r>
          </a:p>
        </p:txBody>
      </p:sp>
      <p:sp>
        <p:nvSpPr>
          <p:cNvPr id="23561" name="Text Box 9"/>
          <p:cNvSpPr txBox="1">
            <a:spLocks noChangeArrowheads="1"/>
          </p:cNvSpPr>
          <p:nvPr/>
        </p:nvSpPr>
        <p:spPr bwMode="auto">
          <a:xfrm>
            <a:off x="990600" y="2147888"/>
            <a:ext cx="35052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dirty="0">
                <a:latin typeface="Bradley Hand ITC" charset="0"/>
              </a:rPr>
              <a:t>(Your Company Main Address)</a:t>
            </a:r>
          </a:p>
        </p:txBody>
      </p:sp>
      <p:sp>
        <p:nvSpPr>
          <p:cNvPr id="23562" name="Text Box 10"/>
          <p:cNvSpPr txBox="1">
            <a:spLocks noChangeArrowheads="1"/>
          </p:cNvSpPr>
          <p:nvPr/>
        </p:nvSpPr>
        <p:spPr bwMode="auto">
          <a:xfrm>
            <a:off x="4343400" y="2147888"/>
            <a:ext cx="3810000" cy="336550"/>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dirty="0">
                <a:latin typeface="Bradley Hand ITC" charset="0"/>
              </a:rPr>
              <a:t>(Your Company Home Terminal Address)</a:t>
            </a:r>
          </a:p>
        </p:txBody>
      </p:sp>
      <p:grpSp>
        <p:nvGrpSpPr>
          <p:cNvPr id="23584" name="Group 32" descr="Home Terminal City and State" title="Fill-In section "/>
          <p:cNvGrpSpPr>
            <a:grpSpLocks/>
          </p:cNvGrpSpPr>
          <p:nvPr/>
        </p:nvGrpSpPr>
        <p:grpSpPr bwMode="auto">
          <a:xfrm>
            <a:off x="681038" y="4267200"/>
            <a:ext cx="2671762" cy="1366838"/>
            <a:chOff x="429" y="2688"/>
            <a:chExt cx="1683" cy="861"/>
          </a:xfrm>
        </p:grpSpPr>
        <p:sp>
          <p:nvSpPr>
            <p:cNvPr id="23585" name="Line 33"/>
            <p:cNvSpPr>
              <a:spLocks noChangeShapeType="1"/>
            </p:cNvSpPr>
            <p:nvPr/>
          </p:nvSpPr>
          <p:spPr bwMode="auto">
            <a:xfrm>
              <a:off x="1872" y="2736"/>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86" name="Line 34"/>
            <p:cNvSpPr>
              <a:spLocks noChangeShapeType="1"/>
            </p:cNvSpPr>
            <p:nvPr/>
          </p:nvSpPr>
          <p:spPr bwMode="auto">
            <a:xfrm flipH="1">
              <a:off x="819" y="2925"/>
              <a:ext cx="1056" cy="6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87" name="Text Box 35"/>
            <p:cNvSpPr txBox="1">
              <a:spLocks noChangeArrowheads="1"/>
            </p:cNvSpPr>
            <p:nvPr/>
          </p:nvSpPr>
          <p:spPr bwMode="auto">
            <a:xfrm rot="19752770">
              <a:off x="429" y="3120"/>
              <a:ext cx="168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200">
                  <a:latin typeface="Bradley Hand ITC" charset="0"/>
                </a:rPr>
                <a:t>(Home Terminal City and State)</a:t>
              </a:r>
            </a:p>
          </p:txBody>
        </p:sp>
        <p:sp>
          <p:nvSpPr>
            <p:cNvPr id="23588" name="AutoShape 36"/>
            <p:cNvSpPr>
              <a:spLocks/>
            </p:cNvSpPr>
            <p:nvPr/>
          </p:nvSpPr>
          <p:spPr bwMode="auto">
            <a:xfrm rot="16200000">
              <a:off x="1845" y="2652"/>
              <a:ext cx="48" cy="120"/>
            </a:xfrm>
            <a:prstGeom prst="leftBracket">
              <a:avLst>
                <a:gd name="adj" fmla="val 20833"/>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589" name="Group 37" descr="Where you are from in state" title="Fill-In Section"/>
          <p:cNvGrpSpPr>
            <a:grpSpLocks/>
          </p:cNvGrpSpPr>
          <p:nvPr/>
        </p:nvGrpSpPr>
        <p:grpSpPr bwMode="auto">
          <a:xfrm>
            <a:off x="1138238" y="4267200"/>
            <a:ext cx="2671762" cy="1509713"/>
            <a:chOff x="717" y="2688"/>
            <a:chExt cx="1683" cy="951"/>
          </a:xfrm>
        </p:grpSpPr>
        <p:sp>
          <p:nvSpPr>
            <p:cNvPr id="23590" name="Line 38"/>
            <p:cNvSpPr>
              <a:spLocks noChangeShapeType="1"/>
            </p:cNvSpPr>
            <p:nvPr/>
          </p:nvSpPr>
          <p:spPr bwMode="auto">
            <a:xfrm>
              <a:off x="2067" y="2736"/>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91" name="Line 39"/>
            <p:cNvSpPr>
              <a:spLocks noChangeShapeType="1"/>
            </p:cNvSpPr>
            <p:nvPr/>
          </p:nvSpPr>
          <p:spPr bwMode="auto">
            <a:xfrm flipH="1">
              <a:off x="1008" y="3015"/>
              <a:ext cx="1056" cy="6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92" name="Text Box 40"/>
            <p:cNvSpPr txBox="1">
              <a:spLocks noChangeArrowheads="1"/>
            </p:cNvSpPr>
            <p:nvPr/>
          </p:nvSpPr>
          <p:spPr bwMode="auto">
            <a:xfrm rot="19752770">
              <a:off x="717" y="3168"/>
              <a:ext cx="168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200">
                  <a:latin typeface="Bradley Hand ITC" charset="0"/>
                </a:rPr>
                <a:t>Anytown, (this State)</a:t>
              </a:r>
            </a:p>
          </p:txBody>
        </p:sp>
        <p:sp>
          <p:nvSpPr>
            <p:cNvPr id="23593" name="AutoShape 41"/>
            <p:cNvSpPr>
              <a:spLocks/>
            </p:cNvSpPr>
            <p:nvPr/>
          </p:nvSpPr>
          <p:spPr bwMode="auto">
            <a:xfrm rot="16200000">
              <a:off x="2040" y="2652"/>
              <a:ext cx="48" cy="120"/>
            </a:xfrm>
            <a:prstGeom prst="leftBracket">
              <a:avLst>
                <a:gd name="adj" fmla="val 20833"/>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594" name="Group 42" title="Fill-In Section"/>
          <p:cNvGrpSpPr>
            <a:grpSpLocks/>
          </p:cNvGrpSpPr>
          <p:nvPr/>
        </p:nvGrpSpPr>
        <p:grpSpPr bwMode="auto">
          <a:xfrm>
            <a:off x="1890713" y="4267200"/>
            <a:ext cx="2671762" cy="1509713"/>
            <a:chOff x="1191" y="2688"/>
            <a:chExt cx="1683" cy="951"/>
          </a:xfrm>
        </p:grpSpPr>
        <p:sp>
          <p:nvSpPr>
            <p:cNvPr id="23595" name="Line 43"/>
            <p:cNvSpPr>
              <a:spLocks noChangeShapeType="1"/>
            </p:cNvSpPr>
            <p:nvPr/>
          </p:nvSpPr>
          <p:spPr bwMode="auto">
            <a:xfrm>
              <a:off x="2526" y="2736"/>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96" name="Line 44"/>
            <p:cNvSpPr>
              <a:spLocks noChangeShapeType="1"/>
            </p:cNvSpPr>
            <p:nvPr/>
          </p:nvSpPr>
          <p:spPr bwMode="auto">
            <a:xfrm flipH="1">
              <a:off x="1467" y="3015"/>
              <a:ext cx="1056" cy="6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97" name="Text Box 45"/>
            <p:cNvSpPr txBox="1">
              <a:spLocks noChangeArrowheads="1"/>
            </p:cNvSpPr>
            <p:nvPr/>
          </p:nvSpPr>
          <p:spPr bwMode="auto">
            <a:xfrm rot="19752770">
              <a:off x="1191" y="3210"/>
              <a:ext cx="1683"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50000"/>
                </a:lnSpc>
                <a:spcBef>
                  <a:spcPct val="50000"/>
                </a:spcBef>
              </a:pPr>
              <a:r>
                <a:rPr lang="en-US" sz="1200">
                  <a:latin typeface="Bradley Hand ITC" charset="0"/>
                </a:rPr>
                <a:t>MP 180 US 90</a:t>
              </a:r>
            </a:p>
            <a:p>
              <a:pPr algn="ctr" eaLnBrk="1" hangingPunct="1">
                <a:lnSpc>
                  <a:spcPct val="50000"/>
                </a:lnSpc>
                <a:spcBef>
                  <a:spcPct val="50000"/>
                </a:spcBef>
              </a:pPr>
              <a:r>
                <a:rPr lang="en-US" sz="1200">
                  <a:latin typeface="Bradley Hand ITC" charset="0"/>
                </a:rPr>
                <a:t>Boutton, (this State)</a:t>
              </a:r>
            </a:p>
          </p:txBody>
        </p:sp>
        <p:sp>
          <p:nvSpPr>
            <p:cNvPr id="23598" name="AutoShape 46"/>
            <p:cNvSpPr>
              <a:spLocks/>
            </p:cNvSpPr>
            <p:nvPr/>
          </p:nvSpPr>
          <p:spPr bwMode="auto">
            <a:xfrm rot="16200000">
              <a:off x="2496" y="2544"/>
              <a:ext cx="48" cy="336"/>
            </a:xfrm>
            <a:prstGeom prst="leftBracket">
              <a:avLst>
                <a:gd name="adj" fmla="val 58333"/>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599" name="Group 47" descr="Town" title="Fill-In Section"/>
          <p:cNvGrpSpPr>
            <a:grpSpLocks/>
          </p:cNvGrpSpPr>
          <p:nvPr/>
        </p:nvGrpSpPr>
        <p:grpSpPr bwMode="auto">
          <a:xfrm>
            <a:off x="2509838" y="4257675"/>
            <a:ext cx="2671762" cy="1454150"/>
            <a:chOff x="1581" y="2682"/>
            <a:chExt cx="1683" cy="916"/>
          </a:xfrm>
        </p:grpSpPr>
        <p:sp>
          <p:nvSpPr>
            <p:cNvPr id="23600" name="Line 48"/>
            <p:cNvSpPr>
              <a:spLocks noChangeShapeType="1"/>
            </p:cNvSpPr>
            <p:nvPr/>
          </p:nvSpPr>
          <p:spPr bwMode="auto">
            <a:xfrm>
              <a:off x="2922" y="2736"/>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1" name="Line 49"/>
            <p:cNvSpPr>
              <a:spLocks noChangeShapeType="1"/>
            </p:cNvSpPr>
            <p:nvPr/>
          </p:nvSpPr>
          <p:spPr bwMode="auto">
            <a:xfrm flipH="1">
              <a:off x="2016" y="3063"/>
              <a:ext cx="906" cy="53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2" name="Text Box 50"/>
            <p:cNvSpPr txBox="1">
              <a:spLocks noChangeArrowheads="1"/>
            </p:cNvSpPr>
            <p:nvPr/>
          </p:nvSpPr>
          <p:spPr bwMode="auto">
            <a:xfrm rot="19752770">
              <a:off x="1581" y="3264"/>
              <a:ext cx="168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50000"/>
                </a:lnSpc>
                <a:spcBef>
                  <a:spcPct val="50000"/>
                </a:spcBef>
              </a:pPr>
              <a:r>
                <a:rPr lang="en-US" sz="1200">
                  <a:latin typeface="Bradley Hand ITC" charset="0"/>
                </a:rPr>
                <a:t>Mytown, (this state)</a:t>
              </a:r>
            </a:p>
          </p:txBody>
        </p:sp>
        <p:sp>
          <p:nvSpPr>
            <p:cNvPr id="23603" name="AutoShape 51"/>
            <p:cNvSpPr>
              <a:spLocks/>
            </p:cNvSpPr>
            <p:nvPr/>
          </p:nvSpPr>
          <p:spPr bwMode="auto">
            <a:xfrm rot="16200000">
              <a:off x="2891" y="2623"/>
              <a:ext cx="54" cy="171"/>
            </a:xfrm>
            <a:prstGeom prst="leftBracket">
              <a:avLst>
                <a:gd name="adj" fmla="val 26389"/>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604" name="Group 52" descr="Home Terminal City and State" title="Fill In Section"/>
          <p:cNvGrpSpPr>
            <a:grpSpLocks/>
          </p:cNvGrpSpPr>
          <p:nvPr/>
        </p:nvGrpSpPr>
        <p:grpSpPr bwMode="auto">
          <a:xfrm>
            <a:off x="5329238" y="4267200"/>
            <a:ext cx="2671762" cy="741363"/>
            <a:chOff x="3357" y="2688"/>
            <a:chExt cx="1683" cy="467"/>
          </a:xfrm>
        </p:grpSpPr>
        <p:sp>
          <p:nvSpPr>
            <p:cNvPr id="23605" name="Line 53"/>
            <p:cNvSpPr>
              <a:spLocks noChangeShapeType="1"/>
            </p:cNvSpPr>
            <p:nvPr/>
          </p:nvSpPr>
          <p:spPr bwMode="auto">
            <a:xfrm>
              <a:off x="3516" y="2736"/>
              <a:ext cx="0"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6" name="Text Box 54"/>
            <p:cNvSpPr txBox="1">
              <a:spLocks noChangeArrowheads="1"/>
            </p:cNvSpPr>
            <p:nvPr/>
          </p:nvSpPr>
          <p:spPr bwMode="auto">
            <a:xfrm>
              <a:off x="3357" y="2982"/>
              <a:ext cx="168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200">
                  <a:latin typeface="Bradley Hand ITC" charset="0"/>
                </a:rPr>
                <a:t>(Home Terminal City and State)</a:t>
              </a:r>
            </a:p>
          </p:txBody>
        </p:sp>
        <p:sp>
          <p:nvSpPr>
            <p:cNvPr id="23607" name="AutoShape 55"/>
            <p:cNvSpPr>
              <a:spLocks/>
            </p:cNvSpPr>
            <p:nvPr/>
          </p:nvSpPr>
          <p:spPr bwMode="auto">
            <a:xfrm rot="16200000">
              <a:off x="3492" y="2676"/>
              <a:ext cx="48" cy="72"/>
            </a:xfrm>
            <a:prstGeom prst="leftBracket">
              <a:avLst>
                <a:gd name="adj" fmla="val 12500"/>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08" name="Line 56"/>
            <p:cNvSpPr>
              <a:spLocks noChangeShapeType="1"/>
            </p:cNvSpPr>
            <p:nvPr/>
          </p:nvSpPr>
          <p:spPr bwMode="auto">
            <a:xfrm rot="5400000">
              <a:off x="4155" y="2475"/>
              <a:ext cx="0" cy="12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3563" name="Line 11" title="Line"/>
          <p:cNvSpPr>
            <a:spLocks noChangeShapeType="1"/>
          </p:cNvSpPr>
          <p:nvPr/>
        </p:nvSpPr>
        <p:spPr bwMode="auto">
          <a:xfrm>
            <a:off x="1414463" y="3005138"/>
            <a:ext cx="15462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4" name="Line 12" title="Line"/>
          <p:cNvSpPr>
            <a:spLocks noChangeShapeType="1"/>
          </p:cNvSpPr>
          <p:nvPr/>
        </p:nvSpPr>
        <p:spPr bwMode="auto">
          <a:xfrm>
            <a:off x="2943225" y="29972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5" name="Line 13" title="Line"/>
          <p:cNvSpPr>
            <a:spLocks noChangeShapeType="1"/>
          </p:cNvSpPr>
          <p:nvPr/>
        </p:nvSpPr>
        <p:spPr bwMode="auto">
          <a:xfrm flipH="1">
            <a:off x="2947988" y="3814763"/>
            <a:ext cx="666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6" name="Line 14" title="Line"/>
          <p:cNvSpPr>
            <a:spLocks noChangeShapeType="1"/>
          </p:cNvSpPr>
          <p:nvPr/>
        </p:nvSpPr>
        <p:spPr bwMode="auto">
          <a:xfrm flipV="1">
            <a:off x="3009900" y="3529013"/>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7" name="Line 15" title="Line"/>
          <p:cNvSpPr>
            <a:spLocks noChangeShapeType="1"/>
          </p:cNvSpPr>
          <p:nvPr/>
        </p:nvSpPr>
        <p:spPr bwMode="auto">
          <a:xfrm>
            <a:off x="2990850" y="3529013"/>
            <a:ext cx="2095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8" name="Line 16" title="Line"/>
          <p:cNvSpPr>
            <a:spLocks noChangeShapeType="1"/>
          </p:cNvSpPr>
          <p:nvPr/>
        </p:nvSpPr>
        <p:spPr bwMode="auto">
          <a:xfrm>
            <a:off x="3200400" y="3519488"/>
            <a:ext cx="0" cy="29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9" name="Line 17" title="Line"/>
          <p:cNvSpPr>
            <a:spLocks noChangeShapeType="1"/>
          </p:cNvSpPr>
          <p:nvPr/>
        </p:nvSpPr>
        <p:spPr bwMode="auto">
          <a:xfrm>
            <a:off x="3186113" y="3800475"/>
            <a:ext cx="1666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0" name="Line 18" title="Line"/>
          <p:cNvSpPr>
            <a:spLocks noChangeShapeType="1"/>
          </p:cNvSpPr>
          <p:nvPr/>
        </p:nvSpPr>
        <p:spPr bwMode="auto">
          <a:xfrm flipV="1">
            <a:off x="3352800" y="3514725"/>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1" name="Line 19" title="Line"/>
          <p:cNvSpPr>
            <a:spLocks noChangeShapeType="1"/>
          </p:cNvSpPr>
          <p:nvPr/>
        </p:nvSpPr>
        <p:spPr bwMode="auto">
          <a:xfrm>
            <a:off x="3333750" y="3524250"/>
            <a:ext cx="4000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2" name="Line 20" title="Line"/>
          <p:cNvSpPr>
            <a:spLocks noChangeShapeType="1"/>
          </p:cNvSpPr>
          <p:nvPr/>
        </p:nvSpPr>
        <p:spPr bwMode="auto">
          <a:xfrm flipV="1">
            <a:off x="3733800" y="35052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3" name="Line 21" title="Line"/>
          <p:cNvSpPr>
            <a:spLocks noChangeShapeType="1"/>
          </p:cNvSpPr>
          <p:nvPr/>
        </p:nvSpPr>
        <p:spPr bwMode="auto">
          <a:xfrm>
            <a:off x="3729038" y="3790950"/>
            <a:ext cx="5381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4" name="Line 22" title="Line"/>
          <p:cNvSpPr>
            <a:spLocks noChangeShapeType="1"/>
          </p:cNvSpPr>
          <p:nvPr/>
        </p:nvSpPr>
        <p:spPr bwMode="auto">
          <a:xfrm flipV="1">
            <a:off x="4252913" y="350043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5" name="Line 23" title="Line"/>
          <p:cNvSpPr>
            <a:spLocks noChangeShapeType="1"/>
          </p:cNvSpPr>
          <p:nvPr/>
        </p:nvSpPr>
        <p:spPr bwMode="auto">
          <a:xfrm>
            <a:off x="4243388" y="3505200"/>
            <a:ext cx="247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6" name="Line 24" title="Line"/>
          <p:cNvSpPr>
            <a:spLocks noChangeShapeType="1"/>
          </p:cNvSpPr>
          <p:nvPr/>
        </p:nvSpPr>
        <p:spPr bwMode="auto">
          <a:xfrm flipV="1">
            <a:off x="4495800" y="3495675"/>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7" name="Line 25" title="Line"/>
          <p:cNvSpPr>
            <a:spLocks noChangeShapeType="1"/>
          </p:cNvSpPr>
          <p:nvPr/>
        </p:nvSpPr>
        <p:spPr bwMode="auto">
          <a:xfrm>
            <a:off x="4491038" y="3786188"/>
            <a:ext cx="266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8" name="Line 26" title="Line"/>
          <p:cNvSpPr>
            <a:spLocks noChangeShapeType="1"/>
          </p:cNvSpPr>
          <p:nvPr/>
        </p:nvSpPr>
        <p:spPr bwMode="auto">
          <a:xfrm flipV="1">
            <a:off x="4752975" y="350043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79" name="Line 27" title="Line"/>
          <p:cNvSpPr>
            <a:spLocks noChangeShapeType="1"/>
          </p:cNvSpPr>
          <p:nvPr/>
        </p:nvSpPr>
        <p:spPr bwMode="auto">
          <a:xfrm>
            <a:off x="4738688" y="3509963"/>
            <a:ext cx="800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13" name="Text Box 61"/>
          <p:cNvSpPr txBox="1">
            <a:spLocks noChangeArrowheads="1"/>
          </p:cNvSpPr>
          <p:nvPr/>
        </p:nvSpPr>
        <p:spPr bwMode="auto">
          <a:xfrm>
            <a:off x="7620000" y="4243388"/>
            <a:ext cx="609600" cy="274637"/>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latin typeface="Bradley Hand ITC" charset="0"/>
              </a:rPr>
              <a:t>24.00</a:t>
            </a:r>
          </a:p>
        </p:txBody>
      </p:sp>
      <p:sp>
        <p:nvSpPr>
          <p:cNvPr id="23614" name="Text Box 62"/>
          <p:cNvSpPr txBox="1">
            <a:spLocks noChangeArrowheads="1"/>
          </p:cNvSpPr>
          <p:nvPr/>
        </p:nvSpPr>
        <p:spPr bwMode="auto">
          <a:xfrm>
            <a:off x="6629400" y="5562600"/>
            <a:ext cx="149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pPr>
            <a:r>
              <a:rPr lang="en-US" sz="1200">
                <a:latin typeface="Bradley Hand ITC" charset="0"/>
              </a:rPr>
              <a:t>Charter Order 11461</a:t>
            </a:r>
          </a:p>
        </p:txBody>
      </p:sp>
      <p:sp>
        <p:nvSpPr>
          <p:cNvPr id="23612" name="Text Box 60"/>
          <p:cNvSpPr txBox="1">
            <a:spLocks noChangeArrowheads="1"/>
          </p:cNvSpPr>
          <p:nvPr/>
        </p:nvSpPr>
        <p:spPr bwMode="auto">
          <a:xfrm>
            <a:off x="7620000" y="3729038"/>
            <a:ext cx="609600" cy="274637"/>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latin typeface="Bradley Hand ITC" charset="0"/>
              </a:rPr>
              <a:t>04.00</a:t>
            </a:r>
          </a:p>
        </p:txBody>
      </p:sp>
      <p:sp>
        <p:nvSpPr>
          <p:cNvPr id="23580" name="Line 28" title="Line"/>
          <p:cNvSpPr>
            <a:spLocks noChangeShapeType="1"/>
          </p:cNvSpPr>
          <p:nvPr/>
        </p:nvSpPr>
        <p:spPr bwMode="auto">
          <a:xfrm flipV="1">
            <a:off x="5538788" y="350043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11" name="Text Box 59"/>
          <p:cNvSpPr txBox="1">
            <a:spLocks noChangeArrowheads="1"/>
          </p:cNvSpPr>
          <p:nvPr/>
        </p:nvSpPr>
        <p:spPr bwMode="auto">
          <a:xfrm>
            <a:off x="7596188" y="3471863"/>
            <a:ext cx="609600" cy="274637"/>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latin typeface="Bradley Hand ITC" charset="0"/>
              </a:rPr>
              <a:t>06.25</a:t>
            </a:r>
          </a:p>
        </p:txBody>
      </p:sp>
      <p:sp>
        <p:nvSpPr>
          <p:cNvPr id="23581" name="Line 29" title="Line"/>
          <p:cNvSpPr>
            <a:spLocks noChangeShapeType="1"/>
          </p:cNvSpPr>
          <p:nvPr/>
        </p:nvSpPr>
        <p:spPr bwMode="auto">
          <a:xfrm flipV="1">
            <a:off x="5534025" y="3781425"/>
            <a:ext cx="80963" cy="4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10" name="Text Box 58"/>
          <p:cNvSpPr txBox="1">
            <a:spLocks noChangeArrowheads="1"/>
          </p:cNvSpPr>
          <p:nvPr/>
        </p:nvSpPr>
        <p:spPr bwMode="auto">
          <a:xfrm>
            <a:off x="7591425" y="3205163"/>
            <a:ext cx="609600" cy="274637"/>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latin typeface="Bradley Hand ITC" charset="0"/>
              </a:rPr>
              <a:t>00.00</a:t>
            </a:r>
          </a:p>
        </p:txBody>
      </p:sp>
      <p:sp>
        <p:nvSpPr>
          <p:cNvPr id="23582" name="Line 30" title="Line"/>
          <p:cNvSpPr>
            <a:spLocks noChangeShapeType="1"/>
          </p:cNvSpPr>
          <p:nvPr/>
        </p:nvSpPr>
        <p:spPr bwMode="auto">
          <a:xfrm>
            <a:off x="5619750" y="2967038"/>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09" name="Text Box 57"/>
          <p:cNvSpPr txBox="1">
            <a:spLocks noChangeArrowheads="1"/>
          </p:cNvSpPr>
          <p:nvPr/>
        </p:nvSpPr>
        <p:spPr bwMode="auto">
          <a:xfrm>
            <a:off x="7577138" y="2938463"/>
            <a:ext cx="609600" cy="274637"/>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200">
                <a:latin typeface="Bradley Hand ITC" charset="0"/>
              </a:rPr>
              <a:t>13.75</a:t>
            </a:r>
          </a:p>
        </p:txBody>
      </p:sp>
      <p:sp>
        <p:nvSpPr>
          <p:cNvPr id="23583" name="Line 31" title="Line"/>
          <p:cNvSpPr>
            <a:spLocks noChangeShapeType="1"/>
          </p:cNvSpPr>
          <p:nvPr/>
        </p:nvSpPr>
        <p:spPr bwMode="auto">
          <a:xfrm>
            <a:off x="5614988" y="2986088"/>
            <a:ext cx="1962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37203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FMCSA Regulations</a:t>
            </a:r>
          </a:p>
        </p:txBody>
      </p:sp>
      <p:sp>
        <p:nvSpPr>
          <p:cNvPr id="3" name="Content Placeholder 2"/>
          <p:cNvSpPr>
            <a:spLocks noGrp="1"/>
          </p:cNvSpPr>
          <p:nvPr>
            <p:ph idx="1"/>
          </p:nvPr>
        </p:nvSpPr>
        <p:spPr>
          <a:xfrm>
            <a:off x="457200" y="1459090"/>
            <a:ext cx="8229600" cy="841021"/>
          </a:xfrm>
        </p:spPr>
        <p:txBody>
          <a:bodyPr/>
          <a:lstStyle/>
          <a:p>
            <a:r>
              <a:rPr lang="en-US" dirty="0"/>
              <a:t>Title 49 CFR, Parts 300-399</a:t>
            </a:r>
          </a:p>
        </p:txBody>
      </p:sp>
      <p:graphicFrame>
        <p:nvGraphicFramePr>
          <p:cNvPr id="4" name="Table 3" descr="8 different areas of regulations chart, which include the following: &#10;- Special Training Requirements&#10;- Controlled Substances &amp; Alcohol Use &amp; Testing&#10;- Commercial Driver’s License (CDL) standards&#10;- Qualifications of Drivers&#10;- Driving of Commercial Vehicles&#10;- Parts &amp; Accessories Necessary for Safe Operation&#10;- Hours of Service of Drivers&#10;- Inspection, Repair, and Maintenance&#10;&#10;" title="FMCSA Regulations "/>
          <p:cNvGraphicFramePr>
            <a:graphicFrameLocks noGrp="1"/>
          </p:cNvGraphicFramePr>
          <p:nvPr>
            <p:extLst>
              <p:ext uri="{D42A27DB-BD31-4B8C-83A1-F6EECF244321}">
                <p14:modId xmlns:p14="http://schemas.microsoft.com/office/powerpoint/2010/main" val="149813449"/>
              </p:ext>
            </p:extLst>
          </p:nvPr>
        </p:nvGraphicFramePr>
        <p:xfrm>
          <a:off x="457198" y="2446868"/>
          <a:ext cx="8229602" cy="3691467"/>
        </p:xfrm>
        <a:graphic>
          <a:graphicData uri="http://schemas.openxmlformats.org/drawingml/2006/table">
            <a:tbl>
              <a:tblPr firstRow="1" bandRow="1">
                <a:tableStyleId>{5C22544A-7EE6-4342-B048-85BDC9FD1C3A}</a:tableStyleId>
              </a:tblPr>
              <a:tblGrid>
                <a:gridCol w="3635024">
                  <a:extLst>
                    <a:ext uri="{9D8B030D-6E8A-4147-A177-3AD203B41FA5}">
                      <a16:colId xmlns:a16="http://schemas.microsoft.com/office/drawing/2014/main" val="20000"/>
                    </a:ext>
                  </a:extLst>
                </a:gridCol>
                <a:gridCol w="4594578">
                  <a:extLst>
                    <a:ext uri="{9D8B030D-6E8A-4147-A177-3AD203B41FA5}">
                      <a16:colId xmlns:a16="http://schemas.microsoft.com/office/drawing/2014/main" val="20001"/>
                    </a:ext>
                  </a:extLst>
                </a:gridCol>
              </a:tblGrid>
              <a:tr h="681849">
                <a:tc gridSpan="2">
                  <a:txBody>
                    <a:bodyPr/>
                    <a:lstStyle/>
                    <a:p>
                      <a:r>
                        <a:rPr lang="en-US" sz="2400" dirty="0"/>
                        <a:t>Major Areas of Regulations - Motorcoach Operations</a:t>
                      </a:r>
                    </a:p>
                  </a:txBody>
                  <a:tcPr anchor="ctr"/>
                </a:tc>
                <a:tc hMerge="1">
                  <a:txBody>
                    <a:bodyPr/>
                    <a:lstStyle/>
                    <a:p>
                      <a:endParaRPr lang="en-US" dirty="0"/>
                    </a:p>
                  </a:txBody>
                  <a:tcPr/>
                </a:tc>
                <a:extLst>
                  <a:ext uri="{0D108BD9-81ED-4DB2-BD59-A6C34878D82A}">
                    <a16:rowId xmlns:a16="http://schemas.microsoft.com/office/drawing/2014/main" val="10000"/>
                  </a:ext>
                </a:extLst>
              </a:tr>
              <a:tr h="681849">
                <a:tc>
                  <a:txBody>
                    <a:bodyPr/>
                    <a:lstStyle/>
                    <a:p>
                      <a:r>
                        <a:rPr lang="en-US" sz="2400" baseline="0" dirty="0"/>
                        <a:t>Training</a:t>
                      </a:r>
                      <a:endParaRPr lang="en-US" sz="2400" dirty="0"/>
                    </a:p>
                  </a:txBody>
                  <a:tcPr anchor="ctr"/>
                </a:tc>
                <a:tc>
                  <a:txBody>
                    <a:bodyPr/>
                    <a:lstStyle/>
                    <a:p>
                      <a:r>
                        <a:rPr lang="en-US" sz="2400" dirty="0"/>
                        <a:t>Controlled Substances &amp; Alcohol (testing</a:t>
                      </a:r>
                      <a:r>
                        <a:rPr lang="en-US" sz="2400" baseline="0" dirty="0"/>
                        <a:t> &amp; use)</a:t>
                      </a:r>
                      <a:endParaRPr lang="en-US" sz="2400" dirty="0"/>
                    </a:p>
                  </a:txBody>
                  <a:tcPr anchor="ctr"/>
                </a:tc>
                <a:extLst>
                  <a:ext uri="{0D108BD9-81ED-4DB2-BD59-A6C34878D82A}">
                    <a16:rowId xmlns:a16="http://schemas.microsoft.com/office/drawing/2014/main" val="10001"/>
                  </a:ext>
                </a:extLst>
              </a:tr>
              <a:tr h="681849">
                <a:tc>
                  <a:txBody>
                    <a:bodyPr/>
                    <a:lstStyle/>
                    <a:p>
                      <a:r>
                        <a:rPr lang="en-US" sz="2400" dirty="0"/>
                        <a:t>Driver Licensing/CDL Standards</a:t>
                      </a:r>
                    </a:p>
                  </a:txBody>
                  <a:tcPr anchor="ctr"/>
                </a:tc>
                <a:tc>
                  <a:txBody>
                    <a:bodyPr/>
                    <a:lstStyle/>
                    <a:p>
                      <a:r>
                        <a:rPr lang="en-US" sz="2400" dirty="0"/>
                        <a:t>Vehicle Requirements</a:t>
                      </a:r>
                    </a:p>
                  </a:txBody>
                  <a:tcPr anchor="ctr"/>
                </a:tc>
                <a:extLst>
                  <a:ext uri="{0D108BD9-81ED-4DB2-BD59-A6C34878D82A}">
                    <a16:rowId xmlns:a16="http://schemas.microsoft.com/office/drawing/2014/main" val="10002"/>
                  </a:ext>
                </a:extLst>
              </a:tr>
              <a:tr h="681849">
                <a:tc>
                  <a:txBody>
                    <a:bodyPr/>
                    <a:lstStyle/>
                    <a:p>
                      <a:r>
                        <a:rPr lang="en-US" sz="2400" dirty="0"/>
                        <a:t>Driver Qualifications</a:t>
                      </a:r>
                    </a:p>
                  </a:txBody>
                  <a:tcPr anchor="ctr"/>
                </a:tc>
                <a:tc>
                  <a:txBody>
                    <a:bodyPr/>
                    <a:lstStyle/>
                    <a:p>
                      <a:r>
                        <a:rPr lang="en-US" sz="2400" dirty="0"/>
                        <a:t>Safe</a:t>
                      </a:r>
                      <a:r>
                        <a:rPr lang="en-US" sz="2400" baseline="0" dirty="0"/>
                        <a:t> Driving Standards</a:t>
                      </a:r>
                      <a:endParaRPr lang="en-US" sz="2400" dirty="0"/>
                    </a:p>
                  </a:txBody>
                  <a:tcPr anchor="ctr"/>
                </a:tc>
                <a:extLst>
                  <a:ext uri="{0D108BD9-81ED-4DB2-BD59-A6C34878D82A}">
                    <a16:rowId xmlns:a16="http://schemas.microsoft.com/office/drawing/2014/main" val="10003"/>
                  </a:ext>
                </a:extLst>
              </a:tr>
              <a:tr h="681849">
                <a:tc>
                  <a:txBody>
                    <a:bodyPr/>
                    <a:lstStyle/>
                    <a:p>
                      <a:r>
                        <a:rPr lang="en-US" sz="2400" dirty="0"/>
                        <a:t>Hours of Service</a:t>
                      </a:r>
                    </a:p>
                  </a:txBody>
                  <a:tcPr anchor="ctr"/>
                </a:tc>
                <a:tc>
                  <a:txBody>
                    <a:bodyPr/>
                    <a:lstStyle/>
                    <a:p>
                      <a:r>
                        <a:rPr lang="en-US" sz="2400" dirty="0"/>
                        <a:t>Inspection, Repair &amp; Maintenance</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3217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975"/>
            <a:ext cx="8229600" cy="1143000"/>
          </a:xfrm>
        </p:spPr>
        <p:txBody>
          <a:bodyPr/>
          <a:lstStyle/>
          <a:p>
            <a:r>
              <a:rPr lang="en-US" dirty="0"/>
              <a:t>On-Duty Time Recap</a:t>
            </a:r>
          </a:p>
        </p:txBody>
      </p:sp>
      <p:sp>
        <p:nvSpPr>
          <p:cNvPr id="3" name="Content Placeholder 2"/>
          <p:cNvSpPr>
            <a:spLocks noGrp="1"/>
          </p:cNvSpPr>
          <p:nvPr>
            <p:ph idx="1"/>
          </p:nvPr>
        </p:nvSpPr>
        <p:spPr>
          <a:xfrm>
            <a:off x="457200" y="1630702"/>
            <a:ext cx="5260699" cy="4570074"/>
          </a:xfrm>
        </p:spPr>
        <p:txBody>
          <a:bodyPr>
            <a:normAutofit/>
          </a:bodyPr>
          <a:lstStyle/>
          <a:p>
            <a:r>
              <a:rPr lang="en-US" dirty="0"/>
              <a:t>Tracks total on-duty time over previous 6-8 days </a:t>
            </a:r>
          </a:p>
          <a:p>
            <a:pPr marL="0" indent="0">
              <a:buNone/>
            </a:pPr>
            <a:endParaRPr lang="en-US" dirty="0"/>
          </a:p>
          <a:p>
            <a:r>
              <a:rPr lang="en-US" dirty="0"/>
              <a:t>Recaps not required to be completed, but resulting information </a:t>
            </a:r>
            <a:r>
              <a:rPr lang="en-US" i="1" u="sng" dirty="0"/>
              <a:t>is</a:t>
            </a:r>
            <a:r>
              <a:rPr lang="en-US" dirty="0"/>
              <a:t> necessary to monitor compliance with cumulative hours of service limitations</a:t>
            </a:r>
          </a:p>
        </p:txBody>
      </p:sp>
      <p:pic>
        <p:nvPicPr>
          <p:cNvPr id="4" name="Picture 3" descr="Hypothetical work wee sheet for CMV driver " title="Work Week Chart"/>
          <p:cNvPicPr>
            <a:picLocks noChangeAspect="1"/>
          </p:cNvPicPr>
          <p:nvPr/>
        </p:nvPicPr>
        <p:blipFill>
          <a:blip r:embed="rId3"/>
          <a:stretch>
            <a:fillRect/>
          </a:stretch>
        </p:blipFill>
        <p:spPr>
          <a:xfrm>
            <a:off x="5506278" y="2565325"/>
            <a:ext cx="3450121" cy="3084814"/>
          </a:xfrm>
          <a:prstGeom prst="rect">
            <a:avLst/>
          </a:prstGeom>
          <a:solidFill>
            <a:schemeClr val="bg2">
              <a:lumMod val="75000"/>
            </a:schemeClr>
          </a:solidFill>
          <a:effectLst>
            <a:outerShdw blurRad="57150" dist="63500" dir="11640000" algn="tl" rotWithShape="0">
              <a:srgbClr val="000000">
                <a:alpha val="43000"/>
              </a:srgbClr>
            </a:outerShdw>
          </a:effectLst>
        </p:spPr>
      </p:pic>
    </p:spTree>
    <p:extLst>
      <p:ext uri="{BB962C8B-B14F-4D97-AF65-F5344CB8AC3E}">
        <p14:creationId xmlns:p14="http://schemas.microsoft.com/office/powerpoint/2010/main" val="928764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975"/>
            <a:ext cx="8229600" cy="1143000"/>
          </a:xfrm>
        </p:spPr>
        <p:txBody>
          <a:bodyPr/>
          <a:lstStyle/>
          <a:p>
            <a:r>
              <a:rPr lang="en-US" dirty="0"/>
              <a:t>On-Duty Time Recap</a:t>
            </a:r>
          </a:p>
        </p:txBody>
      </p:sp>
      <p:sp>
        <p:nvSpPr>
          <p:cNvPr id="3" name="Content Placeholder 2"/>
          <p:cNvSpPr>
            <a:spLocks noGrp="1"/>
          </p:cNvSpPr>
          <p:nvPr>
            <p:ph idx="1"/>
          </p:nvPr>
        </p:nvSpPr>
        <p:spPr>
          <a:xfrm>
            <a:off x="457200" y="1600201"/>
            <a:ext cx="8229600" cy="2429536"/>
          </a:xfrm>
        </p:spPr>
        <p:txBody>
          <a:bodyPr/>
          <a:lstStyle/>
          <a:p>
            <a:r>
              <a:rPr lang="en-US" dirty="0"/>
              <a:t>All recaps are similar; all calculate the total on-duty time over previous 7 and 8 days</a:t>
            </a:r>
          </a:p>
          <a:p>
            <a:r>
              <a:rPr lang="en-US" dirty="0"/>
              <a:t>Only count on-duty hours/time</a:t>
            </a:r>
          </a:p>
          <a:p>
            <a:pPr marL="457200" lvl="1" indent="0">
              <a:buNone/>
            </a:pPr>
            <a:endParaRPr lang="en-US" dirty="0"/>
          </a:p>
        </p:txBody>
      </p:sp>
      <p:sp>
        <p:nvSpPr>
          <p:cNvPr id="11" name="Rounded Rectangle 10" descr="Total On-Duty Time = &quot;Driving' + &quot;On-Duty, not driving&quot;" title="Equation "/>
          <p:cNvSpPr/>
          <p:nvPr/>
        </p:nvSpPr>
        <p:spPr>
          <a:xfrm>
            <a:off x="1959727" y="3810219"/>
            <a:ext cx="6663009" cy="2038388"/>
          </a:xfrm>
          <a:prstGeom prst="roundRect">
            <a:avLst/>
          </a:prstGeom>
          <a:solidFill>
            <a:schemeClr val="accent4">
              <a:lumMod val="75000"/>
            </a:schemeClr>
          </a:solidFill>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Total On-duty time =</a:t>
            </a:r>
          </a:p>
          <a:p>
            <a:pPr algn="ctr"/>
            <a:endParaRPr lang="en-US" sz="1600" dirty="0"/>
          </a:p>
          <a:p>
            <a:pPr algn="ctr"/>
            <a:r>
              <a:rPr lang="en-US" sz="3200" dirty="0"/>
              <a:t>“Driving”  </a:t>
            </a:r>
            <a:r>
              <a:rPr lang="en-US" sz="4000" dirty="0"/>
              <a:t>+ </a:t>
            </a:r>
            <a:r>
              <a:rPr lang="en-US" sz="3200" dirty="0"/>
              <a:t>  “On-duty, not driving”</a:t>
            </a:r>
          </a:p>
        </p:txBody>
      </p:sp>
      <p:grpSp>
        <p:nvGrpSpPr>
          <p:cNvPr id="15" name="Group 14" descr="1: Off Duty&#10;2: Sleeper Berth&#10;3: Driving&#10;4: On Duty " title="List of recap"/>
          <p:cNvGrpSpPr/>
          <p:nvPr/>
        </p:nvGrpSpPr>
        <p:grpSpPr>
          <a:xfrm>
            <a:off x="457200" y="4001352"/>
            <a:ext cx="1211139" cy="1659094"/>
            <a:chOff x="457200" y="4001352"/>
            <a:chExt cx="1211139" cy="1659094"/>
          </a:xfrm>
        </p:grpSpPr>
        <p:pic>
          <p:nvPicPr>
            <p:cNvPr id="13" name="Picture 12" descr="1: Off Duty&#10;2: Sleeper Berth&#10;3. Driving&#10;4: On Duty" title="Recaps of each section"/>
            <p:cNvPicPr>
              <a:picLocks noChangeAspect="1"/>
            </p:cNvPicPr>
            <p:nvPr/>
          </p:nvPicPr>
          <p:blipFill>
            <a:blip r:embed="rId3"/>
            <a:stretch>
              <a:fillRect/>
            </a:stretch>
          </p:blipFill>
          <p:spPr>
            <a:xfrm>
              <a:off x="457200" y="4001352"/>
              <a:ext cx="1211139" cy="1659094"/>
            </a:xfrm>
            <a:prstGeom prst="rect">
              <a:avLst/>
            </a:prstGeom>
          </p:spPr>
        </p:pic>
        <p:sp>
          <p:nvSpPr>
            <p:cNvPr id="14" name="Rectangle 13"/>
            <p:cNvSpPr/>
            <p:nvPr/>
          </p:nvSpPr>
          <p:spPr>
            <a:xfrm>
              <a:off x="457200" y="4766692"/>
              <a:ext cx="1211139" cy="893754"/>
            </a:xfrm>
            <a:prstGeom prst="rect">
              <a:avLst/>
            </a:prstGeom>
            <a:solidFill>
              <a:srgbClr val="FFFF00">
                <a:alpha val="15000"/>
              </a:srgbClr>
            </a:solidFill>
            <a:ln>
              <a:solidFill>
                <a:srgbClr val="FFFF00">
                  <a:alpha val="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2717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On-Duty Time Recap</a:t>
            </a:r>
          </a:p>
        </p:txBody>
      </p:sp>
      <p:graphicFrame>
        <p:nvGraphicFramePr>
          <p:cNvPr id="5" name="Content Placeholder 4" descr="Let’s review the 70/8 rule to determine why the recap is important to hours of service compliance.  The 70/8 rule restricts a driver from driving a commercial vehicle after having been on-duty for 70 hours over the last 8 days.  The 70-hour limit is fixed and does not change, and neither does the consecutive eight day window.  &#10;" title="On-Duty Time Recap"/>
          <p:cNvGraphicFramePr>
            <a:graphicFrameLocks noGrp="1"/>
          </p:cNvGraphicFramePr>
          <p:nvPr>
            <p:ph idx="1"/>
            <p:extLst>
              <p:ext uri="{D42A27DB-BD31-4B8C-83A1-F6EECF244321}">
                <p14:modId xmlns:p14="http://schemas.microsoft.com/office/powerpoint/2010/main" val="1701490288"/>
              </p:ext>
            </p:extLst>
          </p:nvPr>
        </p:nvGraphicFramePr>
        <p:xfrm>
          <a:off x="457200" y="1412040"/>
          <a:ext cx="4937290" cy="4968240"/>
        </p:xfrm>
        <a:graphic>
          <a:graphicData uri="http://schemas.openxmlformats.org/drawingml/2006/table">
            <a:tbl>
              <a:tblPr firstRow="1" bandRow="1">
                <a:tableStyleId>{1E171933-4619-4E11-9A3F-F7608DF75F80}</a:tableStyleId>
              </a:tblPr>
              <a:tblGrid>
                <a:gridCol w="1016501">
                  <a:extLst>
                    <a:ext uri="{9D8B030D-6E8A-4147-A177-3AD203B41FA5}">
                      <a16:colId xmlns:a16="http://schemas.microsoft.com/office/drawing/2014/main" val="20000"/>
                    </a:ext>
                  </a:extLst>
                </a:gridCol>
                <a:gridCol w="2179196">
                  <a:extLst>
                    <a:ext uri="{9D8B030D-6E8A-4147-A177-3AD203B41FA5}">
                      <a16:colId xmlns:a16="http://schemas.microsoft.com/office/drawing/2014/main" val="20001"/>
                    </a:ext>
                  </a:extLst>
                </a:gridCol>
                <a:gridCol w="1741593">
                  <a:extLst>
                    <a:ext uri="{9D8B030D-6E8A-4147-A177-3AD203B41FA5}">
                      <a16:colId xmlns:a16="http://schemas.microsoft.com/office/drawing/2014/main" val="20002"/>
                    </a:ext>
                  </a:extLst>
                </a:gridCol>
              </a:tblGrid>
              <a:tr h="370840">
                <a:tc>
                  <a:txBody>
                    <a:bodyPr/>
                    <a:lstStyle/>
                    <a:p>
                      <a:pPr algn="ctr"/>
                      <a:r>
                        <a:rPr lang="en-US" sz="2200" dirty="0"/>
                        <a:t>Day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endParaRPr lang="en-US" sz="2200" dirty="0"/>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Total time On-duty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200" dirty="0"/>
                        <a:t>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+ 6</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4.25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200" dirty="0"/>
                        <a:t>2</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200" dirty="0"/>
                        <a:t>3</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+ 4</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10</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200" dirty="0"/>
                        <a:t>4</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+ 3</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7.5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2200" dirty="0"/>
                        <a:t>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+ 2</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8.25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2200" dirty="0"/>
                        <a:t>6</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sz="2200" dirty="0"/>
                        <a:t>7</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Yesterday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0</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sz="2200" dirty="0"/>
                        <a:t>8</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Today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endParaRPr lang="en-US" sz="2200" dirty="0"/>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r"/>
                      <a:r>
                        <a:rPr lang="en-US" sz="2200" dirty="0">
                          <a:solidFill>
                            <a:schemeClr val="accent2">
                              <a:lumMod val="75000"/>
                            </a:schemeClr>
                          </a:solidFill>
                        </a:rPr>
                        <a:t>total</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solidFill>
                            <a:schemeClr val="accent2">
                              <a:lumMod val="75000"/>
                            </a:schemeClr>
                          </a:solidFill>
                        </a:rPr>
                        <a:t>64.5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Right Bracket 5" title="Bracket "/>
          <p:cNvSpPr/>
          <p:nvPr/>
        </p:nvSpPr>
        <p:spPr>
          <a:xfrm>
            <a:off x="5457203" y="2304947"/>
            <a:ext cx="484634" cy="3539430"/>
          </a:xfrm>
          <a:prstGeom prst="rightBracket">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145647" y="2126444"/>
            <a:ext cx="2759270" cy="3539431"/>
          </a:xfrm>
          <a:prstGeom prst="rect">
            <a:avLst/>
          </a:prstGeom>
          <a:noFill/>
        </p:spPr>
        <p:txBody>
          <a:bodyPr wrap="square" rtlCol="0">
            <a:spAutoFit/>
          </a:bodyPr>
          <a:lstStyle/>
          <a:p>
            <a:r>
              <a:rPr lang="en-US" sz="2800" dirty="0"/>
              <a:t>Adding up total on-duty hours for 8 consecutive days calculates if the driver reached the     70-hr limit over that timeframe</a:t>
            </a:r>
          </a:p>
        </p:txBody>
      </p:sp>
    </p:spTree>
    <p:extLst>
      <p:ext uri="{BB962C8B-B14F-4D97-AF65-F5344CB8AC3E}">
        <p14:creationId xmlns:p14="http://schemas.microsoft.com/office/powerpoint/2010/main" val="2180643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On-Duty Time Recap</a:t>
            </a:r>
          </a:p>
        </p:txBody>
      </p:sp>
      <p:graphicFrame>
        <p:nvGraphicFramePr>
          <p:cNvPr id="5" name="Content Placeholder 4" descr="If a company or driver discovered that the 70-hour limit was reached when looking back over eight days, the big question would then be whether or not the driver violated the hours of service rules by driving a commercial vehicle after having reached the 70th on-duty hour.  This is not an ideal situation to be in, especially since the driver and company can easily forecast when the 70th on-duty hour will be reached – on the day it actually happens.&#10;&#10;Using the same example, let’s look at the last seven days (including the current day).  By calculating this number, we know how many total on-duty hours there have been the previous seven days and – more importantly – can calculate how many on-duty hours are available tomorrow before the 70th hour is reached and the driver can no longer drive.  &#10;" title="On-Duty Time Recap"/>
          <p:cNvGraphicFramePr>
            <a:graphicFrameLocks noGrp="1"/>
          </p:cNvGraphicFramePr>
          <p:nvPr>
            <p:ph idx="1"/>
            <p:extLst>
              <p:ext uri="{D42A27DB-BD31-4B8C-83A1-F6EECF244321}">
                <p14:modId xmlns:p14="http://schemas.microsoft.com/office/powerpoint/2010/main" val="3767460882"/>
              </p:ext>
            </p:extLst>
          </p:nvPr>
        </p:nvGraphicFramePr>
        <p:xfrm>
          <a:off x="457200" y="1412040"/>
          <a:ext cx="4937290" cy="4968240"/>
        </p:xfrm>
        <a:graphic>
          <a:graphicData uri="http://schemas.openxmlformats.org/drawingml/2006/table">
            <a:tbl>
              <a:tblPr firstRow="1" bandRow="1">
                <a:tableStyleId>{1E171933-4619-4E11-9A3F-F7608DF75F80}</a:tableStyleId>
              </a:tblPr>
              <a:tblGrid>
                <a:gridCol w="1016501">
                  <a:extLst>
                    <a:ext uri="{9D8B030D-6E8A-4147-A177-3AD203B41FA5}">
                      <a16:colId xmlns:a16="http://schemas.microsoft.com/office/drawing/2014/main" val="20000"/>
                    </a:ext>
                  </a:extLst>
                </a:gridCol>
                <a:gridCol w="2179196">
                  <a:extLst>
                    <a:ext uri="{9D8B030D-6E8A-4147-A177-3AD203B41FA5}">
                      <a16:colId xmlns:a16="http://schemas.microsoft.com/office/drawing/2014/main" val="20001"/>
                    </a:ext>
                  </a:extLst>
                </a:gridCol>
                <a:gridCol w="1741593">
                  <a:extLst>
                    <a:ext uri="{9D8B030D-6E8A-4147-A177-3AD203B41FA5}">
                      <a16:colId xmlns:a16="http://schemas.microsoft.com/office/drawing/2014/main" val="20002"/>
                    </a:ext>
                  </a:extLst>
                </a:gridCol>
              </a:tblGrid>
              <a:tr h="370840">
                <a:tc>
                  <a:txBody>
                    <a:bodyPr/>
                    <a:lstStyle/>
                    <a:p>
                      <a:pPr algn="ctr"/>
                      <a:r>
                        <a:rPr lang="en-US" sz="2200" dirty="0"/>
                        <a:t>Day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endParaRPr lang="en-US" sz="2200" dirty="0"/>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Total time On-duty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200" dirty="0"/>
                        <a:t>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+ 6</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4.25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200" dirty="0"/>
                        <a:t>2</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200" dirty="0"/>
                        <a:t>3</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+ 4</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10</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200" dirty="0"/>
                        <a:t>4</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+ 3</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7.5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2200" dirty="0"/>
                        <a:t>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+ 2</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8.25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2200" dirty="0"/>
                        <a:t>6</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Yesterday + 1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sz="2200" dirty="0"/>
                        <a:t>7</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Yesterday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0</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sz="2200" dirty="0"/>
                        <a:t>8</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Today</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t>11</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endParaRPr lang="en-US" sz="2200" dirty="0"/>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r"/>
                      <a:r>
                        <a:rPr lang="en-US" sz="2200" dirty="0">
                          <a:solidFill>
                            <a:schemeClr val="accent2">
                              <a:lumMod val="75000"/>
                            </a:schemeClr>
                          </a:solidFill>
                        </a:rPr>
                        <a:t>total</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200" dirty="0">
                          <a:solidFill>
                            <a:schemeClr val="accent2">
                              <a:lumMod val="75000"/>
                            </a:schemeClr>
                          </a:solidFill>
                        </a:rPr>
                        <a:t>60.25</a:t>
                      </a:r>
                    </a:p>
                  </a:txBody>
                  <a:tcPr marL="182880" marR="182880" marT="64008" marB="64008"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Right Bracket 5" title="Bracket"/>
          <p:cNvSpPr/>
          <p:nvPr/>
        </p:nvSpPr>
        <p:spPr>
          <a:xfrm>
            <a:off x="5457202" y="2696943"/>
            <a:ext cx="468957" cy="3147433"/>
          </a:xfrm>
          <a:prstGeom prst="rightBracket">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988871" y="1695557"/>
            <a:ext cx="2884691" cy="4401205"/>
          </a:xfrm>
          <a:prstGeom prst="rect">
            <a:avLst/>
          </a:prstGeom>
          <a:noFill/>
        </p:spPr>
        <p:txBody>
          <a:bodyPr wrap="square" rtlCol="0">
            <a:spAutoFit/>
          </a:bodyPr>
          <a:lstStyle/>
          <a:p>
            <a:r>
              <a:rPr lang="en-US" sz="2800" dirty="0"/>
              <a:t>Total on-duty hours last 7 days can be used to calculate amount of hours a driver has available before the 70-hour limit would be reached during the next day</a:t>
            </a:r>
            <a:endParaRPr lang="en-US" sz="2800" u="sng" dirty="0"/>
          </a:p>
        </p:txBody>
      </p:sp>
    </p:spTree>
    <p:extLst>
      <p:ext uri="{BB962C8B-B14F-4D97-AF65-F5344CB8AC3E}">
        <p14:creationId xmlns:p14="http://schemas.microsoft.com/office/powerpoint/2010/main" val="4212033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On-Duty Time Recap</a:t>
            </a:r>
          </a:p>
        </p:txBody>
      </p:sp>
      <p:sp>
        <p:nvSpPr>
          <p:cNvPr id="2" name="Content Placeholder 1"/>
          <p:cNvSpPr>
            <a:spLocks noGrp="1"/>
          </p:cNvSpPr>
          <p:nvPr>
            <p:ph idx="1"/>
          </p:nvPr>
        </p:nvSpPr>
        <p:spPr>
          <a:xfrm>
            <a:off x="457200" y="1490441"/>
            <a:ext cx="8229600" cy="908586"/>
          </a:xfrm>
        </p:spPr>
        <p:txBody>
          <a:bodyPr/>
          <a:lstStyle/>
          <a:p>
            <a:pPr marL="0" indent="0">
              <a:buNone/>
            </a:pPr>
            <a:r>
              <a:rPr lang="en-US" dirty="0"/>
              <a:t>Calculation to determine available hours:</a:t>
            </a:r>
          </a:p>
          <a:p>
            <a:pPr marL="0" indent="0">
              <a:buNone/>
            </a:pPr>
            <a:endParaRPr lang="en-US" dirty="0"/>
          </a:p>
          <a:p>
            <a:pPr marL="0" indent="0">
              <a:buNone/>
            </a:pPr>
            <a:endParaRPr lang="en-US" dirty="0"/>
          </a:p>
          <a:p>
            <a:pPr marL="0" indent="0">
              <a:buNone/>
            </a:pPr>
            <a:endParaRPr lang="en-US" dirty="0"/>
          </a:p>
        </p:txBody>
      </p:sp>
      <p:sp>
        <p:nvSpPr>
          <p:cNvPr id="16" name="Content Placeholder 1"/>
          <p:cNvSpPr txBox="1">
            <a:spLocks/>
          </p:cNvSpPr>
          <p:nvPr/>
        </p:nvSpPr>
        <p:spPr>
          <a:xfrm>
            <a:off x="457200" y="4843181"/>
            <a:ext cx="8229600" cy="14707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Font typeface="Arial"/>
              <a:buNone/>
            </a:pPr>
            <a:r>
              <a:rPr lang="en-US" sz="2750" dirty="0">
                <a:solidFill>
                  <a:schemeClr val="bg1"/>
                </a:solidFill>
              </a:rPr>
              <a:t>Performing this calculation/recap at the end of each day permits a driver to verify that he/she can legally operate any trip that has been assigned the following day</a:t>
            </a:r>
          </a:p>
          <a:p>
            <a:pPr marL="0" indent="0">
              <a:buFont typeface="Arial"/>
              <a:buNone/>
            </a:pPr>
            <a:endParaRPr lang="en-US" sz="2400" dirty="0"/>
          </a:p>
          <a:p>
            <a:pPr marL="0" indent="0">
              <a:buFont typeface="Arial"/>
              <a:buNone/>
            </a:pPr>
            <a:endParaRPr lang="en-US" sz="2400" dirty="0"/>
          </a:p>
          <a:p>
            <a:pPr marL="0" indent="0">
              <a:buFont typeface="Arial"/>
              <a:buNone/>
            </a:pPr>
            <a:endParaRPr lang="en-US" sz="2400" dirty="0"/>
          </a:p>
        </p:txBody>
      </p:sp>
      <p:sp>
        <p:nvSpPr>
          <p:cNvPr id="15" name="Rectangle 14" descr="The calculation is simple:  &#10;&#10;70 – (total on-duty time, last 7 days) = (number of hours driver can be on-duty before cannot driver commercial vehicle)  &#10;&#10;70 – the hour rule limit – will never change.  The total on duty time over the previous 7 days will fluctuate based on a driver’s work schedule, and so will the available hours.&#10;&#10;Using our example, 70 – 60.25 = 9.75.  So, after being on-duty the next day for 9.75 hours, the driver would no longer be able to drive a commercial vehicle.&#10;&#10;Using this information, a driver can verify that they have the necessary available hours to operate any trip scheduled for the following day by reviewing the hours available against schedule of the trip assigned.&#10;" title="Calculation"/>
          <p:cNvSpPr/>
          <p:nvPr/>
        </p:nvSpPr>
        <p:spPr>
          <a:xfrm>
            <a:off x="457200" y="2273515"/>
            <a:ext cx="8229600" cy="2206272"/>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title="Calculation"/>
          <p:cNvGrpSpPr/>
          <p:nvPr/>
        </p:nvGrpSpPr>
        <p:grpSpPr>
          <a:xfrm>
            <a:off x="830917" y="2336235"/>
            <a:ext cx="7855883" cy="1835659"/>
            <a:chOff x="830917" y="2544740"/>
            <a:chExt cx="7855883" cy="1835659"/>
          </a:xfrm>
        </p:grpSpPr>
        <p:sp>
          <p:nvSpPr>
            <p:cNvPr id="3" name="TextBox 2"/>
            <p:cNvSpPr txBox="1"/>
            <p:nvPr/>
          </p:nvSpPr>
          <p:spPr>
            <a:xfrm>
              <a:off x="830917" y="2587185"/>
              <a:ext cx="1755898" cy="1754327"/>
            </a:xfrm>
            <a:prstGeom prst="rect">
              <a:avLst/>
            </a:prstGeom>
            <a:noFill/>
          </p:spPr>
          <p:txBody>
            <a:bodyPr wrap="square" rtlCol="0">
              <a:spAutoFit/>
            </a:bodyPr>
            <a:lstStyle/>
            <a:p>
              <a:pPr algn="r"/>
              <a:r>
                <a:rPr lang="en-US" dirty="0"/>
                <a:t>               </a:t>
              </a:r>
              <a:r>
                <a:rPr lang="en-US" sz="3200" dirty="0"/>
                <a:t>70</a:t>
              </a:r>
            </a:p>
            <a:p>
              <a:pPr algn="r"/>
              <a:endParaRPr lang="en-US" sz="600" dirty="0"/>
            </a:p>
            <a:p>
              <a:pPr algn="r"/>
              <a:r>
                <a:rPr lang="en-US" sz="3200" u="sng" dirty="0"/>
                <a:t>60.25</a:t>
              </a:r>
            </a:p>
            <a:p>
              <a:pPr algn="r"/>
              <a:endParaRPr lang="en-US" sz="600" u="sng" dirty="0"/>
            </a:p>
            <a:p>
              <a:pPr algn="r"/>
              <a:r>
                <a:rPr lang="en-US" sz="3200" dirty="0">
                  <a:solidFill>
                    <a:schemeClr val="accent3">
                      <a:lumMod val="50000"/>
                    </a:schemeClr>
                  </a:solidFill>
                </a:rPr>
                <a:t>9.75</a:t>
              </a:r>
            </a:p>
          </p:txBody>
        </p:sp>
        <p:sp>
          <p:nvSpPr>
            <p:cNvPr id="8" name="TextBox 7"/>
            <p:cNvSpPr txBox="1"/>
            <p:nvPr/>
          </p:nvSpPr>
          <p:spPr>
            <a:xfrm>
              <a:off x="1034728" y="2900784"/>
              <a:ext cx="407619" cy="1015663"/>
            </a:xfrm>
            <a:prstGeom prst="rect">
              <a:avLst/>
            </a:prstGeom>
            <a:noFill/>
          </p:spPr>
          <p:txBody>
            <a:bodyPr wrap="square" rtlCol="0">
              <a:spAutoFit/>
            </a:bodyPr>
            <a:lstStyle/>
            <a:p>
              <a:r>
                <a:rPr lang="en-US" sz="6000" dirty="0"/>
                <a:t>-</a:t>
              </a:r>
            </a:p>
          </p:txBody>
        </p:sp>
        <p:sp>
          <p:nvSpPr>
            <p:cNvPr id="9" name="TextBox 8"/>
            <p:cNvSpPr txBox="1"/>
            <p:nvPr/>
          </p:nvSpPr>
          <p:spPr>
            <a:xfrm>
              <a:off x="1046031" y="3610958"/>
              <a:ext cx="407619" cy="769441"/>
            </a:xfrm>
            <a:prstGeom prst="rect">
              <a:avLst/>
            </a:prstGeom>
            <a:noFill/>
          </p:spPr>
          <p:txBody>
            <a:bodyPr wrap="square" rtlCol="0">
              <a:spAutoFit/>
            </a:bodyPr>
            <a:lstStyle/>
            <a:p>
              <a:r>
                <a:rPr lang="en-US" sz="4400" dirty="0"/>
                <a:t>=</a:t>
              </a:r>
              <a:endParaRPr lang="en-US" sz="3200" dirty="0">
                <a:solidFill>
                  <a:schemeClr val="accent3">
                    <a:lumMod val="50000"/>
                  </a:schemeClr>
                </a:solidFill>
              </a:endParaRPr>
            </a:p>
          </p:txBody>
        </p:sp>
        <p:sp>
          <p:nvSpPr>
            <p:cNvPr id="11" name="Content Placeholder 1"/>
            <p:cNvSpPr txBox="1">
              <a:spLocks/>
            </p:cNvSpPr>
            <p:nvPr/>
          </p:nvSpPr>
          <p:spPr>
            <a:xfrm>
              <a:off x="2586815" y="2544740"/>
              <a:ext cx="5910481" cy="653962"/>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  (Hour Limit)</a:t>
              </a:r>
            </a:p>
          </p:txBody>
        </p:sp>
        <p:sp>
          <p:nvSpPr>
            <p:cNvPr id="12" name="Content Placeholder 1"/>
            <p:cNvSpPr txBox="1">
              <a:spLocks/>
            </p:cNvSpPr>
            <p:nvPr/>
          </p:nvSpPr>
          <p:spPr>
            <a:xfrm>
              <a:off x="2586815" y="3118201"/>
              <a:ext cx="6099985" cy="653962"/>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  (Total On-duty time, previous 7 days)</a:t>
              </a:r>
            </a:p>
            <a:p>
              <a:pPr marL="0" indent="0">
                <a:buFont typeface="Arial"/>
                <a:buNone/>
              </a:pPr>
              <a:r>
                <a:rPr lang="en-US" sz="2800" dirty="0"/>
                <a:t>   </a:t>
              </a:r>
            </a:p>
          </p:txBody>
        </p:sp>
        <p:sp>
          <p:nvSpPr>
            <p:cNvPr id="13" name="Content Placeholder 1"/>
            <p:cNvSpPr txBox="1">
              <a:spLocks/>
            </p:cNvSpPr>
            <p:nvPr/>
          </p:nvSpPr>
          <p:spPr>
            <a:xfrm>
              <a:off x="2586815" y="3709925"/>
              <a:ext cx="5910481" cy="653962"/>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  </a:t>
              </a:r>
              <a:r>
                <a:rPr lang="en-US" sz="2800" dirty="0">
                  <a:solidFill>
                    <a:schemeClr val="accent3">
                      <a:lumMod val="50000"/>
                    </a:schemeClr>
                  </a:solidFill>
                </a:rPr>
                <a:t>Available hours before reaching limit</a:t>
              </a:r>
            </a:p>
          </p:txBody>
        </p:sp>
      </p:grpSp>
    </p:spTree>
    <p:extLst>
      <p:ext uri="{BB962C8B-B14F-4D97-AF65-F5344CB8AC3E}">
        <p14:creationId xmlns:p14="http://schemas.microsoft.com/office/powerpoint/2010/main" val="3997818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932707"/>
          </a:xfrm>
        </p:spPr>
        <p:txBody>
          <a:bodyPr/>
          <a:lstStyle/>
          <a:p>
            <a:r>
              <a:rPr lang="en-US" dirty="0"/>
              <a:t>Recap Exercise</a:t>
            </a:r>
          </a:p>
        </p:txBody>
      </p:sp>
      <p:graphicFrame>
        <p:nvGraphicFramePr>
          <p:cNvPr id="4" name="Content Placeholder 4" descr="Follow the exercise " title="Recap Exercise "/>
          <p:cNvGraphicFramePr>
            <a:graphicFrameLocks/>
          </p:cNvGraphicFramePr>
          <p:nvPr>
            <p:extLst>
              <p:ext uri="{D42A27DB-BD31-4B8C-83A1-F6EECF244321}">
                <p14:modId xmlns:p14="http://schemas.microsoft.com/office/powerpoint/2010/main" val="3642132015"/>
              </p:ext>
            </p:extLst>
          </p:nvPr>
        </p:nvGraphicFramePr>
        <p:xfrm>
          <a:off x="519911" y="1333640"/>
          <a:ext cx="8008743" cy="5068194"/>
        </p:xfrm>
        <a:graphic>
          <a:graphicData uri="http://schemas.openxmlformats.org/drawingml/2006/table">
            <a:tbl>
              <a:tblPr firstRow="1" bandRow="1">
                <a:tableStyleId>{B301B821-A1FF-4177-AEE7-76D212191A09}</a:tableStyleId>
              </a:tblPr>
              <a:tblGrid>
                <a:gridCol w="1174475">
                  <a:extLst>
                    <a:ext uri="{9D8B030D-6E8A-4147-A177-3AD203B41FA5}">
                      <a16:colId xmlns:a16="http://schemas.microsoft.com/office/drawing/2014/main" val="20000"/>
                    </a:ext>
                  </a:extLst>
                </a:gridCol>
                <a:gridCol w="1708567">
                  <a:extLst>
                    <a:ext uri="{9D8B030D-6E8A-4147-A177-3AD203B41FA5}">
                      <a16:colId xmlns:a16="http://schemas.microsoft.com/office/drawing/2014/main" val="20001"/>
                    </a:ext>
                  </a:extLst>
                </a:gridCol>
                <a:gridCol w="1708567">
                  <a:extLst>
                    <a:ext uri="{9D8B030D-6E8A-4147-A177-3AD203B41FA5}">
                      <a16:colId xmlns:a16="http://schemas.microsoft.com/office/drawing/2014/main" val="20002"/>
                    </a:ext>
                  </a:extLst>
                </a:gridCol>
                <a:gridCol w="1708567">
                  <a:extLst>
                    <a:ext uri="{9D8B030D-6E8A-4147-A177-3AD203B41FA5}">
                      <a16:colId xmlns:a16="http://schemas.microsoft.com/office/drawing/2014/main" val="20003"/>
                    </a:ext>
                  </a:extLst>
                </a:gridCol>
                <a:gridCol w="1708567">
                  <a:extLst>
                    <a:ext uri="{9D8B030D-6E8A-4147-A177-3AD203B41FA5}">
                      <a16:colId xmlns:a16="http://schemas.microsoft.com/office/drawing/2014/main" val="20004"/>
                    </a:ext>
                  </a:extLst>
                </a:gridCol>
              </a:tblGrid>
              <a:tr h="370840">
                <a:tc>
                  <a:txBody>
                    <a:bodyPr/>
                    <a:lstStyle/>
                    <a:p>
                      <a:pPr algn="ctr"/>
                      <a:r>
                        <a:rPr lang="en-US" sz="2200" dirty="0"/>
                        <a:t>Date</a:t>
                      </a:r>
                    </a:p>
                  </a:txBody>
                  <a:tcPr marL="182880" marR="182880" marT="64008" marB="64008" anchor="ctr"/>
                </a:tc>
                <a:tc>
                  <a:txBody>
                    <a:bodyPr/>
                    <a:lstStyle/>
                    <a:p>
                      <a:pPr algn="ctr"/>
                      <a:r>
                        <a:rPr lang="en-US" sz="2200" dirty="0"/>
                        <a:t>Off-Duty</a:t>
                      </a:r>
                    </a:p>
                  </a:txBody>
                  <a:tcPr marL="182880" marR="182880" marT="64008" marB="64008" anchor="ctr"/>
                </a:tc>
                <a:tc>
                  <a:txBody>
                    <a:bodyPr/>
                    <a:lstStyle/>
                    <a:p>
                      <a:pPr algn="ctr"/>
                      <a:r>
                        <a:rPr lang="en-US" sz="2200" dirty="0"/>
                        <a:t>Driving</a:t>
                      </a:r>
                    </a:p>
                  </a:txBody>
                  <a:tcPr marL="182880" marR="182880" marT="64008" marB="64008" anchor="ctr"/>
                </a:tc>
                <a:tc>
                  <a:txBody>
                    <a:bodyPr/>
                    <a:lstStyle/>
                    <a:p>
                      <a:pPr algn="ctr"/>
                      <a:r>
                        <a:rPr lang="en-US" sz="2200" dirty="0"/>
                        <a:t>Sleeper Berth</a:t>
                      </a:r>
                    </a:p>
                  </a:txBody>
                  <a:tcPr marL="182880" marR="182880" marT="64008" marB="64008" anchor="ctr"/>
                </a:tc>
                <a:tc>
                  <a:txBody>
                    <a:bodyPr/>
                    <a:lstStyle/>
                    <a:p>
                      <a:pPr algn="ctr"/>
                      <a:r>
                        <a:rPr lang="en-US" sz="2200" dirty="0"/>
                        <a:t>On-Duty,</a:t>
                      </a:r>
                    </a:p>
                    <a:p>
                      <a:pPr algn="ctr"/>
                      <a:r>
                        <a:rPr lang="en-US" sz="2200" dirty="0"/>
                        <a:t>Not</a:t>
                      </a:r>
                      <a:r>
                        <a:rPr lang="en-US" sz="2200" baseline="0" dirty="0"/>
                        <a:t> Driving</a:t>
                      </a:r>
                      <a:endParaRPr lang="en-US" sz="2200" dirty="0"/>
                    </a:p>
                  </a:txBody>
                  <a:tcPr marL="182880" marR="182880" marT="64008" marB="64008" anchor="ctr"/>
                </a:tc>
                <a:extLst>
                  <a:ext uri="{0D108BD9-81ED-4DB2-BD59-A6C34878D82A}">
                    <a16:rowId xmlns:a16="http://schemas.microsoft.com/office/drawing/2014/main" val="10000"/>
                  </a:ext>
                </a:extLst>
              </a:tr>
              <a:tr h="370840">
                <a:tc>
                  <a:txBody>
                    <a:bodyPr/>
                    <a:lstStyle/>
                    <a:p>
                      <a:pPr algn="ctr"/>
                      <a:r>
                        <a:rPr lang="en-US" sz="2200" dirty="0"/>
                        <a:t>6/07</a:t>
                      </a:r>
                    </a:p>
                  </a:txBody>
                  <a:tcPr marL="182880" marR="182880" marT="64008" marB="64008" anchor="ctr"/>
                </a:tc>
                <a:tc>
                  <a:txBody>
                    <a:bodyPr/>
                    <a:lstStyle/>
                    <a:p>
                      <a:pPr algn="ctr"/>
                      <a:r>
                        <a:rPr lang="en-US" sz="2200" dirty="0"/>
                        <a:t>17.5</a:t>
                      </a:r>
                    </a:p>
                  </a:txBody>
                  <a:tcPr marL="182880" marR="182880" marT="64008" marB="64008" anchor="ctr"/>
                </a:tc>
                <a:tc>
                  <a:txBody>
                    <a:bodyPr/>
                    <a:lstStyle/>
                    <a:p>
                      <a:pPr algn="ctr"/>
                      <a:r>
                        <a:rPr lang="en-US" sz="2200" dirty="0"/>
                        <a:t>5.75</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.75</a:t>
                      </a:r>
                    </a:p>
                  </a:txBody>
                  <a:tcPr marL="182880" marR="182880" marT="64008" marB="64008" anchor="ctr"/>
                </a:tc>
                <a:extLst>
                  <a:ext uri="{0D108BD9-81ED-4DB2-BD59-A6C34878D82A}">
                    <a16:rowId xmlns:a16="http://schemas.microsoft.com/office/drawing/2014/main" val="10001"/>
                  </a:ext>
                </a:extLst>
              </a:tr>
              <a:tr h="563250">
                <a:tc>
                  <a:txBody>
                    <a:bodyPr/>
                    <a:lstStyle/>
                    <a:p>
                      <a:pPr algn="ctr"/>
                      <a:r>
                        <a:rPr lang="en-US" sz="2200" dirty="0"/>
                        <a:t>6/08</a:t>
                      </a:r>
                    </a:p>
                  </a:txBody>
                  <a:tcPr marL="182880" marR="182880" marT="64008" marB="64008" anchor="ctr"/>
                </a:tc>
                <a:tc>
                  <a:txBody>
                    <a:bodyPr/>
                    <a:lstStyle/>
                    <a:p>
                      <a:pPr algn="ctr"/>
                      <a:r>
                        <a:rPr lang="en-US" sz="2200" dirty="0"/>
                        <a:t>16.75</a:t>
                      </a:r>
                    </a:p>
                  </a:txBody>
                  <a:tcPr marL="182880" marR="182880" marT="64008" marB="64008" anchor="ctr"/>
                </a:tc>
                <a:tc>
                  <a:txBody>
                    <a:bodyPr/>
                    <a:lstStyle/>
                    <a:p>
                      <a:pPr algn="ctr"/>
                      <a:r>
                        <a:rPr lang="en-US" sz="2200" dirty="0"/>
                        <a:t>4.25</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3</a:t>
                      </a:r>
                    </a:p>
                  </a:txBody>
                  <a:tcPr marL="182880" marR="182880" marT="64008" marB="64008" anchor="ct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6/09</a:t>
                      </a:r>
                    </a:p>
                  </a:txBody>
                  <a:tcPr marL="182880" marR="182880" marT="64008" marB="64008" anchor="ctr"/>
                </a:tc>
                <a:tc>
                  <a:txBody>
                    <a:bodyPr/>
                    <a:lstStyle/>
                    <a:p>
                      <a:pPr algn="ctr"/>
                      <a:r>
                        <a:rPr lang="en-US" sz="2200" dirty="0"/>
                        <a:t>15.25</a:t>
                      </a:r>
                    </a:p>
                  </a:txBody>
                  <a:tcPr marL="182880" marR="182880" marT="64008" marB="64008" anchor="ctr"/>
                </a:tc>
                <a:tc>
                  <a:txBody>
                    <a:bodyPr/>
                    <a:lstStyle/>
                    <a:p>
                      <a:pPr algn="ctr"/>
                      <a:r>
                        <a:rPr lang="en-US" sz="2200" dirty="0"/>
                        <a:t>7.75</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1</a:t>
                      </a:r>
                    </a:p>
                  </a:txBody>
                  <a:tcPr marL="182880" marR="182880" marT="64008" marB="64008" anchor="ctr"/>
                </a:tc>
                <a:extLst>
                  <a:ext uri="{0D108BD9-81ED-4DB2-BD59-A6C34878D82A}">
                    <a16:rowId xmlns:a16="http://schemas.microsoft.com/office/drawing/2014/main" val="10003"/>
                  </a:ext>
                </a:extLst>
              </a:tr>
              <a:tr h="370840">
                <a:tc>
                  <a:txBody>
                    <a:bodyPr/>
                    <a:lstStyle/>
                    <a:p>
                      <a:pPr algn="ctr"/>
                      <a:r>
                        <a:rPr lang="en-US" sz="2200" dirty="0"/>
                        <a:t>6/10</a:t>
                      </a:r>
                    </a:p>
                  </a:txBody>
                  <a:tcPr marL="182880" marR="182880" marT="64008" marB="64008" anchor="ctr"/>
                </a:tc>
                <a:tc>
                  <a:txBody>
                    <a:bodyPr/>
                    <a:lstStyle/>
                    <a:p>
                      <a:pPr algn="ctr"/>
                      <a:r>
                        <a:rPr lang="en-US" sz="2200" dirty="0"/>
                        <a:t>14.5</a:t>
                      </a:r>
                    </a:p>
                  </a:txBody>
                  <a:tcPr marL="182880" marR="182880" marT="64008" marB="64008" anchor="ctr"/>
                </a:tc>
                <a:tc>
                  <a:txBody>
                    <a:bodyPr/>
                    <a:lstStyle/>
                    <a:p>
                      <a:pPr algn="ctr"/>
                      <a:r>
                        <a:rPr lang="en-US" sz="2200" dirty="0"/>
                        <a:t>8</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1.5</a:t>
                      </a:r>
                    </a:p>
                  </a:txBody>
                  <a:tcPr marL="182880" marR="182880" marT="64008" marB="64008" anchor="ctr"/>
                </a:tc>
                <a:extLst>
                  <a:ext uri="{0D108BD9-81ED-4DB2-BD59-A6C34878D82A}">
                    <a16:rowId xmlns:a16="http://schemas.microsoft.com/office/drawing/2014/main" val="10004"/>
                  </a:ext>
                </a:extLst>
              </a:tr>
              <a:tr h="370840">
                <a:tc>
                  <a:txBody>
                    <a:bodyPr/>
                    <a:lstStyle/>
                    <a:p>
                      <a:pPr algn="ctr"/>
                      <a:r>
                        <a:rPr lang="en-US" sz="2200" dirty="0"/>
                        <a:t>6/11</a:t>
                      </a:r>
                    </a:p>
                  </a:txBody>
                  <a:tcPr marL="182880" marR="182880" marT="64008" marB="64008" anchor="ctr"/>
                </a:tc>
                <a:tc>
                  <a:txBody>
                    <a:bodyPr/>
                    <a:lstStyle/>
                    <a:p>
                      <a:pPr algn="ctr"/>
                      <a:r>
                        <a:rPr lang="en-US" sz="2200" dirty="0"/>
                        <a:t>24</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0</a:t>
                      </a:r>
                    </a:p>
                  </a:txBody>
                  <a:tcPr marL="182880" marR="182880" marT="64008" marB="64008" anchor="ctr"/>
                </a:tc>
                <a:extLst>
                  <a:ext uri="{0D108BD9-81ED-4DB2-BD59-A6C34878D82A}">
                    <a16:rowId xmlns:a16="http://schemas.microsoft.com/office/drawing/2014/main" val="10005"/>
                  </a:ext>
                </a:extLst>
              </a:tr>
              <a:tr h="370840">
                <a:tc>
                  <a:txBody>
                    <a:bodyPr/>
                    <a:lstStyle/>
                    <a:p>
                      <a:pPr algn="ctr"/>
                      <a:r>
                        <a:rPr lang="en-US" sz="2200" dirty="0"/>
                        <a:t>6/12</a:t>
                      </a:r>
                    </a:p>
                  </a:txBody>
                  <a:tcPr marL="182880" marR="182880" marT="64008" marB="64008" anchor="ctr"/>
                </a:tc>
                <a:tc>
                  <a:txBody>
                    <a:bodyPr/>
                    <a:lstStyle/>
                    <a:p>
                      <a:pPr algn="ctr"/>
                      <a:r>
                        <a:rPr lang="en-US" sz="2200" dirty="0"/>
                        <a:t>16</a:t>
                      </a:r>
                    </a:p>
                  </a:txBody>
                  <a:tcPr marL="182880" marR="182880" marT="64008" marB="64008" anchor="ctr"/>
                </a:tc>
                <a:tc>
                  <a:txBody>
                    <a:bodyPr/>
                    <a:lstStyle/>
                    <a:p>
                      <a:pPr algn="ctr"/>
                      <a:r>
                        <a:rPr lang="en-US" sz="2200" dirty="0"/>
                        <a:t>6.75</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1.25</a:t>
                      </a:r>
                    </a:p>
                  </a:txBody>
                  <a:tcPr marL="182880" marR="182880" marT="64008" marB="64008" anchor="ctr"/>
                </a:tc>
                <a:extLst>
                  <a:ext uri="{0D108BD9-81ED-4DB2-BD59-A6C34878D82A}">
                    <a16:rowId xmlns:a16="http://schemas.microsoft.com/office/drawing/2014/main" val="10006"/>
                  </a:ext>
                </a:extLst>
              </a:tr>
              <a:tr h="370840">
                <a:tc>
                  <a:txBody>
                    <a:bodyPr/>
                    <a:lstStyle/>
                    <a:p>
                      <a:pPr algn="ctr"/>
                      <a:r>
                        <a:rPr lang="en-US" sz="2200" dirty="0"/>
                        <a:t>6/13</a:t>
                      </a:r>
                    </a:p>
                  </a:txBody>
                  <a:tcPr marL="182880" marR="182880" marT="64008" marB="64008" anchor="ctr"/>
                </a:tc>
                <a:tc>
                  <a:txBody>
                    <a:bodyPr/>
                    <a:lstStyle/>
                    <a:p>
                      <a:pPr algn="ctr"/>
                      <a:r>
                        <a:rPr lang="en-US" sz="2200" dirty="0"/>
                        <a:t>9.75</a:t>
                      </a:r>
                    </a:p>
                  </a:txBody>
                  <a:tcPr marL="182880" marR="182880" marT="64008" marB="64008" anchor="ctr"/>
                </a:tc>
                <a:tc>
                  <a:txBody>
                    <a:bodyPr/>
                    <a:lstStyle/>
                    <a:p>
                      <a:pPr algn="ctr"/>
                      <a:r>
                        <a:rPr lang="en-US" sz="2200" dirty="0"/>
                        <a:t>12.5</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1.75</a:t>
                      </a:r>
                    </a:p>
                  </a:txBody>
                  <a:tcPr marL="182880" marR="182880" marT="64008" marB="64008" anchor="ctr"/>
                </a:tc>
                <a:extLst>
                  <a:ext uri="{0D108BD9-81ED-4DB2-BD59-A6C34878D82A}">
                    <a16:rowId xmlns:a16="http://schemas.microsoft.com/office/drawing/2014/main" val="10007"/>
                  </a:ext>
                </a:extLst>
              </a:tr>
              <a:tr h="370840">
                <a:tc>
                  <a:txBody>
                    <a:bodyPr/>
                    <a:lstStyle/>
                    <a:p>
                      <a:pPr algn="ctr"/>
                      <a:r>
                        <a:rPr lang="en-US" sz="2200" dirty="0"/>
                        <a:t>6/14</a:t>
                      </a:r>
                    </a:p>
                  </a:txBody>
                  <a:tcPr marL="182880" marR="182880" marT="64008" marB="64008" anchor="ctr"/>
                </a:tc>
                <a:tc>
                  <a:txBody>
                    <a:bodyPr/>
                    <a:lstStyle/>
                    <a:p>
                      <a:pPr algn="ctr"/>
                      <a:r>
                        <a:rPr lang="en-US" sz="2200" dirty="0"/>
                        <a:t>13.25</a:t>
                      </a:r>
                    </a:p>
                  </a:txBody>
                  <a:tcPr marL="182880" marR="182880" marT="64008" marB="64008" anchor="ctr"/>
                </a:tc>
                <a:tc>
                  <a:txBody>
                    <a:bodyPr/>
                    <a:lstStyle/>
                    <a:p>
                      <a:pPr algn="ctr"/>
                      <a:r>
                        <a:rPr lang="en-US" sz="2200" dirty="0"/>
                        <a:t>9.5</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1.25</a:t>
                      </a:r>
                    </a:p>
                  </a:txBody>
                  <a:tcPr marL="182880" marR="182880" marT="64008" marB="64008" anchor="ctr"/>
                </a:tc>
                <a:extLst>
                  <a:ext uri="{0D108BD9-81ED-4DB2-BD59-A6C34878D82A}">
                    <a16:rowId xmlns:a16="http://schemas.microsoft.com/office/drawing/2014/main" val="10008"/>
                  </a:ext>
                </a:extLst>
              </a:tr>
              <a:tr h="370840">
                <a:tc>
                  <a:txBody>
                    <a:bodyPr/>
                    <a:lstStyle/>
                    <a:p>
                      <a:pPr algn="ctr"/>
                      <a:r>
                        <a:rPr lang="en-US" sz="2200" dirty="0"/>
                        <a:t>6/15</a:t>
                      </a:r>
                    </a:p>
                  </a:txBody>
                  <a:tcPr marL="182880" marR="182880" marT="64008" marB="64008" anchor="ctr"/>
                </a:tc>
                <a:tc>
                  <a:txBody>
                    <a:bodyPr/>
                    <a:lstStyle/>
                    <a:p>
                      <a:pPr algn="ctr"/>
                      <a:r>
                        <a:rPr lang="en-US" sz="2200" dirty="0">
                          <a:solidFill>
                            <a:srgbClr val="000000"/>
                          </a:solidFill>
                        </a:rPr>
                        <a:t>15.75</a:t>
                      </a:r>
                    </a:p>
                  </a:txBody>
                  <a:tcPr marL="182880" marR="182880" marT="64008" marB="64008" anchor="ctr"/>
                </a:tc>
                <a:tc>
                  <a:txBody>
                    <a:bodyPr/>
                    <a:lstStyle/>
                    <a:p>
                      <a:pPr algn="ctr"/>
                      <a:r>
                        <a:rPr lang="en-US" sz="2200" dirty="0">
                          <a:solidFill>
                            <a:srgbClr val="000000"/>
                          </a:solidFill>
                        </a:rPr>
                        <a:t>6.25</a:t>
                      </a:r>
                    </a:p>
                  </a:txBody>
                  <a:tcPr marL="182880" marR="182880" marT="64008" marB="64008" anchor="ctr"/>
                </a:tc>
                <a:tc>
                  <a:txBody>
                    <a:bodyPr/>
                    <a:lstStyle/>
                    <a:p>
                      <a:pPr algn="ctr"/>
                      <a:r>
                        <a:rPr lang="en-US" sz="2200" dirty="0">
                          <a:solidFill>
                            <a:schemeClr val="tx1"/>
                          </a:solidFill>
                        </a:rPr>
                        <a:t>0</a:t>
                      </a:r>
                    </a:p>
                  </a:txBody>
                  <a:tcPr marL="182880" marR="182880" marT="64008" marB="64008" anchor="ctr"/>
                </a:tc>
                <a:tc>
                  <a:txBody>
                    <a:bodyPr/>
                    <a:lstStyle/>
                    <a:p>
                      <a:pPr algn="ctr"/>
                      <a:r>
                        <a:rPr lang="en-US" sz="2200" dirty="0">
                          <a:solidFill>
                            <a:schemeClr val="tx1"/>
                          </a:solidFill>
                        </a:rPr>
                        <a:t>2</a:t>
                      </a:r>
                    </a:p>
                  </a:txBody>
                  <a:tcPr marL="182880" marR="182880" marT="64008" marB="64008"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34977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932707"/>
          </a:xfrm>
        </p:spPr>
        <p:txBody>
          <a:bodyPr/>
          <a:lstStyle/>
          <a:p>
            <a:r>
              <a:rPr lang="en-US" dirty="0"/>
              <a:t>Recap Exercise - Answers</a:t>
            </a:r>
          </a:p>
        </p:txBody>
      </p:sp>
      <p:graphicFrame>
        <p:nvGraphicFramePr>
          <p:cNvPr id="4" name="Content Placeholder 4" title="Answers to the Recap Excersie "/>
          <p:cNvGraphicFramePr>
            <a:graphicFrameLocks/>
          </p:cNvGraphicFramePr>
          <p:nvPr>
            <p:extLst>
              <p:ext uri="{D42A27DB-BD31-4B8C-83A1-F6EECF244321}">
                <p14:modId xmlns:p14="http://schemas.microsoft.com/office/powerpoint/2010/main" val="3200814528"/>
              </p:ext>
            </p:extLst>
          </p:nvPr>
        </p:nvGraphicFramePr>
        <p:xfrm>
          <a:off x="1366504" y="1412040"/>
          <a:ext cx="6346907" cy="5068194"/>
        </p:xfrm>
        <a:graphic>
          <a:graphicData uri="http://schemas.openxmlformats.org/drawingml/2006/table">
            <a:tbl>
              <a:tblPr firstRow="1" bandRow="1">
                <a:tableStyleId>{B301B821-A1FF-4177-AEE7-76D212191A09}</a:tableStyleId>
              </a:tblPr>
              <a:tblGrid>
                <a:gridCol w="1044266">
                  <a:extLst>
                    <a:ext uri="{9D8B030D-6E8A-4147-A177-3AD203B41FA5}">
                      <a16:colId xmlns:a16="http://schemas.microsoft.com/office/drawing/2014/main" val="20000"/>
                    </a:ext>
                  </a:extLst>
                </a:gridCol>
                <a:gridCol w="1767547">
                  <a:extLst>
                    <a:ext uri="{9D8B030D-6E8A-4147-A177-3AD203B41FA5}">
                      <a16:colId xmlns:a16="http://schemas.microsoft.com/office/drawing/2014/main" val="20001"/>
                    </a:ext>
                  </a:extLst>
                </a:gridCol>
                <a:gridCol w="1767547">
                  <a:extLst>
                    <a:ext uri="{9D8B030D-6E8A-4147-A177-3AD203B41FA5}">
                      <a16:colId xmlns:a16="http://schemas.microsoft.com/office/drawing/2014/main" val="20002"/>
                    </a:ext>
                  </a:extLst>
                </a:gridCol>
                <a:gridCol w="1767547">
                  <a:extLst>
                    <a:ext uri="{9D8B030D-6E8A-4147-A177-3AD203B41FA5}">
                      <a16:colId xmlns:a16="http://schemas.microsoft.com/office/drawing/2014/main" val="20003"/>
                    </a:ext>
                  </a:extLst>
                </a:gridCol>
              </a:tblGrid>
              <a:tr h="370840">
                <a:tc>
                  <a:txBody>
                    <a:bodyPr/>
                    <a:lstStyle/>
                    <a:p>
                      <a:pPr algn="ctr"/>
                      <a:r>
                        <a:rPr lang="en-US" sz="2200" dirty="0"/>
                        <a:t>Date</a:t>
                      </a:r>
                    </a:p>
                  </a:txBody>
                  <a:tcPr marL="182880" marR="182880" marT="64008" marB="64008" anchor="ctr"/>
                </a:tc>
                <a:tc>
                  <a:txBody>
                    <a:bodyPr/>
                    <a:lstStyle/>
                    <a:p>
                      <a:pPr algn="ctr"/>
                      <a:r>
                        <a:rPr lang="en-US" sz="2200" dirty="0"/>
                        <a:t>Driving</a:t>
                      </a:r>
                    </a:p>
                  </a:txBody>
                  <a:tcPr marL="182880" marR="182880" marT="64008" marB="64008" anchor="ctr"/>
                </a:tc>
                <a:tc>
                  <a:txBody>
                    <a:bodyPr/>
                    <a:lstStyle/>
                    <a:p>
                      <a:pPr algn="ctr"/>
                      <a:r>
                        <a:rPr lang="en-US" sz="2200" dirty="0"/>
                        <a:t>On-Duty,</a:t>
                      </a:r>
                    </a:p>
                    <a:p>
                      <a:pPr algn="ctr"/>
                      <a:r>
                        <a:rPr lang="en-US" sz="2200" dirty="0"/>
                        <a:t>Not</a:t>
                      </a:r>
                      <a:r>
                        <a:rPr lang="en-US" sz="2200" baseline="0" dirty="0"/>
                        <a:t> Driving</a:t>
                      </a:r>
                      <a:endParaRPr lang="en-US" sz="2200" dirty="0"/>
                    </a:p>
                  </a:txBody>
                  <a:tcPr marL="182880" marR="182880" marT="64008" marB="64008" anchor="ctr"/>
                </a:tc>
                <a:tc>
                  <a:txBody>
                    <a:bodyPr/>
                    <a:lstStyle/>
                    <a:p>
                      <a:pPr algn="ctr"/>
                      <a:r>
                        <a:rPr lang="en-US" sz="2200" dirty="0"/>
                        <a:t>Total time On-duty</a:t>
                      </a:r>
                    </a:p>
                  </a:txBody>
                  <a:tcPr marL="182880" marR="182880" marT="64008" marB="64008" anchor="ctr"/>
                </a:tc>
                <a:extLst>
                  <a:ext uri="{0D108BD9-81ED-4DB2-BD59-A6C34878D82A}">
                    <a16:rowId xmlns:a16="http://schemas.microsoft.com/office/drawing/2014/main" val="10000"/>
                  </a:ext>
                </a:extLst>
              </a:tr>
              <a:tr h="370840">
                <a:tc>
                  <a:txBody>
                    <a:bodyPr/>
                    <a:lstStyle/>
                    <a:p>
                      <a:pPr algn="ctr"/>
                      <a:r>
                        <a:rPr lang="en-US" sz="2200" dirty="0"/>
                        <a:t>6/07</a:t>
                      </a:r>
                    </a:p>
                  </a:txBody>
                  <a:tcPr marL="182880" marR="182880" marT="64008" marB="64008" anchor="ctr"/>
                </a:tc>
                <a:tc>
                  <a:txBody>
                    <a:bodyPr/>
                    <a:lstStyle/>
                    <a:p>
                      <a:pPr algn="ctr"/>
                      <a:r>
                        <a:rPr lang="en-US" sz="2200" dirty="0"/>
                        <a:t>5.75</a:t>
                      </a:r>
                    </a:p>
                  </a:txBody>
                  <a:tcPr marL="182880" marR="182880" marT="64008" marB="64008" anchor="ctr"/>
                </a:tc>
                <a:tc>
                  <a:txBody>
                    <a:bodyPr/>
                    <a:lstStyle/>
                    <a:p>
                      <a:pPr algn="ctr"/>
                      <a:r>
                        <a:rPr lang="en-US" sz="2200" dirty="0"/>
                        <a:t>.75</a:t>
                      </a:r>
                    </a:p>
                  </a:txBody>
                  <a:tcPr marL="182880" marR="182880" marT="64008" marB="64008" anchor="ctr"/>
                </a:tc>
                <a:tc>
                  <a:txBody>
                    <a:bodyPr/>
                    <a:lstStyle/>
                    <a:p>
                      <a:pPr algn="ctr"/>
                      <a:r>
                        <a:rPr lang="en-US" sz="2200" dirty="0"/>
                        <a:t>6.5</a:t>
                      </a:r>
                    </a:p>
                  </a:txBody>
                  <a:tcPr marL="182880" marR="182880" marT="64008" marB="64008" anchor="ctr"/>
                </a:tc>
                <a:extLst>
                  <a:ext uri="{0D108BD9-81ED-4DB2-BD59-A6C34878D82A}">
                    <a16:rowId xmlns:a16="http://schemas.microsoft.com/office/drawing/2014/main" val="10001"/>
                  </a:ext>
                </a:extLst>
              </a:tr>
              <a:tr h="563250">
                <a:tc>
                  <a:txBody>
                    <a:bodyPr/>
                    <a:lstStyle/>
                    <a:p>
                      <a:pPr algn="ctr"/>
                      <a:r>
                        <a:rPr lang="en-US" sz="2200" dirty="0"/>
                        <a:t>6/08</a:t>
                      </a:r>
                    </a:p>
                  </a:txBody>
                  <a:tcPr marL="182880" marR="182880" marT="64008" marB="64008" anchor="ctr"/>
                </a:tc>
                <a:tc>
                  <a:txBody>
                    <a:bodyPr/>
                    <a:lstStyle/>
                    <a:p>
                      <a:pPr algn="ctr"/>
                      <a:r>
                        <a:rPr lang="en-US" sz="2200" dirty="0"/>
                        <a:t>4.25</a:t>
                      </a:r>
                    </a:p>
                  </a:txBody>
                  <a:tcPr marL="182880" marR="182880" marT="64008" marB="64008" anchor="ctr"/>
                </a:tc>
                <a:tc>
                  <a:txBody>
                    <a:bodyPr/>
                    <a:lstStyle/>
                    <a:p>
                      <a:pPr algn="ctr"/>
                      <a:r>
                        <a:rPr lang="en-US" sz="2200" dirty="0"/>
                        <a:t>3</a:t>
                      </a:r>
                    </a:p>
                  </a:txBody>
                  <a:tcPr marL="182880" marR="182880" marT="64008" marB="64008" anchor="ctr"/>
                </a:tc>
                <a:tc>
                  <a:txBody>
                    <a:bodyPr/>
                    <a:lstStyle/>
                    <a:p>
                      <a:pPr algn="ctr"/>
                      <a:r>
                        <a:rPr lang="en-US" sz="2200" dirty="0"/>
                        <a:t>7.25</a:t>
                      </a:r>
                    </a:p>
                  </a:txBody>
                  <a:tcPr marL="182880" marR="182880" marT="64008" marB="64008" anchor="ct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6/09</a:t>
                      </a:r>
                    </a:p>
                  </a:txBody>
                  <a:tcPr marL="182880" marR="182880" marT="64008" marB="64008" anchor="ctr"/>
                </a:tc>
                <a:tc>
                  <a:txBody>
                    <a:bodyPr/>
                    <a:lstStyle/>
                    <a:p>
                      <a:pPr algn="ctr"/>
                      <a:r>
                        <a:rPr lang="en-US" sz="2200" dirty="0"/>
                        <a:t>7.75</a:t>
                      </a:r>
                    </a:p>
                  </a:txBody>
                  <a:tcPr marL="182880" marR="182880" marT="64008" marB="64008" anchor="ctr"/>
                </a:tc>
                <a:tc>
                  <a:txBody>
                    <a:bodyPr/>
                    <a:lstStyle/>
                    <a:p>
                      <a:pPr algn="ctr"/>
                      <a:r>
                        <a:rPr lang="en-US" sz="2200" dirty="0"/>
                        <a:t>1</a:t>
                      </a:r>
                    </a:p>
                  </a:txBody>
                  <a:tcPr marL="182880" marR="182880" marT="64008" marB="64008" anchor="ctr"/>
                </a:tc>
                <a:tc>
                  <a:txBody>
                    <a:bodyPr/>
                    <a:lstStyle/>
                    <a:p>
                      <a:pPr algn="ctr"/>
                      <a:r>
                        <a:rPr lang="en-US" sz="2200" dirty="0"/>
                        <a:t>8.75</a:t>
                      </a:r>
                    </a:p>
                  </a:txBody>
                  <a:tcPr marL="182880" marR="182880" marT="64008" marB="64008" anchor="ctr"/>
                </a:tc>
                <a:extLst>
                  <a:ext uri="{0D108BD9-81ED-4DB2-BD59-A6C34878D82A}">
                    <a16:rowId xmlns:a16="http://schemas.microsoft.com/office/drawing/2014/main" val="10003"/>
                  </a:ext>
                </a:extLst>
              </a:tr>
              <a:tr h="370840">
                <a:tc>
                  <a:txBody>
                    <a:bodyPr/>
                    <a:lstStyle/>
                    <a:p>
                      <a:pPr algn="ctr"/>
                      <a:r>
                        <a:rPr lang="en-US" sz="2200" dirty="0"/>
                        <a:t>6/10</a:t>
                      </a:r>
                    </a:p>
                  </a:txBody>
                  <a:tcPr marL="182880" marR="182880" marT="64008" marB="64008" anchor="ctr"/>
                </a:tc>
                <a:tc>
                  <a:txBody>
                    <a:bodyPr/>
                    <a:lstStyle/>
                    <a:p>
                      <a:pPr algn="ctr"/>
                      <a:r>
                        <a:rPr lang="en-US" sz="2200" dirty="0"/>
                        <a:t>8</a:t>
                      </a:r>
                    </a:p>
                  </a:txBody>
                  <a:tcPr marL="182880" marR="182880" marT="64008" marB="64008" anchor="ctr"/>
                </a:tc>
                <a:tc>
                  <a:txBody>
                    <a:bodyPr/>
                    <a:lstStyle/>
                    <a:p>
                      <a:pPr algn="ctr"/>
                      <a:r>
                        <a:rPr lang="en-US" sz="2200" dirty="0"/>
                        <a:t>1.5</a:t>
                      </a:r>
                    </a:p>
                  </a:txBody>
                  <a:tcPr marL="182880" marR="182880" marT="64008" marB="64008" anchor="ctr"/>
                </a:tc>
                <a:tc>
                  <a:txBody>
                    <a:bodyPr/>
                    <a:lstStyle/>
                    <a:p>
                      <a:pPr algn="ctr"/>
                      <a:r>
                        <a:rPr lang="en-US" sz="2200" dirty="0"/>
                        <a:t>9.5</a:t>
                      </a:r>
                    </a:p>
                  </a:txBody>
                  <a:tcPr marL="182880" marR="182880" marT="64008" marB="64008" anchor="ctr"/>
                </a:tc>
                <a:extLst>
                  <a:ext uri="{0D108BD9-81ED-4DB2-BD59-A6C34878D82A}">
                    <a16:rowId xmlns:a16="http://schemas.microsoft.com/office/drawing/2014/main" val="10004"/>
                  </a:ext>
                </a:extLst>
              </a:tr>
              <a:tr h="370840">
                <a:tc>
                  <a:txBody>
                    <a:bodyPr/>
                    <a:lstStyle/>
                    <a:p>
                      <a:pPr algn="ctr"/>
                      <a:r>
                        <a:rPr lang="en-US" sz="2200" dirty="0"/>
                        <a:t>6/11</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0</a:t>
                      </a:r>
                    </a:p>
                  </a:txBody>
                  <a:tcPr marL="182880" marR="182880" marT="64008" marB="64008" anchor="ctr"/>
                </a:tc>
                <a:tc>
                  <a:txBody>
                    <a:bodyPr/>
                    <a:lstStyle/>
                    <a:p>
                      <a:pPr algn="ctr"/>
                      <a:r>
                        <a:rPr lang="en-US" sz="2200" dirty="0"/>
                        <a:t>0</a:t>
                      </a:r>
                    </a:p>
                  </a:txBody>
                  <a:tcPr marL="182880" marR="182880" marT="64008" marB="64008" anchor="ctr"/>
                </a:tc>
                <a:extLst>
                  <a:ext uri="{0D108BD9-81ED-4DB2-BD59-A6C34878D82A}">
                    <a16:rowId xmlns:a16="http://schemas.microsoft.com/office/drawing/2014/main" val="10005"/>
                  </a:ext>
                </a:extLst>
              </a:tr>
              <a:tr h="370840">
                <a:tc>
                  <a:txBody>
                    <a:bodyPr/>
                    <a:lstStyle/>
                    <a:p>
                      <a:pPr algn="ctr"/>
                      <a:r>
                        <a:rPr lang="en-US" sz="2200" dirty="0"/>
                        <a:t>6/12</a:t>
                      </a:r>
                    </a:p>
                  </a:txBody>
                  <a:tcPr marL="182880" marR="182880" marT="64008" marB="64008" anchor="ctr"/>
                </a:tc>
                <a:tc>
                  <a:txBody>
                    <a:bodyPr/>
                    <a:lstStyle/>
                    <a:p>
                      <a:pPr algn="ctr"/>
                      <a:r>
                        <a:rPr lang="en-US" sz="2200" dirty="0"/>
                        <a:t>6.75</a:t>
                      </a:r>
                    </a:p>
                  </a:txBody>
                  <a:tcPr marL="182880" marR="182880" marT="64008" marB="64008" anchor="ctr"/>
                </a:tc>
                <a:tc>
                  <a:txBody>
                    <a:bodyPr/>
                    <a:lstStyle/>
                    <a:p>
                      <a:pPr algn="ctr"/>
                      <a:r>
                        <a:rPr lang="en-US" sz="2200" dirty="0"/>
                        <a:t>1.25</a:t>
                      </a:r>
                    </a:p>
                  </a:txBody>
                  <a:tcPr marL="182880" marR="182880" marT="64008" marB="64008" anchor="ctr"/>
                </a:tc>
                <a:tc>
                  <a:txBody>
                    <a:bodyPr/>
                    <a:lstStyle/>
                    <a:p>
                      <a:pPr algn="ctr"/>
                      <a:r>
                        <a:rPr lang="en-US" sz="2200" dirty="0"/>
                        <a:t>8</a:t>
                      </a:r>
                    </a:p>
                  </a:txBody>
                  <a:tcPr marL="182880" marR="182880" marT="64008" marB="64008" anchor="ctr"/>
                </a:tc>
                <a:extLst>
                  <a:ext uri="{0D108BD9-81ED-4DB2-BD59-A6C34878D82A}">
                    <a16:rowId xmlns:a16="http://schemas.microsoft.com/office/drawing/2014/main" val="10006"/>
                  </a:ext>
                </a:extLst>
              </a:tr>
              <a:tr h="370840">
                <a:tc>
                  <a:txBody>
                    <a:bodyPr/>
                    <a:lstStyle/>
                    <a:p>
                      <a:pPr algn="ctr"/>
                      <a:r>
                        <a:rPr lang="en-US" sz="2200" dirty="0"/>
                        <a:t>6/13</a:t>
                      </a:r>
                    </a:p>
                  </a:txBody>
                  <a:tcPr marL="182880" marR="182880" marT="64008" marB="64008" anchor="ctr"/>
                </a:tc>
                <a:tc>
                  <a:txBody>
                    <a:bodyPr/>
                    <a:lstStyle/>
                    <a:p>
                      <a:pPr algn="ctr"/>
                      <a:r>
                        <a:rPr lang="en-US" sz="2200" dirty="0"/>
                        <a:t>12.5</a:t>
                      </a:r>
                    </a:p>
                  </a:txBody>
                  <a:tcPr marL="182880" marR="182880" marT="64008" marB="64008" anchor="ctr"/>
                </a:tc>
                <a:tc>
                  <a:txBody>
                    <a:bodyPr/>
                    <a:lstStyle/>
                    <a:p>
                      <a:pPr algn="ctr"/>
                      <a:r>
                        <a:rPr lang="en-US" sz="2200" dirty="0"/>
                        <a:t>1.75</a:t>
                      </a:r>
                    </a:p>
                  </a:txBody>
                  <a:tcPr marL="182880" marR="182880" marT="64008" marB="64008" anchor="ctr"/>
                </a:tc>
                <a:tc>
                  <a:txBody>
                    <a:bodyPr/>
                    <a:lstStyle/>
                    <a:p>
                      <a:pPr algn="ctr"/>
                      <a:r>
                        <a:rPr lang="en-US" sz="2200" dirty="0"/>
                        <a:t>14.25</a:t>
                      </a:r>
                    </a:p>
                  </a:txBody>
                  <a:tcPr marL="182880" marR="182880" marT="64008" marB="64008" anchor="ctr"/>
                </a:tc>
                <a:extLst>
                  <a:ext uri="{0D108BD9-81ED-4DB2-BD59-A6C34878D82A}">
                    <a16:rowId xmlns:a16="http://schemas.microsoft.com/office/drawing/2014/main" val="10007"/>
                  </a:ext>
                </a:extLst>
              </a:tr>
              <a:tr h="370840">
                <a:tc>
                  <a:txBody>
                    <a:bodyPr/>
                    <a:lstStyle/>
                    <a:p>
                      <a:pPr algn="ctr"/>
                      <a:r>
                        <a:rPr lang="en-US" sz="2200" dirty="0"/>
                        <a:t>6/14</a:t>
                      </a:r>
                    </a:p>
                  </a:txBody>
                  <a:tcPr marL="182880" marR="182880" marT="64008" marB="64008" anchor="ctr"/>
                </a:tc>
                <a:tc>
                  <a:txBody>
                    <a:bodyPr/>
                    <a:lstStyle/>
                    <a:p>
                      <a:pPr algn="ctr"/>
                      <a:r>
                        <a:rPr lang="en-US" sz="2200" dirty="0"/>
                        <a:t>9.5</a:t>
                      </a:r>
                    </a:p>
                  </a:txBody>
                  <a:tcPr marL="182880" marR="182880" marT="64008" marB="64008" anchor="ctr"/>
                </a:tc>
                <a:tc>
                  <a:txBody>
                    <a:bodyPr/>
                    <a:lstStyle/>
                    <a:p>
                      <a:pPr algn="ctr"/>
                      <a:r>
                        <a:rPr lang="en-US" sz="2200" dirty="0"/>
                        <a:t>1.25</a:t>
                      </a:r>
                    </a:p>
                  </a:txBody>
                  <a:tcPr marL="182880" marR="182880" marT="64008" marB="64008" anchor="ctr"/>
                </a:tc>
                <a:tc>
                  <a:txBody>
                    <a:bodyPr/>
                    <a:lstStyle/>
                    <a:p>
                      <a:pPr algn="ctr"/>
                      <a:r>
                        <a:rPr lang="en-US" sz="2200" dirty="0"/>
                        <a:t>10.75</a:t>
                      </a:r>
                    </a:p>
                  </a:txBody>
                  <a:tcPr marL="182880" marR="182880" marT="64008" marB="64008" anchor="ctr"/>
                </a:tc>
                <a:extLst>
                  <a:ext uri="{0D108BD9-81ED-4DB2-BD59-A6C34878D82A}">
                    <a16:rowId xmlns:a16="http://schemas.microsoft.com/office/drawing/2014/main" val="10008"/>
                  </a:ext>
                </a:extLst>
              </a:tr>
              <a:tr h="370840">
                <a:tc>
                  <a:txBody>
                    <a:bodyPr/>
                    <a:lstStyle/>
                    <a:p>
                      <a:pPr algn="ctr"/>
                      <a:r>
                        <a:rPr lang="en-US" sz="2200" dirty="0"/>
                        <a:t>6/15</a:t>
                      </a:r>
                    </a:p>
                  </a:txBody>
                  <a:tcPr marL="182880" marR="182880" marT="64008" marB="64008" anchor="ctr"/>
                </a:tc>
                <a:tc>
                  <a:txBody>
                    <a:bodyPr/>
                    <a:lstStyle/>
                    <a:p>
                      <a:pPr algn="ctr"/>
                      <a:r>
                        <a:rPr lang="en-US" sz="2200" dirty="0">
                          <a:solidFill>
                            <a:srgbClr val="000000"/>
                          </a:solidFill>
                        </a:rPr>
                        <a:t>6.25</a:t>
                      </a:r>
                    </a:p>
                  </a:txBody>
                  <a:tcPr marL="182880" marR="182880" marT="64008" marB="64008" anchor="ctr"/>
                </a:tc>
                <a:tc>
                  <a:txBody>
                    <a:bodyPr/>
                    <a:lstStyle/>
                    <a:p>
                      <a:pPr algn="ctr"/>
                      <a:r>
                        <a:rPr lang="en-US" sz="2200" dirty="0">
                          <a:solidFill>
                            <a:schemeClr val="tx1"/>
                          </a:solidFill>
                        </a:rPr>
                        <a:t>2</a:t>
                      </a:r>
                    </a:p>
                  </a:txBody>
                  <a:tcPr marL="182880" marR="182880" marT="64008" marB="64008" anchor="ctr"/>
                </a:tc>
                <a:tc>
                  <a:txBody>
                    <a:bodyPr/>
                    <a:lstStyle/>
                    <a:p>
                      <a:pPr algn="ctr"/>
                      <a:r>
                        <a:rPr lang="en-US" sz="2200" dirty="0"/>
                        <a:t>8.25</a:t>
                      </a:r>
                    </a:p>
                  </a:txBody>
                  <a:tcPr marL="182880" marR="182880" marT="64008" marB="64008"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137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FMCSR Applicability</a:t>
            </a:r>
          </a:p>
        </p:txBody>
      </p:sp>
      <p:sp>
        <p:nvSpPr>
          <p:cNvPr id="9" name="Process 8" title="Interstate/Interastae Operations"/>
          <p:cNvSpPr/>
          <p:nvPr/>
        </p:nvSpPr>
        <p:spPr>
          <a:xfrm>
            <a:off x="1467555" y="1665112"/>
            <a:ext cx="5853289" cy="733778"/>
          </a:xfrm>
          <a:prstGeom prst="flowChartProcess">
            <a:avLst/>
          </a:prstGeom>
          <a:solidFill>
            <a:schemeClr val="accent5"/>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Interstate/Intrastate Operations</a:t>
            </a:r>
          </a:p>
        </p:txBody>
      </p:sp>
      <p:sp>
        <p:nvSpPr>
          <p:cNvPr id="20" name="Process 19" title="Carriers"/>
          <p:cNvSpPr/>
          <p:nvPr/>
        </p:nvSpPr>
        <p:spPr>
          <a:xfrm>
            <a:off x="1467556" y="3598333"/>
            <a:ext cx="2215444" cy="945445"/>
          </a:xfrm>
          <a:prstGeom prst="flowChartProcess">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Carriers</a:t>
            </a:r>
            <a:endParaRPr lang="en-US" dirty="0"/>
          </a:p>
        </p:txBody>
      </p:sp>
      <p:sp>
        <p:nvSpPr>
          <p:cNvPr id="21" name="Process 20" title="Drivers"/>
          <p:cNvSpPr/>
          <p:nvPr/>
        </p:nvSpPr>
        <p:spPr>
          <a:xfrm>
            <a:off x="5105401" y="3598333"/>
            <a:ext cx="2215444" cy="945445"/>
          </a:xfrm>
          <a:prstGeom prst="flowChartProcess">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prstClr val="white"/>
                </a:solidFill>
              </a:rPr>
              <a:t>Drivers</a:t>
            </a:r>
            <a:endParaRPr lang="en-US" dirty="0">
              <a:solidFill>
                <a:prstClr val="white"/>
              </a:solidFill>
            </a:endParaRPr>
          </a:p>
        </p:txBody>
      </p:sp>
      <p:sp>
        <p:nvSpPr>
          <p:cNvPr id="25" name="Rounded Rectangle 24" title="Carriers and Drivers"/>
          <p:cNvSpPr/>
          <p:nvPr/>
        </p:nvSpPr>
        <p:spPr>
          <a:xfrm>
            <a:off x="2767186" y="5150555"/>
            <a:ext cx="3342926" cy="1284111"/>
          </a:xfrm>
          <a:prstGeom prst="round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Carriers &amp; Drivers</a:t>
            </a:r>
          </a:p>
        </p:txBody>
      </p:sp>
      <p:cxnSp>
        <p:nvCxnSpPr>
          <p:cNvPr id="24" name="Straight Arrow Connector 23" title="Line"/>
          <p:cNvCxnSpPr/>
          <p:nvPr/>
        </p:nvCxnSpPr>
        <p:spPr>
          <a:xfrm flipH="1">
            <a:off x="4318000" y="2483563"/>
            <a:ext cx="14111" cy="2624659"/>
          </a:xfrm>
          <a:prstGeom prst="straightConnector1">
            <a:avLst/>
          </a:prstGeom>
          <a:ln w="50800">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title="Line"/>
          <p:cNvCxnSpPr/>
          <p:nvPr/>
        </p:nvCxnSpPr>
        <p:spPr>
          <a:xfrm rot="5400000">
            <a:off x="2539996" y="2710747"/>
            <a:ext cx="1044228" cy="589847"/>
          </a:xfrm>
          <a:prstGeom prst="bentConnector3">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title="Line"/>
          <p:cNvCxnSpPr/>
          <p:nvPr/>
        </p:nvCxnSpPr>
        <p:spPr>
          <a:xfrm rot="16200000" flipH="1">
            <a:off x="5298724" y="2716397"/>
            <a:ext cx="1044221" cy="578554"/>
          </a:xfrm>
          <a:prstGeom prst="bentConnector3">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5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Regulation Overview</a:t>
            </a:r>
          </a:p>
        </p:txBody>
      </p:sp>
      <p:sp>
        <p:nvSpPr>
          <p:cNvPr id="3" name="Content Placeholder 2"/>
          <p:cNvSpPr>
            <a:spLocks noGrp="1"/>
          </p:cNvSpPr>
          <p:nvPr>
            <p:ph idx="1"/>
          </p:nvPr>
        </p:nvSpPr>
        <p:spPr>
          <a:xfrm>
            <a:off x="457200" y="1430868"/>
            <a:ext cx="6965244" cy="4525963"/>
          </a:xfrm>
        </p:spPr>
        <p:txBody>
          <a:bodyPr>
            <a:normAutofit/>
          </a:bodyPr>
          <a:lstStyle/>
          <a:p>
            <a:pPr>
              <a:lnSpc>
                <a:spcPct val="110000"/>
              </a:lnSpc>
            </a:pPr>
            <a:r>
              <a:rPr lang="en-US" dirty="0"/>
              <a:t>Financial responsibility/insurance requirements</a:t>
            </a:r>
          </a:p>
          <a:p>
            <a:pPr>
              <a:lnSpc>
                <a:spcPct val="150000"/>
              </a:lnSpc>
            </a:pPr>
            <a:r>
              <a:rPr lang="en-US" dirty="0"/>
              <a:t>Qualify/use only qualified drivers</a:t>
            </a:r>
          </a:p>
          <a:p>
            <a:pPr>
              <a:lnSpc>
                <a:spcPct val="150000"/>
              </a:lnSpc>
            </a:pPr>
            <a:r>
              <a:rPr lang="en-US" dirty="0"/>
              <a:t>Monitor driver conduct/performance</a:t>
            </a:r>
          </a:p>
          <a:p>
            <a:pPr>
              <a:lnSpc>
                <a:spcPct val="120000"/>
              </a:lnSpc>
            </a:pPr>
            <a:r>
              <a:rPr lang="en-US" dirty="0"/>
              <a:t>Schedule within/monitor drivers’ hours of service</a:t>
            </a:r>
          </a:p>
          <a:p>
            <a:pPr>
              <a:lnSpc>
                <a:spcPct val="150000"/>
              </a:lnSpc>
            </a:pPr>
            <a:endParaRPr lang="en-US" dirty="0"/>
          </a:p>
        </p:txBody>
      </p:sp>
      <p:pic>
        <p:nvPicPr>
          <p:cNvPr id="5" name="Picture 4" title="Image of Detective "/>
          <p:cNvPicPr>
            <a:picLocks noChangeAspect="1"/>
          </p:cNvPicPr>
          <p:nvPr/>
        </p:nvPicPr>
        <p:blipFill>
          <a:blip r:embed="rId3"/>
          <a:stretch>
            <a:fillRect/>
          </a:stretch>
        </p:blipFill>
        <p:spPr>
          <a:xfrm>
            <a:off x="6680715" y="3236208"/>
            <a:ext cx="2463285" cy="2929467"/>
          </a:xfrm>
          <a:prstGeom prst="rect">
            <a:avLst/>
          </a:prstGeom>
        </p:spPr>
      </p:pic>
    </p:spTree>
    <p:extLst>
      <p:ext uri="{BB962C8B-B14F-4D97-AF65-F5344CB8AC3E}">
        <p14:creationId xmlns:p14="http://schemas.microsoft.com/office/powerpoint/2010/main" val="166270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Regulation Overview</a:t>
            </a:r>
          </a:p>
        </p:txBody>
      </p:sp>
      <p:sp>
        <p:nvSpPr>
          <p:cNvPr id="3" name="Content Placeholder 2"/>
          <p:cNvSpPr>
            <a:spLocks noGrp="1"/>
          </p:cNvSpPr>
          <p:nvPr>
            <p:ph idx="1"/>
          </p:nvPr>
        </p:nvSpPr>
        <p:spPr>
          <a:xfrm>
            <a:off x="457199" y="1430866"/>
            <a:ext cx="8418689" cy="2619023"/>
          </a:xfrm>
        </p:spPr>
        <p:txBody>
          <a:bodyPr/>
          <a:lstStyle/>
          <a:p>
            <a:r>
              <a:rPr lang="en-US" dirty="0"/>
              <a:t>Implement/oversee vehicle inspection, maintenance &amp; repair processes</a:t>
            </a:r>
          </a:p>
          <a:p>
            <a:r>
              <a:rPr lang="en-US" dirty="0"/>
              <a:t>Ensure vehicles meet safety &amp; accessibility specifications</a:t>
            </a:r>
          </a:p>
        </p:txBody>
      </p:sp>
      <p:sp>
        <p:nvSpPr>
          <p:cNvPr id="7" name="Content Placeholder 2"/>
          <p:cNvSpPr txBox="1">
            <a:spLocks/>
          </p:cNvSpPr>
          <p:nvPr/>
        </p:nvSpPr>
        <p:spPr>
          <a:xfrm>
            <a:off x="457199" y="3666758"/>
            <a:ext cx="5187245" cy="2508956"/>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3000" dirty="0"/>
              <a:t>Develop policies and systematic practices to maintain compliance with safety regulations</a:t>
            </a:r>
          </a:p>
        </p:txBody>
      </p:sp>
      <p:pic>
        <p:nvPicPr>
          <p:cNvPr id="5" name="Picture 4" descr="Image showing the 7 different steps to the Safety Management Cycle." title="Safety Management Cycle Diagram ">
            <a:extLst>
              <a:ext uri="{FF2B5EF4-FFF2-40B4-BE49-F238E27FC236}">
                <a16:creationId xmlns:a16="http://schemas.microsoft.com/office/drawing/2014/main" id="{44750A4F-E0C5-F649-9BCB-30CC9387CC3C}"/>
              </a:ext>
            </a:extLst>
          </p:cNvPr>
          <p:cNvPicPr>
            <a:picLocks noChangeAspect="1"/>
          </p:cNvPicPr>
          <p:nvPr/>
        </p:nvPicPr>
        <p:blipFill>
          <a:blip r:embed="rId3"/>
          <a:stretch>
            <a:fillRect/>
          </a:stretch>
        </p:blipFill>
        <p:spPr>
          <a:xfrm>
            <a:off x="5317190" y="3535299"/>
            <a:ext cx="3826810" cy="3040479"/>
          </a:xfrm>
          <a:prstGeom prst="rect">
            <a:avLst/>
          </a:prstGeom>
        </p:spPr>
      </p:pic>
    </p:spTree>
    <p:extLst>
      <p:ext uri="{BB962C8B-B14F-4D97-AF65-F5344CB8AC3E}">
        <p14:creationId xmlns:p14="http://schemas.microsoft.com/office/powerpoint/2010/main" val="130908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93A97-F9B5-4E44-B7A6-4956833011DC}">
  <ds:schemaRefs>
    <ds:schemaRef ds:uri="http://schemas.microsoft.com/sharepoint/v3/contenttype/forms"/>
  </ds:schemaRefs>
</ds:datastoreItem>
</file>

<file path=customXml/itemProps2.xml><?xml version="1.0" encoding="utf-8"?>
<ds:datastoreItem xmlns:ds="http://schemas.openxmlformats.org/officeDocument/2006/customXml" ds:itemID="{E3A6B459-6185-4629-B7D0-25473B67C3E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9B5085-3329-4774-9612-2479B5FE5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50572</TotalTime>
  <Words>16962</Words>
  <Application>Microsoft Office PowerPoint</Application>
  <PresentationFormat>On-screen Show (4:3)</PresentationFormat>
  <Paragraphs>1226</Paragraphs>
  <Slides>66</Slides>
  <Notes>66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8" baseType="lpstr">
      <vt:lpstr>ＭＳ Ｐゴシック</vt:lpstr>
      <vt:lpstr>Arial</vt:lpstr>
      <vt:lpstr>Bradley Hand ITC</vt:lpstr>
      <vt:lpstr>Calibri</vt:lpstr>
      <vt:lpstr>Lucida Grande</vt:lpstr>
      <vt:lpstr>Lucida Handwriting</vt:lpstr>
      <vt:lpstr>Script MT Bold</vt:lpstr>
      <vt:lpstr>Tahoma</vt:lpstr>
      <vt:lpstr>Wingdings</vt:lpstr>
      <vt:lpstr>Zapf Dingbats</vt:lpstr>
      <vt:lpstr>Office Theme</vt:lpstr>
      <vt:lpstr>Bitmap Image</vt:lpstr>
      <vt:lpstr>REGULATORY OVERVIEW &amp; KEY REQUIREMENTS</vt:lpstr>
      <vt:lpstr>BACKGROUND &amp; APPLICABILITY</vt:lpstr>
      <vt:lpstr>Federal Motor Carrier Safety Administration (FMCSA)</vt:lpstr>
      <vt:lpstr>FMCSA Functions</vt:lpstr>
      <vt:lpstr>Other Regulatory Agencies</vt:lpstr>
      <vt:lpstr>FMCSA Regulations</vt:lpstr>
      <vt:lpstr>FMCSR Applicability</vt:lpstr>
      <vt:lpstr>Carrier Regulation Overview</vt:lpstr>
      <vt:lpstr>Carrier Regulation Overview</vt:lpstr>
      <vt:lpstr>Driver qualifications &amp; responsibilities</vt:lpstr>
      <vt:lpstr>Minimum Driver Qualifications</vt:lpstr>
      <vt:lpstr>Minimum Driver Qualifications</vt:lpstr>
      <vt:lpstr>Disqualifying Offenses</vt:lpstr>
      <vt:lpstr>Disqualifying Offenses</vt:lpstr>
      <vt:lpstr>Employer Requirements</vt:lpstr>
      <vt:lpstr>Physical Qualification</vt:lpstr>
      <vt:lpstr>Physical Qualification</vt:lpstr>
      <vt:lpstr>Learning from History</vt:lpstr>
      <vt:lpstr>Learning from History</vt:lpstr>
      <vt:lpstr>Learning from History</vt:lpstr>
      <vt:lpstr>Drug &amp; Alcohol Use</vt:lpstr>
      <vt:lpstr>More on Drug &amp; Alcohol Testing</vt:lpstr>
      <vt:lpstr>Driver Responsibilities</vt:lpstr>
      <vt:lpstr>Driver Responsibilities </vt:lpstr>
      <vt:lpstr>Driver Responsibilities</vt:lpstr>
      <vt:lpstr>Do Not Operate If Unsafe</vt:lpstr>
      <vt:lpstr>Hours of service</vt:lpstr>
      <vt:lpstr>Hours of Service Regulations</vt:lpstr>
      <vt:lpstr>Key Definitions</vt:lpstr>
      <vt:lpstr>Passenger Hours of Service Applicability</vt:lpstr>
      <vt:lpstr>Passenger Hours of Service Limits</vt:lpstr>
      <vt:lpstr>Required Rest Periods</vt:lpstr>
      <vt:lpstr>Hours of Service Time Classifications</vt:lpstr>
      <vt:lpstr>On-Duty Time</vt:lpstr>
      <vt:lpstr>On-Duty Time</vt:lpstr>
      <vt:lpstr>Off-Duty</vt:lpstr>
      <vt:lpstr>Sleeper Berth</vt:lpstr>
      <vt:lpstr>WHAT IS YOUR DUTY STATUS?</vt:lpstr>
      <vt:lpstr>Travel Time Exception</vt:lpstr>
      <vt:lpstr>Adverse Driving Conditions Exception</vt:lpstr>
      <vt:lpstr>Additional Exceptions</vt:lpstr>
      <vt:lpstr>Recording Hours of Service</vt:lpstr>
      <vt:lpstr>Driver Log Exceptions</vt:lpstr>
      <vt:lpstr>Driver Log Exceptions</vt:lpstr>
      <vt:lpstr>ELD Exceptions</vt:lpstr>
      <vt:lpstr>Manual Log Knowledge</vt:lpstr>
      <vt:lpstr>Driver’s Log Requirements</vt:lpstr>
      <vt:lpstr>Required Information: Driver Log</vt:lpstr>
      <vt:lpstr>Completing the Driver Log</vt:lpstr>
      <vt:lpstr>Completing the Driver Log</vt:lpstr>
      <vt:lpstr>Completing the Driver Log</vt:lpstr>
      <vt:lpstr>Time Rounding &amp; Decimals</vt:lpstr>
      <vt:lpstr>Rounding and Converting Exercise</vt:lpstr>
      <vt:lpstr>Totaling Duty Status</vt:lpstr>
      <vt:lpstr>Additional Log Requirements</vt:lpstr>
      <vt:lpstr>Common Questions</vt:lpstr>
      <vt:lpstr>Common Questions</vt:lpstr>
      <vt:lpstr>EXERCISE </vt:lpstr>
      <vt:lpstr>Driver Daily Log</vt:lpstr>
      <vt:lpstr>On-Duty Time Recap</vt:lpstr>
      <vt:lpstr>On-Duty Time Recap</vt:lpstr>
      <vt:lpstr>On-Duty Time Recap</vt:lpstr>
      <vt:lpstr>On-Duty Time Recap</vt:lpstr>
      <vt:lpstr>On-Duty Time Recap</vt:lpstr>
      <vt:lpstr>Recap Exercise</vt:lpstr>
      <vt:lpstr>Recap Exercise -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DRIVING PRINCIPLES</dc:title>
  <dc:creator>Matthew Daecher</dc:creator>
  <cp:lastModifiedBy>Smith, Danielle (FMCSA)</cp:lastModifiedBy>
  <cp:revision>910</cp:revision>
  <cp:lastPrinted>2019-10-25T18:51:36Z</cp:lastPrinted>
  <dcterms:created xsi:type="dcterms:W3CDTF">2014-08-08T14:32:25Z</dcterms:created>
  <dcterms:modified xsi:type="dcterms:W3CDTF">2019-12-13T14:09:32Z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