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385" r:id="rId5"/>
    <p:sldId id="257" r:id="rId6"/>
    <p:sldId id="351" r:id="rId7"/>
    <p:sldId id="352" r:id="rId8"/>
    <p:sldId id="353" r:id="rId9"/>
    <p:sldId id="354" r:id="rId10"/>
    <p:sldId id="355" r:id="rId11"/>
    <p:sldId id="356" r:id="rId12"/>
    <p:sldId id="357" r:id="rId13"/>
    <p:sldId id="358" r:id="rId14"/>
    <p:sldId id="359" r:id="rId15"/>
    <p:sldId id="361" r:id="rId16"/>
    <p:sldId id="349" r:id="rId17"/>
    <p:sldId id="360" r:id="rId18"/>
    <p:sldId id="362" r:id="rId19"/>
    <p:sldId id="386" r:id="rId20"/>
    <p:sldId id="367" r:id="rId21"/>
    <p:sldId id="371" r:id="rId22"/>
    <p:sldId id="370" r:id="rId23"/>
    <p:sldId id="366" r:id="rId24"/>
    <p:sldId id="372" r:id="rId25"/>
    <p:sldId id="373" r:id="rId26"/>
    <p:sldId id="374" r:id="rId27"/>
    <p:sldId id="364" r:id="rId28"/>
    <p:sldId id="378" r:id="rId29"/>
    <p:sldId id="376" r:id="rId30"/>
    <p:sldId id="365" r:id="rId31"/>
    <p:sldId id="387" r:id="rId32"/>
    <p:sldId id="350" r:id="rId33"/>
    <p:sldId id="379" r:id="rId34"/>
    <p:sldId id="380" r:id="rId35"/>
    <p:sldId id="381" r:id="rId36"/>
    <p:sldId id="384" r:id="rId37"/>
    <p:sldId id="38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23"/>
    <p:restoredTop sz="84645" autoAdjust="0"/>
  </p:normalViewPr>
  <p:slideViewPr>
    <p:cSldViewPr snapToGrid="0" snapToObjects="1">
      <p:cViewPr varScale="1">
        <p:scale>
          <a:sx n="75" d="100"/>
          <a:sy n="75" d="100"/>
        </p:scale>
        <p:origin x="109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D33878-97A3-1142-AAF6-21BEE9AED07D}" type="datetimeFigureOut">
              <a:rPr lang="en-US" smtClean="0"/>
              <a:t>12/13/2019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0173DB-6DA9-704F-A76E-1D697AB82A0D}" type="slidenum">
              <a:rPr lang="en-US" smtClean="0"/>
              <a:t>‹#›</a:t>
            </a:fld>
            <a:endParaRPr lang="en-US"/>
          </a:p>
        </p:txBody>
      </p:sp>
    </p:spTree>
    <p:extLst>
      <p:ext uri="{BB962C8B-B14F-4D97-AF65-F5344CB8AC3E}">
        <p14:creationId xmlns:p14="http://schemas.microsoft.com/office/powerpoint/2010/main" val="2489254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E18D1-03EE-924C-9C5E-284523E48A2D}" type="datetimeFigureOut">
              <a:rPr lang="en-US" smtClean="0"/>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41FB7-0E8D-4544-BE98-3A67F340950C}" type="slidenum">
              <a:rPr lang="en-US" smtClean="0"/>
              <a:t>‹#›</a:t>
            </a:fld>
            <a:endParaRPr lang="en-US"/>
          </a:p>
        </p:txBody>
      </p:sp>
    </p:spTree>
    <p:extLst>
      <p:ext uri="{BB962C8B-B14F-4D97-AF65-F5344CB8AC3E}">
        <p14:creationId xmlns:p14="http://schemas.microsoft.com/office/powerpoint/2010/main" val="3769600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Purpose: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purpose of this training module is to provide students with some information and background on interactions they can expect with enforcement officials. They will learn why inspections occur, the different types, basic procedures, and even interaction with non-enforcement responders.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Module Overview: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training module contains three classroom lessons. The first lesson discusses why inspections occur and what inspectors are evaluating in the process. The second lesson details inspection points for </a:t>
            </a:r>
            <a:r>
              <a:rPr lang="en-US" sz="1200" kern="1200" dirty="0" err="1">
                <a:solidFill>
                  <a:schemeClr val="tx1"/>
                </a:solidFill>
                <a:effectLst/>
                <a:latin typeface="+mn-lt"/>
                <a:ea typeface="+mn-ea"/>
                <a:cs typeface="+mn-cs"/>
              </a:rPr>
              <a:t>varius</a:t>
            </a:r>
            <a:r>
              <a:rPr lang="en-US" sz="1200" kern="1200" dirty="0">
                <a:solidFill>
                  <a:schemeClr val="tx1"/>
                </a:solidFill>
                <a:effectLst/>
                <a:latin typeface="+mn-lt"/>
                <a:ea typeface="+mn-ea"/>
                <a:cs typeface="+mn-cs"/>
              </a:rPr>
              <a:t> levels of inspections and the general step-by-step procedures used during the inspection process. The third lesson reviews engagement with non-enforcement personnel, specifically following collisions and incidents.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1:  Inspections: Substance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2:  Inspections: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Lesson 3:  Collisions &amp; Incidents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516AD0-FEA0-8040-9FCB-FCFB3F42F4E9}" type="slidenum">
              <a:rPr lang="en-US" smtClean="0"/>
              <a:t>1</a:t>
            </a:fld>
            <a:endParaRPr lang="en-US"/>
          </a:p>
        </p:txBody>
      </p:sp>
    </p:spTree>
    <p:extLst>
      <p:ext uri="{BB962C8B-B14F-4D97-AF65-F5344CB8AC3E}">
        <p14:creationId xmlns:p14="http://schemas.microsoft.com/office/powerpoint/2010/main" val="10707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reviewing paper logs, enforcement officials will check to see that the log is current to the last change in duty status.  They will review current and previous logs for proper completion, checking to be sure that all required areas of the logs are completed.</a:t>
            </a:r>
            <a:r>
              <a:rPr lang="en-US" baseline="0" dirty="0"/>
              <a:t>  And finally, they will look for evidence of falsification during their log paperwork review.  This review may include obvious errors, such as too short a time listed for the distance of a known city pair, calculating average speeds from information contained on driver logs, and verifying log information with supporting documents available from the current trip.</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10</a:t>
            </a:fld>
            <a:endParaRPr lang="en-US"/>
          </a:p>
        </p:txBody>
      </p:sp>
    </p:spTree>
    <p:extLst>
      <p:ext uri="{BB962C8B-B14F-4D97-AF65-F5344CB8AC3E}">
        <p14:creationId xmlns:p14="http://schemas.microsoft.com/office/powerpoint/2010/main" val="113425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Enforcement personnel will of course be reviewing driver logs to ensure that the driver and carrier is operating within the hours of service limitations.  They’ll be looking for compliance with both the 10-hour and 15-hour rules, as well as compliance with the cumulative on-duty rules over the past seven or eight days (including the current day).  Drivers should know whether their company operates under the 60-hour or 70-hour rule limitation – this is almost certain to be asked during the driver interview process of an inspection.</a:t>
            </a:r>
          </a:p>
        </p:txBody>
      </p:sp>
      <p:sp>
        <p:nvSpPr>
          <p:cNvPr id="4" name="Slide Number Placeholder 3"/>
          <p:cNvSpPr>
            <a:spLocks noGrp="1"/>
          </p:cNvSpPr>
          <p:nvPr>
            <p:ph type="sldNum" sz="quarter" idx="10"/>
          </p:nvPr>
        </p:nvSpPr>
        <p:spPr/>
        <p:txBody>
          <a:bodyPr/>
          <a:lstStyle/>
          <a:p>
            <a:fld id="{07941FB7-0E8D-4544-BE98-3A67F340950C}" type="slidenum">
              <a:rPr lang="en-US" smtClean="0"/>
              <a:t>11</a:t>
            </a:fld>
            <a:endParaRPr lang="en-US"/>
          </a:p>
        </p:txBody>
      </p:sp>
    </p:spTree>
    <p:extLst>
      <p:ext uri="{BB962C8B-B14F-4D97-AF65-F5344CB8AC3E}">
        <p14:creationId xmlns:p14="http://schemas.microsoft.com/office/powerpoint/2010/main" val="412937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Vehicle inspections, when part of an enforcement inspection, can vary in length depending upon whether it is a walk around or more thorough vehicle inspection.  Enforcement officers may ask for driver assistance when checking certain components during</a:t>
            </a:r>
            <a:r>
              <a:rPr lang="en-US" baseline="0" dirty="0"/>
              <a:t> </a:t>
            </a:r>
            <a:r>
              <a:rPr lang="en-US" dirty="0"/>
              <a:t>a vehicle inspection, such as signal and light operation, windshield wiper operation, and brake applications.  The vehicle inspection procedure is designed to identify vehicle safety concerns such as component failures, unacceptable wear, fire hazards and system failures.  Examples include a broken suspension spring, tire tread depth issues, chafed or unsecured wiring, and airbrake or ABS system failures.  And, while inspecting</a:t>
            </a:r>
            <a:r>
              <a:rPr lang="en-US" baseline="0" dirty="0"/>
              <a:t> the vehicle enforcement officials </a:t>
            </a:r>
            <a:r>
              <a:rPr lang="en-US" dirty="0"/>
              <a:t>will be checking to ensure that the vehicle is properly marked with all required identification information.</a:t>
            </a:r>
          </a:p>
        </p:txBody>
      </p:sp>
      <p:sp>
        <p:nvSpPr>
          <p:cNvPr id="4" name="Slide Number Placeholder 3"/>
          <p:cNvSpPr>
            <a:spLocks noGrp="1"/>
          </p:cNvSpPr>
          <p:nvPr>
            <p:ph type="sldNum" sz="quarter" idx="10"/>
          </p:nvPr>
        </p:nvSpPr>
        <p:spPr/>
        <p:txBody>
          <a:bodyPr/>
          <a:lstStyle/>
          <a:p>
            <a:fld id="{07941FB7-0E8D-4544-BE98-3A67F340950C}" type="slidenum">
              <a:rPr lang="en-US" smtClean="0"/>
              <a:t>12</a:t>
            </a:fld>
            <a:endParaRPr lang="en-US"/>
          </a:p>
        </p:txBody>
      </p:sp>
    </p:spTree>
    <p:extLst>
      <p:ext uri="{BB962C8B-B14F-4D97-AF65-F5344CB8AC3E}">
        <p14:creationId xmlns:p14="http://schemas.microsoft.com/office/powerpoint/2010/main" val="3060354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Being prepared for an inspection by knowing the general process, and even when it’s likely to occur, should take away some of the nervousness and uncertainty when one does occur - especially if the driver is confident in his/her state of compliance with the rules and regulations.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understand that enforcement inspections are a routine part of operating commercial vehicles – you are not being picked on as a driver, and it is unlikely that the company you are driving for is being targeted (though this is possible for companies with history and patterns of violations).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Motorcoach inspections are not likely to occur with passengers on-board, though if it does, you should know how to address the situation with your passengers.  Also critical is knowing what to do after an inspection.  If there are no violations, there will be little to do beyond giving a copy of the inspection to the company, but more actions may be necessary if violations are discovered.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Drivers who understand and comply with safety regulations and take their job duties seriously should have minimal consequences from inspections.  For these drivers, violations should be few, and those discovered may be vehicle issues that a driver could not have reasonable known about.  However for drivers – and companies – who violate regulations intentionally or not, there are consequences for non-compliance.  In instances where patterns of non-compliance exits, a company’s right to operate could be affected, not to mention their image.  For drivers, history of failing to comply can certainly affect current and future employment as a commercial vehicle driver, since motor carriers can investigate driver violation history when considering new applicants.</a:t>
            </a:r>
          </a:p>
          <a:p>
            <a:endParaRPr lang="en-US" b="0"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13</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motorcoach driver, you can expect to undergo compliance inspections</a:t>
            </a:r>
            <a:r>
              <a:rPr lang="en-US" sz="1200" kern="1200" baseline="0" dirty="0">
                <a:solidFill>
                  <a:schemeClr val="tx1"/>
                </a:solidFill>
                <a:effectLst/>
                <a:latin typeface="+mn-lt"/>
                <a:ea typeface="+mn-ea"/>
                <a:cs typeface="+mn-cs"/>
              </a:rPr>
              <a:t> on occasion, so </a:t>
            </a:r>
            <a:r>
              <a:rPr lang="en-US" sz="1200" kern="1200" dirty="0">
                <a:solidFill>
                  <a:schemeClr val="tx1"/>
                </a:solidFill>
                <a:effectLst/>
                <a:latin typeface="+mn-lt"/>
                <a:ea typeface="+mn-ea"/>
                <a:cs typeface="+mn-cs"/>
              </a:rPr>
              <a:t>it’s therefore important for you to understand the process and also information on making them go as smooth as possible.  But before we get to the process, let’s</a:t>
            </a:r>
            <a:r>
              <a:rPr lang="en-US" sz="1200" kern="1200" baseline="0" dirty="0">
                <a:solidFill>
                  <a:schemeClr val="tx1"/>
                </a:solidFill>
                <a:effectLst/>
                <a:latin typeface="+mn-lt"/>
                <a:ea typeface="+mn-ea"/>
                <a:cs typeface="+mn-cs"/>
              </a:rPr>
              <a:t> go over some background information on protocols.</a:t>
            </a:r>
            <a:endParaRPr lang="en-US" sz="1200" kern="1200" dirty="0">
              <a:solidFill>
                <a:schemeClr val="tx1"/>
              </a:solidFill>
              <a:effectLst/>
              <a:latin typeface="+mn-lt"/>
              <a:ea typeface="+mn-ea"/>
              <a:cs typeface="+mn-cs"/>
            </a:endParaRPr>
          </a:p>
          <a:p>
            <a:endParaRPr lang="en-US" dirty="0"/>
          </a:p>
          <a:p>
            <a:r>
              <a:rPr lang="en-US" dirty="0"/>
              <a:t>The vast majority</a:t>
            </a:r>
            <a:r>
              <a:rPr lang="en-US" baseline="0" dirty="0"/>
              <a:t> of commercial vehicle inspections in North America occur under the guidance of t</a:t>
            </a:r>
            <a:r>
              <a:rPr lang="en-US" dirty="0"/>
              <a:t>he Commercial Vehicle Safety Alliance.</a:t>
            </a:r>
            <a:r>
              <a:rPr lang="en-US" baseline="0" dirty="0"/>
              <a:t>  CVSA</a:t>
            </a:r>
            <a:r>
              <a:rPr lang="en-US" dirty="0"/>
              <a:t> was established in the 1980s and today </a:t>
            </a:r>
            <a:r>
              <a:rPr lang="en-US" baseline="0" dirty="0"/>
              <a:t>is </a:t>
            </a:r>
            <a:r>
              <a:rPr lang="en-US" dirty="0"/>
              <a:t>comprised of local, state, provincial, territorial and federal motor carrier safety officials and industry representatives from the United States, Canada, and Mexico. </a:t>
            </a:r>
          </a:p>
          <a:p>
            <a:endParaRPr lang="en-US" dirty="0"/>
          </a:p>
          <a:p>
            <a:r>
              <a:rPr lang="en-US" dirty="0"/>
              <a:t>The alliance is</a:t>
            </a:r>
            <a:r>
              <a:rPr lang="en-US" baseline="0" dirty="0"/>
              <a:t> guided by several principles, the foremost of which is to e</a:t>
            </a:r>
            <a:r>
              <a:rPr lang="en-US" dirty="0"/>
              <a:t>nsure uniform and reciprocal application of North American inspection procedures and out-of-service criteria. CVSA</a:t>
            </a:r>
            <a:r>
              <a:rPr lang="en-US" baseline="0" dirty="0"/>
              <a:t> establishes the out-of-service criteria – these are regulatory and safety violations deemed so serious that a vehicle, driver, or both, are prohibited from further operation until a remedy is effected.  </a:t>
            </a:r>
          </a:p>
          <a:p>
            <a:endParaRPr lang="en-US" dirty="0"/>
          </a:p>
          <a:p>
            <a:r>
              <a:rPr lang="en-US" dirty="0"/>
              <a:t>Inspections done under CVSA’s program must be conducted by certified inspectors that have successfully completed a training program approved by the Alliance and met in-service inspection requirements. </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14</a:t>
            </a:fld>
            <a:endParaRPr lang="en-US"/>
          </a:p>
        </p:txBody>
      </p:sp>
    </p:spTree>
    <p:extLst>
      <p:ext uri="{BB962C8B-B14F-4D97-AF65-F5344CB8AC3E}">
        <p14:creationId xmlns:p14="http://schemas.microsoft.com/office/powerpoint/2010/main" val="4287350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seven “levels” of inspections,</a:t>
            </a:r>
            <a:r>
              <a:rPr lang="en-US" baseline="0" dirty="0"/>
              <a:t> denoted by numbers – officially by roman numerals.  Each inspection level represents a different type of inspection.  Levels I through III and Level V inspections are fairly standard and typical inspections that are completed on a daily basis throughout North America.</a:t>
            </a:r>
          </a:p>
          <a:p>
            <a:endParaRPr lang="en-US" baseline="0" dirty="0"/>
          </a:p>
          <a:p>
            <a:r>
              <a:rPr lang="en-US" baseline="0" dirty="0"/>
              <a:t>Level IV inspections are </a:t>
            </a:r>
            <a:r>
              <a:rPr lang="en-US" dirty="0"/>
              <a:t>inspections that fall outside of the regular inspections,</a:t>
            </a:r>
            <a:r>
              <a:rPr lang="en-US" baseline="0" dirty="0"/>
              <a:t> and are usually </a:t>
            </a:r>
            <a:r>
              <a:rPr lang="en-US" dirty="0"/>
              <a:t>in support of a certain target or information gathering.  For example, each year, Operation Airbrake is</a:t>
            </a:r>
            <a:r>
              <a:rPr lang="en-US" baseline="0" dirty="0"/>
              <a:t> conducted – a several day blitz across North America targeting air brake inspections.  During these inspections, typical inspection procedures may be altered to shorten inspections and maximize the amount of vehicles inspected.</a:t>
            </a:r>
          </a:p>
          <a:p>
            <a:endParaRPr lang="en-US" baseline="0" dirty="0"/>
          </a:p>
          <a:p>
            <a:r>
              <a:rPr lang="en-US" baseline="0" dirty="0"/>
              <a:t>Level VII inspections are somewhat similar to Level IV inspections. These are</a:t>
            </a:r>
            <a:r>
              <a:rPr lang="en-US" dirty="0"/>
              <a:t> jurisdictionally-mandated inspections that do not meet the requirements of any other level of inspection</a:t>
            </a:r>
            <a:r>
              <a:rPr lang="en-US" baseline="0" dirty="0"/>
              <a:t> and there is more flexibility in inspection personnel.</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Level VIII inspections are the newest type of inspection – a completely electronic inspection.  The North American Standard Electronic Inspection is an inspection conducted electronically or wirelessly while a vehicle is in motion without direct interaction with an enforcement officer. These inspections are still in development and are not yet common.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Level VI inspections pertain to radioactive hazardous material commodities that are not legal on motorcoaches, and thus you will hopefully never encounter on a motorcoach – transuranic waste (e.g., wastes having atomic numbers higher than uranium) and radioactive material!</a:t>
            </a:r>
          </a:p>
        </p:txBody>
      </p:sp>
      <p:sp>
        <p:nvSpPr>
          <p:cNvPr id="4" name="Slide Number Placeholder 3"/>
          <p:cNvSpPr>
            <a:spLocks noGrp="1"/>
          </p:cNvSpPr>
          <p:nvPr>
            <p:ph type="sldNum" sz="quarter" idx="10"/>
          </p:nvPr>
        </p:nvSpPr>
        <p:spPr/>
        <p:txBody>
          <a:bodyPr/>
          <a:lstStyle/>
          <a:p>
            <a:fld id="{07941FB7-0E8D-4544-BE98-3A67F340950C}" type="slidenum">
              <a:rPr lang="en-US" smtClean="0"/>
              <a:t>15</a:t>
            </a:fld>
            <a:endParaRPr lang="en-US"/>
          </a:p>
        </p:txBody>
      </p:sp>
    </p:spTree>
    <p:extLst>
      <p:ext uri="{BB962C8B-B14F-4D97-AF65-F5344CB8AC3E}">
        <p14:creationId xmlns:p14="http://schemas.microsoft.com/office/powerpoint/2010/main" val="188168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driver on a dispatched trip, the types of inspections you are most likely to experience are a Level I, II or III inspection.  Before we review these types of inspections in a little more detail, let’s look at when, and where, you might reasonably expect to be inspected.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Probably the most common situation when you will experience an inspection is upon arrival at a destination, such as an amusement park or sporting event.  Another possibility is curbside, for companies that provide line run services with only curbside stops.  Inspections at these locations can include driver and/or vehicle inspections.  Because these types of locations and layovers typically do not have passengers present at the time of inspection, they tend to include vehicle inspections more often (either a Level I or II).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Increasingly, states are requiring motorcoaches and passenger vehicles to stop at roadside weigh stations.   Inspections may only be conducted at a roadside facility, such as a weigh station, if there are no passengers on the motorcoach or an imminent safety concern is observed.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similar potential inspection locations are a highway rest area, terminal, border crossing maintenance facility, passenger pickup locations (curbside, shopping centers,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Roadside (other than weigh station) – An inspection may be conducted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-route when an imminent or obvious safety hazard is observed.  An example of imminent or obvious safety hazard would be a vehicle emitting excessive smoke from the engine compartment, smoke from any other part of the vehicle, and any condition that would indicate a potential or present danger from fire.  Also, any observed violation which would cause a CMV transporting passengers to be placed out-of-service under the North American Standard OOS Criteria will subject the vehicle to an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-route inspection. Other than an imminent or obvious safety hazard, the only reason you would generally be pulled over while traveling along the roadway is if you were violating a traffic rule.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always the possibility a violation could result in the driver or vehicle being placed out-of-service.  In such a case, you need to know the company policies for notifying them of the situation, so decisions can be made on how to proceed.</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16</a:t>
            </a:fld>
            <a:endParaRPr lang="en-US"/>
          </a:p>
        </p:txBody>
      </p:sp>
    </p:spTree>
    <p:extLst>
      <p:ext uri="{BB962C8B-B14F-4D97-AF65-F5344CB8AC3E}">
        <p14:creationId xmlns:p14="http://schemas.microsoft.com/office/powerpoint/2010/main" val="60572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Level I inspection is the granddaddy of them all - the most thorough, and the most time consuming.  We discussed in varying detail what enforcement inspectors will be looking at during driver and vehicle inspections; a Level I inspection is a combination of the two.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From the driver aspect, the inspection will include an examination of your driver license; medical examiner’s certification status; alcohol and drugs; driver’s records of duty status as require/hours of service; and seat belt.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 the vehicle side, they will inspect vehicle inspection report (as applicable); brake systems; exhaust systems; frames; fuel systems; lighting devices (headlamps, tail lamps, stop lamps, turn signals); steering mechanisms; suspensions; tires; wheels, rims and hubs; windshield wipers; emergency exits; electrical cables and systems in engine and battery compartments, and maybe even securement of cargo in luggage bays (as required).  </a:t>
            </a:r>
          </a:p>
        </p:txBody>
      </p:sp>
      <p:sp>
        <p:nvSpPr>
          <p:cNvPr id="4" name="Slide Number Placeholder 3"/>
          <p:cNvSpPr>
            <a:spLocks noGrp="1"/>
          </p:cNvSpPr>
          <p:nvPr>
            <p:ph type="sldNum" sz="quarter" idx="10"/>
          </p:nvPr>
        </p:nvSpPr>
        <p:spPr/>
        <p:txBody>
          <a:bodyPr/>
          <a:lstStyle/>
          <a:p>
            <a:fld id="{07941FB7-0E8D-4544-BE98-3A67F340950C}" type="slidenum">
              <a:rPr lang="en-US" smtClean="0"/>
              <a:t>17</a:t>
            </a:fld>
            <a:endParaRPr lang="en-US"/>
          </a:p>
        </p:txBody>
      </p:sp>
    </p:spTree>
    <p:extLst>
      <p:ext uri="{BB962C8B-B14F-4D97-AF65-F5344CB8AC3E}">
        <p14:creationId xmlns:p14="http://schemas.microsoft.com/office/powerpoint/2010/main" val="3154996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Level</a:t>
            </a:r>
            <a:r>
              <a:rPr lang="en-US" baseline="0" dirty="0"/>
              <a:t> II inspection is similar to a Level I inspection.  The largest difference is in the vehicle inspection portion– for a Level II, this </a:t>
            </a:r>
            <a:r>
              <a:rPr lang="en-US" dirty="0"/>
              <a:t>will include only those components or portions of systems that can be inspected without physically getting under the vehicle.</a:t>
            </a:r>
            <a:r>
              <a:rPr lang="en-US" baseline="0" dirty="0"/>
              <a:t>  There Is no change in the driver inspection portion from a Level I.</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18</a:t>
            </a:fld>
            <a:endParaRPr lang="en-US"/>
          </a:p>
        </p:txBody>
      </p:sp>
    </p:spTree>
    <p:extLst>
      <p:ext uri="{BB962C8B-B14F-4D97-AF65-F5344CB8AC3E}">
        <p14:creationId xmlns:p14="http://schemas.microsoft.com/office/powerpoint/2010/main" val="3154996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Level III inspection is focused solely on driver credentials, and is the quickest inspection type.  It will focus on driver-only concerns as illustrated here.</a:t>
            </a:r>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19</a:t>
            </a:fld>
            <a:endParaRPr lang="en-US"/>
          </a:p>
        </p:txBody>
      </p:sp>
    </p:spTree>
    <p:extLst>
      <p:ext uri="{BB962C8B-B14F-4D97-AF65-F5344CB8AC3E}">
        <p14:creationId xmlns:p14="http://schemas.microsoft.com/office/powerpoint/2010/main" val="315499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sz="1200" kern="1200" dirty="0">
                <a:solidFill>
                  <a:schemeClr val="tx1"/>
                </a:solidFill>
                <a:effectLst/>
                <a:latin typeface="+mn-lt"/>
                <a:ea typeface="+mn-ea"/>
                <a:cs typeface="+mn-cs"/>
              </a:rPr>
              <a:t>To encourage and promote compliance with enacted safety laws and regulations, regulators have established enforcement mechanisms to hold companies and drivers accountable for complying with the safety rules.  Enforcement comes from within various levels of government, including federal, state, and even local in some instances.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Drivers are most likely to experience state-level enforcement personnel.  Every state has a commercial vehicle enforcement agency whose responsibility is to check company and driver adherence to safety regulations.  Many times enforcement personnel are a special division of a larger safety agency, such as the State Police.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also Federal investigators/enforcement personnel – these are less likely to be seen by a driver as they focus more on company compliance and conduct varying levels of inspections at company operations.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which enforcement agency a driver encounters, the potential information, paperwork and vehicle components they will be inspecting will be the same since they will be assessing compliance with the safety regulations.  Knowing what they will be reviewing is important in understanding why keeping all of your licenses, certifications and paperwork up to date is critical.</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2</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to training provided inspectors and the uniform standards established by CVSA, you can expect similar procedures regardless of where you are selected for inspection.</a:t>
            </a:r>
            <a:r>
              <a:rPr lang="en-US" baseline="0" dirty="0"/>
              <a:t>  Obviously the procedures will vary depending upon the inspection Level and how many enforcement personnel are conducting the inspection.  For driver only inspections, there may only be one enforcement official; for inspections that include a check of the vehicle there may be multiple inspectors working as a team.  </a:t>
            </a:r>
          </a:p>
          <a:p>
            <a:endParaRPr lang="en-US" baseline="0" dirty="0"/>
          </a:p>
          <a:p>
            <a:r>
              <a:rPr lang="en-US" dirty="0"/>
              <a:t>The inspector will usually start by greeting you</a:t>
            </a:r>
            <a:r>
              <a:rPr lang="en-US" baseline="0" dirty="0"/>
              <a:t> and any passengers on-board.  He or she may ask strictly for driver-related documents or may also want to see company and vehicle related documents. Many coach companies keep insurance and other registration documents on the coach in a specific location - you should know where this is kept on your coach and should even verify its presence during your pre-trip inspection.  </a:t>
            </a:r>
          </a:p>
          <a:p>
            <a:endParaRPr lang="en-US" baseline="0" dirty="0"/>
          </a:p>
          <a:p>
            <a:r>
              <a:rPr lang="en-US" baseline="0" dirty="0"/>
              <a:t>The inspector will interview you about your trip and the company you work for. As indicated earlier, during this interview he or she will be probing your knowledge of the regulations and also assessing your ability to communicate sufficiently and complete paperwork as required.</a:t>
            </a:r>
          </a:p>
          <a:p>
            <a:endParaRPr lang="en-US" baseline="0" dirty="0"/>
          </a:p>
          <a:p>
            <a:r>
              <a:rPr lang="en-US" baseline="0" dirty="0"/>
              <a:t>Following the interview, the Inspector will review the documentation collected, including your license and logs.  He or she will verify your medical certification status, and may ask to see vehicle inspection reports if you are on a multi-day trip and therefore would be expected to have them on the vehicle.</a:t>
            </a:r>
          </a:p>
        </p:txBody>
      </p:sp>
      <p:sp>
        <p:nvSpPr>
          <p:cNvPr id="4" name="Slide Number Placeholder 3"/>
          <p:cNvSpPr>
            <a:spLocks noGrp="1"/>
          </p:cNvSpPr>
          <p:nvPr>
            <p:ph type="sldNum" sz="quarter" idx="10"/>
          </p:nvPr>
        </p:nvSpPr>
        <p:spPr/>
        <p:txBody>
          <a:bodyPr/>
          <a:lstStyle/>
          <a:p>
            <a:fld id="{07941FB7-0E8D-4544-BE98-3A67F340950C}" type="slidenum">
              <a:rPr lang="en-US" smtClean="0"/>
              <a:t>20</a:t>
            </a:fld>
            <a:endParaRPr lang="en-US"/>
          </a:p>
        </p:txBody>
      </p:sp>
    </p:spTree>
    <p:extLst>
      <p:ext uri="{BB962C8B-B14F-4D97-AF65-F5344CB8AC3E}">
        <p14:creationId xmlns:p14="http://schemas.microsoft.com/office/powerpoint/2010/main" val="415007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inspector has collected vehicle and company documents, they will review these to ensure that certain items are present. They will look to ensure that the vehicle has undergone a periodic inspection as required by the DOT, that it is properly registered, there is proof of insurance, and that is properly permitted for fuel tax purposes.  They may also verify that the proper identification markings are on the outside of the vehicle according to the documents reviewed and the answers you’ve provided.</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21</a:t>
            </a:fld>
            <a:endParaRPr lang="en-US"/>
          </a:p>
        </p:txBody>
      </p:sp>
    </p:spTree>
    <p:extLst>
      <p:ext uri="{BB962C8B-B14F-4D97-AF65-F5344CB8AC3E}">
        <p14:creationId xmlns:p14="http://schemas.microsoft.com/office/powerpoint/2010/main" val="4150072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a:t>
            </a:r>
            <a:r>
              <a:rPr lang="en-US" baseline="0" dirty="0"/>
              <a:t> is a Level I or II inspection, the inspector(s) will then check the vehicle.  Usually they will begin with a check of the interior that includes the passenger and driver compartments and will include verifying emergency egress availability and labeling. This will be followed by an inspection of the front of the motor coach, then the rear and the sides. During this process they will be checking all visible components including lighting, tires and wheels, windshield wipers, etc. </a:t>
            </a:r>
          </a:p>
          <a:p>
            <a:endParaRPr lang="en-US" baseline="0" dirty="0"/>
          </a:p>
          <a:p>
            <a:r>
              <a:rPr lang="en-US" baseline="0" dirty="0"/>
              <a:t>If they haven’t already during the interior inspection, they will check the air brake system and ensure that all features are working properly, including low air warnings and that the air brake system appears to be leak-free.  It’s also quite possible that they may check in the luggage space for proper securement of any necessary materials and ensure that no prohibited cargo is being stored.</a:t>
            </a:r>
          </a:p>
          <a:p>
            <a:endParaRPr lang="en-US" baseline="0" dirty="0"/>
          </a:p>
          <a:p>
            <a:r>
              <a:rPr lang="en-US" baseline="0" dirty="0"/>
              <a:t>If the vehicle inspection being conducted is only a walk around inspection, the inspector will likely stop at this point.  In reality, walk around inspections tend to vary in thoroughness, and it’s quite possible that they won’t even check all of the items described.</a:t>
            </a:r>
          </a:p>
        </p:txBody>
      </p:sp>
      <p:sp>
        <p:nvSpPr>
          <p:cNvPr id="4" name="Slide Number Placeholder 3"/>
          <p:cNvSpPr>
            <a:spLocks noGrp="1"/>
          </p:cNvSpPr>
          <p:nvPr>
            <p:ph type="sldNum" sz="quarter" idx="10"/>
          </p:nvPr>
        </p:nvSpPr>
        <p:spPr/>
        <p:txBody>
          <a:bodyPr/>
          <a:lstStyle/>
          <a:p>
            <a:fld id="{07941FB7-0E8D-4544-BE98-3A67F340950C}" type="slidenum">
              <a:rPr lang="en-US" smtClean="0"/>
              <a:t>22</a:t>
            </a:fld>
            <a:endParaRPr lang="en-US"/>
          </a:p>
        </p:txBody>
      </p:sp>
    </p:spTree>
    <p:extLst>
      <p:ext uri="{BB962C8B-B14F-4D97-AF65-F5344CB8AC3E}">
        <p14:creationId xmlns:p14="http://schemas.microsoft.com/office/powerpoint/2010/main" val="4150072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Level I inspection, an undercarriage inspection will follow the exterior inspection.</a:t>
            </a:r>
            <a:r>
              <a:rPr lang="en-US" baseline="0" dirty="0"/>
              <a:t>  In almost all cases, this will require maneuvering the coach onto wheel ramps so that the inspectors can more easily maneuver around underneath the vehicle – without them, Level I inspection just aren’t feasible outside of a maintenance facility with lifts or service pits.  While inspecting the undercarriage, they will look for issues with various components such as suspension, steering, airbrake system, and also inspect the axles and frame.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23</a:t>
            </a:fld>
            <a:endParaRPr lang="en-US"/>
          </a:p>
        </p:txBody>
      </p:sp>
    </p:spTree>
    <p:extLst>
      <p:ext uri="{BB962C8B-B14F-4D97-AF65-F5344CB8AC3E}">
        <p14:creationId xmlns:p14="http://schemas.microsoft.com/office/powerpoint/2010/main" val="4150072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There’s no doubt you will come across a variety of demeanors when it comes to the inspectors themselves.  Just like with passengers and tour leaders, some will be easier to get along with than others.  Some inspectors will be friendlier, while others may project the image of total business. One thing is for certain however – your response to, and interaction with, any inspector will dictate the tone of the continued interaction.  </a:t>
            </a:r>
          </a:p>
          <a:p>
            <a:pPr lvl="0"/>
            <a:endParaRPr lang="en-US" dirty="0"/>
          </a:p>
          <a:p>
            <a:pPr lvl="0"/>
            <a:r>
              <a:rPr lang="en-US" sz="1200" kern="1200" dirty="0">
                <a:solidFill>
                  <a:schemeClr val="tx1"/>
                </a:solidFill>
                <a:effectLst/>
                <a:latin typeface="+mn-lt"/>
                <a:ea typeface="+mn-ea"/>
                <a:cs typeface="+mn-cs"/>
              </a:rPr>
              <a:t>When you are approached by a commercial vehicle enforcement officer, remember to conduct yourself in a courteous and professional manner. An agreeable and cooperative demeanor tells the officer that you have nothing to hide and they may then choose to perform only a cursory inspection or even decide to defer your inspection for another, “more deserving” candidate.</a:t>
            </a:r>
            <a:r>
              <a:rPr lang="en-US" dirty="0">
                <a:effectLst/>
              </a:rPr>
              <a:t> Remember that enforcement officers have a lot of historical inspection data at their fingertips with regard to carriers.  In fact, past performance of the</a:t>
            </a:r>
            <a:r>
              <a:rPr lang="en-US" baseline="0" dirty="0">
                <a:effectLst/>
              </a:rPr>
              <a:t> company you drive for </a:t>
            </a:r>
            <a:r>
              <a:rPr lang="en-US" dirty="0">
                <a:effectLst/>
              </a:rPr>
              <a:t>can also positively or negatively influence the demeanor of the inspector from the get-go.</a:t>
            </a:r>
            <a:r>
              <a:rPr lang="en-US" baseline="0" dirty="0">
                <a:effectLst/>
              </a:rPr>
              <a:t>  </a:t>
            </a:r>
            <a:r>
              <a:rPr lang="en-US" dirty="0">
                <a:effectLst/>
              </a:rPr>
              <a:t>But, no matter what, if a driver is uncooperative, appears nervous, unknowledgeable or evasive, the inspectors</a:t>
            </a:r>
            <a:r>
              <a:rPr lang="en-US" baseline="0" dirty="0">
                <a:effectLst/>
              </a:rPr>
              <a:t> will dig in and the intensity will rise. The fact is that most inspectors are true professionals that understand and respect the job that professional drivers do more than most.</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24</a:t>
            </a:fld>
            <a:endParaRPr lang="en-US"/>
          </a:p>
        </p:txBody>
      </p:sp>
    </p:spTree>
    <p:extLst>
      <p:ext uri="{BB962C8B-B14F-4D97-AF65-F5344CB8AC3E}">
        <p14:creationId xmlns:p14="http://schemas.microsoft.com/office/powerpoint/2010/main" val="2869808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most cases, the driver will be presented with official inspection results via an inspection report.  However, some cursory driver-only inspections may not be recorded on an inspection report. If you receive an inspection report that includes violations, you will be instructed by the officer to have a company official sign and return a copy to their state office. Violations that are not deemed safety critical must be remedied and the company must verify these have been addressed within 15 days of the report, so it’s critical you get the report to your company.</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If the vehicle has been thoroughly inspected during a level one inspection and there were no defects found in critical safety areas, the officer should issue a CVSA decal, which he/she will place on the vehicle. This decal denotes that the vehicle has successfully passed a CVSA-level inspection.  After receiving a CVSA decal, a vehicle is unlikely to be inspected by another enforcement official for at least the next 90 days. CVSA decals vary in color to identify the quarter in which they were issued and universally-recognized modifications to the decal signify the month during the quarter that the inspection occurred.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In all cases, you will also want to notify your company of any inspection and the results as soon as possible following the inspection.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25</a:t>
            </a:fld>
            <a:endParaRPr lang="en-US"/>
          </a:p>
        </p:txBody>
      </p:sp>
    </p:spTree>
    <p:extLst>
      <p:ext uri="{BB962C8B-B14F-4D97-AF65-F5344CB8AC3E}">
        <p14:creationId xmlns:p14="http://schemas.microsoft.com/office/powerpoint/2010/main" val="1634060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defects and violations will be written up on an inspection report. The majority of possible defects or regulatory violations do not call for immediate enforcement activity.  However, serious driver or vehicle defects discovered that are deemed critical to safe operation of the commercial vehicle will result in immediate enforcement action and probable “out-of-service” status. If any on-the-spot enforcement action is necessary, the inspectors will take it and notify you of any options.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placed out-of-service due to regulatory violations, the inspector will let you know what must be done before you can re-enter service.  In most cases, this will be the result of an hours of service violation and the remedy is generally a consecutive eight hour off-duty period to restart your 10- and 15-hour rule.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vehicle is placed out-of-service, the defect(s) responsible for the out-of-service status must be fixed before the vehicle can continue.  </a:t>
            </a:r>
            <a:r>
              <a:rPr lang="en-US" sz="1200" b="1" kern="1200" dirty="0">
                <a:solidFill>
                  <a:schemeClr val="tx1"/>
                </a:solidFill>
                <a:effectLst/>
                <a:latin typeface="+mn-lt"/>
                <a:ea typeface="+mn-ea"/>
                <a:cs typeface="+mn-cs"/>
              </a:rPr>
              <a:t>Never violate an out-of-service order</a:t>
            </a:r>
            <a:r>
              <a:rPr lang="en-US" sz="1200" kern="1200" dirty="0">
                <a:solidFill>
                  <a:schemeClr val="tx1"/>
                </a:solidFill>
                <a:effectLst/>
                <a:latin typeface="+mn-lt"/>
                <a:ea typeface="+mn-ea"/>
                <a:cs typeface="+mn-cs"/>
              </a:rPr>
              <a:t>.  Violation of out-of-service orders can result in disqualification of your commercial driver license, as well as substantial fines to you and your company.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26</a:t>
            </a:fld>
            <a:endParaRPr lang="en-US"/>
          </a:p>
        </p:txBody>
      </p:sp>
    </p:spTree>
    <p:extLst>
      <p:ext uri="{BB962C8B-B14F-4D97-AF65-F5344CB8AC3E}">
        <p14:creationId xmlns:p14="http://schemas.microsoft.com/office/powerpoint/2010/main" val="4174810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As it pertains to the inspection process, your responsibilities as a driver will vary depending upon the inspection level.  First and foremost, properly conducting one of your other job responsibilities – a thorough pre-trip inspection of the vehicle – will go along way in</a:t>
            </a:r>
            <a:r>
              <a:rPr lang="en-US" baseline="0" dirty="0"/>
              <a:t> limiting potential issues during an inspection.  Identifying and addressing visible vehicle defects, verifying repair of previous driver vehicle inspection report write-ups, and ensuring that you have all necessary paperwork before you leave on a trip helps limit issues during an enforcement inspection.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the event that you have passengers on board, and the enforcement officials have not addressed the passengers, you should inform the passengers with regard to what is taking place.  Generally, letting them know that you and/or the vehicle has been selected for a random safety inspection is a good way to communicate what will occur.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You should answer any of the inspector’s questions as they interview you and provide them with requested documents if available.  During the inspection process itself, the enforcement officials will ask for your assistance in operating certain vehicle systems as they inspect them, and may ask you to maneuver the vehicle on and off of inspection ramps.  You should comply with these requests.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Finally, you should know that commercial vehicle safety inspectors conduct these safety inspections daily.  They often are able to tell if a driver is not being truthful and have experience in uncovering dishonesty.  You will gain respect by being truthful and invite increased scrutiny for being dishonest or pretending to know something you don’t.</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27</a:t>
            </a:fld>
            <a:endParaRPr lang="en-US"/>
          </a:p>
        </p:txBody>
      </p:sp>
    </p:spTree>
    <p:extLst>
      <p:ext uri="{BB962C8B-B14F-4D97-AF65-F5344CB8AC3E}">
        <p14:creationId xmlns:p14="http://schemas.microsoft.com/office/powerpoint/2010/main" val="2144712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discussed the seriousness of out-of-service violations and the consequences that can be incurred from conviction of a citation for violating an out-of-service order.  However, this does not mean that non-out-of-service violations do not have any real consequences.  Inspection violation databases are maintained on both companies and drivers.  In fact, these databases maintained on companies help identify problem companies that enforcement targets due to previous history/results.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drivers, the (current) consequence is in potential employment opportunities.  Commercial vehicle operators are permitted to query these inspection databases for driver applicant violations and crashes they were involved in.  Since previous performance is generally a good indicator of future performance, many employers are weary of hiring applicant drivers who have had previous violations attributed to them and their vehicle.  FMCSA also has the ability to take direct enforcement action against drivers and has even restricted authorization to operate commercial vehicles by declaring a driver an imminent hazard based on repeat violations of serious safety regulations.  Keep in mind that, because of the cargo, passenger operations are more likely to bring about such an action against a driver than are freight operations.</a:t>
            </a: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28</a:t>
            </a:fld>
            <a:endParaRPr lang="en-US"/>
          </a:p>
        </p:txBody>
      </p:sp>
    </p:spTree>
    <p:extLst>
      <p:ext uri="{BB962C8B-B14F-4D97-AF65-F5344CB8AC3E}">
        <p14:creationId xmlns:p14="http://schemas.microsoft.com/office/powerpoint/2010/main" val="219705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Unfortunately, collisions and incidents are a part of operating commercial vehicles – even for the most careful drivers.  While we’ve covered collisions previously, this will serve as a review of what information you are expected to gather/document for your company.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understand that interacting with responding police personnel following an incident is slightly different than interacting with enforcement personnel, as we've been discussing.  Knowing what to discuss with whom is important for you and your company.  Being cooperative is important, and so is differentiating what you </a:t>
            </a:r>
            <a:r>
              <a:rPr lang="en-US" sz="1200" i="1" kern="1200" dirty="0">
                <a:solidFill>
                  <a:schemeClr val="tx1"/>
                </a:solidFill>
                <a:effectLst/>
                <a:latin typeface="+mn-lt"/>
                <a:ea typeface="+mn-ea"/>
                <a:cs typeface="+mn-cs"/>
              </a:rPr>
              <a:t>know</a:t>
            </a:r>
            <a:r>
              <a:rPr lang="en-US" sz="1200" kern="1200" dirty="0">
                <a:solidFill>
                  <a:schemeClr val="tx1"/>
                </a:solidFill>
                <a:effectLst/>
                <a:latin typeface="+mn-lt"/>
                <a:ea typeface="+mn-ea"/>
                <a:cs typeface="+mn-cs"/>
              </a:rPr>
              <a:t> happened from what you </a:t>
            </a:r>
            <a:r>
              <a:rPr lang="en-US" sz="1200" i="1" kern="1200" dirty="0">
                <a:solidFill>
                  <a:schemeClr val="tx1"/>
                </a:solidFill>
                <a:effectLst/>
                <a:latin typeface="+mn-lt"/>
                <a:ea typeface="+mn-ea"/>
                <a:cs typeface="+mn-cs"/>
              </a:rPr>
              <a:t>think </a:t>
            </a:r>
            <a:r>
              <a:rPr lang="en-US" sz="1200" kern="1200" dirty="0">
                <a:solidFill>
                  <a:schemeClr val="tx1"/>
                </a:solidFill>
                <a:effectLst/>
                <a:latin typeface="+mn-lt"/>
                <a:ea typeface="+mn-ea"/>
                <a:cs typeface="+mn-cs"/>
              </a:rPr>
              <a:t>happened</a:t>
            </a:r>
            <a:r>
              <a:rPr lang="en-US" dirty="0">
                <a:effectLst/>
              </a:rPr>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29</a:t>
            </a:fld>
            <a:endParaRPr lang="en-US"/>
          </a:p>
        </p:txBody>
      </p:sp>
    </p:spTree>
    <p:extLst>
      <p:ext uri="{BB962C8B-B14F-4D97-AF65-F5344CB8AC3E}">
        <p14:creationId xmlns:p14="http://schemas.microsoft.com/office/powerpoint/2010/main" val="66199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Federal</a:t>
            </a:r>
            <a:r>
              <a:rPr lang="en-US" sz="1200" kern="1200" baseline="0" dirty="0">
                <a:solidFill>
                  <a:schemeClr val="tx1"/>
                </a:solidFill>
                <a:effectLst/>
                <a:latin typeface="+mn-lt"/>
                <a:ea typeface="+mn-ea"/>
                <a:cs typeface="+mn-cs"/>
              </a:rPr>
              <a:t> and/or state commercial carrier safety regulations have been developed to ensure certain standards are met with regard to operation of commercial vehicles on public roadways.  Of course, having rules without anyone checking that they are being followed would likely result in a wide range of states of compliance from those who the rules apply to.  To prevent this, state and federal enforcement personnel routinely check companies, drivers, and vehicles for compliance with safety regulations.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These enforcement personnel go to work every day to find unsafe companies, drivers and vehicles.  The majority of commercial vehicle enforcement efforts go toward truck operations – simply because the truck population greatly outnumbers the number of motorcoaches on the road.  However, this doesn’t mean that passenger transportation operations get off easy.  The nature of passenger operations and potential for catastrophic crashes demands enforcement attention.   In fact, the FMCSA has a special division dedicated to passenger carriers and some states also have teams of inspection personnel dedicated to passenger transportation operations.  Depending on the state, enforcement personnel may be a part of the State’s Department of Transportation, Department of Public Safety, or Public Utilities Commission.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3</a:t>
            </a:fld>
            <a:endParaRPr lang="en-US"/>
          </a:p>
        </p:txBody>
      </p:sp>
    </p:spTree>
    <p:extLst>
      <p:ext uri="{BB962C8B-B14F-4D97-AF65-F5344CB8AC3E}">
        <p14:creationId xmlns:p14="http://schemas.microsoft.com/office/powerpoint/2010/main" val="1284541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Besides inspections, your next most likely occasion to interact with enforcement personnel is probably following a collision incident.  Collision incidents very so greatly in type and severity, as do responses by police and enforcement agencies, that there is no way to layout</a:t>
            </a:r>
            <a:r>
              <a:rPr lang="en-US" sz="1200" kern="1200" baseline="0" dirty="0">
                <a:solidFill>
                  <a:schemeClr val="tx1"/>
                </a:solidFill>
                <a:effectLst/>
                <a:latin typeface="+mn-lt"/>
                <a:ea typeface="+mn-ea"/>
                <a:cs typeface="+mn-cs"/>
              </a:rPr>
              <a:t> any typical scenario.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Until now we’ve talked strictly enforcement personnel – those charged principally with enforcing commercial vehicle regulations and promoting safe commercial vehicle operations.  While these type of enforcement personnel may respond to a very serious crash, they are not likely to respond to a more common, less serious incident.  Nonetheless, the non-enforcement responders will be engaging you, in an attempt to determine the facts of the crash.  How you interact with them, especially in a difficult situation, can be very important down the road depending upon any fallout from a collision.  Their ultimate reporting and interpretation of facts and evidence can influence litigation against you and your company.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company and its insurance carrier may have a kit of materials and forms to be used in case of a crash – usually these are located on the bus, though sometimes they can be issued individually to drivers.  You should read these materials and know what this kit contains before you are involved in a crash.  Remember</a:t>
            </a:r>
            <a:r>
              <a:rPr lang="en-US" sz="1200" kern="1200" baseline="0" dirty="0">
                <a:solidFill>
                  <a:schemeClr val="tx1"/>
                </a:solidFill>
                <a:effectLst/>
                <a:latin typeface="+mn-lt"/>
                <a:ea typeface="+mn-ea"/>
                <a:cs typeface="+mn-cs"/>
              </a:rPr>
              <a:t> that these kits often contain a set of specific guidelines to follow that can be a valuable refresher in a stressful situation such as a collision.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30</a:t>
            </a:fld>
            <a:endParaRPr lang="en-US"/>
          </a:p>
        </p:txBody>
      </p:sp>
    </p:spTree>
    <p:extLst>
      <p:ext uri="{BB962C8B-B14F-4D97-AF65-F5344CB8AC3E}">
        <p14:creationId xmlns:p14="http://schemas.microsoft.com/office/powerpoint/2010/main" val="2417414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review the basic responsibilities of a driver in the event of a collision.  First, you should try to ensure continued safety of passengers and other motorists.  Secure the coach with the parking brake. If your coach is on or near the roadway, you will need to put out the reflective triangles to warn oncoming traffic of the incident and any dangers while protecting any passengers from additional collision events.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should render all reasonable assistance to any injured persons.  Keep injured persons warm and comfortable.  At the same time, be aware of your own first-aid abilities and limitations so that you do not do more harm than good.  You can always check to see if any of your able and willing passengers are trained in first aid and</a:t>
            </a:r>
            <a:r>
              <a:rPr lang="en-US" sz="1200" kern="1200" baseline="0" dirty="0">
                <a:solidFill>
                  <a:schemeClr val="tx1"/>
                </a:solidFill>
                <a:effectLst/>
                <a:latin typeface="+mn-lt"/>
                <a:ea typeface="+mn-ea"/>
                <a:cs typeface="+mn-cs"/>
              </a:rPr>
              <a:t> can assist until responders arrive</a:t>
            </a:r>
            <a:r>
              <a:rPr lang="en-US" sz="1200" kern="1200" dirty="0">
                <a:solidFill>
                  <a:schemeClr val="tx1"/>
                </a:solidFill>
                <a:effectLst/>
                <a:latin typeface="+mn-lt"/>
                <a:ea typeface="+mn-ea"/>
                <a:cs typeface="+mn-cs"/>
              </a:rPr>
              <a:t>.  You should not move injured persons at the scene if moving them is likely to cause further injury.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Beyond these basic responsibilities, there is additional information to be collected such as passenger contact information, seating positions, witnesses, etc.  Refer to company guidance.</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31</a:t>
            </a:fld>
            <a:endParaRPr lang="en-US"/>
          </a:p>
        </p:txBody>
      </p:sp>
    </p:spTree>
    <p:extLst>
      <p:ext uri="{BB962C8B-B14F-4D97-AF65-F5344CB8AC3E}">
        <p14:creationId xmlns:p14="http://schemas.microsoft.com/office/powerpoint/2010/main" val="1184347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Remember that what you say can affect your personal liability and your company's liability and its reputation in the media.  You should cooperate with the police, but you should not discuss the causes of the crash with anyone except company representatives.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aware that you may be asked by several officers of your account of the crash.  You will be asked similar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questions in the days following by numerous other interested personnel.  The principle to remember is only to provide facts that you know -  not what you think happened, not what you heard happened, or anything else beyond what you know to be true.</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Keep interactions with authorities simple and to the point. The more you talk, the more likely you are to introduce opinions and guesses as to what occurred.</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Finally, do not discuss the events of the crash with anyone except police personnel and company representatives.</a:t>
            </a:r>
            <a:endParaRPr lang="en-US" dirty="0"/>
          </a:p>
          <a:p>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32</a:t>
            </a:fld>
            <a:endParaRPr lang="en-US"/>
          </a:p>
        </p:txBody>
      </p:sp>
    </p:spTree>
    <p:extLst>
      <p:ext uri="{BB962C8B-B14F-4D97-AF65-F5344CB8AC3E}">
        <p14:creationId xmlns:p14="http://schemas.microsoft.com/office/powerpoint/2010/main" val="420156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 honest and realistic in any answers that you provide.  Remember that any answers you provide are likely to be verified with additional information and investigation.  For example, your speed may be recorded on vehicle</a:t>
            </a:r>
            <a:r>
              <a:rPr lang="en-US" sz="1200" kern="1200" baseline="0" dirty="0">
                <a:solidFill>
                  <a:schemeClr val="tx1"/>
                </a:solidFill>
                <a:effectLst/>
                <a:latin typeface="+mn-lt"/>
                <a:ea typeface="+mn-ea"/>
                <a:cs typeface="+mn-cs"/>
              </a:rPr>
              <a:t> systems that re retrievable or may be determined through analysis.  If you cannot provide precise or reasonably reliable answers, remember that it’s okay to say, “I’m not sure” and “I don’t recall.”  These answers may be appropriate when asked about your speed, whether or not you braked prior to any collision, etc. They would likely not be appropriate for questions such as the lane you were traveling in.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Point out any known witnesses to enforcement personnel.  The information they provide will be vetted, like your information provided, in varying detail depending upon the outcomes of the collision incident.</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7941FB7-0E8D-4544-BE98-3A67F340950C}" type="slidenum">
              <a:rPr lang="en-US" smtClean="0"/>
              <a:t>33</a:t>
            </a:fld>
            <a:endParaRPr lang="en-US"/>
          </a:p>
        </p:txBody>
      </p:sp>
    </p:spTree>
    <p:extLst>
      <p:ext uri="{BB962C8B-B14F-4D97-AF65-F5344CB8AC3E}">
        <p14:creationId xmlns:p14="http://schemas.microsoft.com/office/powerpoint/2010/main" val="420156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event of a serious collision, commercial vehicle enforcement personnel may be on scene to investigate regulatory aspects of the collision.  As with other investigators, you should respond to their requests.  Requests will likely include trip documentation, such as logs and vehicle inspection reports, as well as vehicle and company documentation, such as annual/periodic DOT inspections and insurance information.  They may also ask for assistance in conducting a post-crash inspection of your vehicle.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may interview you (much like a regular inspection) and will then compare your responses to trip documents they review.  So, the same rules apply – keep answers honest, simple, and let them know if you’re not sure. You should keep track of what you provide investigators – especially required documentation such as driver logs.  It is necessary to track where any required, paper-based documents went to protect your and your company’s interests.  For example, after collisions, allegations are often made that required documents were not present, though they may have been collected by investigators at the scene, but not preserved.</a:t>
            </a:r>
          </a:p>
          <a:p>
            <a:endParaRPr lang="en-US" baseline="0" dirty="0"/>
          </a:p>
        </p:txBody>
      </p:sp>
      <p:sp>
        <p:nvSpPr>
          <p:cNvPr id="4" name="Slide Number Placeholder 3"/>
          <p:cNvSpPr>
            <a:spLocks noGrp="1"/>
          </p:cNvSpPr>
          <p:nvPr>
            <p:ph type="sldNum" sz="quarter" idx="10"/>
          </p:nvPr>
        </p:nvSpPr>
        <p:spPr/>
        <p:txBody>
          <a:bodyPr/>
          <a:lstStyle/>
          <a:p>
            <a:fld id="{07941FB7-0E8D-4544-BE98-3A67F340950C}" type="slidenum">
              <a:rPr lang="en-US" smtClean="0"/>
              <a:t>34</a:t>
            </a:fld>
            <a:endParaRPr lang="en-US"/>
          </a:p>
        </p:txBody>
      </p:sp>
    </p:spTree>
    <p:extLst>
      <p:ext uri="{BB962C8B-B14F-4D97-AF65-F5344CB8AC3E}">
        <p14:creationId xmlns:p14="http://schemas.microsoft.com/office/powerpoint/2010/main" val="198426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Commercial vehicle passenger operations are generally inspected in one of two ways – on-site at companies or during on-the-road operations.  During on-site compliance investigations and reviews, enforcement personnel visit a company in person and review records maintained to verify compliance.  This type of inspection process occurs at differing intervals based on a variety of factors.  More often, compliance with certain driver and vehicle-based regulations is investigated during an actual trip.  As a motorcoach driver, you can expect to undergo inspections of this type.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an over-the-road inspection, enforcement personnel may check the driver, the vehicle, or both for compliance with safety regulations.  For passenger transportation operations, these inspections will typically occur at a destination point, or at curbside for line-haul operations with curbside only passenger service.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Fixing America’s Surface Transportation (FAST) Act of 2015 removed authority to perform any inspections at weigh stations with passengers on board.  However, at other locations, and at weigh stations when there are no passengers on board, the inspector may do any inspection, including a level I or II inspection.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Personnel may stop a motorcoach with passengers at any time and location if a driver is observed violating driving laws or if they observe a serious defect with the vehicle that is likely to cause a crash.</a:t>
            </a:r>
          </a:p>
        </p:txBody>
      </p:sp>
      <p:sp>
        <p:nvSpPr>
          <p:cNvPr id="4" name="Slide Number Placeholder 3"/>
          <p:cNvSpPr>
            <a:spLocks noGrp="1"/>
          </p:cNvSpPr>
          <p:nvPr>
            <p:ph type="sldNum" sz="quarter" idx="10"/>
          </p:nvPr>
        </p:nvSpPr>
        <p:spPr/>
        <p:txBody>
          <a:bodyPr/>
          <a:lstStyle/>
          <a:p>
            <a:fld id="{07941FB7-0E8D-4544-BE98-3A67F340950C}" type="slidenum">
              <a:rPr lang="en-US" smtClean="0"/>
              <a:t>4</a:t>
            </a:fld>
            <a:endParaRPr lang="en-US"/>
          </a:p>
        </p:txBody>
      </p:sp>
    </p:spTree>
    <p:extLst>
      <p:ext uri="{BB962C8B-B14F-4D97-AF65-F5344CB8AC3E}">
        <p14:creationId xmlns:p14="http://schemas.microsoft.com/office/powerpoint/2010/main" val="1284541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Between the three types of inspections (driver, vehicle, or a combination), </a:t>
            </a:r>
            <a:r>
              <a:rPr lang="en-US" sz="1200" kern="1200" dirty="0" err="1">
                <a:solidFill>
                  <a:schemeClr val="tx1"/>
                </a:solidFill>
                <a:effectLst/>
                <a:latin typeface="+mn-lt"/>
                <a:ea typeface="+mn-ea"/>
                <a:cs typeface="+mn-cs"/>
              </a:rPr>
              <a:t>motorcoach</a:t>
            </a:r>
            <a:r>
              <a:rPr lang="en-US" sz="1200" kern="1200" dirty="0">
                <a:solidFill>
                  <a:schemeClr val="tx1"/>
                </a:solidFill>
                <a:effectLst/>
                <a:latin typeface="+mn-lt"/>
                <a:ea typeface="+mn-ea"/>
                <a:cs typeface="+mn-cs"/>
              </a:rPr>
              <a:t> drivers historically were most frequently subject to a level III, driver-only inspection.  (The types of inspections are defined below.)  Driver inspections can be done relatively quickly, with minimal interruption to trip schedules.  During this inspection, the enforcement officer will review compliance with driver-based regulations such as proper licensing for the vehicle being operated, medical certification status, hours of service paperwork, and the driver’s understanding of the regulations.</a:t>
            </a:r>
          </a:p>
        </p:txBody>
      </p:sp>
      <p:sp>
        <p:nvSpPr>
          <p:cNvPr id="4" name="Slide Number Placeholder 3"/>
          <p:cNvSpPr>
            <a:spLocks noGrp="1"/>
          </p:cNvSpPr>
          <p:nvPr>
            <p:ph type="sldNum" sz="quarter" idx="10"/>
          </p:nvPr>
        </p:nvSpPr>
        <p:spPr/>
        <p:txBody>
          <a:bodyPr/>
          <a:lstStyle/>
          <a:p>
            <a:fld id="{07941FB7-0E8D-4544-BE98-3A67F340950C}" type="slidenum">
              <a:rPr lang="en-US" smtClean="0"/>
              <a:t>5</a:t>
            </a:fld>
            <a:endParaRPr lang="en-US"/>
          </a:p>
        </p:txBody>
      </p:sp>
    </p:spTree>
    <p:extLst>
      <p:ext uri="{BB962C8B-B14F-4D97-AF65-F5344CB8AC3E}">
        <p14:creationId xmlns:p14="http://schemas.microsoft.com/office/powerpoint/2010/main" val="95581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 to the license check, the enforcement official will be looking for the following:</a:t>
            </a:r>
          </a:p>
          <a:p>
            <a:endParaRPr lang="en-US" dirty="0"/>
          </a:p>
          <a:p>
            <a:pPr marL="171450" indent="-171450">
              <a:buFont typeface="Arial"/>
              <a:buChar char="•"/>
            </a:pPr>
            <a:r>
              <a:rPr lang="en-US" dirty="0"/>
              <a:t>Presence of a state-issued commercial driver license.</a:t>
            </a:r>
          </a:p>
          <a:p>
            <a:pPr marL="171450" indent="-171450">
              <a:buFont typeface="Arial"/>
              <a:buChar char="•"/>
            </a:pPr>
            <a:r>
              <a:rPr lang="en-US" dirty="0"/>
              <a:t>That the license is the proper class of commercial</a:t>
            </a:r>
            <a:r>
              <a:rPr lang="en-US" baseline="0" dirty="0"/>
              <a:t> driver license </a:t>
            </a:r>
            <a:r>
              <a:rPr lang="en-US" dirty="0"/>
              <a:t>for the vehicle being operated. They will also be looking to ensure that the passenger endorsement is present when necessary.</a:t>
            </a:r>
            <a:endParaRPr lang="en-US" baseline="0" dirty="0"/>
          </a:p>
          <a:p>
            <a:pPr marL="171450" indent="-171450">
              <a:buFont typeface="Arial"/>
              <a:buChar char="•"/>
            </a:pPr>
            <a:r>
              <a:rPr lang="en-US" baseline="0" dirty="0"/>
              <a:t>That the license is currently valid, and not suspended or revoked - regardless of the expiration date listed on the license itself.</a:t>
            </a:r>
          </a:p>
          <a:p>
            <a:pPr marL="171450" indent="-171450">
              <a:buFont typeface="Arial"/>
              <a:buChar char="•"/>
            </a:pPr>
            <a:r>
              <a:rPr lang="en-US" dirty="0"/>
              <a:t>That the driver is meeting any restrictions listed on the license such as wearing eyeglasses and that there is no airbrake restriction (</a:t>
            </a:r>
            <a:r>
              <a:rPr lang="en-US" baseline="0" dirty="0"/>
              <a:t>assuming of course the vehicle being operated has airbrakes).</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6</a:t>
            </a:fld>
            <a:endParaRPr lang="en-US"/>
          </a:p>
        </p:txBody>
      </p:sp>
    </p:spTree>
    <p:extLst>
      <p:ext uri="{BB962C8B-B14F-4D97-AF65-F5344CB8AC3E}">
        <p14:creationId xmlns:p14="http://schemas.microsoft.com/office/powerpoint/2010/main" val="38690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to physical qualification, inspectors will ensure that a driver has a currently valid medical certification and is not operating outside of any restrictions, such as intrastate only certification.  The medical certification must have been performed by a medical professional registered on the National Registry of Certified Medical Examiners (NRCME).  The enforcement official will be checking the driver’s motor vehicle record through the state that issued the</a:t>
            </a:r>
            <a:r>
              <a:rPr lang="en-US" baseline="0" dirty="0"/>
              <a:t> </a:t>
            </a:r>
            <a:r>
              <a:rPr lang="en-US" dirty="0"/>
              <a:t>CDL.  If the medical certification is not listed on the drivers motor vehicle record, the officer may assume there is not a valid medical certification.</a:t>
            </a:r>
          </a:p>
          <a:p>
            <a:endParaRPr lang="en-US" dirty="0"/>
          </a:p>
          <a:p>
            <a:r>
              <a:rPr lang="en-US" dirty="0"/>
              <a:t>The officer will also verify</a:t>
            </a:r>
            <a:r>
              <a:rPr lang="en-US" baseline="0" dirty="0"/>
              <a:t> that </a:t>
            </a:r>
            <a:r>
              <a:rPr lang="en-US" dirty="0"/>
              <a:t>the driver is not noticeably impaired, ill or fatigued, or </a:t>
            </a:r>
            <a:r>
              <a:rPr lang="en-US" baseline="0" dirty="0"/>
              <a:t>under the influence of controlled substances or alcohol.</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7</a:t>
            </a:fld>
            <a:endParaRPr lang="en-US"/>
          </a:p>
        </p:txBody>
      </p:sp>
    </p:spTree>
    <p:extLst>
      <p:ext uri="{BB962C8B-B14F-4D97-AF65-F5344CB8AC3E}">
        <p14:creationId xmlns:p14="http://schemas.microsoft.com/office/powerpoint/2010/main" val="240617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dirty="0"/>
              <a:t>Enforcement officers will usually test driver knowledge and communication ability in the normal course of interaction</a:t>
            </a:r>
            <a:r>
              <a:rPr lang="en-US" sz="1200" baseline="0" dirty="0"/>
              <a:t> during an inspection</a:t>
            </a:r>
            <a:r>
              <a:rPr lang="en-US" sz="1200" dirty="0"/>
              <a:t>.</a:t>
            </a:r>
          </a:p>
          <a:p>
            <a:pPr marL="0" marR="0" indent="0" algn="l" defTabSz="457200" rtl="0" eaLnBrk="1" fontAlgn="auto" latinLnBrk="0" hangingPunct="1">
              <a:lnSpc>
                <a:spcPct val="100000"/>
              </a:lnSpc>
              <a:spcBef>
                <a:spcPts val="0"/>
              </a:spcBef>
              <a:spcAft>
                <a:spcPts val="0"/>
              </a:spcAft>
              <a:buClrTx/>
              <a:buSzTx/>
              <a:buFont typeface="+mj-lt"/>
              <a:buNone/>
              <a:tabLst/>
              <a:defRPr/>
            </a:pPr>
            <a:endParaRPr lang="en-US" sz="1200" dirty="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dirty="0"/>
              <a:t>To assess</a:t>
            </a:r>
            <a:r>
              <a:rPr lang="en-US" sz="1200" baseline="0" dirty="0"/>
              <a:t> regulatory knowledge, an inspector may quiz a driver on topics such as</a:t>
            </a:r>
            <a:r>
              <a:rPr lang="en-US" sz="1200" dirty="0"/>
              <a:t> vehicle inspection processes and hours of service</a:t>
            </a:r>
            <a:r>
              <a:rPr lang="en-US" sz="1200" baseline="0" dirty="0"/>
              <a:t> limitations.  They will verify a driver’s ability to </a:t>
            </a:r>
            <a:r>
              <a:rPr lang="en-US" sz="1200" dirty="0"/>
              <a:t>respond to inquiries in the forms of questions during the driver interview as</a:t>
            </a:r>
            <a:r>
              <a:rPr lang="en-US" sz="1200" baseline="0" dirty="0"/>
              <a:t> well as </a:t>
            </a:r>
            <a:r>
              <a:rPr lang="en-US" sz="1200" dirty="0"/>
              <a:t>directions given during any vehicle inspection process.  During the interview process</a:t>
            </a:r>
            <a:r>
              <a:rPr lang="en-US" sz="1200" baseline="0" dirty="0"/>
              <a:t>, they will examine paperwork to assess the driver’s ability to complete it as required and, as a result of the entire interaction, will determine a driver’s ability </a:t>
            </a:r>
            <a:r>
              <a:rPr lang="en-US" sz="1200" dirty="0"/>
              <a:t>to read and speak English sufficiently and</a:t>
            </a:r>
            <a:r>
              <a:rPr lang="en-US" sz="1200" baseline="0" dirty="0"/>
              <a:t> </a:t>
            </a:r>
            <a:r>
              <a:rPr lang="en-US" sz="1200" dirty="0"/>
              <a:t>converse with the general public.</a:t>
            </a:r>
            <a:endParaRPr lang="en-US" dirty="0"/>
          </a:p>
        </p:txBody>
      </p:sp>
      <p:sp>
        <p:nvSpPr>
          <p:cNvPr id="4" name="Slide Number Placeholder 3"/>
          <p:cNvSpPr>
            <a:spLocks noGrp="1"/>
          </p:cNvSpPr>
          <p:nvPr>
            <p:ph type="sldNum" sz="quarter" idx="10"/>
          </p:nvPr>
        </p:nvSpPr>
        <p:spPr/>
        <p:txBody>
          <a:bodyPr/>
          <a:lstStyle/>
          <a:p>
            <a:fld id="{07941FB7-0E8D-4544-BE98-3A67F340950C}" type="slidenum">
              <a:rPr lang="en-US" smtClean="0"/>
              <a:t>8</a:t>
            </a:fld>
            <a:endParaRPr lang="en-US"/>
          </a:p>
        </p:txBody>
      </p:sp>
    </p:spTree>
    <p:extLst>
      <p:ext uri="{BB962C8B-B14F-4D97-AF65-F5344CB8AC3E}">
        <p14:creationId xmlns:p14="http://schemas.microsoft.com/office/powerpoint/2010/main" val="138449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hours of service documentation, the enforcement officer will check to see that driver logs are present as required. When required, they will be checking for the presence of the current day’s log, as well as the previous seven days. </a:t>
            </a:r>
            <a:r>
              <a:rPr lang="en-US" baseline="0" dirty="0"/>
              <a:t>If a driver claims that he or she is operating locally within the air-mile radius exemption and are excepted from completing driver logs, the officer will verify the distance of the location from the location of dispatch.</a:t>
            </a:r>
          </a:p>
          <a:p>
            <a:endParaRPr lang="en-US" baseline="0" dirty="0"/>
          </a:p>
          <a:p>
            <a:r>
              <a:rPr lang="en-US" sz="1200" kern="1200" dirty="0">
                <a:solidFill>
                  <a:schemeClr val="tx1"/>
                </a:solidFill>
                <a:effectLst/>
                <a:latin typeface="+mn-lt"/>
                <a:ea typeface="+mn-ea"/>
                <a:cs typeface="+mn-cs"/>
              </a:rPr>
              <a:t>If a carrier and driver is using an electronic logging device (ELD), the enforcement officer may ask to review the current and previous days’ logs on the device or may ask a driver to initiate transfer of an </a:t>
            </a:r>
            <a:r>
              <a:rPr lang="en-US" sz="1200" kern="1200" dirty="0" err="1">
                <a:solidFill>
                  <a:schemeClr val="tx1"/>
                </a:solidFill>
                <a:effectLst/>
                <a:latin typeface="+mn-lt"/>
                <a:ea typeface="+mn-ea"/>
                <a:cs typeface="+mn-cs"/>
              </a:rPr>
              <a:t>eRODS</a:t>
            </a:r>
            <a:r>
              <a:rPr lang="en-US" sz="1200" kern="1200" dirty="0">
                <a:solidFill>
                  <a:schemeClr val="tx1"/>
                </a:solidFill>
                <a:effectLst/>
                <a:latin typeface="+mn-lt"/>
                <a:ea typeface="+mn-ea"/>
                <a:cs typeface="+mn-cs"/>
              </a:rPr>
              <a:t> file.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Instructions on operating the electronic logging device must be available to the enforcement official (and driver). Also, for those utilizing electronic logs, back up paper logs must be readily available in the event that there is a malfunction with the ELD.</a:t>
            </a:r>
          </a:p>
        </p:txBody>
      </p:sp>
      <p:sp>
        <p:nvSpPr>
          <p:cNvPr id="4" name="Slide Number Placeholder 3"/>
          <p:cNvSpPr>
            <a:spLocks noGrp="1"/>
          </p:cNvSpPr>
          <p:nvPr>
            <p:ph type="sldNum" sz="quarter" idx="10"/>
          </p:nvPr>
        </p:nvSpPr>
        <p:spPr/>
        <p:txBody>
          <a:bodyPr/>
          <a:lstStyle/>
          <a:p>
            <a:fld id="{07941FB7-0E8D-4544-BE98-3A67F340950C}" type="slidenum">
              <a:rPr lang="en-US" smtClean="0"/>
              <a:t>9</a:t>
            </a:fld>
            <a:endParaRPr lang="en-US"/>
          </a:p>
        </p:txBody>
      </p:sp>
    </p:spTree>
    <p:extLst>
      <p:ext uri="{BB962C8B-B14F-4D97-AF65-F5344CB8AC3E}">
        <p14:creationId xmlns:p14="http://schemas.microsoft.com/office/powerpoint/2010/main" val="20049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181537-2752-234E-B201-58C83673AA64}"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4750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276F5-50FE-2347-A66F-671E0C028A17}"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90859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5ADB6-B4D4-3C4A-ABDE-A798716F0427}"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408204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000"/>
            </a:lvl1pPr>
            <a:lvl2pPr>
              <a:lnSpc>
                <a:spcPct val="100000"/>
              </a:lnSpc>
              <a:defRPr/>
            </a:lvl2pPr>
            <a:lvl3pPr>
              <a:lnSpc>
                <a:spcPct val="100000"/>
              </a:lnSpc>
              <a:defRPr/>
            </a:lvl3pPr>
            <a:lvl4pPr>
              <a:lnSpc>
                <a:spcPct val="100000"/>
              </a:lnSpc>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13F975-7744-F34C-822B-E2DEEBB6655F}"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08266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0B26A-E70D-E342-AF67-367023753969}" type="datetime1">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0532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DCE15C-654D-BC4D-983C-96F39BA1A576}"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0474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403262-4209-B047-87B0-1E2D1C4E0849}" type="datetime1">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33620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E28210-C8DB-4E41-8AC1-48D786C99791}" type="datetime1">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29787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F648D-F8A9-F746-8651-581A99C2C63E}" type="datetime1">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59238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BFA855-C78D-7A47-A0B6-7A51821DCA2B}"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190254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F644A2-20B9-8045-9856-07E12DE0C55A}" type="datetime1">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1BCE6-4945-0C4B-BAD9-B14605778938}" type="slidenum">
              <a:rPr lang="en-US" smtClean="0"/>
              <a:t>‹#›</a:t>
            </a:fld>
            <a:endParaRPr lang="en-US"/>
          </a:p>
        </p:txBody>
      </p:sp>
    </p:spTree>
    <p:extLst>
      <p:ext uri="{BB962C8B-B14F-4D97-AF65-F5344CB8AC3E}">
        <p14:creationId xmlns:p14="http://schemas.microsoft.com/office/powerpoint/2010/main" val="44315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5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8B6D3-C5F2-BB42-AAEB-FAFB5FC4407C}" type="datetime1">
              <a:rPr lang="en-US" smtClean="0"/>
              <a:t>12/13/2019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1BCE6-4945-0C4B-BAD9-B14605778938}" type="slidenum">
              <a:rPr lang="en-US" smtClean="0"/>
              <a:t>‹#›</a:t>
            </a:fld>
            <a:endParaRPr lang="en-US"/>
          </a:p>
        </p:txBody>
      </p:sp>
    </p:spTree>
    <p:extLst>
      <p:ext uri="{BB962C8B-B14F-4D97-AF65-F5344CB8AC3E}">
        <p14:creationId xmlns:p14="http://schemas.microsoft.com/office/powerpoint/2010/main" val="87263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ts val="0"/>
        </a:spcBef>
        <a:spcAft>
          <a:spcPts val="1200"/>
        </a:spcAft>
        <a:buFont typeface="Arial"/>
        <a:buChar char="•"/>
        <a:defRPr sz="3000" kern="1200">
          <a:solidFill>
            <a:schemeClr val="tx1"/>
          </a:solidFill>
          <a:latin typeface="+mn-lt"/>
          <a:ea typeface="+mn-ea"/>
          <a:cs typeface="+mn-cs"/>
        </a:defRPr>
      </a:lvl1pPr>
      <a:lvl2pPr marL="742950" indent="-285750" algn="l" defTabSz="457200" rtl="0" eaLnBrk="1" latinLnBrk="0" hangingPunct="1">
        <a:lnSpc>
          <a:spcPct val="100000"/>
        </a:lnSpc>
        <a:spcBef>
          <a:spcPts val="0"/>
        </a:spcBef>
        <a:spcAft>
          <a:spcPts val="1200"/>
        </a:spcAft>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00000"/>
        </a:lnSpc>
        <a:spcBef>
          <a:spcPts val="0"/>
        </a:spcBef>
        <a:spcAft>
          <a:spcPts val="1200"/>
        </a:spcAft>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00000"/>
        </a:lnSpc>
        <a:spcBef>
          <a:spcPts val="0"/>
        </a:spcBef>
        <a:spcAft>
          <a:spcPts val="1200"/>
        </a:spcAft>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2380"/>
            <a:ext cx="7772400" cy="1633619"/>
          </a:xfrm>
          <a:solidFill>
            <a:schemeClr val="tx1">
              <a:lumMod val="65000"/>
              <a:lumOff val="35000"/>
            </a:schemeClr>
          </a:solidFill>
          <a:ln w="38100">
            <a:solidFill>
              <a:schemeClr val="bg1"/>
            </a:solidFill>
          </a:ln>
          <a:effectLst>
            <a:outerShdw blurRad="50800" dist="38100" dir="2700000" algn="tl" rotWithShape="0">
              <a:srgbClr val="000000">
                <a:alpha val="43000"/>
              </a:srgbClr>
            </a:outerShdw>
          </a:effectLst>
        </p:spPr>
        <p:txBody>
          <a:bodyPr>
            <a:normAutofit/>
          </a:bodyPr>
          <a:lstStyle/>
          <a:p>
            <a:r>
              <a:rPr lang="en-US" dirty="0">
                <a:solidFill>
                  <a:srgbClr val="FFFFFF"/>
                </a:solidFill>
                <a:latin typeface="+mn-lt"/>
              </a:rPr>
              <a:t>ENFORCEMENT &amp; </a:t>
            </a:r>
            <a:br>
              <a:rPr lang="en-US" dirty="0">
                <a:solidFill>
                  <a:srgbClr val="FFFFFF"/>
                </a:solidFill>
                <a:latin typeface="+mn-lt"/>
              </a:rPr>
            </a:br>
            <a:r>
              <a:rPr lang="en-US" dirty="0">
                <a:solidFill>
                  <a:srgbClr val="FFFFFF"/>
                </a:solidFill>
                <a:latin typeface="+mn-lt"/>
              </a:rPr>
              <a:t>POLICE INTERACTIONS</a:t>
            </a:r>
          </a:p>
        </p:txBody>
      </p:sp>
      <p:pic>
        <p:nvPicPr>
          <p:cNvPr id="5" name="Picture 4" title="Man replacing tire"/>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56160"/>
            <a:ext cx="1965960" cy="2118360"/>
          </a:xfrm>
          <a:prstGeom prst="rect">
            <a:avLst/>
          </a:prstGeom>
          <a:noFill/>
          <a:ln>
            <a:noFill/>
          </a:ln>
        </p:spPr>
      </p:pic>
      <p:pic>
        <p:nvPicPr>
          <p:cNvPr id="6" name="Picture 5" descr="Screen Shot 2015-02-26 at 10.57.29 AM.png" title="Commercial Vehicle Safety Alliance Image "/>
          <p:cNvPicPr/>
          <p:nvPr/>
        </p:nvPicPr>
        <p:blipFill>
          <a:blip r:embed="rId4">
            <a:extLst>
              <a:ext uri="{28A0092B-C50C-407E-A947-70E740481C1C}">
                <a14:useLocalDpi xmlns:a14="http://schemas.microsoft.com/office/drawing/2010/main" val="0"/>
              </a:ext>
            </a:extLst>
          </a:blip>
          <a:stretch>
            <a:fillRect/>
          </a:stretch>
        </p:blipFill>
        <p:spPr>
          <a:xfrm>
            <a:off x="3097530" y="2956160"/>
            <a:ext cx="2957830" cy="2118360"/>
          </a:xfrm>
          <a:prstGeom prst="rect">
            <a:avLst/>
          </a:prstGeom>
          <a:noFill/>
        </p:spPr>
      </p:pic>
      <p:pic>
        <p:nvPicPr>
          <p:cNvPr id="7" name="Picture 6" title="Safety Measurement System Slide "/>
          <p:cNvPicPr/>
          <p:nvPr/>
        </p:nvPicPr>
        <p:blipFill>
          <a:blip r:embed="rId5">
            <a:extLst>
              <a:ext uri="{28A0092B-C50C-407E-A947-70E740481C1C}">
                <a14:useLocalDpi xmlns:a14="http://schemas.microsoft.com/office/drawing/2010/main" val="0"/>
              </a:ext>
            </a:extLst>
          </a:blip>
          <a:srcRect/>
          <a:stretch>
            <a:fillRect/>
          </a:stretch>
        </p:blipFill>
        <p:spPr bwMode="auto">
          <a:xfrm>
            <a:off x="6492240" y="2956160"/>
            <a:ext cx="1965960" cy="2118360"/>
          </a:xfrm>
          <a:prstGeom prst="rect">
            <a:avLst/>
          </a:prstGeom>
          <a:noFill/>
          <a:ln>
            <a:noFill/>
          </a:ln>
        </p:spPr>
      </p:pic>
    </p:spTree>
    <p:extLst>
      <p:ext uri="{BB962C8B-B14F-4D97-AF65-F5344CB8AC3E}">
        <p14:creationId xmlns:p14="http://schemas.microsoft.com/office/powerpoint/2010/main" val="131442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 Paperwork Completion</a:t>
            </a:r>
          </a:p>
        </p:txBody>
      </p:sp>
      <p:sp>
        <p:nvSpPr>
          <p:cNvPr id="3" name="Content Placeholder 2"/>
          <p:cNvSpPr>
            <a:spLocks noGrp="1"/>
          </p:cNvSpPr>
          <p:nvPr>
            <p:ph idx="1"/>
          </p:nvPr>
        </p:nvSpPr>
        <p:spPr>
          <a:xfrm>
            <a:off x="457200" y="1317980"/>
            <a:ext cx="8229600" cy="5145528"/>
          </a:xfrm>
        </p:spPr>
        <p:txBody>
          <a:bodyPr>
            <a:normAutofit/>
          </a:bodyPr>
          <a:lstStyle/>
          <a:p>
            <a:pPr>
              <a:lnSpc>
                <a:spcPct val="110000"/>
              </a:lnSpc>
              <a:spcBef>
                <a:spcPts val="0"/>
              </a:spcBef>
              <a:spcAft>
                <a:spcPts val="1200"/>
              </a:spcAft>
              <a:buFont typeface="Wingdings" charset="2"/>
              <a:buChar char="ü"/>
            </a:pPr>
            <a:r>
              <a:rPr lang="en-US" dirty="0"/>
              <a:t>  </a:t>
            </a:r>
            <a:r>
              <a:rPr lang="en-US" sz="3000" dirty="0"/>
              <a:t>Current to last change in duty status</a:t>
            </a:r>
          </a:p>
          <a:p>
            <a:pPr>
              <a:lnSpc>
                <a:spcPct val="110000"/>
              </a:lnSpc>
              <a:spcBef>
                <a:spcPts val="0"/>
              </a:spcBef>
              <a:spcAft>
                <a:spcPts val="1200"/>
              </a:spcAft>
              <a:buFont typeface="Wingdings" charset="2"/>
              <a:buChar char="ü"/>
            </a:pPr>
            <a:r>
              <a:rPr lang="en-US" sz="3000" dirty="0"/>
              <a:t>  All portions of all logs completed as required </a:t>
            </a:r>
          </a:p>
          <a:p>
            <a:pPr>
              <a:lnSpc>
                <a:spcPct val="110000"/>
              </a:lnSpc>
              <a:spcBef>
                <a:spcPts val="0"/>
              </a:spcBef>
              <a:spcAft>
                <a:spcPts val="1200"/>
              </a:spcAft>
              <a:buFont typeface="Wingdings" charset="2"/>
              <a:buChar char="ü"/>
            </a:pPr>
            <a:r>
              <a:rPr lang="en-US" sz="3000" dirty="0"/>
              <a:t>  No falsification of logs </a:t>
            </a:r>
          </a:p>
          <a:p>
            <a:pPr lvl="1">
              <a:spcBef>
                <a:spcPts val="0"/>
              </a:spcBef>
              <a:spcAft>
                <a:spcPts val="1200"/>
              </a:spcAft>
            </a:pPr>
            <a:r>
              <a:rPr lang="en-US" dirty="0"/>
              <a:t>Will look for obvious discrepancies (ex. – 2 hours to drive 200 miles)</a:t>
            </a:r>
          </a:p>
          <a:p>
            <a:pPr lvl="1">
              <a:spcBef>
                <a:spcPts val="0"/>
              </a:spcBef>
              <a:spcAft>
                <a:spcPts val="1200"/>
              </a:spcAft>
            </a:pPr>
            <a:r>
              <a:rPr lang="en-US" dirty="0"/>
              <a:t>May calculate average speeds based on listed mileage and driving times</a:t>
            </a:r>
          </a:p>
          <a:p>
            <a:pPr lvl="1">
              <a:spcBef>
                <a:spcPts val="0"/>
              </a:spcBef>
              <a:spcAft>
                <a:spcPts val="1200"/>
              </a:spcAft>
            </a:pPr>
            <a:r>
              <a:rPr lang="en-US" dirty="0"/>
              <a:t>May ask for current trip supporting documents for verification</a:t>
            </a:r>
          </a:p>
          <a:p>
            <a:pPr lvl="1"/>
            <a:endParaRPr lang="en-US" dirty="0"/>
          </a:p>
          <a:p>
            <a:pPr lvl="1"/>
            <a:endParaRPr lang="en-US" dirty="0"/>
          </a:p>
        </p:txBody>
      </p:sp>
      <p:pic>
        <p:nvPicPr>
          <p:cNvPr id="4" name="Picture 3" title="HOS Paperwork"/>
          <p:cNvPicPr>
            <a:picLocks noChangeAspect="1"/>
          </p:cNvPicPr>
          <p:nvPr/>
        </p:nvPicPr>
        <p:blipFill>
          <a:blip r:embed="rId3"/>
          <a:stretch>
            <a:fillRect/>
          </a:stretch>
        </p:blipFill>
        <p:spPr>
          <a:xfrm>
            <a:off x="5374432" y="2514804"/>
            <a:ext cx="2817400" cy="644127"/>
          </a:xfrm>
          <a:prstGeom prst="rect">
            <a:avLst/>
          </a:prstGeom>
        </p:spPr>
      </p:pic>
    </p:spTree>
    <p:extLst>
      <p:ext uri="{BB962C8B-B14F-4D97-AF65-F5344CB8AC3E}">
        <p14:creationId xmlns:p14="http://schemas.microsoft.com/office/powerpoint/2010/main" val="289473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Operating Within HOS Restrictions</a:t>
            </a:r>
          </a:p>
        </p:txBody>
      </p:sp>
      <p:sp>
        <p:nvSpPr>
          <p:cNvPr id="3" name="Content Placeholder 2"/>
          <p:cNvSpPr>
            <a:spLocks noGrp="1"/>
          </p:cNvSpPr>
          <p:nvPr>
            <p:ph idx="1"/>
          </p:nvPr>
        </p:nvSpPr>
        <p:spPr>
          <a:xfrm>
            <a:off x="457200" y="1698170"/>
            <a:ext cx="8229600" cy="3808131"/>
          </a:xfrm>
        </p:spPr>
        <p:txBody>
          <a:bodyPr>
            <a:normAutofit/>
          </a:bodyPr>
          <a:lstStyle/>
          <a:p>
            <a:pPr>
              <a:lnSpc>
                <a:spcPct val="100000"/>
              </a:lnSpc>
              <a:spcBef>
                <a:spcPts val="0"/>
              </a:spcBef>
              <a:spcAft>
                <a:spcPts val="1200"/>
              </a:spcAft>
              <a:buFont typeface="Wingdings" charset="2"/>
              <a:buChar char="ü"/>
            </a:pPr>
            <a:r>
              <a:rPr lang="en-US" sz="3000" dirty="0"/>
              <a:t> Time driving since last 8 hour off-duty period</a:t>
            </a:r>
          </a:p>
          <a:p>
            <a:pPr lvl="1">
              <a:lnSpc>
                <a:spcPct val="100000"/>
              </a:lnSpc>
              <a:spcBef>
                <a:spcPts val="0"/>
              </a:spcBef>
              <a:spcAft>
                <a:spcPts val="1200"/>
              </a:spcAft>
            </a:pPr>
            <a:r>
              <a:rPr lang="en-US" dirty="0"/>
              <a:t>10- &amp; 15-hour rules</a:t>
            </a:r>
            <a:endParaRPr lang="en-US" sz="3000" dirty="0"/>
          </a:p>
          <a:p>
            <a:pPr>
              <a:lnSpc>
                <a:spcPct val="100000"/>
              </a:lnSpc>
              <a:spcBef>
                <a:spcPts val="0"/>
              </a:spcBef>
              <a:spcAft>
                <a:spcPts val="1200"/>
              </a:spcAft>
              <a:buFont typeface="Wingdings" charset="2"/>
              <a:buChar char="ü"/>
            </a:pPr>
            <a:r>
              <a:rPr lang="en-US" sz="3000" dirty="0"/>
              <a:t>Cumulative on-duty time  - current day &amp; previous 6 or 7 days </a:t>
            </a:r>
          </a:p>
          <a:p>
            <a:pPr lvl="1">
              <a:lnSpc>
                <a:spcPct val="100000"/>
              </a:lnSpc>
              <a:spcBef>
                <a:spcPts val="0"/>
              </a:spcBef>
              <a:spcAft>
                <a:spcPts val="1200"/>
              </a:spcAft>
            </a:pPr>
            <a:r>
              <a:rPr lang="en-US" dirty="0"/>
              <a:t>60 hrs./7 days</a:t>
            </a:r>
          </a:p>
          <a:p>
            <a:pPr lvl="1">
              <a:lnSpc>
                <a:spcPct val="100000"/>
              </a:lnSpc>
              <a:spcBef>
                <a:spcPts val="0"/>
              </a:spcBef>
              <a:spcAft>
                <a:spcPts val="1200"/>
              </a:spcAft>
            </a:pPr>
            <a:r>
              <a:rPr lang="en-US" dirty="0"/>
              <a:t>70 hrs./8 days</a:t>
            </a:r>
          </a:p>
        </p:txBody>
      </p:sp>
      <p:sp>
        <p:nvSpPr>
          <p:cNvPr id="4" name="Rounded Rectangle 3"/>
          <p:cNvSpPr/>
          <p:nvPr/>
        </p:nvSpPr>
        <p:spPr>
          <a:xfrm>
            <a:off x="3696929" y="4199749"/>
            <a:ext cx="4914046" cy="2003778"/>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t>You should know if your company has you operating under the </a:t>
            </a:r>
          </a:p>
          <a:p>
            <a:pPr algn="ctr"/>
            <a:r>
              <a:rPr lang="en-US" sz="3000" dirty="0"/>
              <a:t>60- hour or 70-hour rule</a:t>
            </a:r>
          </a:p>
        </p:txBody>
      </p:sp>
    </p:spTree>
    <p:extLst>
      <p:ext uri="{BB962C8B-B14F-4D97-AF65-F5344CB8AC3E}">
        <p14:creationId xmlns:p14="http://schemas.microsoft.com/office/powerpoint/2010/main" val="82532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Inspections</a:t>
            </a:r>
          </a:p>
        </p:txBody>
      </p:sp>
      <p:sp>
        <p:nvSpPr>
          <p:cNvPr id="3" name="Content Placeholder 2"/>
          <p:cNvSpPr>
            <a:spLocks noGrp="1"/>
          </p:cNvSpPr>
          <p:nvPr>
            <p:ph idx="1"/>
          </p:nvPr>
        </p:nvSpPr>
        <p:spPr>
          <a:xfrm>
            <a:off x="457200" y="1416757"/>
            <a:ext cx="8229600" cy="4525963"/>
          </a:xfrm>
        </p:spPr>
        <p:txBody>
          <a:bodyPr>
            <a:normAutofit/>
          </a:bodyPr>
          <a:lstStyle/>
          <a:p>
            <a:pPr>
              <a:lnSpc>
                <a:spcPct val="100000"/>
              </a:lnSpc>
              <a:spcBef>
                <a:spcPts val="0"/>
              </a:spcBef>
              <a:spcAft>
                <a:spcPts val="1200"/>
              </a:spcAft>
            </a:pPr>
            <a:r>
              <a:rPr lang="en-US" sz="3000" dirty="0"/>
              <a:t>Walk around or in-depth</a:t>
            </a:r>
          </a:p>
          <a:p>
            <a:pPr>
              <a:lnSpc>
                <a:spcPct val="100000"/>
              </a:lnSpc>
              <a:spcBef>
                <a:spcPts val="0"/>
              </a:spcBef>
              <a:spcAft>
                <a:spcPts val="1200"/>
              </a:spcAft>
            </a:pPr>
            <a:r>
              <a:rPr lang="en-US" sz="3000" dirty="0"/>
              <a:t>Check for proper ID markings</a:t>
            </a:r>
          </a:p>
          <a:p>
            <a:pPr>
              <a:lnSpc>
                <a:spcPct val="100000"/>
              </a:lnSpc>
              <a:spcBef>
                <a:spcPts val="0"/>
              </a:spcBef>
              <a:spcAft>
                <a:spcPts val="1200"/>
              </a:spcAft>
            </a:pPr>
            <a:r>
              <a:rPr lang="en-US" sz="3000" dirty="0"/>
              <a:t>Search for vehicle safety issues</a:t>
            </a:r>
          </a:p>
          <a:p>
            <a:pPr lvl="1">
              <a:lnSpc>
                <a:spcPct val="100000"/>
              </a:lnSpc>
              <a:spcBef>
                <a:spcPts val="0"/>
              </a:spcBef>
              <a:spcAft>
                <a:spcPts val="1200"/>
              </a:spcAft>
            </a:pPr>
            <a:r>
              <a:rPr lang="en-US" dirty="0"/>
              <a:t>Component failure</a:t>
            </a:r>
          </a:p>
          <a:p>
            <a:pPr lvl="1">
              <a:lnSpc>
                <a:spcPct val="100000"/>
              </a:lnSpc>
              <a:spcBef>
                <a:spcPts val="0"/>
              </a:spcBef>
              <a:spcAft>
                <a:spcPts val="1200"/>
              </a:spcAft>
            </a:pPr>
            <a:r>
              <a:rPr lang="en-US" dirty="0"/>
              <a:t>Unacceptable wear</a:t>
            </a:r>
          </a:p>
          <a:p>
            <a:pPr lvl="1">
              <a:lnSpc>
                <a:spcPct val="100000"/>
              </a:lnSpc>
              <a:spcBef>
                <a:spcPts val="0"/>
              </a:spcBef>
              <a:spcAft>
                <a:spcPts val="1200"/>
              </a:spcAft>
            </a:pPr>
            <a:r>
              <a:rPr lang="en-US" dirty="0"/>
              <a:t>Fire hazards </a:t>
            </a:r>
          </a:p>
          <a:p>
            <a:pPr lvl="1">
              <a:lnSpc>
                <a:spcPct val="100000"/>
              </a:lnSpc>
              <a:spcBef>
                <a:spcPts val="0"/>
              </a:spcBef>
              <a:spcAft>
                <a:spcPts val="1200"/>
              </a:spcAft>
            </a:pPr>
            <a:r>
              <a:rPr lang="en-US" dirty="0"/>
              <a:t>System failures</a:t>
            </a:r>
          </a:p>
        </p:txBody>
      </p:sp>
      <p:pic>
        <p:nvPicPr>
          <p:cNvPr id="4" name="Picture 3" descr="Screen Shot 2015-02-26 at 10.52.42 AM.png" title="Vehicle Inspection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571" y="3866733"/>
            <a:ext cx="3661585" cy="2075988"/>
          </a:xfrm>
          <a:prstGeom prst="rect">
            <a:avLst/>
          </a:prstGeom>
        </p:spPr>
      </p:pic>
    </p:spTree>
    <p:extLst>
      <p:ext uri="{BB962C8B-B14F-4D97-AF65-F5344CB8AC3E}">
        <p14:creationId xmlns:p14="http://schemas.microsoft.com/office/powerpoint/2010/main" val="84140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lstStyle/>
          <a:p>
            <a:r>
              <a:rPr lang="en-US" dirty="0"/>
              <a:t>Inspections:  process</a:t>
            </a:r>
          </a:p>
        </p:txBody>
      </p:sp>
      <p:sp>
        <p:nvSpPr>
          <p:cNvPr id="5" name="Text Placeholder 4"/>
          <p:cNvSpPr>
            <a:spLocks noGrp="1"/>
          </p:cNvSpPr>
          <p:nvPr>
            <p:ph type="body" idx="1"/>
          </p:nvPr>
        </p:nvSpPr>
        <p:spPr>
          <a:xfrm>
            <a:off x="722313" y="3656806"/>
            <a:ext cx="7772400" cy="1500187"/>
          </a:xfrm>
        </p:spPr>
        <p:txBody>
          <a:bodyPr>
            <a:normAutofit/>
          </a:bodyPr>
          <a:lstStyle/>
          <a:p>
            <a:r>
              <a:rPr lang="en-US" sz="2400" dirty="0"/>
              <a:t>Enforcement &amp; Police Interactions: Lesson 2</a:t>
            </a:r>
          </a:p>
        </p:txBody>
      </p:sp>
    </p:spTree>
    <p:extLst>
      <p:ext uri="{BB962C8B-B14F-4D97-AF65-F5344CB8AC3E}">
        <p14:creationId xmlns:p14="http://schemas.microsoft.com/office/powerpoint/2010/main" val="696668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Commercial Vehicle Safety Alliance</a:t>
            </a:r>
          </a:p>
        </p:txBody>
      </p:sp>
      <p:sp>
        <p:nvSpPr>
          <p:cNvPr id="5" name="Content Placeholder 4"/>
          <p:cNvSpPr>
            <a:spLocks noGrp="1"/>
          </p:cNvSpPr>
          <p:nvPr>
            <p:ph idx="1"/>
          </p:nvPr>
        </p:nvSpPr>
        <p:spPr>
          <a:xfrm>
            <a:off x="457200" y="1374206"/>
            <a:ext cx="8229600" cy="2378799"/>
          </a:xfrm>
        </p:spPr>
        <p:txBody>
          <a:bodyPr/>
          <a:lstStyle/>
          <a:p>
            <a:pPr>
              <a:lnSpc>
                <a:spcPct val="100000"/>
              </a:lnSpc>
              <a:spcBef>
                <a:spcPts val="0"/>
              </a:spcBef>
              <a:spcAft>
                <a:spcPts val="1200"/>
              </a:spcAft>
            </a:pPr>
            <a:r>
              <a:rPr lang="en-US" sz="3000" dirty="0"/>
              <a:t>Develop inspection standards</a:t>
            </a:r>
          </a:p>
          <a:p>
            <a:pPr>
              <a:lnSpc>
                <a:spcPct val="100000"/>
              </a:lnSpc>
              <a:spcBef>
                <a:spcPts val="0"/>
              </a:spcBef>
              <a:spcAft>
                <a:spcPts val="1200"/>
              </a:spcAft>
            </a:pPr>
            <a:r>
              <a:rPr lang="en-US" sz="3000" dirty="0"/>
              <a:t>Certify inspectors</a:t>
            </a:r>
          </a:p>
          <a:p>
            <a:pPr>
              <a:lnSpc>
                <a:spcPct val="100000"/>
              </a:lnSpc>
              <a:spcBef>
                <a:spcPts val="0"/>
              </a:spcBef>
              <a:spcAft>
                <a:spcPts val="1200"/>
              </a:spcAft>
            </a:pPr>
            <a:r>
              <a:rPr lang="en-US" sz="3000" dirty="0"/>
              <a:t>Establish out-of-service (OOS) criteria</a:t>
            </a:r>
          </a:p>
          <a:p>
            <a:endParaRPr lang="en-US" dirty="0"/>
          </a:p>
        </p:txBody>
      </p:sp>
      <p:pic>
        <p:nvPicPr>
          <p:cNvPr id="3" name="Picture 2" descr="Screen Shot 2015-02-26 at 10.57.29 AM.png" title="Commercial Vehicle Safety Allianc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414" y="3753005"/>
            <a:ext cx="3423723" cy="2574102"/>
          </a:xfrm>
          <a:prstGeom prst="rect">
            <a:avLst/>
          </a:prstGeom>
        </p:spPr>
      </p:pic>
    </p:spTree>
    <p:extLst>
      <p:ext uri="{BB962C8B-B14F-4D97-AF65-F5344CB8AC3E}">
        <p14:creationId xmlns:p14="http://schemas.microsoft.com/office/powerpoint/2010/main" val="100869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1143000"/>
          </a:xfrm>
        </p:spPr>
        <p:txBody>
          <a:bodyPr/>
          <a:lstStyle/>
          <a:p>
            <a:r>
              <a:rPr lang="en-US" dirty="0"/>
              <a:t>CVSA Inspection Levels</a:t>
            </a:r>
          </a:p>
        </p:txBody>
      </p:sp>
      <p:graphicFrame>
        <p:nvGraphicFramePr>
          <p:cNvPr id="4" name="Table 3" descr="- Level I - Drive and comprehensive vehicle &#10;- Level II - Driver and walk-around vehicle.&#10;Level III - Driver Only&#10;Level IV - Special inspection&#10;Level V - Vehicle Only&#10;Level VI - Transuranic wate/radiactive material&#10;Level VII - Juridictional mandated/special&#10;Level VIII - NAS Electronic Inspection " title="CVSA Inspection Levels"/>
          <p:cNvGraphicFramePr>
            <a:graphicFrameLocks noGrp="1"/>
          </p:cNvGraphicFramePr>
          <p:nvPr>
            <p:extLst>
              <p:ext uri="{D42A27DB-BD31-4B8C-83A1-F6EECF244321}">
                <p14:modId xmlns:p14="http://schemas.microsoft.com/office/powerpoint/2010/main" val="291122883"/>
              </p:ext>
            </p:extLst>
          </p:nvPr>
        </p:nvGraphicFramePr>
        <p:xfrm>
          <a:off x="638519" y="1276527"/>
          <a:ext cx="7866962" cy="4888984"/>
        </p:xfrm>
        <a:graphic>
          <a:graphicData uri="http://schemas.openxmlformats.org/drawingml/2006/table">
            <a:tbl>
              <a:tblPr firstRow="1" bandRow="1">
                <a:tableStyleId>{C083E6E3-FA7D-4D7B-A595-EF9225AFEA82}</a:tableStyleId>
              </a:tblPr>
              <a:tblGrid>
                <a:gridCol w="1593492">
                  <a:extLst>
                    <a:ext uri="{9D8B030D-6E8A-4147-A177-3AD203B41FA5}">
                      <a16:colId xmlns:a16="http://schemas.microsoft.com/office/drawing/2014/main" val="20000"/>
                    </a:ext>
                  </a:extLst>
                </a:gridCol>
                <a:gridCol w="6273470">
                  <a:extLst>
                    <a:ext uri="{9D8B030D-6E8A-4147-A177-3AD203B41FA5}">
                      <a16:colId xmlns:a16="http://schemas.microsoft.com/office/drawing/2014/main" val="20001"/>
                    </a:ext>
                  </a:extLst>
                </a:gridCol>
              </a:tblGrid>
              <a:tr h="611123">
                <a:tc>
                  <a:txBody>
                    <a:bodyPr/>
                    <a:lstStyle/>
                    <a:p>
                      <a:r>
                        <a:rPr lang="en-US" sz="2800" b="0" dirty="0"/>
                        <a:t>Level I </a:t>
                      </a:r>
                    </a:p>
                  </a:txBody>
                  <a:tcPr anchor="ctr">
                    <a:lnR w="12700" cap="flat" cmpd="sng" algn="ctr">
                      <a:solidFill>
                        <a:prstClr val="white">
                          <a:lumMod val="75000"/>
                        </a:prstClr>
                      </a:solidFill>
                      <a:prstDash val="solid"/>
                      <a:round/>
                      <a:headEnd type="none" w="med" len="med"/>
                      <a:tailEnd type="none" w="med" len="med"/>
                    </a:lnR>
                  </a:tcPr>
                </a:tc>
                <a:tc>
                  <a:txBody>
                    <a:bodyPr/>
                    <a:lstStyle/>
                    <a:p>
                      <a:r>
                        <a:rPr lang="en-US" sz="2800" b="0" dirty="0"/>
                        <a:t>Driver &amp; comprehensive vehicle </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10000"/>
                  </a:ext>
                </a:extLst>
              </a:tr>
              <a:tr h="611123">
                <a:tc>
                  <a:txBody>
                    <a:bodyPr/>
                    <a:lstStyle/>
                    <a:p>
                      <a:r>
                        <a:rPr lang="en-US" sz="2800" dirty="0"/>
                        <a:t>Level II </a:t>
                      </a:r>
                    </a:p>
                  </a:txBody>
                  <a:tcPr anchor="ctr">
                    <a:lnR w="12700" cap="flat" cmpd="sng" algn="ctr">
                      <a:solidFill>
                        <a:prstClr val="white">
                          <a:lumMod val="75000"/>
                        </a:prstClr>
                      </a:solidFill>
                      <a:prstDash val="solid"/>
                      <a:round/>
                      <a:headEnd type="none" w="med" len="med"/>
                      <a:tailEnd type="none" w="med" len="med"/>
                    </a:lnR>
                  </a:tcPr>
                </a:tc>
                <a:tc>
                  <a:txBody>
                    <a:bodyPr/>
                    <a:lstStyle/>
                    <a:p>
                      <a:r>
                        <a:rPr lang="en-US" sz="2800" dirty="0"/>
                        <a:t>Driver &amp; walk-around vehicle</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10001"/>
                  </a:ext>
                </a:extLst>
              </a:tr>
              <a:tr h="611123">
                <a:tc>
                  <a:txBody>
                    <a:bodyPr/>
                    <a:lstStyle/>
                    <a:p>
                      <a:r>
                        <a:rPr lang="en-US" sz="2800" dirty="0"/>
                        <a:t>Level III </a:t>
                      </a:r>
                    </a:p>
                  </a:txBody>
                  <a:tcPr anchor="ctr">
                    <a:lnR w="12700" cap="flat" cmpd="sng" algn="ctr">
                      <a:solidFill>
                        <a:prstClr val="white">
                          <a:lumMod val="75000"/>
                        </a:prstClr>
                      </a:solidFill>
                      <a:prstDash val="solid"/>
                      <a:round/>
                      <a:headEnd type="none" w="med" len="med"/>
                      <a:tailEnd type="none" w="med" len="med"/>
                    </a:lnR>
                  </a:tcPr>
                </a:tc>
                <a:tc>
                  <a:txBody>
                    <a:bodyPr/>
                    <a:lstStyle/>
                    <a:p>
                      <a:r>
                        <a:rPr lang="en-US" sz="2800" dirty="0"/>
                        <a:t>Driver only</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10002"/>
                  </a:ext>
                </a:extLst>
              </a:tr>
              <a:tr h="611123">
                <a:tc>
                  <a:txBody>
                    <a:bodyPr/>
                    <a:lstStyle/>
                    <a:p>
                      <a:r>
                        <a:rPr lang="en-US" sz="2800" dirty="0"/>
                        <a:t>Level IV </a:t>
                      </a:r>
                    </a:p>
                  </a:txBody>
                  <a:tcPr anchor="ctr">
                    <a:lnR w="12700" cap="flat" cmpd="sng" algn="ctr">
                      <a:solidFill>
                        <a:prstClr val="white">
                          <a:lumMod val="75000"/>
                        </a:prstClr>
                      </a:solidFill>
                      <a:prstDash val="solid"/>
                      <a:round/>
                      <a:headEnd type="none" w="med" len="med"/>
                      <a:tailEnd type="none" w="med" len="med"/>
                    </a:lnR>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a:t>Special inspection</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10003"/>
                  </a:ext>
                </a:extLst>
              </a:tr>
              <a:tr h="611123">
                <a:tc>
                  <a:txBody>
                    <a:bodyPr/>
                    <a:lstStyle/>
                    <a:p>
                      <a:r>
                        <a:rPr lang="en-US" sz="2800" dirty="0"/>
                        <a:t>Level V</a:t>
                      </a:r>
                    </a:p>
                  </a:txBody>
                  <a:tcPr anchor="ctr">
                    <a:lnR w="12700" cap="flat" cmpd="sng" algn="ctr">
                      <a:solidFill>
                        <a:prstClr val="white">
                          <a:lumMod val="75000"/>
                        </a:prstClr>
                      </a:solidFill>
                      <a:prstDash val="solid"/>
                      <a:round/>
                      <a:headEnd type="none" w="med" len="med"/>
                      <a:tailEnd type="none" w="med" len="med"/>
                    </a:lnR>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a:t>Vehicle only</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10004"/>
                  </a:ext>
                </a:extLst>
              </a:tr>
              <a:tr h="611123">
                <a:tc>
                  <a:txBody>
                    <a:bodyPr/>
                    <a:lstStyle/>
                    <a:p>
                      <a:r>
                        <a:rPr lang="en-US" sz="2800" dirty="0"/>
                        <a:t>Level VI </a:t>
                      </a:r>
                    </a:p>
                  </a:txBody>
                  <a:tcPr anchor="ctr">
                    <a:lnR w="12700" cap="flat" cmpd="sng" algn="ctr">
                      <a:solidFill>
                        <a:prstClr val="white">
                          <a:lumMod val="75000"/>
                        </a:prstClr>
                      </a:solidFill>
                      <a:prstDash val="solid"/>
                      <a:round/>
                      <a:headEnd type="none" w="med" len="med"/>
                      <a:tailEnd type="none" w="med" len="med"/>
                    </a:lnR>
                  </a:tcPr>
                </a:tc>
                <a:tc>
                  <a:txBody>
                    <a:bodyPr/>
                    <a:lstStyle/>
                    <a:p>
                      <a:r>
                        <a:rPr lang="en-US" sz="2800" dirty="0"/>
                        <a:t>Transuranic waste/radioactive material</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10005"/>
                  </a:ext>
                </a:extLst>
              </a:tr>
              <a:tr h="611123">
                <a:tc>
                  <a:txBody>
                    <a:bodyPr/>
                    <a:lstStyle/>
                    <a:p>
                      <a:r>
                        <a:rPr lang="en-US" sz="2800" dirty="0"/>
                        <a:t>Level VII </a:t>
                      </a:r>
                    </a:p>
                  </a:txBody>
                  <a:tcPr anchor="ctr">
                    <a:lnR w="12700" cap="flat" cmpd="sng" algn="ctr">
                      <a:solidFill>
                        <a:prstClr val="white">
                          <a:lumMod val="75000"/>
                        </a:prstClr>
                      </a:solidFill>
                      <a:prstDash val="solid"/>
                      <a:round/>
                      <a:headEnd type="none" w="med" len="med"/>
                      <a:tailEnd type="none" w="med" len="med"/>
                    </a:lnR>
                  </a:tcPr>
                </a:tc>
                <a:tc>
                  <a:txBody>
                    <a:bodyPr/>
                    <a:lstStyle/>
                    <a:p>
                      <a:r>
                        <a:rPr lang="en-US" sz="2800" dirty="0"/>
                        <a:t>Jurisdictional mandated/special</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10006"/>
                  </a:ext>
                </a:extLst>
              </a:tr>
              <a:tr h="611123">
                <a:tc>
                  <a:txBody>
                    <a:bodyPr/>
                    <a:lstStyle/>
                    <a:p>
                      <a:r>
                        <a:rPr lang="en-US" sz="2800" dirty="0"/>
                        <a:t>Level VIII</a:t>
                      </a:r>
                    </a:p>
                  </a:txBody>
                  <a:tcPr anchor="ctr">
                    <a:lnR w="12700" cap="flat" cmpd="sng" algn="ctr">
                      <a:solidFill>
                        <a:prstClr val="white">
                          <a:lumMod val="75000"/>
                        </a:prstClr>
                      </a:solidFill>
                      <a:prstDash val="solid"/>
                      <a:round/>
                      <a:headEnd type="none" w="med" len="med"/>
                      <a:tailEnd type="none" w="med" len="med"/>
                    </a:lnR>
                  </a:tcPr>
                </a:tc>
                <a:tc>
                  <a:txBody>
                    <a:bodyPr/>
                    <a:lstStyle/>
                    <a:p>
                      <a:r>
                        <a:rPr lang="en-US" sz="2800" dirty="0"/>
                        <a:t>NAS Electronic Inspection</a:t>
                      </a:r>
                    </a:p>
                  </a:txBody>
                  <a:tcPr anchor="ctr">
                    <a:lnL w="12700" cap="flat" cmpd="sng" algn="ctr">
                      <a:solidFill>
                        <a:prstClr val="white">
                          <a:lumMod val="75000"/>
                        </a:prstClr>
                      </a:solidFill>
                      <a:prstDash val="solid"/>
                      <a:round/>
                      <a:headEnd type="none" w="med" len="med"/>
                      <a:tailEnd type="none" w="med" len="med"/>
                    </a:lnL>
                  </a:tcPr>
                </a:tc>
                <a:extLst>
                  <a:ext uri="{0D108BD9-81ED-4DB2-BD59-A6C34878D82A}">
                    <a16:rowId xmlns:a16="http://schemas.microsoft.com/office/drawing/2014/main" val="3092408364"/>
                  </a:ext>
                </a:extLst>
              </a:tr>
            </a:tbl>
          </a:graphicData>
        </a:graphic>
      </p:graphicFrame>
    </p:spTree>
    <p:extLst>
      <p:ext uri="{BB962C8B-B14F-4D97-AF65-F5344CB8AC3E}">
        <p14:creationId xmlns:p14="http://schemas.microsoft.com/office/powerpoint/2010/main" val="249300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Motorcoach Inspections</a:t>
            </a:r>
            <a:endParaRPr lang="en-US" dirty="0"/>
          </a:p>
        </p:txBody>
      </p:sp>
      <p:sp>
        <p:nvSpPr>
          <p:cNvPr id="3" name="Content Placeholder 2"/>
          <p:cNvSpPr>
            <a:spLocks noGrp="1"/>
          </p:cNvSpPr>
          <p:nvPr>
            <p:ph idx="1"/>
          </p:nvPr>
        </p:nvSpPr>
        <p:spPr>
          <a:xfrm>
            <a:off x="3266945" y="1339892"/>
            <a:ext cx="5671782" cy="5429208"/>
          </a:xfrm>
        </p:spPr>
        <p:txBody>
          <a:bodyPr/>
          <a:lstStyle/>
          <a:p>
            <a:r>
              <a:rPr lang="en-US" dirty="0"/>
              <a:t>Levels I – III most likely</a:t>
            </a:r>
          </a:p>
          <a:p>
            <a:r>
              <a:rPr lang="en-US" dirty="0"/>
              <a:t>Destinations – Driver and/or vehicle </a:t>
            </a:r>
          </a:p>
          <a:p>
            <a:r>
              <a:rPr lang="en-US" dirty="0"/>
              <a:t>Weigh station – Driver or vehicle, but only if without passengers or obvious hazard</a:t>
            </a:r>
          </a:p>
          <a:p>
            <a:r>
              <a:rPr lang="en-US" dirty="0"/>
              <a:t>Roadside – other than weigh station</a:t>
            </a:r>
          </a:p>
          <a:p>
            <a:pPr lvl="1"/>
            <a:r>
              <a:rPr lang="en-US" dirty="0"/>
              <a:t>Driver violating traffic rules</a:t>
            </a:r>
          </a:p>
          <a:p>
            <a:pPr lvl="1"/>
            <a:r>
              <a:rPr lang="en-US" dirty="0"/>
              <a:t>Vehicle obvious safety hazard </a:t>
            </a:r>
          </a:p>
        </p:txBody>
      </p:sp>
      <p:pic>
        <p:nvPicPr>
          <p:cNvPr id="5" name="Picture 4" descr="Screen Shot 2015-02-26 at 11.04.49 AM.png" title="Vehicle Check Sp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4" y="4805154"/>
            <a:ext cx="2920146" cy="1837019"/>
          </a:xfrm>
          <a:prstGeom prst="rect">
            <a:avLst/>
          </a:prstGeom>
        </p:spPr>
      </p:pic>
      <p:pic>
        <p:nvPicPr>
          <p:cNvPr id="4" name="Picture 3" title="Takkadega Superspeedway "/>
          <p:cNvPicPr>
            <a:picLocks noChangeAspect="1"/>
          </p:cNvPicPr>
          <p:nvPr/>
        </p:nvPicPr>
        <p:blipFill>
          <a:blip r:embed="rId4"/>
          <a:stretch>
            <a:fillRect/>
          </a:stretch>
        </p:blipFill>
        <p:spPr>
          <a:xfrm>
            <a:off x="0" y="1339892"/>
            <a:ext cx="3086100" cy="1854200"/>
          </a:xfrm>
          <a:prstGeom prst="rect">
            <a:avLst/>
          </a:prstGeom>
        </p:spPr>
      </p:pic>
      <p:pic>
        <p:nvPicPr>
          <p:cNvPr id="6" name="Picture 5" title="Weight Station next Right"/>
          <p:cNvPicPr>
            <a:picLocks noChangeAspect="1"/>
          </p:cNvPicPr>
          <p:nvPr/>
        </p:nvPicPr>
        <p:blipFill>
          <a:blip r:embed="rId5"/>
          <a:stretch>
            <a:fillRect/>
          </a:stretch>
        </p:blipFill>
        <p:spPr>
          <a:xfrm>
            <a:off x="789030" y="3194092"/>
            <a:ext cx="1688885" cy="1454107"/>
          </a:xfrm>
          <a:prstGeom prst="rect">
            <a:avLst/>
          </a:prstGeom>
        </p:spPr>
      </p:pic>
    </p:spTree>
    <p:extLst>
      <p:ext uri="{BB962C8B-B14F-4D97-AF65-F5344CB8AC3E}">
        <p14:creationId xmlns:p14="http://schemas.microsoft.com/office/powerpoint/2010/main" val="320671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I Inspection</a:t>
            </a:r>
          </a:p>
        </p:txBody>
      </p:sp>
      <p:graphicFrame>
        <p:nvGraphicFramePr>
          <p:cNvPr id="8" name="Table 7" descr="A Level I inspection is the granddaddy of them all - the most thorough, and the most time consuming.  We discussed in varying detail what enforcement inspectors will be looking at during driver and vehicle inspections; a Level I inspection is a combination of the two.  &#10; &#10;From the driver aspect, the inspection will include an examination of your driver license; medical examiner’s certification status; alcohol and drugs; driver’s records of duty status as require/hours of service; and seat belt.  &#10; &#10;On the vehicle side, they will inspect vehicle inspection report (as applicable); brake systems; exhaust systems; frames; fuel systems; lighting devices (headlamps, tail lamps, stop lamps, turn signals); steering mechanisms; suspensions; tires; wheels, rims and hubs; windshield wipers; emergency exits; electrical cables and systems in engine and battery compartments, and maybe even securement of cargo in luggage bays (as required).  &#10;" title="Level I Inspection"/>
          <p:cNvGraphicFramePr>
            <a:graphicFrameLocks noGrp="1"/>
          </p:cNvGraphicFramePr>
          <p:nvPr>
            <p:extLst>
              <p:ext uri="{D42A27DB-BD31-4B8C-83A1-F6EECF244321}">
                <p14:modId xmlns:p14="http://schemas.microsoft.com/office/powerpoint/2010/main" val="983914938"/>
              </p:ext>
            </p:extLst>
          </p:nvPr>
        </p:nvGraphicFramePr>
        <p:xfrm>
          <a:off x="457202" y="1396999"/>
          <a:ext cx="8229600" cy="191771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1976">
                <a:tc gridSpan="2">
                  <a:txBody>
                    <a:bodyPr/>
                    <a:lstStyle/>
                    <a:p>
                      <a:r>
                        <a:rPr lang="en-US" sz="3200" dirty="0"/>
                        <a:t>Driver</a:t>
                      </a:r>
                    </a:p>
                  </a:txBody>
                  <a:tcPr anchor="ctr"/>
                </a:tc>
                <a:tc hMerge="1">
                  <a:txBody>
                    <a:bodyPr/>
                    <a:lstStyle/>
                    <a:p>
                      <a:endParaRPr lang="en-US" sz="2400" dirty="0"/>
                    </a:p>
                  </a:txBody>
                  <a:tcPr/>
                </a:tc>
                <a:extLst>
                  <a:ext uri="{0D108BD9-81ED-4DB2-BD59-A6C34878D82A}">
                    <a16:rowId xmlns:a16="http://schemas.microsoft.com/office/drawing/2014/main" val="10000"/>
                  </a:ext>
                </a:extLst>
              </a:tr>
              <a:tr h="1338597">
                <a:tc>
                  <a:txBody>
                    <a:bodyPr/>
                    <a:lstStyle/>
                    <a:p>
                      <a:pPr marL="342900" indent="-342900">
                        <a:buFont typeface="Arial"/>
                        <a:buChar char="•"/>
                      </a:pPr>
                      <a:r>
                        <a:rPr lang="en-US" sz="2400" dirty="0"/>
                        <a:t>License</a:t>
                      </a:r>
                    </a:p>
                    <a:p>
                      <a:pPr marL="342900" indent="-342900">
                        <a:buFont typeface="Arial"/>
                        <a:buChar char="•"/>
                      </a:pPr>
                      <a:r>
                        <a:rPr lang="en-US" sz="2400" dirty="0"/>
                        <a:t>Medical Certification</a:t>
                      </a:r>
                    </a:p>
                    <a:p>
                      <a:pPr marL="342900" indent="-342900">
                        <a:buFont typeface="Arial"/>
                        <a:buChar char="•"/>
                      </a:pPr>
                      <a:r>
                        <a:rPr lang="en-US" sz="2400" dirty="0"/>
                        <a:t>Impairment/ill/fatigued</a:t>
                      </a:r>
                    </a:p>
                  </a:txBody>
                  <a:tcPr/>
                </a:tc>
                <a:tc>
                  <a:txBody>
                    <a:bodyPr/>
                    <a:lstStyle/>
                    <a:p>
                      <a:pPr marL="342900" indent="-342900">
                        <a:buFont typeface="Arial"/>
                        <a:buChar char="•"/>
                      </a:pPr>
                      <a:r>
                        <a:rPr lang="en-US" sz="2400" dirty="0"/>
                        <a:t>Hours of service/logs</a:t>
                      </a:r>
                    </a:p>
                    <a:p>
                      <a:pPr marL="342900" indent="-342900">
                        <a:buFont typeface="Arial"/>
                        <a:buChar char="•"/>
                      </a:pPr>
                      <a:r>
                        <a:rPr lang="en-US" sz="2400" dirty="0"/>
                        <a:t>Seat</a:t>
                      </a:r>
                      <a:r>
                        <a:rPr lang="en-US" sz="2400" baseline="0" dirty="0"/>
                        <a:t> belts</a:t>
                      </a:r>
                    </a:p>
                    <a:p>
                      <a:pPr marL="342900" indent="-342900">
                        <a:buFont typeface="Arial"/>
                        <a:buChar char="•"/>
                      </a:pPr>
                      <a:r>
                        <a:rPr lang="en-US" sz="2400" baseline="0" dirty="0"/>
                        <a:t>Vehicle inspection reports</a:t>
                      </a:r>
                      <a:endParaRPr lang="en-US" sz="2400" dirty="0"/>
                    </a:p>
                  </a:txBody>
                  <a:tcPr/>
                </a:tc>
                <a:extLst>
                  <a:ext uri="{0D108BD9-81ED-4DB2-BD59-A6C34878D82A}">
                    <a16:rowId xmlns:a16="http://schemas.microsoft.com/office/drawing/2014/main" val="10001"/>
                  </a:ext>
                </a:extLst>
              </a:tr>
            </a:tbl>
          </a:graphicData>
        </a:graphic>
      </p:graphicFrame>
      <p:graphicFrame>
        <p:nvGraphicFramePr>
          <p:cNvPr id="13" name="Table 12" descr="On the vehicle side, they will inspect vehicle inspection report (as applicable); brake systems; exhaust systems; frames; fuel systems; lighting devices (headlamps, tail lamps, stop lamps, turn signals); steering mechanisms; suspensions; tires; wheels, rims and hubs; windshield wipers; emergency exits; electrical cables and systems in engine and battery compartments, and maybe even securement of cargo in luggage bays (as required).  &#10;"/>
          <p:cNvGraphicFramePr>
            <a:graphicFrameLocks noGrp="1"/>
          </p:cNvGraphicFramePr>
          <p:nvPr>
            <p:extLst>
              <p:ext uri="{D42A27DB-BD31-4B8C-83A1-F6EECF244321}">
                <p14:modId xmlns:p14="http://schemas.microsoft.com/office/powerpoint/2010/main" val="304670551"/>
              </p:ext>
            </p:extLst>
          </p:nvPr>
        </p:nvGraphicFramePr>
        <p:xfrm>
          <a:off x="457200" y="3346193"/>
          <a:ext cx="8229598" cy="3018421"/>
        </p:xfrm>
        <a:graphic>
          <a:graphicData uri="http://schemas.openxmlformats.org/drawingml/2006/table">
            <a:tbl>
              <a:tblPr firstRow="1" bandRow="1">
                <a:tableStyleId>{21E4AEA4-8DFA-4A89-87EB-49C32662AFE0}</a:tableStyleId>
              </a:tblPr>
              <a:tblGrid>
                <a:gridCol w="4114799">
                  <a:extLst>
                    <a:ext uri="{9D8B030D-6E8A-4147-A177-3AD203B41FA5}">
                      <a16:colId xmlns:a16="http://schemas.microsoft.com/office/drawing/2014/main" val="20000"/>
                    </a:ext>
                  </a:extLst>
                </a:gridCol>
                <a:gridCol w="4114799">
                  <a:extLst>
                    <a:ext uri="{9D8B030D-6E8A-4147-A177-3AD203B41FA5}">
                      <a16:colId xmlns:a16="http://schemas.microsoft.com/office/drawing/2014/main" val="20001"/>
                    </a:ext>
                  </a:extLst>
                </a:gridCol>
              </a:tblGrid>
              <a:tr h="545333">
                <a:tc gridSpan="2">
                  <a:txBody>
                    <a:bodyPr/>
                    <a:lstStyle/>
                    <a:p>
                      <a:r>
                        <a:rPr lang="en-US" sz="3200" dirty="0"/>
                        <a:t>Vehicle</a:t>
                      </a:r>
                    </a:p>
                  </a:txBody>
                  <a:tcPr anchor="ctr"/>
                </a:tc>
                <a:tc hMerge="1">
                  <a:txBody>
                    <a:bodyPr/>
                    <a:lstStyle/>
                    <a:p>
                      <a:endParaRPr lang="en-US" sz="2400" dirty="0"/>
                    </a:p>
                  </a:txBody>
                  <a:tcPr/>
                </a:tc>
                <a:extLst>
                  <a:ext uri="{0D108BD9-81ED-4DB2-BD59-A6C34878D82A}">
                    <a16:rowId xmlns:a16="http://schemas.microsoft.com/office/drawing/2014/main" val="10000"/>
                  </a:ext>
                </a:extLst>
              </a:tr>
              <a:tr h="2439301">
                <a:tc>
                  <a:txBody>
                    <a:bodyPr/>
                    <a:lstStyle/>
                    <a:p>
                      <a:pPr marL="342900" indent="-342900">
                        <a:buFont typeface="Arial"/>
                        <a:buChar char="•"/>
                      </a:pPr>
                      <a:r>
                        <a:rPr lang="en-US" sz="2400" dirty="0"/>
                        <a:t>Brake systems</a:t>
                      </a:r>
                    </a:p>
                    <a:p>
                      <a:pPr marL="342900" indent="-342900">
                        <a:buFont typeface="Arial"/>
                        <a:buChar char="•"/>
                      </a:pPr>
                      <a:r>
                        <a:rPr lang="en-US" sz="2400" dirty="0"/>
                        <a:t>Exhaust systems</a:t>
                      </a:r>
                    </a:p>
                    <a:p>
                      <a:pPr marL="342900" indent="-342900">
                        <a:buFont typeface="Arial"/>
                        <a:buChar char="•"/>
                      </a:pPr>
                      <a:r>
                        <a:rPr lang="en-US" sz="2400" dirty="0"/>
                        <a:t>Lighting</a:t>
                      </a:r>
                      <a:r>
                        <a:rPr lang="en-US" sz="2400" baseline="0" dirty="0"/>
                        <a:t> devices</a:t>
                      </a:r>
                    </a:p>
                    <a:p>
                      <a:pPr marL="342900" indent="-342900">
                        <a:buFont typeface="Arial"/>
                        <a:buChar char="•"/>
                      </a:pPr>
                      <a:r>
                        <a:rPr lang="en-US" sz="2400" baseline="0" dirty="0"/>
                        <a:t>Windshield wipers</a:t>
                      </a:r>
                    </a:p>
                    <a:p>
                      <a:pPr marL="342900" indent="-342900">
                        <a:buFont typeface="Arial"/>
                        <a:buChar char="•"/>
                      </a:pPr>
                      <a:r>
                        <a:rPr lang="en-US" sz="2400" baseline="0" dirty="0"/>
                        <a:t>Frames</a:t>
                      </a:r>
                      <a:endParaRPr lang="en-US" sz="2400" dirty="0"/>
                    </a:p>
                  </a:txBody>
                  <a:tcPr/>
                </a:tc>
                <a:tc>
                  <a:txBody>
                    <a:bodyPr/>
                    <a:lstStyle/>
                    <a:p>
                      <a:pPr marL="342900" indent="-342900">
                        <a:buFont typeface="Arial"/>
                        <a:buChar char="•"/>
                      </a:pPr>
                      <a:r>
                        <a:rPr lang="en-US" sz="2400" dirty="0"/>
                        <a:t>Steering</a:t>
                      </a:r>
                      <a:r>
                        <a:rPr lang="en-US" sz="2400" baseline="0" dirty="0"/>
                        <a:t> mechanisms</a:t>
                      </a:r>
                    </a:p>
                    <a:p>
                      <a:pPr marL="342900" indent="-342900">
                        <a:buFont typeface="Arial"/>
                        <a:buChar char="•"/>
                      </a:pPr>
                      <a:r>
                        <a:rPr lang="en-US" sz="2400" baseline="0" dirty="0"/>
                        <a:t>Suspensions</a:t>
                      </a:r>
                    </a:p>
                    <a:p>
                      <a:pPr marL="342900" indent="-342900">
                        <a:buFont typeface="Arial"/>
                        <a:buChar char="•"/>
                      </a:pPr>
                      <a:r>
                        <a:rPr lang="en-US" sz="2400" baseline="0" dirty="0"/>
                        <a:t>Tires/wheels/rims/hubs</a:t>
                      </a:r>
                    </a:p>
                    <a:p>
                      <a:pPr marL="342900" indent="-342900">
                        <a:buFont typeface="Arial"/>
                        <a:buChar char="•"/>
                      </a:pPr>
                      <a:r>
                        <a:rPr lang="en-US" sz="2400" baseline="0" dirty="0"/>
                        <a:t>Emergency exits</a:t>
                      </a:r>
                    </a:p>
                    <a:p>
                      <a:pPr marL="342900" indent="-342900">
                        <a:buFont typeface="Arial"/>
                        <a:buChar char="•"/>
                      </a:pPr>
                      <a:r>
                        <a:rPr lang="en-US" sz="2400" baseline="0" dirty="0"/>
                        <a:t>Electrical cables and systems</a:t>
                      </a:r>
                    </a:p>
                    <a:p>
                      <a:pPr marL="342900" indent="-342900">
                        <a:buFont typeface="Arial"/>
                        <a:buChar char="•"/>
                      </a:pPr>
                      <a:r>
                        <a:rPr lang="en-US" sz="2400" baseline="0" dirty="0"/>
                        <a:t>Fuel systems</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5304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II Inspection</a:t>
            </a:r>
          </a:p>
        </p:txBody>
      </p:sp>
      <p:graphicFrame>
        <p:nvGraphicFramePr>
          <p:cNvPr id="13" name="Table 12" descr="Table showing the 6 different tyes of inspections for drivers." title="Driver "/>
          <p:cNvGraphicFramePr>
            <a:graphicFrameLocks noGrp="1"/>
          </p:cNvGraphicFramePr>
          <p:nvPr>
            <p:extLst>
              <p:ext uri="{D42A27DB-BD31-4B8C-83A1-F6EECF244321}">
                <p14:modId xmlns:p14="http://schemas.microsoft.com/office/powerpoint/2010/main" val="2920651917"/>
              </p:ext>
            </p:extLst>
          </p:nvPr>
        </p:nvGraphicFramePr>
        <p:xfrm>
          <a:off x="457202" y="1396999"/>
          <a:ext cx="8229600" cy="191771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1976">
                <a:tc gridSpan="2">
                  <a:txBody>
                    <a:bodyPr/>
                    <a:lstStyle/>
                    <a:p>
                      <a:r>
                        <a:rPr lang="en-US" sz="3200" dirty="0"/>
                        <a:t>Driver</a:t>
                      </a:r>
                    </a:p>
                  </a:txBody>
                  <a:tcPr anchor="ctr"/>
                </a:tc>
                <a:tc hMerge="1">
                  <a:txBody>
                    <a:bodyPr/>
                    <a:lstStyle/>
                    <a:p>
                      <a:endParaRPr lang="en-US" sz="2400" dirty="0"/>
                    </a:p>
                  </a:txBody>
                  <a:tcPr/>
                </a:tc>
                <a:extLst>
                  <a:ext uri="{0D108BD9-81ED-4DB2-BD59-A6C34878D82A}">
                    <a16:rowId xmlns:a16="http://schemas.microsoft.com/office/drawing/2014/main" val="10000"/>
                  </a:ext>
                </a:extLst>
              </a:tr>
              <a:tr h="1338597">
                <a:tc>
                  <a:txBody>
                    <a:bodyPr/>
                    <a:lstStyle/>
                    <a:p>
                      <a:pPr marL="342900" indent="-342900">
                        <a:buFont typeface="Arial"/>
                        <a:buChar char="•"/>
                      </a:pPr>
                      <a:r>
                        <a:rPr lang="en-US" sz="2400" dirty="0"/>
                        <a:t>License</a:t>
                      </a:r>
                    </a:p>
                    <a:p>
                      <a:pPr marL="342900" indent="-342900">
                        <a:buFont typeface="Arial"/>
                        <a:buChar char="•"/>
                      </a:pPr>
                      <a:r>
                        <a:rPr lang="en-US" sz="2400" dirty="0"/>
                        <a:t>Medical Certification</a:t>
                      </a:r>
                    </a:p>
                    <a:p>
                      <a:pPr marL="342900" indent="-342900">
                        <a:buFont typeface="Arial"/>
                        <a:buChar char="•"/>
                      </a:pPr>
                      <a:r>
                        <a:rPr lang="en-US" sz="2400" dirty="0"/>
                        <a:t>Impairment/ill/fatigued</a:t>
                      </a:r>
                    </a:p>
                  </a:txBody>
                  <a:tcPr/>
                </a:tc>
                <a:tc>
                  <a:txBody>
                    <a:bodyPr/>
                    <a:lstStyle/>
                    <a:p>
                      <a:pPr marL="342900" indent="-342900">
                        <a:buFont typeface="Arial"/>
                        <a:buChar char="•"/>
                      </a:pPr>
                      <a:r>
                        <a:rPr lang="en-US" sz="2400" dirty="0"/>
                        <a:t>Hours of service/logs</a:t>
                      </a:r>
                    </a:p>
                    <a:p>
                      <a:pPr marL="342900" indent="-342900">
                        <a:buFont typeface="Arial"/>
                        <a:buChar char="•"/>
                      </a:pPr>
                      <a:r>
                        <a:rPr lang="en-US" sz="2400" dirty="0"/>
                        <a:t>Seat</a:t>
                      </a:r>
                      <a:r>
                        <a:rPr lang="en-US" sz="2400" baseline="0" dirty="0"/>
                        <a:t> belts</a:t>
                      </a:r>
                    </a:p>
                    <a:p>
                      <a:pPr marL="342900" indent="-342900">
                        <a:buFont typeface="Arial"/>
                        <a:buChar char="•"/>
                      </a:pPr>
                      <a:r>
                        <a:rPr lang="en-US" sz="2400" baseline="0" dirty="0"/>
                        <a:t>Vehicle inspection reports</a:t>
                      </a:r>
                      <a:endParaRPr lang="en-US" sz="2400" dirty="0"/>
                    </a:p>
                  </a:txBody>
                  <a:tcPr/>
                </a:tc>
                <a:extLst>
                  <a:ext uri="{0D108BD9-81ED-4DB2-BD59-A6C34878D82A}">
                    <a16:rowId xmlns:a16="http://schemas.microsoft.com/office/drawing/2014/main" val="10001"/>
                  </a:ext>
                </a:extLst>
              </a:tr>
            </a:tbl>
          </a:graphicData>
        </a:graphic>
      </p:graphicFrame>
      <p:graphicFrame>
        <p:nvGraphicFramePr>
          <p:cNvPr id="14" name="Table 13" descr="Table showing the ten different types of inspections for vehicles." title="Vehicle "/>
          <p:cNvGraphicFramePr>
            <a:graphicFrameLocks noGrp="1"/>
          </p:cNvGraphicFramePr>
          <p:nvPr>
            <p:extLst>
              <p:ext uri="{D42A27DB-BD31-4B8C-83A1-F6EECF244321}">
                <p14:modId xmlns:p14="http://schemas.microsoft.com/office/powerpoint/2010/main" val="1426236676"/>
              </p:ext>
            </p:extLst>
          </p:nvPr>
        </p:nvGraphicFramePr>
        <p:xfrm>
          <a:off x="457200" y="3346193"/>
          <a:ext cx="8229598" cy="3018421"/>
        </p:xfrm>
        <a:graphic>
          <a:graphicData uri="http://schemas.openxmlformats.org/drawingml/2006/table">
            <a:tbl>
              <a:tblPr firstRow="1" bandRow="1">
                <a:tableStyleId>{21E4AEA4-8DFA-4A89-87EB-49C32662AFE0}</a:tableStyleId>
              </a:tblPr>
              <a:tblGrid>
                <a:gridCol w="4114799">
                  <a:extLst>
                    <a:ext uri="{9D8B030D-6E8A-4147-A177-3AD203B41FA5}">
                      <a16:colId xmlns:a16="http://schemas.microsoft.com/office/drawing/2014/main" val="20000"/>
                    </a:ext>
                  </a:extLst>
                </a:gridCol>
                <a:gridCol w="4114799">
                  <a:extLst>
                    <a:ext uri="{9D8B030D-6E8A-4147-A177-3AD203B41FA5}">
                      <a16:colId xmlns:a16="http://schemas.microsoft.com/office/drawing/2014/main" val="20001"/>
                    </a:ext>
                  </a:extLst>
                </a:gridCol>
              </a:tblGrid>
              <a:tr h="545333">
                <a:tc gridSpan="2">
                  <a:txBody>
                    <a:bodyPr/>
                    <a:lstStyle/>
                    <a:p>
                      <a:r>
                        <a:rPr lang="en-US" sz="3200" dirty="0"/>
                        <a:t>Vehicle</a:t>
                      </a:r>
                    </a:p>
                  </a:txBody>
                  <a:tcPr anchor="ctr"/>
                </a:tc>
                <a:tc hMerge="1">
                  <a:txBody>
                    <a:bodyPr/>
                    <a:lstStyle/>
                    <a:p>
                      <a:endParaRPr lang="en-US" sz="2400" dirty="0"/>
                    </a:p>
                  </a:txBody>
                  <a:tcPr/>
                </a:tc>
                <a:extLst>
                  <a:ext uri="{0D108BD9-81ED-4DB2-BD59-A6C34878D82A}">
                    <a16:rowId xmlns:a16="http://schemas.microsoft.com/office/drawing/2014/main" val="10000"/>
                  </a:ext>
                </a:extLst>
              </a:tr>
              <a:tr h="2439301">
                <a:tc>
                  <a:txBody>
                    <a:bodyPr/>
                    <a:lstStyle/>
                    <a:p>
                      <a:pPr marL="342900" indent="-342900">
                        <a:buFont typeface="Arial"/>
                        <a:buChar char="•"/>
                      </a:pPr>
                      <a:r>
                        <a:rPr lang="en-US" sz="2400" dirty="0"/>
                        <a:t>Brake systems</a:t>
                      </a:r>
                    </a:p>
                    <a:p>
                      <a:pPr marL="342900" indent="-342900">
                        <a:buFont typeface="Arial"/>
                        <a:buChar char="•"/>
                      </a:pPr>
                      <a:r>
                        <a:rPr lang="en-US" sz="2400" dirty="0"/>
                        <a:t>Exhaust systems</a:t>
                      </a:r>
                    </a:p>
                    <a:p>
                      <a:pPr marL="342900" indent="-342900">
                        <a:buFont typeface="Arial"/>
                        <a:buChar char="•"/>
                      </a:pPr>
                      <a:r>
                        <a:rPr lang="en-US" sz="2400" dirty="0"/>
                        <a:t>Lighting</a:t>
                      </a:r>
                      <a:r>
                        <a:rPr lang="en-US" sz="2400" baseline="0" dirty="0"/>
                        <a:t> devices</a:t>
                      </a:r>
                    </a:p>
                    <a:p>
                      <a:pPr marL="342900" indent="-342900">
                        <a:buFont typeface="Arial"/>
                        <a:buChar char="•"/>
                      </a:pPr>
                      <a:r>
                        <a:rPr lang="en-US" sz="2400" baseline="0" dirty="0"/>
                        <a:t>Windshield wipers</a:t>
                      </a:r>
                    </a:p>
                    <a:p>
                      <a:pPr marL="0" indent="0">
                        <a:buFont typeface="Arial"/>
                        <a:buNone/>
                      </a:pPr>
                      <a:endParaRPr lang="en-US" sz="2400" dirty="0"/>
                    </a:p>
                  </a:txBody>
                  <a:tcPr/>
                </a:tc>
                <a:tc>
                  <a:txBody>
                    <a:bodyPr/>
                    <a:lstStyle/>
                    <a:p>
                      <a:pPr marL="342900" indent="-342900">
                        <a:buFont typeface="Arial"/>
                        <a:buChar char="•"/>
                      </a:pPr>
                      <a:r>
                        <a:rPr lang="en-US" sz="2400" dirty="0"/>
                        <a:t>Steering</a:t>
                      </a:r>
                      <a:r>
                        <a:rPr lang="en-US" sz="2400" baseline="0" dirty="0"/>
                        <a:t> mechanisms</a:t>
                      </a:r>
                    </a:p>
                    <a:p>
                      <a:pPr marL="342900" indent="-342900">
                        <a:buFont typeface="Arial"/>
                        <a:buChar char="•"/>
                      </a:pPr>
                      <a:r>
                        <a:rPr lang="en-US" sz="2400" baseline="0" dirty="0"/>
                        <a:t>Suspensions</a:t>
                      </a:r>
                    </a:p>
                    <a:p>
                      <a:pPr marL="342900" indent="-342900">
                        <a:buFont typeface="Arial"/>
                        <a:buChar char="•"/>
                      </a:pPr>
                      <a:r>
                        <a:rPr lang="en-US" sz="2400" baseline="0" dirty="0"/>
                        <a:t>Tires/wheels/rims/hubs</a:t>
                      </a:r>
                    </a:p>
                    <a:p>
                      <a:pPr marL="342900" indent="-342900">
                        <a:buFont typeface="Arial"/>
                        <a:buChar char="•"/>
                      </a:pPr>
                      <a:r>
                        <a:rPr lang="en-US" sz="2400" baseline="0" dirty="0"/>
                        <a:t>Emergency exits</a:t>
                      </a:r>
                    </a:p>
                    <a:p>
                      <a:pPr marL="342900" indent="-342900">
                        <a:buFont typeface="Arial"/>
                        <a:buChar char="•"/>
                      </a:pPr>
                      <a:r>
                        <a:rPr lang="en-US" sz="2400" baseline="0" dirty="0"/>
                        <a:t>Electrical cables and systems</a:t>
                      </a:r>
                    </a:p>
                    <a:p>
                      <a:pPr marL="342900" indent="-342900">
                        <a:buFont typeface="Arial"/>
                        <a:buChar char="•"/>
                      </a:pPr>
                      <a:r>
                        <a:rPr lang="en-US" sz="2400" baseline="0" dirty="0"/>
                        <a:t>Fuel systems</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2984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III Inspection</a:t>
            </a:r>
          </a:p>
        </p:txBody>
      </p:sp>
      <p:graphicFrame>
        <p:nvGraphicFramePr>
          <p:cNvPr id="6" name="Table 5" descr="- License&#10;- MEdical certification status&#10;- Impairment/ill/fatiuged&#10;- Hours of service&#10;- Seat belt&#10;- Vehicle inspection reports (as applicable)." title="Driver Only"/>
          <p:cNvGraphicFramePr>
            <a:graphicFrameLocks noGrp="1"/>
          </p:cNvGraphicFramePr>
          <p:nvPr>
            <p:extLst>
              <p:ext uri="{D42A27DB-BD31-4B8C-83A1-F6EECF244321}">
                <p14:modId xmlns:p14="http://schemas.microsoft.com/office/powerpoint/2010/main" val="622939372"/>
              </p:ext>
            </p:extLst>
          </p:nvPr>
        </p:nvGraphicFramePr>
        <p:xfrm>
          <a:off x="523549" y="1416564"/>
          <a:ext cx="8229600" cy="4755636"/>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805388">
                <a:tc>
                  <a:txBody>
                    <a:bodyPr/>
                    <a:lstStyle/>
                    <a:p>
                      <a:pPr>
                        <a:spcAft>
                          <a:spcPts val="1200"/>
                        </a:spcAft>
                      </a:pPr>
                      <a:r>
                        <a:rPr lang="en-US" sz="3200" dirty="0"/>
                        <a:t>Driver Only</a:t>
                      </a:r>
                    </a:p>
                  </a:txBody>
                  <a:tcPr anchor="ctr"/>
                </a:tc>
                <a:extLst>
                  <a:ext uri="{0D108BD9-81ED-4DB2-BD59-A6C34878D82A}">
                    <a16:rowId xmlns:a16="http://schemas.microsoft.com/office/drawing/2014/main" val="10000"/>
                  </a:ext>
                </a:extLst>
              </a:tr>
              <a:tr h="3950248">
                <a:tc>
                  <a:txBody>
                    <a:bodyPr/>
                    <a:lstStyle/>
                    <a:p>
                      <a:pPr marL="342900" indent="-342900">
                        <a:spcAft>
                          <a:spcPts val="1200"/>
                        </a:spcAft>
                        <a:buFont typeface="Arial"/>
                        <a:buChar char="•"/>
                      </a:pPr>
                      <a:r>
                        <a:rPr lang="en-US" sz="3000" dirty="0"/>
                        <a:t>License</a:t>
                      </a:r>
                    </a:p>
                    <a:p>
                      <a:pPr marL="342900" indent="-342900">
                        <a:spcAft>
                          <a:spcPts val="1200"/>
                        </a:spcAft>
                        <a:buFont typeface="Arial"/>
                        <a:buChar char="•"/>
                      </a:pPr>
                      <a:r>
                        <a:rPr lang="en-US" sz="3000" dirty="0"/>
                        <a:t>Medical certification status</a:t>
                      </a:r>
                    </a:p>
                    <a:p>
                      <a:pPr marL="342900" indent="-342900">
                        <a:spcAft>
                          <a:spcPts val="1200"/>
                        </a:spcAft>
                        <a:buFont typeface="Arial"/>
                        <a:buChar char="•"/>
                      </a:pPr>
                      <a:r>
                        <a:rPr lang="en-US" sz="3000" dirty="0"/>
                        <a:t>Impairment/ill/fatigued</a:t>
                      </a:r>
                    </a:p>
                    <a:p>
                      <a:pPr marL="342900" indent="-342900">
                        <a:spcAft>
                          <a:spcPts val="1200"/>
                        </a:spcAft>
                        <a:buFont typeface="Arial"/>
                        <a:buChar char="•"/>
                      </a:pPr>
                      <a:r>
                        <a:rPr lang="en-US" sz="3000" dirty="0"/>
                        <a:t>Hours of service</a:t>
                      </a:r>
                    </a:p>
                    <a:p>
                      <a:pPr marL="342900" indent="-342900">
                        <a:spcAft>
                          <a:spcPts val="1200"/>
                        </a:spcAft>
                        <a:buFont typeface="Arial"/>
                        <a:buChar char="•"/>
                      </a:pPr>
                      <a:r>
                        <a:rPr lang="en-US" sz="3000" dirty="0"/>
                        <a:t>Seat</a:t>
                      </a:r>
                      <a:r>
                        <a:rPr lang="en-US" sz="3000" baseline="0" dirty="0"/>
                        <a:t> belt</a:t>
                      </a:r>
                    </a:p>
                    <a:p>
                      <a:pPr marL="342900" indent="-342900">
                        <a:spcAft>
                          <a:spcPts val="1200"/>
                        </a:spcAft>
                        <a:buFont typeface="Arial"/>
                        <a:buChar char="•"/>
                      </a:pPr>
                      <a:r>
                        <a:rPr lang="en-US" sz="3000" baseline="0" dirty="0"/>
                        <a:t>Vehicle inspection reports (as applicable)</a:t>
                      </a:r>
                      <a:endParaRPr lang="en-US" sz="3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283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lstStyle/>
          <a:p>
            <a:r>
              <a:rPr lang="en-US" dirty="0"/>
              <a:t>Inspections:  substance</a:t>
            </a:r>
          </a:p>
        </p:txBody>
      </p:sp>
      <p:sp>
        <p:nvSpPr>
          <p:cNvPr id="5" name="Text Placeholder 4"/>
          <p:cNvSpPr>
            <a:spLocks noGrp="1"/>
          </p:cNvSpPr>
          <p:nvPr>
            <p:ph type="body" idx="1"/>
          </p:nvPr>
        </p:nvSpPr>
        <p:spPr>
          <a:xfrm>
            <a:off x="722313" y="3656806"/>
            <a:ext cx="7772400" cy="1500187"/>
          </a:xfrm>
        </p:spPr>
        <p:txBody>
          <a:bodyPr>
            <a:normAutofit/>
          </a:bodyPr>
          <a:lstStyle/>
          <a:p>
            <a:r>
              <a:rPr lang="en-US" sz="2400" dirty="0"/>
              <a:t>Enforcement &amp; Police Interactions: Lesson 1</a:t>
            </a:r>
          </a:p>
        </p:txBody>
      </p:sp>
    </p:spTree>
    <p:extLst>
      <p:ext uri="{BB962C8B-B14F-4D97-AF65-F5344CB8AC3E}">
        <p14:creationId xmlns:p14="http://schemas.microsoft.com/office/powerpoint/2010/main" val="44578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Inspection Procedure</a:t>
            </a:r>
          </a:p>
        </p:txBody>
      </p:sp>
      <p:sp>
        <p:nvSpPr>
          <p:cNvPr id="3" name="Content Placeholder 2"/>
          <p:cNvSpPr>
            <a:spLocks noGrp="1"/>
          </p:cNvSpPr>
          <p:nvPr>
            <p:ph idx="1"/>
          </p:nvPr>
        </p:nvSpPr>
        <p:spPr>
          <a:xfrm>
            <a:off x="457200" y="1416757"/>
            <a:ext cx="8229600" cy="5257799"/>
          </a:xfrm>
        </p:spPr>
        <p:txBody>
          <a:bodyPr>
            <a:normAutofit/>
          </a:bodyPr>
          <a:lstStyle/>
          <a:p>
            <a:pPr>
              <a:lnSpc>
                <a:spcPct val="100000"/>
              </a:lnSpc>
              <a:spcBef>
                <a:spcPts val="0"/>
              </a:spcBef>
              <a:spcAft>
                <a:spcPts val="1200"/>
              </a:spcAft>
            </a:pPr>
            <a:r>
              <a:rPr lang="en-US" sz="3000" dirty="0"/>
              <a:t>Greet driver &amp; passengers</a:t>
            </a:r>
          </a:p>
          <a:p>
            <a:pPr>
              <a:lnSpc>
                <a:spcPct val="100000"/>
              </a:lnSpc>
              <a:spcBef>
                <a:spcPts val="0"/>
              </a:spcBef>
              <a:spcAft>
                <a:spcPts val="1200"/>
              </a:spcAft>
            </a:pPr>
            <a:r>
              <a:rPr lang="en-US" sz="3000" dirty="0"/>
              <a:t>Collect documents</a:t>
            </a:r>
          </a:p>
          <a:p>
            <a:pPr>
              <a:lnSpc>
                <a:spcPct val="100000"/>
              </a:lnSpc>
              <a:spcBef>
                <a:spcPts val="0"/>
              </a:spcBef>
              <a:spcAft>
                <a:spcPts val="1200"/>
              </a:spcAft>
            </a:pPr>
            <a:r>
              <a:rPr lang="en-US" sz="3000" dirty="0"/>
              <a:t>Interview driver and identify carrier</a:t>
            </a:r>
          </a:p>
          <a:p>
            <a:pPr>
              <a:lnSpc>
                <a:spcPct val="100000"/>
              </a:lnSpc>
              <a:spcBef>
                <a:spcPts val="0"/>
              </a:spcBef>
              <a:spcAft>
                <a:spcPts val="1200"/>
              </a:spcAft>
            </a:pPr>
            <a:r>
              <a:rPr lang="en-US" sz="3000" dirty="0"/>
              <a:t>Check driver documents</a:t>
            </a:r>
          </a:p>
          <a:p>
            <a:pPr lvl="1">
              <a:lnSpc>
                <a:spcPct val="100000"/>
              </a:lnSpc>
              <a:spcBef>
                <a:spcPts val="0"/>
              </a:spcBef>
              <a:spcAft>
                <a:spcPts val="1200"/>
              </a:spcAft>
            </a:pPr>
            <a:r>
              <a:rPr lang="en-US" dirty="0"/>
              <a:t>License</a:t>
            </a:r>
          </a:p>
          <a:p>
            <a:pPr lvl="1">
              <a:lnSpc>
                <a:spcPct val="100000"/>
              </a:lnSpc>
              <a:spcBef>
                <a:spcPts val="0"/>
              </a:spcBef>
              <a:spcAft>
                <a:spcPts val="1200"/>
              </a:spcAft>
            </a:pPr>
            <a:r>
              <a:rPr lang="en-US" dirty="0"/>
              <a:t>Medical certification status</a:t>
            </a:r>
          </a:p>
          <a:p>
            <a:pPr lvl="1">
              <a:lnSpc>
                <a:spcPct val="100000"/>
              </a:lnSpc>
              <a:spcBef>
                <a:spcPts val="0"/>
              </a:spcBef>
              <a:spcAft>
                <a:spcPts val="1200"/>
              </a:spcAft>
            </a:pPr>
            <a:r>
              <a:rPr lang="en-US" dirty="0"/>
              <a:t>Logs/Records of duty status</a:t>
            </a:r>
          </a:p>
          <a:p>
            <a:pPr lvl="1">
              <a:lnSpc>
                <a:spcPct val="100000"/>
              </a:lnSpc>
              <a:spcBef>
                <a:spcPts val="0"/>
              </a:spcBef>
              <a:spcAft>
                <a:spcPts val="1200"/>
              </a:spcAft>
            </a:pPr>
            <a:r>
              <a:rPr lang="en-US" dirty="0"/>
              <a:t>Vehicle inspection report(s) [as applicable]</a:t>
            </a:r>
          </a:p>
          <a:p>
            <a:pPr marL="457200" lvl="1" indent="0">
              <a:buNone/>
            </a:pPr>
            <a:endParaRPr lang="en-US" dirty="0"/>
          </a:p>
          <a:p>
            <a:pPr marL="457200" lvl="1" indent="0">
              <a:buNone/>
            </a:pPr>
            <a:endParaRPr lang="en-US" dirty="0"/>
          </a:p>
        </p:txBody>
      </p:sp>
      <p:pic>
        <p:nvPicPr>
          <p:cNvPr id="4" name="Picture 3" descr="Screen Shot 2015-02-26 at 11.08.28 AM.png" title="Daily Driver 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999" y="3393868"/>
            <a:ext cx="2953498" cy="2109641"/>
          </a:xfrm>
          <a:prstGeom prst="rect">
            <a:avLst/>
          </a:prstGeom>
        </p:spPr>
      </p:pic>
    </p:spTree>
    <p:extLst>
      <p:ext uri="{BB962C8B-B14F-4D97-AF65-F5344CB8AC3E}">
        <p14:creationId xmlns:p14="http://schemas.microsoft.com/office/powerpoint/2010/main" val="382804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Inspection Procedure</a:t>
            </a:r>
          </a:p>
        </p:txBody>
      </p:sp>
      <p:sp>
        <p:nvSpPr>
          <p:cNvPr id="3" name="Content Placeholder 2"/>
          <p:cNvSpPr>
            <a:spLocks noGrp="1"/>
          </p:cNvSpPr>
          <p:nvPr>
            <p:ph idx="1"/>
          </p:nvPr>
        </p:nvSpPr>
        <p:spPr>
          <a:xfrm>
            <a:off x="295071" y="1520548"/>
            <a:ext cx="5004717" cy="4745316"/>
          </a:xfrm>
        </p:spPr>
        <p:txBody>
          <a:bodyPr>
            <a:normAutofit lnSpcReduction="10000"/>
          </a:bodyPr>
          <a:lstStyle/>
          <a:p>
            <a:pPr>
              <a:lnSpc>
                <a:spcPct val="100000"/>
              </a:lnSpc>
              <a:spcBef>
                <a:spcPts val="0"/>
              </a:spcBef>
              <a:spcAft>
                <a:spcPts val="1200"/>
              </a:spcAft>
            </a:pPr>
            <a:r>
              <a:rPr lang="en-US" sz="3000" dirty="0"/>
              <a:t>Check vehicle/company documents</a:t>
            </a:r>
          </a:p>
          <a:p>
            <a:pPr lvl="1">
              <a:lnSpc>
                <a:spcPct val="100000"/>
              </a:lnSpc>
              <a:spcBef>
                <a:spcPts val="0"/>
              </a:spcBef>
              <a:spcAft>
                <a:spcPts val="1200"/>
              </a:spcAft>
            </a:pPr>
            <a:r>
              <a:rPr lang="en-US" dirty="0"/>
              <a:t>Periodic/annual inspection</a:t>
            </a:r>
          </a:p>
          <a:p>
            <a:pPr lvl="1">
              <a:lnSpc>
                <a:spcPct val="100000"/>
              </a:lnSpc>
              <a:spcBef>
                <a:spcPts val="0"/>
              </a:spcBef>
              <a:spcAft>
                <a:spcPts val="1200"/>
              </a:spcAft>
            </a:pPr>
            <a:r>
              <a:rPr lang="en-US" dirty="0"/>
              <a:t>Proof of insurance</a:t>
            </a:r>
          </a:p>
          <a:p>
            <a:pPr lvl="1">
              <a:lnSpc>
                <a:spcPct val="100000"/>
              </a:lnSpc>
              <a:spcBef>
                <a:spcPts val="0"/>
              </a:spcBef>
              <a:spcAft>
                <a:spcPts val="1200"/>
              </a:spcAft>
            </a:pPr>
            <a:r>
              <a:rPr lang="en-US" dirty="0"/>
              <a:t>Registration </a:t>
            </a:r>
          </a:p>
          <a:p>
            <a:pPr lvl="1">
              <a:lnSpc>
                <a:spcPct val="100000"/>
              </a:lnSpc>
              <a:spcBef>
                <a:spcPts val="0"/>
              </a:spcBef>
              <a:spcAft>
                <a:spcPts val="1200"/>
              </a:spcAft>
            </a:pPr>
            <a:r>
              <a:rPr lang="en-US" dirty="0"/>
              <a:t>IFTA permit (fuel tax agreement)</a:t>
            </a:r>
          </a:p>
          <a:p>
            <a:pPr>
              <a:lnSpc>
                <a:spcPct val="100000"/>
              </a:lnSpc>
              <a:spcBef>
                <a:spcPts val="0"/>
              </a:spcBef>
              <a:spcAft>
                <a:spcPts val="1200"/>
              </a:spcAft>
            </a:pPr>
            <a:r>
              <a:rPr lang="en-US" sz="3000" dirty="0"/>
              <a:t>Check vehicle identification markings</a:t>
            </a:r>
          </a:p>
          <a:p>
            <a:pPr lvl="1"/>
            <a:endParaRPr lang="en-US" dirty="0"/>
          </a:p>
          <a:p>
            <a:pPr marL="457200" lvl="1" indent="0">
              <a:buNone/>
            </a:pPr>
            <a:endParaRPr lang="en-US" dirty="0"/>
          </a:p>
          <a:p>
            <a:pPr marL="457200" lvl="1" indent="0">
              <a:buNone/>
            </a:pPr>
            <a:endParaRPr lang="en-US" dirty="0"/>
          </a:p>
        </p:txBody>
      </p:sp>
      <p:pic>
        <p:nvPicPr>
          <p:cNvPr id="7" name="Picture 6" title="Bus"/>
          <p:cNvPicPr>
            <a:picLocks noChangeAspect="1"/>
          </p:cNvPicPr>
          <p:nvPr/>
        </p:nvPicPr>
        <p:blipFill>
          <a:blip r:embed="rId3"/>
          <a:stretch>
            <a:fillRect/>
          </a:stretch>
        </p:blipFill>
        <p:spPr>
          <a:xfrm>
            <a:off x="5900316" y="1757364"/>
            <a:ext cx="2922915" cy="4508500"/>
          </a:xfrm>
          <a:prstGeom prst="rect">
            <a:avLst/>
          </a:prstGeom>
        </p:spPr>
      </p:pic>
    </p:spTree>
    <p:extLst>
      <p:ext uri="{BB962C8B-B14F-4D97-AF65-F5344CB8AC3E}">
        <p14:creationId xmlns:p14="http://schemas.microsoft.com/office/powerpoint/2010/main" val="96085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Inspection Procedure</a:t>
            </a:r>
          </a:p>
        </p:txBody>
      </p:sp>
      <p:sp>
        <p:nvSpPr>
          <p:cNvPr id="3" name="Content Placeholder 2"/>
          <p:cNvSpPr>
            <a:spLocks noGrp="1"/>
          </p:cNvSpPr>
          <p:nvPr>
            <p:ph idx="1"/>
          </p:nvPr>
        </p:nvSpPr>
        <p:spPr>
          <a:xfrm>
            <a:off x="457200" y="1359112"/>
            <a:ext cx="8229600" cy="4646539"/>
          </a:xfrm>
        </p:spPr>
        <p:txBody>
          <a:bodyPr>
            <a:normAutofit/>
          </a:bodyPr>
          <a:lstStyle/>
          <a:p>
            <a:pPr>
              <a:lnSpc>
                <a:spcPct val="100000"/>
              </a:lnSpc>
              <a:spcBef>
                <a:spcPts val="0"/>
              </a:spcBef>
              <a:spcAft>
                <a:spcPts val="1200"/>
              </a:spcAft>
            </a:pPr>
            <a:r>
              <a:rPr lang="en-US" sz="3000" dirty="0">
                <a:ea typeface="Trebuchet MS" charset="0"/>
                <a:cs typeface="Trebuchet MS" charset="0"/>
              </a:rPr>
              <a:t>Vehicle inspection – interior &amp; exterior</a:t>
            </a:r>
          </a:p>
          <a:p>
            <a:pPr lvl="1">
              <a:lnSpc>
                <a:spcPct val="100000"/>
              </a:lnSpc>
              <a:spcBef>
                <a:spcPts val="0"/>
              </a:spcBef>
              <a:spcAft>
                <a:spcPts val="1200"/>
              </a:spcAft>
            </a:pPr>
            <a:r>
              <a:rPr lang="en-US" dirty="0">
                <a:ea typeface="Trebuchet MS" charset="0"/>
                <a:cs typeface="Trebuchet MS" charset="0"/>
              </a:rPr>
              <a:t>Passenger and driver compartments</a:t>
            </a:r>
          </a:p>
          <a:p>
            <a:pPr lvl="2"/>
            <a:r>
              <a:rPr lang="en-US" dirty="0">
                <a:ea typeface="Trebuchet MS" charset="0"/>
                <a:cs typeface="Trebuchet MS" charset="0"/>
              </a:rPr>
              <a:t>Air brake system check</a:t>
            </a:r>
          </a:p>
          <a:p>
            <a:pPr lvl="2"/>
            <a:r>
              <a:rPr lang="en-US" dirty="0">
                <a:ea typeface="Trebuchet MS" charset="0"/>
                <a:cs typeface="Trebuchet MS" charset="0"/>
              </a:rPr>
              <a:t>Emergency exit check</a:t>
            </a:r>
          </a:p>
          <a:p>
            <a:pPr lvl="1">
              <a:lnSpc>
                <a:spcPct val="100000"/>
              </a:lnSpc>
              <a:spcBef>
                <a:spcPts val="0"/>
              </a:spcBef>
              <a:spcAft>
                <a:spcPts val="1200"/>
              </a:spcAft>
            </a:pPr>
            <a:r>
              <a:rPr lang="en-US" dirty="0">
                <a:ea typeface="Trebuchet MS" charset="0"/>
                <a:cs typeface="Trebuchet MS" charset="0"/>
              </a:rPr>
              <a:t>Front of vehicle</a:t>
            </a:r>
          </a:p>
          <a:p>
            <a:pPr lvl="1">
              <a:lnSpc>
                <a:spcPct val="100000"/>
              </a:lnSpc>
              <a:spcBef>
                <a:spcPts val="0"/>
              </a:spcBef>
              <a:spcAft>
                <a:spcPts val="1200"/>
              </a:spcAft>
            </a:pPr>
            <a:r>
              <a:rPr lang="en-US" dirty="0">
                <a:ea typeface="Trebuchet MS" charset="0"/>
                <a:cs typeface="Trebuchet MS" charset="0"/>
              </a:rPr>
              <a:t>Sides of vehicle</a:t>
            </a:r>
          </a:p>
          <a:p>
            <a:pPr lvl="2"/>
            <a:r>
              <a:rPr lang="en-US" dirty="0">
                <a:ea typeface="Trebuchet MS" charset="0"/>
                <a:cs typeface="Trebuchet MS" charset="0"/>
              </a:rPr>
              <a:t>Cargo check in luggage bays</a:t>
            </a:r>
          </a:p>
          <a:p>
            <a:pPr lvl="1"/>
            <a:r>
              <a:rPr lang="en-US" dirty="0">
                <a:ea typeface="Trebuchet MS" charset="0"/>
                <a:cs typeface="Trebuchet MS" charset="0"/>
              </a:rPr>
              <a:t>Rear of vehicle</a:t>
            </a:r>
          </a:p>
          <a:p>
            <a:pPr marL="457200" lvl="1" indent="0">
              <a:buNone/>
            </a:pPr>
            <a:endParaRPr lang="en-US" dirty="0"/>
          </a:p>
          <a:p>
            <a:pPr marL="457200" lvl="1" indent="0">
              <a:buNone/>
            </a:pPr>
            <a:endParaRPr lang="en-US" dirty="0"/>
          </a:p>
        </p:txBody>
      </p:sp>
      <p:pic>
        <p:nvPicPr>
          <p:cNvPr id="4" name="Picture 3" descr="Screen Shot 2015-02-26 at 11.16.59 AM.png" title="Changing Tir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328" y="4812850"/>
            <a:ext cx="2493329" cy="1967264"/>
          </a:xfrm>
          <a:prstGeom prst="rect">
            <a:avLst/>
          </a:prstGeom>
        </p:spPr>
      </p:pic>
      <p:pic>
        <p:nvPicPr>
          <p:cNvPr id="6" name="Picture 5" title="Bus"/>
          <p:cNvPicPr>
            <a:picLocks noChangeAspect="1"/>
          </p:cNvPicPr>
          <p:nvPr/>
        </p:nvPicPr>
        <p:blipFill>
          <a:blip r:embed="rId4"/>
          <a:stretch>
            <a:fillRect/>
          </a:stretch>
        </p:blipFill>
        <p:spPr>
          <a:xfrm>
            <a:off x="6332707" y="2629675"/>
            <a:ext cx="2627781" cy="2100590"/>
          </a:xfrm>
          <a:prstGeom prst="rect">
            <a:avLst/>
          </a:prstGeom>
        </p:spPr>
      </p:pic>
    </p:spTree>
    <p:extLst>
      <p:ext uri="{BB962C8B-B14F-4D97-AF65-F5344CB8AC3E}">
        <p14:creationId xmlns:p14="http://schemas.microsoft.com/office/powerpoint/2010/main" val="376862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Inspection Procedure</a:t>
            </a:r>
            <a:endParaRPr lang="en-US" dirty="0"/>
          </a:p>
        </p:txBody>
      </p:sp>
      <p:sp>
        <p:nvSpPr>
          <p:cNvPr id="3" name="Content Placeholder 2"/>
          <p:cNvSpPr>
            <a:spLocks noGrp="1"/>
          </p:cNvSpPr>
          <p:nvPr>
            <p:ph idx="1"/>
          </p:nvPr>
        </p:nvSpPr>
        <p:spPr>
          <a:xfrm>
            <a:off x="457199" y="1600200"/>
            <a:ext cx="6391469" cy="4525963"/>
          </a:xfrm>
        </p:spPr>
        <p:txBody>
          <a:bodyPr>
            <a:normAutofit lnSpcReduction="10000"/>
          </a:bodyPr>
          <a:lstStyle/>
          <a:p>
            <a:r>
              <a:rPr lang="en-US" dirty="0"/>
              <a:t>Vehicle inspection – undercarriage</a:t>
            </a:r>
          </a:p>
          <a:p>
            <a:pPr lvl="1"/>
            <a:r>
              <a:rPr lang="en-US" dirty="0"/>
              <a:t>Brakes and air system</a:t>
            </a:r>
          </a:p>
          <a:p>
            <a:pPr lvl="1"/>
            <a:r>
              <a:rPr lang="en-US" dirty="0"/>
              <a:t>Frame</a:t>
            </a:r>
          </a:p>
          <a:p>
            <a:pPr lvl="1"/>
            <a:r>
              <a:rPr lang="en-US" dirty="0"/>
              <a:t>Suspension</a:t>
            </a:r>
          </a:p>
          <a:p>
            <a:pPr lvl="1"/>
            <a:r>
              <a:rPr lang="en-US" dirty="0"/>
              <a:t>Axles</a:t>
            </a:r>
          </a:p>
          <a:p>
            <a:pPr lvl="1"/>
            <a:r>
              <a:rPr lang="en-US" dirty="0"/>
              <a:t>Inside dual wheels</a:t>
            </a:r>
          </a:p>
          <a:p>
            <a:pPr lvl="1"/>
            <a:r>
              <a:rPr lang="en-US" dirty="0"/>
              <a:t>Steering</a:t>
            </a:r>
          </a:p>
          <a:p>
            <a:pPr lvl="1"/>
            <a:r>
              <a:rPr lang="en-US" dirty="0"/>
              <a:t>Leaks</a:t>
            </a:r>
          </a:p>
          <a:p>
            <a:pPr lvl="1"/>
            <a:endParaRPr lang="en-US" dirty="0"/>
          </a:p>
          <a:p>
            <a:pPr lvl="1"/>
            <a:endParaRPr lang="en-US" dirty="0"/>
          </a:p>
        </p:txBody>
      </p:sp>
      <p:pic>
        <p:nvPicPr>
          <p:cNvPr id="4" name="Picture 3" descr="Screen Shot 2015-02-26 at 11.14.00 AM.png" title="Bus Insp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961" y="2207483"/>
            <a:ext cx="2735487" cy="2445847"/>
          </a:xfrm>
          <a:prstGeom prst="rect">
            <a:avLst/>
          </a:prstGeom>
        </p:spPr>
      </p:pic>
      <p:pic>
        <p:nvPicPr>
          <p:cNvPr id="7" name="Picture 6" title="Tire Inspection "/>
          <p:cNvPicPr>
            <a:picLocks noChangeAspect="1"/>
          </p:cNvPicPr>
          <p:nvPr/>
        </p:nvPicPr>
        <p:blipFill>
          <a:blip r:embed="rId4"/>
          <a:stretch>
            <a:fillRect/>
          </a:stretch>
        </p:blipFill>
        <p:spPr>
          <a:xfrm>
            <a:off x="4183204" y="4709313"/>
            <a:ext cx="4720244" cy="2005803"/>
          </a:xfrm>
          <a:prstGeom prst="rect">
            <a:avLst/>
          </a:prstGeom>
        </p:spPr>
      </p:pic>
    </p:spTree>
    <p:extLst>
      <p:ext uri="{BB962C8B-B14F-4D97-AF65-F5344CB8AC3E}">
        <p14:creationId xmlns:p14="http://schemas.microsoft.com/office/powerpoint/2010/main" val="107718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Inspector Demeanor</a:t>
            </a:r>
          </a:p>
        </p:txBody>
      </p:sp>
      <p:sp>
        <p:nvSpPr>
          <p:cNvPr id="4" name="Rectangle 3" title="Driver attitude and copperation is the most influential factor during the inspection itself."/>
          <p:cNvSpPr/>
          <p:nvPr/>
        </p:nvSpPr>
        <p:spPr>
          <a:xfrm>
            <a:off x="457200" y="4650849"/>
            <a:ext cx="8229600" cy="1465755"/>
          </a:xfrm>
          <a:prstGeom prst="rect">
            <a:avLst/>
          </a:prstGeom>
          <a:solidFill>
            <a:srgbClr val="FF66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485169"/>
            <a:ext cx="8229600" cy="4422793"/>
          </a:xfrm>
        </p:spPr>
        <p:txBody>
          <a:bodyPr>
            <a:normAutofit lnSpcReduction="10000"/>
          </a:bodyPr>
          <a:lstStyle/>
          <a:p>
            <a:pPr>
              <a:lnSpc>
                <a:spcPct val="110000"/>
              </a:lnSpc>
              <a:spcBef>
                <a:spcPts val="0"/>
              </a:spcBef>
              <a:spcAft>
                <a:spcPts val="1200"/>
              </a:spcAft>
            </a:pPr>
            <a:r>
              <a:rPr lang="en-US" sz="3000" dirty="0"/>
              <a:t>Inspector attitudes influenced by many factors</a:t>
            </a:r>
          </a:p>
          <a:p>
            <a:pPr lvl="1">
              <a:spcBef>
                <a:spcPts val="0"/>
              </a:spcBef>
              <a:spcAft>
                <a:spcPts val="1200"/>
              </a:spcAft>
            </a:pPr>
            <a:r>
              <a:rPr lang="en-US" dirty="0"/>
              <a:t>Driver response/interaction</a:t>
            </a:r>
          </a:p>
          <a:p>
            <a:pPr lvl="1">
              <a:spcBef>
                <a:spcPts val="0"/>
              </a:spcBef>
              <a:spcAft>
                <a:spcPts val="1200"/>
              </a:spcAft>
            </a:pPr>
            <a:r>
              <a:rPr lang="en-US" dirty="0"/>
              <a:t>Company inspection history</a:t>
            </a:r>
          </a:p>
          <a:p>
            <a:pPr lvl="1">
              <a:spcBef>
                <a:spcPts val="0"/>
              </a:spcBef>
              <a:spcAft>
                <a:spcPts val="1200"/>
              </a:spcAft>
            </a:pPr>
            <a:r>
              <a:rPr lang="en-US" dirty="0"/>
              <a:t>Findings during the current inspection</a:t>
            </a:r>
          </a:p>
          <a:p>
            <a:pPr lvl="1">
              <a:spcBef>
                <a:spcPts val="0"/>
              </a:spcBef>
              <a:spcAft>
                <a:spcPts val="1200"/>
              </a:spcAft>
            </a:pPr>
            <a:r>
              <a:rPr lang="en-US" dirty="0"/>
              <a:t>Personal issues and professional demands</a:t>
            </a:r>
          </a:p>
          <a:p>
            <a:pPr>
              <a:lnSpc>
                <a:spcPct val="110000"/>
              </a:lnSpc>
              <a:spcBef>
                <a:spcPts val="0"/>
              </a:spcBef>
              <a:spcAft>
                <a:spcPts val="1200"/>
              </a:spcAft>
            </a:pPr>
            <a:endParaRPr lang="en-US" sz="3000" dirty="0"/>
          </a:p>
          <a:p>
            <a:pPr>
              <a:lnSpc>
                <a:spcPct val="110000"/>
              </a:lnSpc>
              <a:spcBef>
                <a:spcPts val="0"/>
              </a:spcBef>
              <a:spcAft>
                <a:spcPts val="1200"/>
              </a:spcAft>
            </a:pPr>
            <a:r>
              <a:rPr lang="en-US" sz="3000" dirty="0"/>
              <a:t>Driver attitude and cooperation is the most influential factor during the inspection itself</a:t>
            </a:r>
          </a:p>
        </p:txBody>
      </p:sp>
    </p:spTree>
    <p:extLst>
      <p:ext uri="{BB962C8B-B14F-4D97-AF65-F5344CB8AC3E}">
        <p14:creationId xmlns:p14="http://schemas.microsoft.com/office/powerpoint/2010/main" val="417569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Inspection Results</a:t>
            </a:r>
          </a:p>
        </p:txBody>
      </p:sp>
      <p:sp>
        <p:nvSpPr>
          <p:cNvPr id="3" name="Content Placeholder 2"/>
          <p:cNvSpPr>
            <a:spLocks noGrp="1"/>
          </p:cNvSpPr>
          <p:nvPr>
            <p:ph idx="1"/>
          </p:nvPr>
        </p:nvSpPr>
        <p:spPr>
          <a:xfrm>
            <a:off x="457200" y="1436914"/>
            <a:ext cx="5818609" cy="4960153"/>
          </a:xfrm>
        </p:spPr>
        <p:txBody>
          <a:bodyPr>
            <a:normAutofit lnSpcReduction="10000"/>
          </a:bodyPr>
          <a:lstStyle/>
          <a:p>
            <a:pPr>
              <a:lnSpc>
                <a:spcPct val="110000"/>
              </a:lnSpc>
              <a:spcBef>
                <a:spcPts val="0"/>
              </a:spcBef>
              <a:spcAft>
                <a:spcPts val="1200"/>
              </a:spcAft>
            </a:pPr>
            <a:r>
              <a:rPr lang="en-US" sz="3000" dirty="0"/>
              <a:t>Inspection report completed and provided in most cases</a:t>
            </a:r>
          </a:p>
          <a:p>
            <a:pPr lvl="1">
              <a:spcBef>
                <a:spcPts val="0"/>
              </a:spcBef>
              <a:spcAft>
                <a:spcPts val="1200"/>
              </a:spcAft>
            </a:pPr>
            <a:r>
              <a:rPr lang="en-US" dirty="0"/>
              <a:t>Turn in to your company!</a:t>
            </a:r>
          </a:p>
          <a:p>
            <a:pPr>
              <a:spcBef>
                <a:spcPts val="0"/>
              </a:spcBef>
              <a:spcAft>
                <a:spcPts val="1200"/>
              </a:spcAft>
            </a:pPr>
            <a:r>
              <a:rPr lang="en-US" sz="3000" dirty="0"/>
              <a:t>CVSA decal (Level I or V, with no defects in critical areas)</a:t>
            </a:r>
          </a:p>
          <a:p>
            <a:pPr>
              <a:spcBef>
                <a:spcPts val="0"/>
              </a:spcBef>
              <a:spcAft>
                <a:spcPts val="1200"/>
              </a:spcAft>
            </a:pPr>
            <a:r>
              <a:rPr lang="en-US" sz="3000" dirty="0"/>
              <a:t>Report inspection (and results) to company ASAP</a:t>
            </a:r>
          </a:p>
          <a:p>
            <a:pPr lvl="1"/>
            <a:r>
              <a:rPr lang="en-US" dirty="0"/>
              <a:t>Violations must be addressed and certification returned to State</a:t>
            </a:r>
          </a:p>
          <a:p>
            <a:pPr marL="514350" indent="-457200"/>
            <a:endParaRPr lang="en-US" dirty="0"/>
          </a:p>
        </p:txBody>
      </p:sp>
      <p:pic>
        <p:nvPicPr>
          <p:cNvPr id="4" name="Picture 3" descr="Screen Shot 2015-02-26 at 11.35.40 AM.png" title="Commercia Vehicle Safety Alliance Level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019" y="2199403"/>
            <a:ext cx="1985781" cy="3435173"/>
          </a:xfrm>
          <a:prstGeom prst="rect">
            <a:avLst/>
          </a:prstGeom>
        </p:spPr>
      </p:pic>
    </p:spTree>
    <p:extLst>
      <p:ext uri="{BB962C8B-B14F-4D97-AF65-F5344CB8AC3E}">
        <p14:creationId xmlns:p14="http://schemas.microsoft.com/office/powerpoint/2010/main" val="2744434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Out-of-Service (OOS)</a:t>
            </a:r>
          </a:p>
        </p:txBody>
      </p:sp>
      <p:sp>
        <p:nvSpPr>
          <p:cNvPr id="3" name="Content Placeholder 2"/>
          <p:cNvSpPr>
            <a:spLocks noGrp="1"/>
          </p:cNvSpPr>
          <p:nvPr>
            <p:ph idx="1"/>
          </p:nvPr>
        </p:nvSpPr>
        <p:spPr>
          <a:xfrm>
            <a:off x="457200" y="1380847"/>
            <a:ext cx="5233431" cy="4951713"/>
          </a:xfrm>
        </p:spPr>
        <p:txBody>
          <a:bodyPr>
            <a:normAutofit/>
          </a:bodyPr>
          <a:lstStyle/>
          <a:p>
            <a:pPr>
              <a:lnSpc>
                <a:spcPct val="100000"/>
              </a:lnSpc>
              <a:spcBef>
                <a:spcPts val="0"/>
              </a:spcBef>
              <a:spcAft>
                <a:spcPts val="1200"/>
              </a:spcAft>
            </a:pPr>
            <a:r>
              <a:rPr lang="en-US" sz="3000" dirty="0">
                <a:ea typeface="Trebuchet MS" charset="0"/>
                <a:cs typeface="Trebuchet MS" charset="0"/>
              </a:rPr>
              <a:t>Serious driver or vehicle violations or defects deemed critical to safe operation of the commercial vehicle</a:t>
            </a:r>
          </a:p>
          <a:p>
            <a:pPr>
              <a:lnSpc>
                <a:spcPct val="100000"/>
              </a:lnSpc>
              <a:spcBef>
                <a:spcPts val="0"/>
              </a:spcBef>
              <a:spcAft>
                <a:spcPts val="1200"/>
              </a:spcAft>
            </a:pPr>
            <a:r>
              <a:rPr lang="en-US" dirty="0">
                <a:ea typeface="Trebuchet MS" charset="0"/>
                <a:cs typeface="Trebuchet MS" charset="0"/>
              </a:rPr>
              <a:t>O</a:t>
            </a:r>
            <a:r>
              <a:rPr lang="en-US" sz="3000" dirty="0">
                <a:ea typeface="Trebuchet MS" charset="0"/>
                <a:cs typeface="Trebuchet MS" charset="0"/>
              </a:rPr>
              <a:t>ut-of-service issues must be resolved before continuation of driver and/or vehicle</a:t>
            </a:r>
          </a:p>
          <a:p>
            <a:pPr>
              <a:lnSpc>
                <a:spcPct val="100000"/>
              </a:lnSpc>
              <a:spcBef>
                <a:spcPts val="0"/>
              </a:spcBef>
              <a:spcAft>
                <a:spcPts val="1200"/>
              </a:spcAft>
            </a:pPr>
            <a:r>
              <a:rPr lang="en-US" sz="3000" dirty="0">
                <a:ea typeface="Trebuchet MS" charset="0"/>
                <a:cs typeface="Trebuchet MS" charset="0"/>
              </a:rPr>
              <a:t>NEVER violate an out-of-service order</a:t>
            </a:r>
          </a:p>
        </p:txBody>
      </p:sp>
      <p:pic>
        <p:nvPicPr>
          <p:cNvPr id="4" name="Picture 3" descr="Screen Shot 2015-02-26 at 11.39.46 AM.png" title="Out-of-Service (OO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568" y="4147593"/>
            <a:ext cx="2297669" cy="1527021"/>
          </a:xfrm>
          <a:prstGeom prst="rect">
            <a:avLst/>
          </a:prstGeom>
        </p:spPr>
      </p:pic>
      <p:pic>
        <p:nvPicPr>
          <p:cNvPr id="5" name="Picture 4" title="Out of Service title "/>
          <p:cNvPicPr>
            <a:picLocks noChangeAspect="1"/>
          </p:cNvPicPr>
          <p:nvPr/>
        </p:nvPicPr>
        <p:blipFill>
          <a:blip r:embed="rId4"/>
          <a:stretch>
            <a:fillRect/>
          </a:stretch>
        </p:blipFill>
        <p:spPr>
          <a:xfrm>
            <a:off x="5690631" y="1968275"/>
            <a:ext cx="3189544" cy="1521373"/>
          </a:xfrm>
          <a:prstGeom prst="rect">
            <a:avLst/>
          </a:prstGeom>
        </p:spPr>
      </p:pic>
    </p:spTree>
    <p:extLst>
      <p:ext uri="{BB962C8B-B14F-4D97-AF65-F5344CB8AC3E}">
        <p14:creationId xmlns:p14="http://schemas.microsoft.com/office/powerpoint/2010/main" val="157746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Driver Responsibilities</a:t>
            </a:r>
            <a:endParaRPr lang="en-US" dirty="0"/>
          </a:p>
        </p:txBody>
      </p:sp>
      <p:sp>
        <p:nvSpPr>
          <p:cNvPr id="3" name="Content Placeholder 2"/>
          <p:cNvSpPr>
            <a:spLocks noGrp="1"/>
          </p:cNvSpPr>
          <p:nvPr>
            <p:ph idx="1"/>
          </p:nvPr>
        </p:nvSpPr>
        <p:spPr>
          <a:xfrm>
            <a:off x="457200" y="1455576"/>
            <a:ext cx="5522641" cy="4963885"/>
          </a:xfrm>
        </p:spPr>
        <p:txBody>
          <a:bodyPr>
            <a:normAutofit lnSpcReduction="10000"/>
          </a:bodyPr>
          <a:lstStyle/>
          <a:p>
            <a:r>
              <a:rPr lang="en-US" dirty="0"/>
              <a:t>Thorough pre-trip!</a:t>
            </a:r>
          </a:p>
          <a:p>
            <a:r>
              <a:rPr lang="en-US" dirty="0"/>
              <a:t>Keep passengers informed if necessary</a:t>
            </a:r>
          </a:p>
          <a:p>
            <a:r>
              <a:rPr lang="en-US" dirty="0"/>
              <a:t>Answer inspector inquiries</a:t>
            </a:r>
          </a:p>
          <a:p>
            <a:r>
              <a:rPr lang="en-US" dirty="0"/>
              <a:t>Assist during inspection by </a:t>
            </a:r>
            <a:br>
              <a:rPr lang="en-US" dirty="0"/>
            </a:br>
            <a:r>
              <a:rPr lang="en-US" dirty="0"/>
              <a:t>operating vehicle systems as requested and maneuvering </a:t>
            </a:r>
            <a:br>
              <a:rPr lang="en-US" dirty="0"/>
            </a:br>
            <a:r>
              <a:rPr lang="en-US" dirty="0"/>
              <a:t>vehicle if necessary</a:t>
            </a:r>
          </a:p>
          <a:p>
            <a:r>
              <a:rPr lang="en-US" dirty="0"/>
              <a:t>Honesty is the best policy</a:t>
            </a:r>
          </a:p>
          <a:p>
            <a:endParaRPr lang="en-US" dirty="0"/>
          </a:p>
          <a:p>
            <a:pPr lvl="1"/>
            <a:endParaRPr lang="en-US" dirty="0"/>
          </a:p>
        </p:txBody>
      </p:sp>
      <p:pic>
        <p:nvPicPr>
          <p:cNvPr id="5" name="Picture 4" title="Bus"/>
          <p:cNvPicPr>
            <a:picLocks noChangeAspect="1"/>
          </p:cNvPicPr>
          <p:nvPr/>
        </p:nvPicPr>
        <p:blipFill>
          <a:blip r:embed="rId3"/>
          <a:stretch>
            <a:fillRect/>
          </a:stretch>
        </p:blipFill>
        <p:spPr>
          <a:xfrm>
            <a:off x="5979841" y="2066987"/>
            <a:ext cx="2706959" cy="3344353"/>
          </a:xfrm>
          <a:prstGeom prst="rect">
            <a:avLst/>
          </a:prstGeom>
        </p:spPr>
      </p:pic>
    </p:spTree>
    <p:extLst>
      <p:ext uri="{BB962C8B-B14F-4D97-AF65-F5344CB8AC3E}">
        <p14:creationId xmlns:p14="http://schemas.microsoft.com/office/powerpoint/2010/main" val="61566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907873"/>
          </a:xfrm>
        </p:spPr>
        <p:txBody>
          <a:bodyPr/>
          <a:lstStyle/>
          <a:p>
            <a:r>
              <a:rPr lang="en-US" dirty="0"/>
              <a:t>Consequences of Violations</a:t>
            </a:r>
          </a:p>
        </p:txBody>
      </p:sp>
      <p:sp>
        <p:nvSpPr>
          <p:cNvPr id="3" name="Content Placeholder 2"/>
          <p:cNvSpPr>
            <a:spLocks noGrp="1"/>
          </p:cNvSpPr>
          <p:nvPr>
            <p:ph idx="1"/>
          </p:nvPr>
        </p:nvSpPr>
        <p:spPr>
          <a:xfrm>
            <a:off x="457200" y="1012781"/>
            <a:ext cx="7304456" cy="4508454"/>
          </a:xfrm>
        </p:spPr>
        <p:txBody>
          <a:bodyPr>
            <a:normAutofit/>
          </a:bodyPr>
          <a:lstStyle/>
          <a:p>
            <a:pPr>
              <a:lnSpc>
                <a:spcPct val="110000"/>
              </a:lnSpc>
              <a:spcBef>
                <a:spcPts val="0"/>
              </a:spcBef>
              <a:spcAft>
                <a:spcPts val="1200"/>
              </a:spcAft>
            </a:pPr>
            <a:r>
              <a:rPr lang="en-US" sz="3000" dirty="0"/>
              <a:t>All violations are tracked in safety databases (serious/OOS and non-OOS)</a:t>
            </a:r>
          </a:p>
          <a:p>
            <a:pPr lvl="1">
              <a:spcBef>
                <a:spcPts val="0"/>
              </a:spcBef>
              <a:spcAft>
                <a:spcPts val="1200"/>
              </a:spcAft>
            </a:pPr>
            <a:r>
              <a:rPr lang="en-US" dirty="0"/>
              <a:t>Tracked by Company and driver</a:t>
            </a:r>
          </a:p>
          <a:p>
            <a:pPr>
              <a:lnSpc>
                <a:spcPct val="110000"/>
              </a:lnSpc>
              <a:spcBef>
                <a:spcPts val="0"/>
              </a:spcBef>
              <a:spcAft>
                <a:spcPts val="1200"/>
              </a:spcAft>
            </a:pPr>
            <a:r>
              <a:rPr lang="en-US" sz="3000" dirty="0"/>
              <a:t>Inspection histories are used to identify companies with known issues for increased enforcement</a:t>
            </a:r>
          </a:p>
          <a:p>
            <a:pPr>
              <a:lnSpc>
                <a:spcPct val="110000"/>
              </a:lnSpc>
              <a:spcBef>
                <a:spcPts val="0"/>
              </a:spcBef>
              <a:spcAft>
                <a:spcPts val="1200"/>
              </a:spcAft>
            </a:pPr>
            <a:r>
              <a:rPr lang="en-US" sz="3000" dirty="0"/>
              <a:t>Driver databases are used by employers for pre-employment screening.</a:t>
            </a:r>
          </a:p>
        </p:txBody>
      </p:sp>
      <p:pic>
        <p:nvPicPr>
          <p:cNvPr id="4" name="Picture 3" title="Pre-Employment Screening Program"/>
          <p:cNvPicPr>
            <a:picLocks noChangeAspect="1"/>
          </p:cNvPicPr>
          <p:nvPr/>
        </p:nvPicPr>
        <p:blipFill>
          <a:blip r:embed="rId3"/>
          <a:stretch>
            <a:fillRect/>
          </a:stretch>
        </p:blipFill>
        <p:spPr>
          <a:xfrm>
            <a:off x="424798" y="5384754"/>
            <a:ext cx="4541539" cy="933284"/>
          </a:xfrm>
          <a:prstGeom prst="rect">
            <a:avLst/>
          </a:prstGeom>
        </p:spPr>
      </p:pic>
      <p:sp>
        <p:nvSpPr>
          <p:cNvPr id="5" name="TextBox 4"/>
          <p:cNvSpPr txBox="1"/>
          <p:nvPr/>
        </p:nvSpPr>
        <p:spPr>
          <a:xfrm>
            <a:off x="4966337" y="5394707"/>
            <a:ext cx="3720463"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“Electronic access to a commercial driver’s five-year crash and three-year inspection history from the FMCSA”</a:t>
            </a:r>
          </a:p>
        </p:txBody>
      </p:sp>
      <p:pic>
        <p:nvPicPr>
          <p:cNvPr id="6" name="Picture 5" title="Safety Measurement System"/>
          <p:cNvPicPr>
            <a:picLocks noChangeAspect="1"/>
          </p:cNvPicPr>
          <p:nvPr/>
        </p:nvPicPr>
        <p:blipFill>
          <a:blip r:embed="rId4"/>
          <a:stretch>
            <a:fillRect/>
          </a:stretch>
        </p:blipFill>
        <p:spPr>
          <a:xfrm>
            <a:off x="7227968" y="1279335"/>
            <a:ext cx="1701141" cy="1736955"/>
          </a:xfrm>
          <a:prstGeom prst="rect">
            <a:avLst/>
          </a:prstGeom>
        </p:spPr>
      </p:pic>
    </p:spTree>
    <p:extLst>
      <p:ext uri="{BB962C8B-B14F-4D97-AF65-F5344CB8AC3E}">
        <p14:creationId xmlns:p14="http://schemas.microsoft.com/office/powerpoint/2010/main" val="250834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lstStyle/>
          <a:p>
            <a:r>
              <a:rPr lang="en-US" dirty="0"/>
              <a:t>Collisions &amp; incidents</a:t>
            </a:r>
          </a:p>
        </p:txBody>
      </p:sp>
      <p:sp>
        <p:nvSpPr>
          <p:cNvPr id="5" name="Text Placeholder 4"/>
          <p:cNvSpPr>
            <a:spLocks noGrp="1"/>
          </p:cNvSpPr>
          <p:nvPr>
            <p:ph type="body" idx="1"/>
          </p:nvPr>
        </p:nvSpPr>
        <p:spPr>
          <a:xfrm>
            <a:off x="722313" y="3656806"/>
            <a:ext cx="7772400" cy="1500187"/>
          </a:xfrm>
        </p:spPr>
        <p:txBody>
          <a:bodyPr>
            <a:normAutofit/>
          </a:bodyPr>
          <a:lstStyle/>
          <a:p>
            <a:r>
              <a:rPr lang="en-US" sz="2400" dirty="0"/>
              <a:t>Enforcement &amp; Police Interactions: Lesson 3</a:t>
            </a:r>
          </a:p>
        </p:txBody>
      </p:sp>
    </p:spTree>
    <p:extLst>
      <p:ext uri="{BB962C8B-B14F-4D97-AF65-F5344CB8AC3E}">
        <p14:creationId xmlns:p14="http://schemas.microsoft.com/office/powerpoint/2010/main" val="390974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1143000"/>
          </a:xfrm>
        </p:spPr>
        <p:txBody>
          <a:bodyPr/>
          <a:lstStyle/>
          <a:p>
            <a:r>
              <a:rPr lang="en-US" dirty="0"/>
              <a:t>Safety Compliance</a:t>
            </a:r>
          </a:p>
        </p:txBody>
      </p:sp>
      <p:sp>
        <p:nvSpPr>
          <p:cNvPr id="3" name="Content Placeholder 2"/>
          <p:cNvSpPr>
            <a:spLocks noGrp="1"/>
          </p:cNvSpPr>
          <p:nvPr>
            <p:ph idx="1"/>
          </p:nvPr>
        </p:nvSpPr>
        <p:spPr>
          <a:xfrm>
            <a:off x="457200" y="1430868"/>
            <a:ext cx="8229600" cy="3611047"/>
          </a:xfrm>
        </p:spPr>
        <p:txBody>
          <a:bodyPr>
            <a:normAutofit/>
          </a:bodyPr>
          <a:lstStyle/>
          <a:p>
            <a:pPr>
              <a:lnSpc>
                <a:spcPct val="100000"/>
              </a:lnSpc>
              <a:spcBef>
                <a:spcPts val="0"/>
              </a:spcBef>
              <a:spcAft>
                <a:spcPts val="1200"/>
              </a:spcAft>
            </a:pPr>
            <a:r>
              <a:rPr lang="en-US" sz="3000" dirty="0"/>
              <a:t>Rules ineffective without periodic check for compliance</a:t>
            </a:r>
          </a:p>
          <a:p>
            <a:pPr>
              <a:lnSpc>
                <a:spcPct val="100000"/>
              </a:lnSpc>
              <a:spcBef>
                <a:spcPts val="0"/>
              </a:spcBef>
              <a:spcAft>
                <a:spcPts val="1200"/>
              </a:spcAft>
            </a:pPr>
            <a:r>
              <a:rPr lang="en-US" sz="3000" dirty="0"/>
              <a:t>Enforcement agencies – federal &amp; state</a:t>
            </a:r>
          </a:p>
          <a:p>
            <a:pPr lvl="1">
              <a:lnSpc>
                <a:spcPct val="100000"/>
              </a:lnSpc>
              <a:spcBef>
                <a:spcPts val="0"/>
              </a:spcBef>
              <a:spcAft>
                <a:spcPts val="1200"/>
              </a:spcAft>
            </a:pPr>
            <a:r>
              <a:rPr lang="en-US" dirty="0"/>
              <a:t>Federal: FMCSA (agency of USDOT)</a:t>
            </a:r>
          </a:p>
          <a:p>
            <a:pPr lvl="1">
              <a:lnSpc>
                <a:spcPct val="100000"/>
              </a:lnSpc>
              <a:spcBef>
                <a:spcPts val="0"/>
              </a:spcBef>
              <a:spcAft>
                <a:spcPts val="1200"/>
              </a:spcAft>
            </a:pPr>
            <a:r>
              <a:rPr lang="en-US" dirty="0"/>
              <a:t>State:  Usually agency within state DOT, Public Safety, or Public Utilities Commission </a:t>
            </a:r>
          </a:p>
        </p:txBody>
      </p:sp>
      <p:pic>
        <p:nvPicPr>
          <p:cNvPr id="4" name="Picture 3" title="United States Department of Transportation Logo"/>
          <p:cNvPicPr>
            <a:picLocks noChangeAspect="1"/>
          </p:cNvPicPr>
          <p:nvPr/>
        </p:nvPicPr>
        <p:blipFill>
          <a:blip r:embed="rId3"/>
          <a:stretch>
            <a:fillRect/>
          </a:stretch>
        </p:blipFill>
        <p:spPr>
          <a:xfrm>
            <a:off x="457200" y="5556653"/>
            <a:ext cx="3970646" cy="916303"/>
          </a:xfrm>
          <a:prstGeom prst="rect">
            <a:avLst/>
          </a:prstGeom>
        </p:spPr>
      </p:pic>
      <p:pic>
        <p:nvPicPr>
          <p:cNvPr id="5" name="Picture 4" title="Federal Motor Carrier Safety Administration Logo"/>
          <p:cNvPicPr>
            <a:picLocks noChangeAspect="1"/>
          </p:cNvPicPr>
          <p:nvPr/>
        </p:nvPicPr>
        <p:blipFill>
          <a:blip r:embed="rId4"/>
          <a:stretch>
            <a:fillRect/>
          </a:stretch>
        </p:blipFill>
        <p:spPr>
          <a:xfrm>
            <a:off x="4427846" y="5555862"/>
            <a:ext cx="4284543" cy="917093"/>
          </a:xfrm>
          <a:prstGeom prst="rect">
            <a:avLst/>
          </a:prstGeom>
        </p:spPr>
      </p:pic>
    </p:spTree>
    <p:extLst>
      <p:ext uri="{BB962C8B-B14F-4D97-AF65-F5344CB8AC3E}">
        <p14:creationId xmlns:p14="http://schemas.microsoft.com/office/powerpoint/2010/main" val="3565780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Collision Response</a:t>
            </a:r>
          </a:p>
        </p:txBody>
      </p:sp>
      <p:sp>
        <p:nvSpPr>
          <p:cNvPr id="5" name="Content Placeholder 4"/>
          <p:cNvSpPr>
            <a:spLocks noGrp="1"/>
          </p:cNvSpPr>
          <p:nvPr>
            <p:ph idx="1"/>
          </p:nvPr>
        </p:nvSpPr>
        <p:spPr>
          <a:xfrm>
            <a:off x="457200" y="1310066"/>
            <a:ext cx="8035719" cy="4295629"/>
          </a:xfrm>
        </p:spPr>
        <p:txBody>
          <a:bodyPr>
            <a:normAutofit/>
          </a:bodyPr>
          <a:lstStyle/>
          <a:p>
            <a:pPr>
              <a:lnSpc>
                <a:spcPct val="100000"/>
              </a:lnSpc>
              <a:spcBef>
                <a:spcPts val="0"/>
              </a:spcBef>
              <a:spcAft>
                <a:spcPts val="1200"/>
              </a:spcAft>
            </a:pPr>
            <a:r>
              <a:rPr lang="en-US" sz="3000" dirty="0"/>
              <a:t>Generally non-enforcement specific personnel</a:t>
            </a:r>
          </a:p>
          <a:p>
            <a:pPr>
              <a:lnSpc>
                <a:spcPct val="100000"/>
              </a:lnSpc>
              <a:spcBef>
                <a:spcPts val="0"/>
              </a:spcBef>
              <a:spcAft>
                <a:spcPts val="1200"/>
              </a:spcAft>
            </a:pPr>
            <a:r>
              <a:rPr lang="en-US" sz="3000" dirty="0"/>
              <a:t>Their reporting and interpretation of evidence and your actions can influence litigation against you and your company</a:t>
            </a:r>
          </a:p>
          <a:p>
            <a:pPr>
              <a:lnSpc>
                <a:spcPct val="100000"/>
              </a:lnSpc>
              <a:spcBef>
                <a:spcPts val="0"/>
              </a:spcBef>
              <a:spcAft>
                <a:spcPts val="1200"/>
              </a:spcAft>
            </a:pPr>
            <a:r>
              <a:rPr lang="en-US" sz="3000" dirty="0"/>
              <a:t>Know and follow guidelines of company/insurer	</a:t>
            </a:r>
          </a:p>
        </p:txBody>
      </p:sp>
      <p:pic>
        <p:nvPicPr>
          <p:cNvPr id="2" name="Picture 1" descr="Screen Shot 2015-02-26 at 12.34.34 PM.png" title="Crashed C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642" y="4502260"/>
            <a:ext cx="4018716" cy="1799320"/>
          </a:xfrm>
          <a:prstGeom prst="rect">
            <a:avLst/>
          </a:prstGeom>
        </p:spPr>
      </p:pic>
    </p:spTree>
    <p:extLst>
      <p:ext uri="{BB962C8B-B14F-4D97-AF65-F5344CB8AC3E}">
        <p14:creationId xmlns:p14="http://schemas.microsoft.com/office/powerpoint/2010/main" val="333055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Responsibilities</a:t>
            </a:r>
          </a:p>
        </p:txBody>
      </p:sp>
      <p:sp>
        <p:nvSpPr>
          <p:cNvPr id="3" name="Content Placeholder 2"/>
          <p:cNvSpPr>
            <a:spLocks noGrp="1"/>
          </p:cNvSpPr>
          <p:nvPr>
            <p:ph idx="1"/>
          </p:nvPr>
        </p:nvSpPr>
        <p:spPr>
          <a:xfrm>
            <a:off x="457201" y="1276527"/>
            <a:ext cx="6007099" cy="5581473"/>
          </a:xfrm>
        </p:spPr>
        <p:txBody>
          <a:bodyPr>
            <a:normAutofit/>
          </a:bodyPr>
          <a:lstStyle/>
          <a:p>
            <a:pPr>
              <a:lnSpc>
                <a:spcPct val="100000"/>
              </a:lnSpc>
              <a:spcBef>
                <a:spcPts val="0"/>
              </a:spcBef>
              <a:spcAft>
                <a:spcPts val="1200"/>
              </a:spcAft>
            </a:pPr>
            <a:r>
              <a:rPr lang="en-US" sz="3000" dirty="0"/>
              <a:t>Secure coach</a:t>
            </a:r>
          </a:p>
          <a:p>
            <a:pPr>
              <a:lnSpc>
                <a:spcPct val="100000"/>
              </a:lnSpc>
              <a:spcBef>
                <a:spcPts val="0"/>
              </a:spcBef>
              <a:spcAft>
                <a:spcPts val="1200"/>
              </a:spcAft>
            </a:pPr>
            <a:r>
              <a:rPr lang="en-US" sz="3000" dirty="0"/>
              <a:t>Call 911 if not done by others</a:t>
            </a:r>
          </a:p>
          <a:p>
            <a:pPr>
              <a:lnSpc>
                <a:spcPct val="100000"/>
              </a:lnSpc>
              <a:spcBef>
                <a:spcPts val="0"/>
              </a:spcBef>
              <a:spcAft>
                <a:spcPts val="1200"/>
              </a:spcAft>
            </a:pPr>
            <a:r>
              <a:rPr lang="en-US" sz="3000" dirty="0"/>
              <a:t>Place warning triangles if on or near roadway</a:t>
            </a:r>
          </a:p>
          <a:p>
            <a:pPr>
              <a:lnSpc>
                <a:spcPct val="100000"/>
              </a:lnSpc>
              <a:spcBef>
                <a:spcPts val="0"/>
              </a:spcBef>
              <a:spcAft>
                <a:spcPts val="1200"/>
              </a:spcAft>
            </a:pPr>
            <a:r>
              <a:rPr lang="en-US" sz="3000" dirty="0"/>
              <a:t>Render reasonable assistance to injured persons</a:t>
            </a:r>
          </a:p>
          <a:p>
            <a:pPr lvl="1">
              <a:lnSpc>
                <a:spcPct val="100000"/>
              </a:lnSpc>
              <a:spcBef>
                <a:spcPts val="0"/>
              </a:spcBef>
              <a:spcAft>
                <a:spcPts val="1200"/>
              </a:spcAft>
            </a:pPr>
            <a:r>
              <a:rPr lang="en-US" dirty="0"/>
              <a:t>Know limitations; ask others for trained assistance</a:t>
            </a:r>
          </a:p>
          <a:p>
            <a:pPr lvl="1">
              <a:lnSpc>
                <a:spcPct val="100000"/>
              </a:lnSpc>
              <a:spcBef>
                <a:spcPts val="0"/>
              </a:spcBef>
              <a:spcAft>
                <a:spcPts val="1200"/>
              </a:spcAft>
            </a:pPr>
            <a:r>
              <a:rPr lang="en-US" dirty="0"/>
              <a:t>Do not move injured unless necessary</a:t>
            </a:r>
          </a:p>
        </p:txBody>
      </p:sp>
      <p:pic>
        <p:nvPicPr>
          <p:cNvPr id="4" name="Picture 3" descr="Screen Shot 2015-02-26 at 12.37.51 PM.png" title="Safety Co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638" y="2419527"/>
            <a:ext cx="2543824" cy="1310223"/>
          </a:xfrm>
          <a:prstGeom prst="rect">
            <a:avLst/>
          </a:prstGeom>
        </p:spPr>
      </p:pic>
    </p:spTree>
    <p:extLst>
      <p:ext uri="{BB962C8B-B14F-4D97-AF65-F5344CB8AC3E}">
        <p14:creationId xmlns:p14="http://schemas.microsoft.com/office/powerpoint/2010/main" val="904627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60"/>
            <a:ext cx="8229600" cy="1143000"/>
          </a:xfrm>
        </p:spPr>
        <p:txBody>
          <a:bodyPr/>
          <a:lstStyle/>
          <a:p>
            <a:r>
              <a:rPr lang="en-US" dirty="0"/>
              <a:t>What Are The Facts?</a:t>
            </a:r>
          </a:p>
        </p:txBody>
      </p:sp>
      <p:sp>
        <p:nvSpPr>
          <p:cNvPr id="3" name="Content Placeholder 2"/>
          <p:cNvSpPr>
            <a:spLocks noGrp="1"/>
          </p:cNvSpPr>
          <p:nvPr>
            <p:ph idx="1"/>
          </p:nvPr>
        </p:nvSpPr>
        <p:spPr>
          <a:xfrm>
            <a:off x="457200" y="1841374"/>
            <a:ext cx="8229600" cy="4446037"/>
          </a:xfrm>
        </p:spPr>
        <p:txBody>
          <a:bodyPr>
            <a:normAutofit/>
          </a:bodyPr>
          <a:lstStyle/>
          <a:p>
            <a:pPr>
              <a:lnSpc>
                <a:spcPct val="100000"/>
              </a:lnSpc>
              <a:spcBef>
                <a:spcPts val="0"/>
              </a:spcBef>
            </a:pPr>
            <a:r>
              <a:rPr lang="en-US" sz="3000" dirty="0"/>
              <a:t>Only relay known facts</a:t>
            </a:r>
          </a:p>
          <a:p>
            <a:pPr lvl="1">
              <a:lnSpc>
                <a:spcPct val="100000"/>
              </a:lnSpc>
              <a:spcBef>
                <a:spcPts val="0"/>
              </a:spcBef>
            </a:pPr>
            <a:r>
              <a:rPr lang="en-US" dirty="0"/>
              <a:t>Often limited to your actions</a:t>
            </a:r>
          </a:p>
          <a:p>
            <a:pPr lvl="1">
              <a:lnSpc>
                <a:spcPct val="100000"/>
              </a:lnSpc>
              <a:spcBef>
                <a:spcPts val="0"/>
              </a:spcBef>
            </a:pPr>
            <a:r>
              <a:rPr lang="en-US" dirty="0"/>
              <a:t>Do not guess or estimate</a:t>
            </a:r>
          </a:p>
          <a:p>
            <a:pPr lvl="1">
              <a:lnSpc>
                <a:spcPct val="100000"/>
              </a:lnSpc>
              <a:spcBef>
                <a:spcPts val="0"/>
              </a:spcBef>
            </a:pPr>
            <a:r>
              <a:rPr lang="en-US" dirty="0"/>
              <a:t>Do not provide your opinions of actions of others</a:t>
            </a:r>
          </a:p>
          <a:p>
            <a:pPr>
              <a:lnSpc>
                <a:spcPct val="100000"/>
              </a:lnSpc>
              <a:spcBef>
                <a:spcPts val="0"/>
              </a:spcBef>
            </a:pPr>
            <a:r>
              <a:rPr lang="en-US" sz="3000" dirty="0"/>
              <a:t>Limit accounts of actions and events to police</a:t>
            </a:r>
          </a:p>
          <a:p>
            <a:pPr>
              <a:lnSpc>
                <a:spcPct val="100000"/>
              </a:lnSpc>
              <a:spcBef>
                <a:spcPts val="0"/>
              </a:spcBef>
            </a:pPr>
            <a:r>
              <a:rPr lang="en-US" sz="3000" dirty="0"/>
              <a:t>Keep answers to questions direct; do not ramble </a:t>
            </a:r>
          </a:p>
        </p:txBody>
      </p:sp>
      <p:pic>
        <p:nvPicPr>
          <p:cNvPr id="4" name="Picture 3" descr="Screen Shot 2015-02-26 at 12.40.03 PM.png" title="Fa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704" y="1841374"/>
            <a:ext cx="2471923" cy="1573042"/>
          </a:xfrm>
          <a:prstGeom prst="rect">
            <a:avLst/>
          </a:prstGeom>
        </p:spPr>
      </p:pic>
    </p:spTree>
    <p:extLst>
      <p:ext uri="{BB962C8B-B14F-4D97-AF65-F5344CB8AC3E}">
        <p14:creationId xmlns:p14="http://schemas.microsoft.com/office/powerpoint/2010/main" val="1167875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60"/>
            <a:ext cx="8229600" cy="1143000"/>
          </a:xfrm>
        </p:spPr>
        <p:txBody>
          <a:bodyPr/>
          <a:lstStyle/>
          <a:p>
            <a:r>
              <a:rPr lang="en-US" dirty="0"/>
              <a:t>What Are The Facts?</a:t>
            </a:r>
          </a:p>
        </p:txBody>
      </p:sp>
      <p:sp>
        <p:nvSpPr>
          <p:cNvPr id="3" name="Content Placeholder 2"/>
          <p:cNvSpPr>
            <a:spLocks noGrp="1"/>
          </p:cNvSpPr>
          <p:nvPr>
            <p:ph idx="1"/>
          </p:nvPr>
        </p:nvSpPr>
        <p:spPr>
          <a:xfrm>
            <a:off x="457200" y="1729408"/>
            <a:ext cx="5589037" cy="4708526"/>
          </a:xfrm>
        </p:spPr>
        <p:txBody>
          <a:bodyPr>
            <a:normAutofit/>
          </a:bodyPr>
          <a:lstStyle/>
          <a:p>
            <a:pPr>
              <a:lnSpc>
                <a:spcPct val="110000"/>
              </a:lnSpc>
              <a:spcBef>
                <a:spcPts val="0"/>
              </a:spcBef>
              <a:spcAft>
                <a:spcPts val="1200"/>
              </a:spcAft>
            </a:pPr>
            <a:r>
              <a:rPr lang="en-US" sz="3000" dirty="0"/>
              <a:t>Be honest and realistic</a:t>
            </a:r>
          </a:p>
          <a:p>
            <a:pPr lvl="1">
              <a:spcBef>
                <a:spcPts val="0"/>
              </a:spcBef>
              <a:spcAft>
                <a:spcPts val="1200"/>
              </a:spcAft>
            </a:pPr>
            <a:r>
              <a:rPr lang="en-US" dirty="0"/>
              <a:t>It’s okay to say “I’m not sure” or “I don’t recall” to specific inquiries</a:t>
            </a:r>
          </a:p>
          <a:p>
            <a:pPr lvl="1">
              <a:spcBef>
                <a:spcPts val="0"/>
              </a:spcBef>
              <a:spcAft>
                <a:spcPts val="1200"/>
              </a:spcAft>
            </a:pPr>
            <a:r>
              <a:rPr lang="en-US" dirty="0"/>
              <a:t>Guessing leads to answers that may be proven wrong though investigation</a:t>
            </a:r>
          </a:p>
          <a:p>
            <a:pPr>
              <a:lnSpc>
                <a:spcPct val="110000"/>
              </a:lnSpc>
              <a:spcBef>
                <a:spcPts val="0"/>
              </a:spcBef>
              <a:spcAft>
                <a:spcPts val="1200"/>
              </a:spcAft>
            </a:pPr>
            <a:r>
              <a:rPr lang="en-US" sz="3000" dirty="0"/>
              <a:t>Point out any known witnesses to investigating personnel</a:t>
            </a:r>
          </a:p>
        </p:txBody>
      </p:sp>
      <p:pic>
        <p:nvPicPr>
          <p:cNvPr id="4" name="Picture 3" title="Accident"/>
          <p:cNvPicPr>
            <a:picLocks noChangeAspect="1"/>
          </p:cNvPicPr>
          <p:nvPr/>
        </p:nvPicPr>
        <p:blipFill>
          <a:blip r:embed="rId3"/>
          <a:stretch>
            <a:fillRect/>
          </a:stretch>
        </p:blipFill>
        <p:spPr>
          <a:xfrm>
            <a:off x="6358608" y="2294112"/>
            <a:ext cx="2494908" cy="3243215"/>
          </a:xfrm>
          <a:prstGeom prst="rect">
            <a:avLst/>
          </a:prstGeom>
        </p:spPr>
      </p:pic>
    </p:spTree>
    <p:extLst>
      <p:ext uri="{BB962C8B-B14F-4D97-AF65-F5344CB8AC3E}">
        <p14:creationId xmlns:p14="http://schemas.microsoft.com/office/powerpoint/2010/main" val="3650842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381"/>
            <a:ext cx="8229600" cy="1007146"/>
          </a:xfrm>
        </p:spPr>
        <p:style>
          <a:lnRef idx="2">
            <a:schemeClr val="accent2"/>
          </a:lnRef>
          <a:fillRef idx="1">
            <a:schemeClr val="lt1"/>
          </a:fillRef>
          <a:effectRef idx="0">
            <a:schemeClr val="accent2"/>
          </a:effectRef>
          <a:fontRef idx="minor">
            <a:schemeClr val="dk1"/>
          </a:fontRef>
        </p:style>
        <p:txBody>
          <a:bodyPr/>
          <a:lstStyle/>
          <a:p>
            <a:r>
              <a:rPr lang="en-US" dirty="0"/>
              <a:t>Post-crash Enforcement Inspection</a:t>
            </a:r>
          </a:p>
        </p:txBody>
      </p:sp>
      <p:sp>
        <p:nvSpPr>
          <p:cNvPr id="3" name="Content Placeholder 2"/>
          <p:cNvSpPr>
            <a:spLocks noGrp="1"/>
          </p:cNvSpPr>
          <p:nvPr>
            <p:ph idx="1"/>
          </p:nvPr>
        </p:nvSpPr>
        <p:spPr>
          <a:xfrm>
            <a:off x="457200" y="1600200"/>
            <a:ext cx="8229600" cy="4958080"/>
          </a:xfrm>
        </p:spPr>
        <p:txBody>
          <a:bodyPr>
            <a:normAutofit/>
          </a:bodyPr>
          <a:lstStyle/>
          <a:p>
            <a:pPr>
              <a:spcBef>
                <a:spcPts val="0"/>
              </a:spcBef>
              <a:spcAft>
                <a:spcPts val="1200"/>
              </a:spcAft>
            </a:pPr>
            <a:r>
              <a:rPr lang="en-US" sz="3000" dirty="0"/>
              <a:t>May ask for assistance during a post-crash inspection of vehicle</a:t>
            </a:r>
          </a:p>
          <a:p>
            <a:pPr>
              <a:spcBef>
                <a:spcPts val="0"/>
              </a:spcBef>
              <a:spcAft>
                <a:spcPts val="1200"/>
              </a:spcAft>
            </a:pPr>
            <a:r>
              <a:rPr lang="en-US" sz="3000" dirty="0"/>
              <a:t>May interview you also – more regarding trip leading up to incident</a:t>
            </a:r>
          </a:p>
          <a:p>
            <a:pPr lvl="1">
              <a:spcBef>
                <a:spcPts val="0"/>
              </a:spcBef>
              <a:spcAft>
                <a:spcPts val="1200"/>
              </a:spcAft>
            </a:pPr>
            <a:r>
              <a:rPr lang="en-US" dirty="0"/>
              <a:t>Same principle: simple, honest, factual answers </a:t>
            </a:r>
          </a:p>
          <a:p>
            <a:pPr>
              <a:spcBef>
                <a:spcPts val="0"/>
              </a:spcBef>
              <a:spcAft>
                <a:spcPts val="1200"/>
              </a:spcAft>
            </a:pPr>
            <a:r>
              <a:rPr lang="en-US" sz="3000" dirty="0"/>
              <a:t>Provide requested documents</a:t>
            </a:r>
          </a:p>
          <a:p>
            <a:pPr lvl="1">
              <a:spcBef>
                <a:spcPts val="0"/>
              </a:spcBef>
              <a:spcAft>
                <a:spcPts val="1200"/>
              </a:spcAft>
            </a:pPr>
            <a:r>
              <a:rPr lang="en-US" dirty="0"/>
              <a:t>Logs, vehicle and company documents, etc.</a:t>
            </a:r>
          </a:p>
          <a:p>
            <a:pPr lvl="1">
              <a:spcBef>
                <a:spcPts val="0"/>
              </a:spcBef>
              <a:spcAft>
                <a:spcPts val="1200"/>
              </a:spcAft>
            </a:pPr>
            <a:r>
              <a:rPr lang="en-US" dirty="0"/>
              <a:t>Keep track of what you provided!</a:t>
            </a:r>
          </a:p>
        </p:txBody>
      </p:sp>
    </p:spTree>
    <p:extLst>
      <p:ext uri="{BB962C8B-B14F-4D97-AF65-F5344CB8AC3E}">
        <p14:creationId xmlns:p14="http://schemas.microsoft.com/office/powerpoint/2010/main" val="288519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1143000"/>
          </a:xfrm>
        </p:spPr>
        <p:txBody>
          <a:bodyPr/>
          <a:lstStyle/>
          <a:p>
            <a:r>
              <a:rPr lang="en-US" dirty="0"/>
              <a:t>Types of Inspections</a:t>
            </a:r>
          </a:p>
        </p:txBody>
      </p:sp>
      <p:sp>
        <p:nvSpPr>
          <p:cNvPr id="3" name="Content Placeholder 2"/>
          <p:cNvSpPr>
            <a:spLocks noGrp="1"/>
          </p:cNvSpPr>
          <p:nvPr>
            <p:ph idx="1"/>
          </p:nvPr>
        </p:nvSpPr>
        <p:spPr>
          <a:xfrm>
            <a:off x="457200" y="1374206"/>
            <a:ext cx="8229600" cy="4751957"/>
          </a:xfrm>
        </p:spPr>
        <p:txBody>
          <a:bodyPr>
            <a:normAutofit/>
          </a:bodyPr>
          <a:lstStyle/>
          <a:p>
            <a:pPr>
              <a:lnSpc>
                <a:spcPct val="100000"/>
              </a:lnSpc>
              <a:spcBef>
                <a:spcPts val="0"/>
              </a:spcBef>
              <a:spcAft>
                <a:spcPts val="1200"/>
              </a:spcAft>
            </a:pPr>
            <a:r>
              <a:rPr lang="en-US" sz="3000" dirty="0"/>
              <a:t>On-site compliance investigations &amp; reviews</a:t>
            </a:r>
          </a:p>
          <a:p>
            <a:pPr>
              <a:lnSpc>
                <a:spcPct val="100000"/>
              </a:lnSpc>
              <a:spcBef>
                <a:spcPts val="0"/>
              </a:spcBef>
              <a:spcAft>
                <a:spcPts val="1200"/>
              </a:spcAft>
            </a:pPr>
            <a:r>
              <a:rPr lang="en-US" sz="3000" dirty="0"/>
              <a:t>Inspections during trips</a:t>
            </a:r>
          </a:p>
          <a:p>
            <a:pPr lvl="1">
              <a:lnSpc>
                <a:spcPct val="100000"/>
              </a:lnSpc>
              <a:spcBef>
                <a:spcPts val="0"/>
              </a:spcBef>
              <a:spcAft>
                <a:spcPts val="1200"/>
              </a:spcAft>
            </a:pPr>
            <a:r>
              <a:rPr lang="en-US" dirty="0"/>
              <a:t>Driver and/or vehicle</a:t>
            </a:r>
          </a:p>
          <a:p>
            <a:pPr lvl="1">
              <a:lnSpc>
                <a:spcPct val="100000"/>
              </a:lnSpc>
              <a:spcBef>
                <a:spcPts val="0"/>
              </a:spcBef>
              <a:spcAft>
                <a:spcPts val="1200"/>
              </a:spcAft>
            </a:pPr>
            <a:r>
              <a:rPr lang="en-US" dirty="0"/>
              <a:t>Destination</a:t>
            </a:r>
          </a:p>
          <a:p>
            <a:pPr lvl="1">
              <a:lnSpc>
                <a:spcPct val="100000"/>
              </a:lnSpc>
              <a:spcBef>
                <a:spcPts val="0"/>
              </a:spcBef>
              <a:spcAft>
                <a:spcPts val="1200"/>
              </a:spcAft>
            </a:pPr>
            <a:r>
              <a:rPr lang="en-US" dirty="0"/>
              <a:t>Weigh station</a:t>
            </a:r>
          </a:p>
          <a:p>
            <a:pPr lvl="1">
              <a:lnSpc>
                <a:spcPct val="100000"/>
              </a:lnSpc>
              <a:spcBef>
                <a:spcPts val="0"/>
              </a:spcBef>
              <a:spcAft>
                <a:spcPts val="1200"/>
              </a:spcAft>
            </a:pPr>
            <a:r>
              <a:rPr lang="en-US" dirty="0"/>
              <a:t>Roadside</a:t>
            </a:r>
          </a:p>
          <a:p>
            <a:endParaRPr lang="en-US" dirty="0"/>
          </a:p>
        </p:txBody>
      </p:sp>
      <p:pic>
        <p:nvPicPr>
          <p:cNvPr id="4" name="Picture 3" title="Grand Ole Opry"/>
          <p:cNvPicPr>
            <a:picLocks noChangeAspect="1"/>
          </p:cNvPicPr>
          <p:nvPr/>
        </p:nvPicPr>
        <p:blipFill>
          <a:blip r:embed="rId3"/>
          <a:stretch>
            <a:fillRect/>
          </a:stretch>
        </p:blipFill>
        <p:spPr>
          <a:xfrm>
            <a:off x="1154289" y="5600403"/>
            <a:ext cx="3420561" cy="811389"/>
          </a:xfrm>
          <a:prstGeom prst="rect">
            <a:avLst/>
          </a:prstGeom>
        </p:spPr>
      </p:pic>
      <p:pic>
        <p:nvPicPr>
          <p:cNvPr id="6" name="Picture 5" title="Bus Enginge Inspection"/>
          <p:cNvPicPr>
            <a:picLocks noChangeAspect="1"/>
          </p:cNvPicPr>
          <p:nvPr/>
        </p:nvPicPr>
        <p:blipFill>
          <a:blip r:embed="rId4"/>
          <a:stretch>
            <a:fillRect/>
          </a:stretch>
        </p:blipFill>
        <p:spPr>
          <a:xfrm>
            <a:off x="5188687" y="2554110"/>
            <a:ext cx="3564460" cy="3857681"/>
          </a:xfrm>
          <a:prstGeom prst="rect">
            <a:avLst/>
          </a:prstGeom>
        </p:spPr>
      </p:pic>
      <p:pic>
        <p:nvPicPr>
          <p:cNvPr id="7" name="Picture 6" title="Weigh Station Next Right"/>
          <p:cNvPicPr>
            <a:picLocks noChangeAspect="1"/>
          </p:cNvPicPr>
          <p:nvPr/>
        </p:nvPicPr>
        <p:blipFill>
          <a:blip r:embed="rId5"/>
          <a:stretch>
            <a:fillRect/>
          </a:stretch>
        </p:blipFill>
        <p:spPr>
          <a:xfrm>
            <a:off x="3414213" y="4196986"/>
            <a:ext cx="1467556" cy="1117788"/>
          </a:xfrm>
          <a:prstGeom prst="rect">
            <a:avLst/>
          </a:prstGeom>
        </p:spPr>
      </p:pic>
    </p:spTree>
    <p:extLst>
      <p:ext uri="{BB962C8B-B14F-4D97-AF65-F5344CB8AC3E}">
        <p14:creationId xmlns:p14="http://schemas.microsoft.com/office/powerpoint/2010/main" val="213715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27"/>
            <a:ext cx="8229600" cy="1143000"/>
          </a:xfrm>
        </p:spPr>
        <p:txBody>
          <a:bodyPr/>
          <a:lstStyle/>
          <a:p>
            <a:r>
              <a:rPr lang="en-US" dirty="0"/>
              <a:t>Driver Inspections</a:t>
            </a:r>
          </a:p>
        </p:txBody>
      </p:sp>
      <p:sp>
        <p:nvSpPr>
          <p:cNvPr id="3" name="Content Placeholder 2"/>
          <p:cNvSpPr>
            <a:spLocks noGrp="1"/>
          </p:cNvSpPr>
          <p:nvPr>
            <p:ph idx="1"/>
          </p:nvPr>
        </p:nvSpPr>
        <p:spPr>
          <a:xfrm>
            <a:off x="457200" y="1388534"/>
            <a:ext cx="8229600" cy="2167467"/>
          </a:xfrm>
        </p:spPr>
        <p:txBody>
          <a:bodyPr>
            <a:normAutofit/>
          </a:bodyPr>
          <a:lstStyle/>
          <a:p>
            <a:pPr>
              <a:lnSpc>
                <a:spcPct val="100000"/>
              </a:lnSpc>
              <a:spcBef>
                <a:spcPts val="0"/>
              </a:spcBef>
              <a:spcAft>
                <a:spcPts val="1200"/>
              </a:spcAft>
            </a:pPr>
            <a:r>
              <a:rPr lang="en-US" sz="3000" dirty="0"/>
              <a:t>Most common inspection type for passenger transportation</a:t>
            </a:r>
          </a:p>
          <a:p>
            <a:pPr>
              <a:lnSpc>
                <a:spcPct val="100000"/>
              </a:lnSpc>
              <a:spcBef>
                <a:spcPts val="0"/>
              </a:spcBef>
              <a:spcAft>
                <a:spcPts val="1200"/>
              </a:spcAft>
            </a:pPr>
            <a:r>
              <a:rPr lang="en-US" sz="3000" dirty="0"/>
              <a:t>Focus on driver-based regulations</a:t>
            </a:r>
          </a:p>
        </p:txBody>
      </p:sp>
      <p:graphicFrame>
        <p:nvGraphicFramePr>
          <p:cNvPr id="4" name="Table 3" descr="Driver Qualification -&#10;- Licensing&#10;- Physical Qualification&#10;- Knowledge and communication&#10;Hours of Service -&#10;- Documentation&#10;- Proper completion&#10;- 10 and 15 hour rules" title="Driver Inspections Table "/>
          <p:cNvGraphicFramePr>
            <a:graphicFrameLocks noGrp="1"/>
          </p:cNvGraphicFramePr>
          <p:nvPr>
            <p:extLst>
              <p:ext uri="{D42A27DB-BD31-4B8C-83A1-F6EECF244321}">
                <p14:modId xmlns:p14="http://schemas.microsoft.com/office/powerpoint/2010/main" val="4040067839"/>
              </p:ext>
            </p:extLst>
          </p:nvPr>
        </p:nvGraphicFramePr>
        <p:xfrm>
          <a:off x="1045028" y="3388050"/>
          <a:ext cx="7125952" cy="3024135"/>
        </p:xfrm>
        <a:graphic>
          <a:graphicData uri="http://schemas.openxmlformats.org/drawingml/2006/table">
            <a:tbl>
              <a:tblPr firstRow="1">
                <a:tableStyleId>{0E3FDE45-AF77-4B5C-9715-49D594BDF05E}</a:tableStyleId>
              </a:tblPr>
              <a:tblGrid>
                <a:gridCol w="3562976">
                  <a:extLst>
                    <a:ext uri="{9D8B030D-6E8A-4147-A177-3AD203B41FA5}">
                      <a16:colId xmlns:a16="http://schemas.microsoft.com/office/drawing/2014/main" val="20000"/>
                    </a:ext>
                  </a:extLst>
                </a:gridCol>
                <a:gridCol w="3562976">
                  <a:extLst>
                    <a:ext uri="{9D8B030D-6E8A-4147-A177-3AD203B41FA5}">
                      <a16:colId xmlns:a16="http://schemas.microsoft.com/office/drawing/2014/main" val="20001"/>
                    </a:ext>
                  </a:extLst>
                </a:gridCol>
              </a:tblGrid>
              <a:tr h="643433">
                <a:tc>
                  <a:txBody>
                    <a:bodyPr/>
                    <a:lstStyle/>
                    <a:p>
                      <a:r>
                        <a:rPr lang="en-US" sz="2800" dirty="0"/>
                        <a:t>Driver Qualification</a:t>
                      </a:r>
                    </a:p>
                  </a:txBody>
                  <a:tcPr marL="182880" marR="182880" marT="91440" marB="91440" anchor="ct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r>
                        <a:rPr lang="en-US" sz="2800" dirty="0"/>
                        <a:t>Hours of</a:t>
                      </a:r>
                      <a:r>
                        <a:rPr lang="en-US" sz="2800" baseline="0" dirty="0"/>
                        <a:t> Service</a:t>
                      </a:r>
                      <a:endParaRPr lang="en-US" sz="2800" dirty="0"/>
                    </a:p>
                  </a:txBody>
                  <a:tcPr marL="182880" marR="182880" marT="91440" marB="91440" anchor="ct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643433">
                <a:tc>
                  <a:txBody>
                    <a:bodyPr/>
                    <a:lstStyle/>
                    <a:p>
                      <a:r>
                        <a:rPr lang="en-US" sz="2800" dirty="0"/>
                        <a:t>Licensing</a:t>
                      </a:r>
                    </a:p>
                  </a:txBody>
                  <a:tcPr marL="182880" marR="182880" marT="91440" marB="9144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dirty="0"/>
                        <a:t>Documentation</a:t>
                      </a:r>
                    </a:p>
                  </a:txBody>
                  <a:tcPr marL="182880" marR="182880" marT="91440" marB="9144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643433">
                <a:tc>
                  <a:txBody>
                    <a:bodyPr/>
                    <a:lstStyle/>
                    <a:p>
                      <a:r>
                        <a:rPr lang="en-US" sz="2800" dirty="0"/>
                        <a:t>Physical qualification</a:t>
                      </a:r>
                    </a:p>
                  </a:txBody>
                  <a:tcPr marL="182880" marR="182880" marT="91440" marB="9144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800" dirty="0"/>
                        <a:t>Proper</a:t>
                      </a:r>
                      <a:r>
                        <a:rPr lang="en-US" sz="2800" baseline="0" dirty="0"/>
                        <a:t> completion</a:t>
                      </a:r>
                      <a:endParaRPr lang="en-US" sz="2800" dirty="0"/>
                    </a:p>
                  </a:txBody>
                  <a:tcPr marL="182880" marR="182880" marT="91440" marB="9144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093836">
                <a:tc>
                  <a:txBody>
                    <a:bodyPr/>
                    <a:lstStyle/>
                    <a:p>
                      <a:r>
                        <a:rPr lang="en-US" sz="2800" dirty="0"/>
                        <a:t>Knowledge</a:t>
                      </a:r>
                      <a:r>
                        <a:rPr lang="en-US" sz="2800" baseline="0" dirty="0"/>
                        <a:t> &amp; communication</a:t>
                      </a:r>
                      <a:endParaRPr lang="en-US" sz="2800" dirty="0"/>
                    </a:p>
                  </a:txBody>
                  <a:tcPr marL="182880" marR="182880" marT="91440" marB="9144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sz="2800" dirty="0"/>
                        <a:t>10 &amp;</a:t>
                      </a:r>
                      <a:r>
                        <a:rPr lang="en-US" sz="2800" baseline="0" dirty="0"/>
                        <a:t> 15 hour rules</a:t>
                      </a:r>
                      <a:endParaRPr lang="en-US" sz="2800" dirty="0"/>
                    </a:p>
                  </a:txBody>
                  <a:tcPr marL="182880" marR="182880" marT="91440" marB="9144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005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Licensing</a:t>
            </a:r>
          </a:p>
        </p:txBody>
      </p:sp>
      <p:pic>
        <p:nvPicPr>
          <p:cNvPr id="4" name="Picture 3" title="Arkansas sample ID"/>
          <p:cNvPicPr>
            <a:picLocks noChangeAspect="1"/>
          </p:cNvPicPr>
          <p:nvPr/>
        </p:nvPicPr>
        <p:blipFill>
          <a:blip r:embed="rId3"/>
          <a:stretch>
            <a:fillRect/>
          </a:stretch>
        </p:blipFill>
        <p:spPr>
          <a:xfrm>
            <a:off x="5018290" y="1529645"/>
            <a:ext cx="3443111" cy="2225425"/>
          </a:xfrm>
          <a:prstGeom prst="rect">
            <a:avLst/>
          </a:prstGeom>
        </p:spPr>
      </p:pic>
      <p:pic>
        <p:nvPicPr>
          <p:cNvPr id="6" name="Picture 5" descr="Table show Cass A through C commercial classifications and how the vehicles may be operated " title="Classification Table "/>
          <p:cNvPicPr>
            <a:picLocks noChangeAspect="1"/>
          </p:cNvPicPr>
          <p:nvPr/>
        </p:nvPicPr>
        <p:blipFill>
          <a:blip r:embed="rId4"/>
          <a:stretch>
            <a:fillRect/>
          </a:stretch>
        </p:blipFill>
        <p:spPr>
          <a:xfrm>
            <a:off x="4451465" y="4113389"/>
            <a:ext cx="4410562" cy="1951269"/>
          </a:xfrm>
          <a:prstGeom prst="rect">
            <a:avLst/>
          </a:prstGeom>
        </p:spPr>
      </p:pic>
      <p:graphicFrame>
        <p:nvGraphicFramePr>
          <p:cNvPr id="7" name="Table 6" descr="- License on person&#10;- Currently valid&#10;- Proper class and endorsements for vehicle being operated&#10;- Compliance with any restrictions" title="Licensing Table "/>
          <p:cNvGraphicFramePr>
            <a:graphicFrameLocks noGrp="1"/>
          </p:cNvGraphicFramePr>
          <p:nvPr>
            <p:extLst>
              <p:ext uri="{D42A27DB-BD31-4B8C-83A1-F6EECF244321}">
                <p14:modId xmlns:p14="http://schemas.microsoft.com/office/powerpoint/2010/main" val="3682756532"/>
              </p:ext>
            </p:extLst>
          </p:nvPr>
        </p:nvGraphicFramePr>
        <p:xfrm>
          <a:off x="457200" y="1423908"/>
          <a:ext cx="3798468" cy="4887961"/>
        </p:xfrm>
        <a:graphic>
          <a:graphicData uri="http://schemas.openxmlformats.org/drawingml/2006/table">
            <a:tbl>
              <a:tblPr bandRow="1">
                <a:tableStyleId>{8799B23B-EC83-4686-B30A-512413B5E67A}</a:tableStyleId>
              </a:tblPr>
              <a:tblGrid>
                <a:gridCol w="815345">
                  <a:extLst>
                    <a:ext uri="{9D8B030D-6E8A-4147-A177-3AD203B41FA5}">
                      <a16:colId xmlns:a16="http://schemas.microsoft.com/office/drawing/2014/main" val="20000"/>
                    </a:ext>
                  </a:extLst>
                </a:gridCol>
                <a:gridCol w="2983123">
                  <a:extLst>
                    <a:ext uri="{9D8B030D-6E8A-4147-A177-3AD203B41FA5}">
                      <a16:colId xmlns:a16="http://schemas.microsoft.com/office/drawing/2014/main" val="20001"/>
                    </a:ext>
                  </a:extLst>
                </a:gridCol>
              </a:tblGrid>
              <a:tr h="1106526">
                <a:tc>
                  <a:txBody>
                    <a:bodyPr/>
                    <a:lstStyle/>
                    <a:p>
                      <a:pPr algn="ctr"/>
                      <a:r>
                        <a:rPr lang="en-US" sz="2800" dirty="0">
                          <a:latin typeface="Zapf Dingbats"/>
                          <a:ea typeface="Zapf Dingbats"/>
                          <a:cs typeface="Zapf Dingbats"/>
                          <a:sym typeface="Zapf Dingbats"/>
                        </a:rPr>
                        <a:t>✔</a:t>
                      </a:r>
                      <a:endParaRPr lang="en-US" sz="2800" dirty="0"/>
                    </a:p>
                  </a:txBody>
                  <a:tcPr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License on person</a:t>
                      </a:r>
                    </a:p>
                  </a:txBody>
                  <a:tcPr anchor="ctr">
                    <a:solidFill>
                      <a:schemeClr val="accent3">
                        <a:lumMod val="75000"/>
                        <a:alpha val="15000"/>
                      </a:schemeClr>
                    </a:solidFill>
                  </a:tcPr>
                </a:tc>
                <a:extLst>
                  <a:ext uri="{0D108BD9-81ED-4DB2-BD59-A6C34878D82A}">
                    <a16:rowId xmlns:a16="http://schemas.microsoft.com/office/drawing/2014/main" val="10000"/>
                  </a:ext>
                </a:extLst>
              </a:tr>
              <a:tr h="106145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Currently valid</a:t>
                      </a:r>
                    </a:p>
                  </a:txBody>
                  <a:tcPr anchor="ctr">
                    <a:solidFill>
                      <a:schemeClr val="accent3">
                        <a:lumMod val="75000"/>
                        <a:alpha val="15000"/>
                      </a:schemeClr>
                    </a:solidFill>
                  </a:tcPr>
                </a:tc>
                <a:extLst>
                  <a:ext uri="{0D108BD9-81ED-4DB2-BD59-A6C34878D82A}">
                    <a16:rowId xmlns:a16="http://schemas.microsoft.com/office/drawing/2014/main" val="10001"/>
                  </a:ext>
                </a:extLst>
              </a:tr>
              <a:tr h="162061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Proper class and endorsements for vehicle being operated</a:t>
                      </a:r>
                    </a:p>
                  </a:txBody>
                  <a:tcPr anchor="ctr">
                    <a:solidFill>
                      <a:schemeClr val="accent3">
                        <a:lumMod val="75000"/>
                        <a:alpha val="15000"/>
                      </a:schemeClr>
                    </a:solidFill>
                  </a:tcPr>
                </a:tc>
                <a:extLst>
                  <a:ext uri="{0D108BD9-81ED-4DB2-BD59-A6C34878D82A}">
                    <a16:rowId xmlns:a16="http://schemas.microsoft.com/office/drawing/2014/main" val="10002"/>
                  </a:ext>
                </a:extLst>
              </a:tr>
              <a:tr h="109936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a:t>Compliance with any restrictions</a:t>
                      </a:r>
                    </a:p>
                  </a:txBody>
                  <a:tcPr anchor="ctr">
                    <a:solidFill>
                      <a:schemeClr val="accent3">
                        <a:lumMod val="75000"/>
                        <a:alpha val="1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68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Qualification</a:t>
            </a:r>
          </a:p>
        </p:txBody>
      </p:sp>
      <p:graphicFrame>
        <p:nvGraphicFramePr>
          <p:cNvPr id="4" name="Table 3" descr="- Currently valid medical certification by certified examiner &#10;- Medical certification status updated on State CDL record.&#10;- Nut under the influence/impairment of drugs and alcohol.&#10;- Not ill or fatigued."/>
          <p:cNvGraphicFramePr>
            <a:graphicFrameLocks noGrp="1"/>
          </p:cNvGraphicFramePr>
          <p:nvPr>
            <p:extLst>
              <p:ext uri="{D42A27DB-BD31-4B8C-83A1-F6EECF244321}">
                <p14:modId xmlns:p14="http://schemas.microsoft.com/office/powerpoint/2010/main" val="1377484728"/>
              </p:ext>
            </p:extLst>
          </p:nvPr>
        </p:nvGraphicFramePr>
        <p:xfrm>
          <a:off x="3317336" y="1375304"/>
          <a:ext cx="5487981" cy="5221801"/>
        </p:xfrm>
        <a:graphic>
          <a:graphicData uri="http://schemas.openxmlformats.org/drawingml/2006/table">
            <a:tbl>
              <a:tblPr bandRow="1">
                <a:tableStyleId>{8799B23B-EC83-4686-B30A-512413B5E67A}</a:tableStyleId>
              </a:tblPr>
              <a:tblGrid>
                <a:gridCol w="890942">
                  <a:extLst>
                    <a:ext uri="{9D8B030D-6E8A-4147-A177-3AD203B41FA5}">
                      <a16:colId xmlns:a16="http://schemas.microsoft.com/office/drawing/2014/main" val="20000"/>
                    </a:ext>
                  </a:extLst>
                </a:gridCol>
                <a:gridCol w="4597039">
                  <a:extLst>
                    <a:ext uri="{9D8B030D-6E8A-4147-A177-3AD203B41FA5}">
                      <a16:colId xmlns:a16="http://schemas.microsoft.com/office/drawing/2014/main" val="20001"/>
                    </a:ext>
                  </a:extLst>
                </a:gridCol>
              </a:tblGrid>
              <a:tr h="1126699">
                <a:tc>
                  <a:txBody>
                    <a:bodyPr/>
                    <a:lstStyle/>
                    <a:p>
                      <a:pPr algn="ctr"/>
                      <a:r>
                        <a:rPr lang="en-US" sz="2800" dirty="0">
                          <a:latin typeface="Zapf Dingbats"/>
                          <a:ea typeface="Zapf Dingbats"/>
                          <a:cs typeface="Zapf Dingbats"/>
                          <a:sym typeface="Zapf Dingbats"/>
                        </a:rPr>
                        <a:t>✔</a:t>
                      </a:r>
                      <a:endParaRPr lang="en-US" sz="2800" dirty="0"/>
                    </a:p>
                  </a:txBody>
                  <a:tcPr marT="91440" marB="91440"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Currently valid medical certification by certified examiner</a:t>
                      </a:r>
                    </a:p>
                  </a:txBody>
                  <a:tcPr marT="91440" marB="91440" anchor="ctr">
                    <a:solidFill>
                      <a:schemeClr val="accent3">
                        <a:lumMod val="75000"/>
                        <a:alpha val="15000"/>
                      </a:schemeClr>
                    </a:solidFill>
                  </a:tcPr>
                </a:tc>
                <a:extLst>
                  <a:ext uri="{0D108BD9-81ED-4DB2-BD59-A6C34878D82A}">
                    <a16:rowId xmlns:a16="http://schemas.microsoft.com/office/drawing/2014/main" val="10000"/>
                  </a:ext>
                </a:extLst>
              </a:tr>
              <a:tr h="12153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marT="91440" marB="91440"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Medical certification status updated on State CDL record</a:t>
                      </a:r>
                    </a:p>
                  </a:txBody>
                  <a:tcPr marT="91440" marB="91440" anchor="ctr">
                    <a:solidFill>
                      <a:schemeClr val="accent3">
                        <a:lumMod val="75000"/>
                        <a:alpha val="15000"/>
                      </a:schemeClr>
                    </a:solidFill>
                  </a:tcPr>
                </a:tc>
                <a:extLst>
                  <a:ext uri="{0D108BD9-81ED-4DB2-BD59-A6C34878D82A}">
                    <a16:rowId xmlns:a16="http://schemas.microsoft.com/office/drawing/2014/main" val="10001"/>
                  </a:ext>
                </a:extLst>
              </a:tr>
              <a:tr h="12351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marT="91440" marB="91440"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Not under the influence/impairment of drugs or alcohol</a:t>
                      </a:r>
                    </a:p>
                  </a:txBody>
                  <a:tcPr marT="91440" marB="91440" anchor="ctr">
                    <a:solidFill>
                      <a:schemeClr val="accent3">
                        <a:lumMod val="75000"/>
                        <a:alpha val="15000"/>
                      </a:schemeClr>
                    </a:solidFill>
                  </a:tcPr>
                </a:tc>
                <a:extLst>
                  <a:ext uri="{0D108BD9-81ED-4DB2-BD59-A6C34878D82A}">
                    <a16:rowId xmlns:a16="http://schemas.microsoft.com/office/drawing/2014/main" val="10002"/>
                  </a:ext>
                </a:extLst>
              </a:tr>
              <a:tr h="10804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marT="91440" marB="91440"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Not ill or fatigued </a:t>
                      </a:r>
                    </a:p>
                  </a:txBody>
                  <a:tcPr marT="91440" marB="91440" anchor="ctr">
                    <a:solidFill>
                      <a:schemeClr val="accent3">
                        <a:lumMod val="75000"/>
                        <a:alpha val="15000"/>
                      </a:schemeClr>
                    </a:solidFill>
                  </a:tcPr>
                </a:tc>
                <a:extLst>
                  <a:ext uri="{0D108BD9-81ED-4DB2-BD59-A6C34878D82A}">
                    <a16:rowId xmlns:a16="http://schemas.microsoft.com/office/drawing/2014/main" val="10003"/>
                  </a:ext>
                </a:extLst>
              </a:tr>
            </a:tbl>
          </a:graphicData>
        </a:graphic>
      </p:graphicFrame>
      <p:pic>
        <p:nvPicPr>
          <p:cNvPr id="5" name="Picture 4" title="National Registry of Certified Medical Examiners "/>
          <p:cNvPicPr>
            <a:picLocks noChangeAspect="1"/>
          </p:cNvPicPr>
          <p:nvPr/>
        </p:nvPicPr>
        <p:blipFill>
          <a:blip r:embed="rId3"/>
          <a:stretch>
            <a:fillRect/>
          </a:stretch>
        </p:blipFill>
        <p:spPr>
          <a:xfrm>
            <a:off x="457200" y="3322993"/>
            <a:ext cx="2501900" cy="2057400"/>
          </a:xfrm>
          <a:prstGeom prst="rect">
            <a:avLst/>
          </a:prstGeom>
        </p:spPr>
      </p:pic>
      <p:pic>
        <p:nvPicPr>
          <p:cNvPr id="6" name="Picture 5" title="Medical Examiner's Certificate "/>
          <p:cNvPicPr>
            <a:picLocks noChangeAspect="1"/>
          </p:cNvPicPr>
          <p:nvPr/>
        </p:nvPicPr>
        <p:blipFill>
          <a:blip r:embed="rId4"/>
          <a:stretch>
            <a:fillRect/>
          </a:stretch>
        </p:blipFill>
        <p:spPr>
          <a:xfrm>
            <a:off x="457200" y="1375304"/>
            <a:ext cx="2497843" cy="1679222"/>
          </a:xfrm>
          <a:prstGeom prst="rect">
            <a:avLst/>
          </a:prstGeom>
        </p:spPr>
      </p:pic>
      <p:pic>
        <p:nvPicPr>
          <p:cNvPr id="3" name="Picture 2" descr="Screen Shot 2015-02-26 at 11.53.14 AM.png" title="May cause drowsinness labe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993" y="5497720"/>
            <a:ext cx="2806700" cy="783265"/>
          </a:xfrm>
          <a:prstGeom prst="rect">
            <a:avLst/>
          </a:prstGeom>
        </p:spPr>
      </p:pic>
      <p:cxnSp>
        <p:nvCxnSpPr>
          <p:cNvPr id="9" name="Straight Connector 8" title="Line"/>
          <p:cNvCxnSpPr/>
          <p:nvPr/>
        </p:nvCxnSpPr>
        <p:spPr>
          <a:xfrm>
            <a:off x="457200" y="3054526"/>
            <a:ext cx="2497843"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&amp; Communication</a:t>
            </a:r>
          </a:p>
        </p:txBody>
      </p:sp>
      <p:sp>
        <p:nvSpPr>
          <p:cNvPr id="3" name="Content Placeholder 2"/>
          <p:cNvSpPr>
            <a:spLocks noGrp="1"/>
          </p:cNvSpPr>
          <p:nvPr>
            <p:ph idx="1"/>
          </p:nvPr>
        </p:nvSpPr>
        <p:spPr>
          <a:xfrm>
            <a:off x="457200" y="1360313"/>
            <a:ext cx="8342488" cy="4525963"/>
          </a:xfrm>
        </p:spPr>
        <p:txBody>
          <a:bodyPr/>
          <a:lstStyle/>
          <a:p>
            <a:pPr>
              <a:lnSpc>
                <a:spcPct val="100000"/>
              </a:lnSpc>
              <a:spcBef>
                <a:spcPts val="0"/>
              </a:spcBef>
              <a:spcAft>
                <a:spcPts val="1200"/>
              </a:spcAft>
              <a:buFont typeface="Wingdings" charset="2"/>
              <a:buChar char="ü"/>
            </a:pPr>
            <a:r>
              <a:rPr lang="en-US" sz="2800" dirty="0"/>
              <a:t> </a:t>
            </a:r>
            <a:r>
              <a:rPr lang="en-US" sz="2700" dirty="0">
                <a:latin typeface="Trebuchet MS" charset="0"/>
                <a:ea typeface="Trebuchet MS" charset="0"/>
                <a:cs typeface="Trebuchet MS" charset="0"/>
              </a:rPr>
              <a:t>Knowledge of regulations and requirements</a:t>
            </a:r>
          </a:p>
          <a:p>
            <a:pPr>
              <a:lnSpc>
                <a:spcPct val="100000"/>
              </a:lnSpc>
              <a:spcBef>
                <a:spcPts val="0"/>
              </a:spcBef>
              <a:spcAft>
                <a:spcPts val="1200"/>
              </a:spcAft>
              <a:buFont typeface="Wingdings" charset="2"/>
              <a:buChar char="ü"/>
            </a:pPr>
            <a:r>
              <a:rPr lang="en-US" sz="2700" dirty="0">
                <a:latin typeface="Trebuchet MS" charset="0"/>
                <a:ea typeface="Trebuchet MS" charset="0"/>
                <a:cs typeface="Trebuchet MS" charset="0"/>
              </a:rPr>
              <a:t> Can understand traffic signs and signals in English</a:t>
            </a:r>
          </a:p>
          <a:p>
            <a:pPr>
              <a:lnSpc>
                <a:spcPct val="100000"/>
              </a:lnSpc>
              <a:spcBef>
                <a:spcPts val="0"/>
              </a:spcBef>
              <a:spcAft>
                <a:spcPts val="1200"/>
              </a:spcAft>
              <a:buFont typeface="Wingdings" charset="2"/>
              <a:buChar char="ü"/>
            </a:pPr>
            <a:r>
              <a:rPr lang="en-US" sz="2700" dirty="0">
                <a:latin typeface="Trebuchet MS" charset="0"/>
                <a:ea typeface="Trebuchet MS" charset="0"/>
                <a:cs typeface="Trebuchet MS" charset="0"/>
              </a:rPr>
              <a:t> Able to respond to official inquiries</a:t>
            </a:r>
          </a:p>
          <a:p>
            <a:pPr>
              <a:lnSpc>
                <a:spcPct val="100000"/>
              </a:lnSpc>
              <a:spcBef>
                <a:spcPts val="0"/>
              </a:spcBef>
              <a:spcAft>
                <a:spcPts val="1200"/>
              </a:spcAft>
              <a:buFont typeface="Wingdings" charset="2"/>
              <a:buChar char="ü"/>
            </a:pPr>
            <a:r>
              <a:rPr lang="en-US" sz="2700" dirty="0">
                <a:latin typeface="Trebuchet MS" charset="0"/>
                <a:ea typeface="Trebuchet MS" charset="0"/>
                <a:cs typeface="Trebuchet MS" charset="0"/>
              </a:rPr>
              <a:t> Able to read and speak English sufficiently to converse with the general public</a:t>
            </a:r>
          </a:p>
          <a:p>
            <a:pPr>
              <a:lnSpc>
                <a:spcPct val="100000"/>
              </a:lnSpc>
              <a:spcBef>
                <a:spcPts val="0"/>
              </a:spcBef>
              <a:spcAft>
                <a:spcPts val="1200"/>
              </a:spcAft>
              <a:buFont typeface="Wingdings" charset="2"/>
              <a:buChar char="ü"/>
            </a:pPr>
            <a:r>
              <a:rPr lang="en-US" sz="2700" dirty="0">
                <a:latin typeface="Trebuchet MS" charset="0"/>
                <a:ea typeface="Trebuchet MS" charset="0"/>
                <a:cs typeface="Trebuchet MS" charset="0"/>
              </a:rPr>
              <a:t> Able to complete required paperwork</a:t>
            </a:r>
          </a:p>
          <a:p>
            <a:endParaRPr lang="en-US" dirty="0"/>
          </a:p>
          <a:p>
            <a:endParaRPr lang="en-US" dirty="0"/>
          </a:p>
        </p:txBody>
      </p:sp>
      <p:pic>
        <p:nvPicPr>
          <p:cNvPr id="5" name="Picture 4" title="Police "/>
          <p:cNvPicPr>
            <a:picLocks noChangeAspect="1"/>
          </p:cNvPicPr>
          <p:nvPr/>
        </p:nvPicPr>
        <p:blipFill>
          <a:blip r:embed="rId3"/>
          <a:stretch>
            <a:fillRect/>
          </a:stretch>
        </p:blipFill>
        <p:spPr>
          <a:xfrm>
            <a:off x="3809987" y="5006879"/>
            <a:ext cx="2907909" cy="1706410"/>
          </a:xfrm>
          <a:prstGeom prst="rect">
            <a:avLst/>
          </a:prstGeom>
        </p:spPr>
      </p:pic>
      <p:pic>
        <p:nvPicPr>
          <p:cNvPr id="4" name="Picture 3" title="Ticket"/>
          <p:cNvPicPr>
            <a:picLocks noChangeAspect="1"/>
          </p:cNvPicPr>
          <p:nvPr/>
        </p:nvPicPr>
        <p:blipFill>
          <a:blip r:embed="rId4"/>
          <a:stretch>
            <a:fillRect/>
          </a:stretch>
        </p:blipFill>
        <p:spPr>
          <a:xfrm>
            <a:off x="6927143" y="4024198"/>
            <a:ext cx="2012245" cy="2689091"/>
          </a:xfrm>
          <a:prstGeom prst="rect">
            <a:avLst/>
          </a:prstGeom>
        </p:spPr>
      </p:pic>
    </p:spTree>
    <p:extLst>
      <p:ext uri="{BB962C8B-B14F-4D97-AF65-F5344CB8AC3E}">
        <p14:creationId xmlns:p14="http://schemas.microsoft.com/office/powerpoint/2010/main" val="429278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 Documentation</a:t>
            </a:r>
          </a:p>
        </p:txBody>
      </p:sp>
      <p:graphicFrame>
        <p:nvGraphicFramePr>
          <p:cNvPr id="4" name="Table 3" descr="- Logs for current day and previous 7 days. Paper or electornic,&#10;- Can provide instructions on p[eration of electronic logging device (ELD)&#10;- Backup paper logs in the event of ELD malfunction." title="HDS Documentation Table"/>
          <p:cNvGraphicFramePr>
            <a:graphicFrameLocks noGrp="1"/>
          </p:cNvGraphicFramePr>
          <p:nvPr>
            <p:extLst>
              <p:ext uri="{D42A27DB-BD31-4B8C-83A1-F6EECF244321}">
                <p14:modId xmlns:p14="http://schemas.microsoft.com/office/powerpoint/2010/main" val="3416940720"/>
              </p:ext>
            </p:extLst>
          </p:nvPr>
        </p:nvGraphicFramePr>
        <p:xfrm>
          <a:off x="310446" y="1564098"/>
          <a:ext cx="5517443" cy="4731410"/>
        </p:xfrm>
        <a:graphic>
          <a:graphicData uri="http://schemas.openxmlformats.org/drawingml/2006/table">
            <a:tbl>
              <a:tblPr bandRow="1">
                <a:tableStyleId>{8799B23B-EC83-4686-B30A-512413B5E67A}</a:tableStyleId>
              </a:tblPr>
              <a:tblGrid>
                <a:gridCol w="656128">
                  <a:extLst>
                    <a:ext uri="{9D8B030D-6E8A-4147-A177-3AD203B41FA5}">
                      <a16:colId xmlns:a16="http://schemas.microsoft.com/office/drawing/2014/main" val="20000"/>
                    </a:ext>
                  </a:extLst>
                </a:gridCol>
                <a:gridCol w="4861315">
                  <a:extLst>
                    <a:ext uri="{9D8B030D-6E8A-4147-A177-3AD203B41FA5}">
                      <a16:colId xmlns:a16="http://schemas.microsoft.com/office/drawing/2014/main" val="20001"/>
                    </a:ext>
                  </a:extLst>
                </a:gridCol>
              </a:tblGrid>
              <a:tr h="1517086">
                <a:tc>
                  <a:txBody>
                    <a:bodyPr/>
                    <a:lstStyle/>
                    <a:p>
                      <a:pPr algn="ctr"/>
                      <a:r>
                        <a:rPr lang="en-US" sz="2800" dirty="0">
                          <a:latin typeface="Zapf Dingbats"/>
                          <a:ea typeface="Zapf Dingbats"/>
                          <a:cs typeface="Zapf Dingbats"/>
                          <a:sym typeface="Zapf Dingbats"/>
                        </a:rPr>
                        <a:t>✔</a:t>
                      </a:r>
                      <a:endParaRPr lang="en-US" sz="2800" dirty="0"/>
                    </a:p>
                  </a:txBody>
                  <a:tcPr anchor="ctr">
                    <a:solidFill>
                      <a:schemeClr val="bg1">
                        <a:alpha val="15000"/>
                      </a:schemeClr>
                    </a:solidFill>
                  </a:tcPr>
                </a:tc>
                <a:tc>
                  <a:txBody>
                    <a:bodyPr/>
                    <a:lstStyle/>
                    <a:p>
                      <a:r>
                        <a:rPr lang="en-US" sz="2600" dirty="0"/>
                        <a:t>Logs for current day and previous 7 days</a:t>
                      </a:r>
                    </a:p>
                    <a:p>
                      <a:pPr lvl="1"/>
                      <a:r>
                        <a:rPr lang="en-US" sz="2600" dirty="0"/>
                        <a:t>* Paper or electronic</a:t>
                      </a:r>
                    </a:p>
                  </a:txBody>
                  <a:tcPr anchor="ctr">
                    <a:solidFill>
                      <a:schemeClr val="accent3">
                        <a:lumMod val="75000"/>
                        <a:alpha val="15000"/>
                      </a:schemeClr>
                    </a:solidFill>
                  </a:tcPr>
                </a:tc>
                <a:extLst>
                  <a:ext uri="{0D108BD9-81ED-4DB2-BD59-A6C34878D82A}">
                    <a16:rowId xmlns:a16="http://schemas.microsoft.com/office/drawing/2014/main" val="10000"/>
                  </a:ext>
                </a:extLst>
              </a:tr>
              <a:tr h="170248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t>Can provide instructions on operation of electronic logging device (ELD)</a:t>
                      </a:r>
                    </a:p>
                  </a:txBody>
                  <a:tcPr anchor="ctr">
                    <a:solidFill>
                      <a:schemeClr val="accent3">
                        <a:lumMod val="75000"/>
                        <a:alpha val="15000"/>
                      </a:schemeClr>
                    </a:solidFill>
                  </a:tcPr>
                </a:tc>
                <a:extLst>
                  <a:ext uri="{0D108BD9-81ED-4DB2-BD59-A6C34878D82A}">
                    <a16:rowId xmlns:a16="http://schemas.microsoft.com/office/drawing/2014/main" val="10001"/>
                  </a:ext>
                </a:extLst>
              </a:tr>
              <a:tr h="15118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a:latin typeface="Zapf Dingbats"/>
                          <a:ea typeface="Zapf Dingbats"/>
                          <a:cs typeface="Zapf Dingbats"/>
                          <a:sym typeface="Zapf Dingbats"/>
                        </a:rPr>
                        <a:t>✔</a:t>
                      </a:r>
                      <a:endParaRPr lang="en-US" sz="2800" dirty="0"/>
                    </a:p>
                  </a:txBody>
                  <a:tcPr anchor="ctr">
                    <a:solidFill>
                      <a:schemeClr val="bg1">
                        <a:alpha val="1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a:t>Backup paper logs in the event of ELD malfunction</a:t>
                      </a:r>
                    </a:p>
                  </a:txBody>
                  <a:tcPr anchor="ctr">
                    <a:solidFill>
                      <a:schemeClr val="accent3">
                        <a:lumMod val="75000"/>
                        <a:alpha val="15000"/>
                      </a:schemeClr>
                    </a:solidFill>
                  </a:tcPr>
                </a:tc>
                <a:extLst>
                  <a:ext uri="{0D108BD9-81ED-4DB2-BD59-A6C34878D82A}">
                    <a16:rowId xmlns:a16="http://schemas.microsoft.com/office/drawing/2014/main" val="10002"/>
                  </a:ext>
                </a:extLst>
              </a:tr>
            </a:tbl>
          </a:graphicData>
        </a:graphic>
      </p:graphicFrame>
      <p:pic>
        <p:nvPicPr>
          <p:cNvPr id="5" name="Picture 4" title="ELD"/>
          <p:cNvPicPr>
            <a:picLocks noChangeAspect="1"/>
          </p:cNvPicPr>
          <p:nvPr/>
        </p:nvPicPr>
        <p:blipFill>
          <a:blip r:embed="rId3"/>
          <a:stretch>
            <a:fillRect/>
          </a:stretch>
        </p:blipFill>
        <p:spPr>
          <a:xfrm>
            <a:off x="6231466" y="3930654"/>
            <a:ext cx="2616200" cy="2362200"/>
          </a:xfrm>
          <a:prstGeom prst="rect">
            <a:avLst/>
          </a:prstGeom>
        </p:spPr>
      </p:pic>
      <p:pic>
        <p:nvPicPr>
          <p:cNvPr id="7" name="Picture 6" title="Paper logging device "/>
          <p:cNvPicPr>
            <a:picLocks noChangeAspect="1"/>
          </p:cNvPicPr>
          <p:nvPr/>
        </p:nvPicPr>
        <p:blipFill>
          <a:blip r:embed="rId4"/>
          <a:stretch>
            <a:fillRect/>
          </a:stretch>
        </p:blipFill>
        <p:spPr>
          <a:xfrm>
            <a:off x="6387024" y="1564098"/>
            <a:ext cx="2263095" cy="2227078"/>
          </a:xfrm>
          <a:prstGeom prst="rect">
            <a:avLst/>
          </a:prstGeom>
        </p:spPr>
      </p:pic>
    </p:spTree>
    <p:extLst>
      <p:ext uri="{BB962C8B-B14F-4D97-AF65-F5344CB8AC3E}">
        <p14:creationId xmlns:p14="http://schemas.microsoft.com/office/powerpoint/2010/main" val="3205660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F35F492619C64F9D62355D84D1834E" ma:contentTypeVersion="1" ma:contentTypeDescription="Create a new document." ma:contentTypeScope="" ma:versionID="0525fa2cf732d376a8a64aae9d151ef9">
  <xsd:schema xmlns:xsd="http://www.w3.org/2001/XMLSchema" xmlns:xs="http://www.w3.org/2001/XMLSchema" xmlns:p="http://schemas.microsoft.com/office/2006/metadata/properties" targetNamespace="http://schemas.microsoft.com/office/2006/metadata/properties" ma:root="true" ma:fieldsID="4bb9ff0a29388135f283ffa78f89813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2181A9-669F-446A-A6A7-91E57718F164}">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3A830D90-CF07-4206-8CB0-10ECC5479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05A7669-E19E-43C8-836F-E094A1B0AE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48504</TotalTime>
  <Words>6105</Words>
  <Application>Microsoft Office PowerPoint</Application>
  <PresentationFormat>On-screen Show (4:3)</PresentationFormat>
  <Paragraphs>454</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Trebuchet MS</vt:lpstr>
      <vt:lpstr>Wingdings</vt:lpstr>
      <vt:lpstr>Zapf Dingbats</vt:lpstr>
      <vt:lpstr>Office Theme</vt:lpstr>
      <vt:lpstr>ENFORCEMENT &amp;  POLICE INTERACTIONS</vt:lpstr>
      <vt:lpstr>Inspections:  substance</vt:lpstr>
      <vt:lpstr>Safety Compliance</vt:lpstr>
      <vt:lpstr>Types of Inspections</vt:lpstr>
      <vt:lpstr>Driver Inspections</vt:lpstr>
      <vt:lpstr>Licensing</vt:lpstr>
      <vt:lpstr>Physical Qualification</vt:lpstr>
      <vt:lpstr>Knowledge &amp; Communication</vt:lpstr>
      <vt:lpstr>HOS Documentation</vt:lpstr>
      <vt:lpstr>HOS Paperwork Completion</vt:lpstr>
      <vt:lpstr>Operating Within HOS Restrictions</vt:lpstr>
      <vt:lpstr>Vehicle Inspections</vt:lpstr>
      <vt:lpstr>Inspections:  process</vt:lpstr>
      <vt:lpstr>Commercial Vehicle Safety Alliance</vt:lpstr>
      <vt:lpstr>CVSA Inspection Levels</vt:lpstr>
      <vt:lpstr>Motorcoach Inspections</vt:lpstr>
      <vt:lpstr>Level I Inspection</vt:lpstr>
      <vt:lpstr>Level II Inspection</vt:lpstr>
      <vt:lpstr>Level III Inspection</vt:lpstr>
      <vt:lpstr>General Inspection Procedure</vt:lpstr>
      <vt:lpstr>General Inspection Procedure</vt:lpstr>
      <vt:lpstr>General Inspection Procedure</vt:lpstr>
      <vt:lpstr>General Inspection Procedure</vt:lpstr>
      <vt:lpstr>Inspector Demeanor</vt:lpstr>
      <vt:lpstr>Inspection Results</vt:lpstr>
      <vt:lpstr>Out-of-Service (OOS)</vt:lpstr>
      <vt:lpstr>Driver Responsibilities</vt:lpstr>
      <vt:lpstr>Consequences of Violations</vt:lpstr>
      <vt:lpstr>Collisions &amp; incidents</vt:lpstr>
      <vt:lpstr>Collision Response</vt:lpstr>
      <vt:lpstr>Basic Responsibilities</vt:lpstr>
      <vt:lpstr>What Are The Facts?</vt:lpstr>
      <vt:lpstr>What Are The Facts?</vt:lpstr>
      <vt:lpstr>Post-crash Enforcement Inspection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DRIVING PRINCIPLES</dc:title>
  <dc:creator>Matthew Daecher</dc:creator>
  <cp:lastModifiedBy>Smith, Danielle (FMCSA)</cp:lastModifiedBy>
  <cp:revision>655</cp:revision>
  <cp:lastPrinted>2015-02-25T14:47:06Z</cp:lastPrinted>
  <dcterms:created xsi:type="dcterms:W3CDTF">2014-08-08T14:32:25Z</dcterms:created>
  <dcterms:modified xsi:type="dcterms:W3CDTF">2019-12-13T14:12:44Z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0x01010028F35F492619C64F9D62355D84D1834E</vt:lpwstr>
  </property>
</Properties>
</file>